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68" r:id="rId5"/>
    <p:sldMasterId id="2147483800" r:id="rId6"/>
    <p:sldMasterId id="2147483814" r:id="rId7"/>
    <p:sldMasterId id="2147483826" r:id="rId8"/>
  </p:sldMasterIdLst>
  <p:notesMasterIdLst>
    <p:notesMasterId r:id="rId33"/>
  </p:notesMasterIdLst>
  <p:sldIdLst>
    <p:sldId id="745" r:id="rId9"/>
    <p:sldId id="722" r:id="rId10"/>
    <p:sldId id="758" r:id="rId11"/>
    <p:sldId id="770" r:id="rId12"/>
    <p:sldId id="291" r:id="rId13"/>
    <p:sldId id="775" r:id="rId14"/>
    <p:sldId id="2007577161" r:id="rId15"/>
    <p:sldId id="2007577162" r:id="rId16"/>
    <p:sldId id="2007577163" r:id="rId17"/>
    <p:sldId id="2007577164" r:id="rId18"/>
    <p:sldId id="2007577165" r:id="rId19"/>
    <p:sldId id="2007577166" r:id="rId20"/>
    <p:sldId id="2007577167" r:id="rId21"/>
    <p:sldId id="2007577168" r:id="rId22"/>
    <p:sldId id="2007577169" r:id="rId23"/>
    <p:sldId id="2007577170" r:id="rId24"/>
    <p:sldId id="781" r:id="rId25"/>
    <p:sldId id="2007577171" r:id="rId26"/>
    <p:sldId id="275" r:id="rId27"/>
    <p:sldId id="772" r:id="rId28"/>
    <p:sldId id="2007577172" r:id="rId29"/>
    <p:sldId id="281" r:id="rId30"/>
    <p:sldId id="2007577173" r:id="rId31"/>
    <p:sldId id="4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5" d="100"/>
          <a:sy n="65"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16/4/2025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023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62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9501B-7C02-4AF8-A332-0EA77BF709E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97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hyperlink" Target="https://www.facebook.com/groups/629898828017053" TargetMode="Externa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214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88583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15095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35670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2650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62012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203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36633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23469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34729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73826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612680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82388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60767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16/04/2025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84830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3349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131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25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901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0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948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790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111591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6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150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71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80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2025/4/16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6630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138531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25" y="-175364"/>
            <a:ext cx="12764022" cy="7290148"/>
          </a:xfrm>
          <a:prstGeom prst="rect">
            <a:avLst/>
          </a:prstGeom>
        </p:spPr>
      </p:pic>
    </p:spTree>
    <p:extLst>
      <p:ext uri="{BB962C8B-B14F-4D97-AF65-F5344CB8AC3E}">
        <p14:creationId xmlns:p14="http://schemas.microsoft.com/office/powerpoint/2010/main" val="3949972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278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449498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8355828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56506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2025/4/16</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6795441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87285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900078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628371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0939515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40085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925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1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097088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9141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917000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6451408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7845275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79259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37969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994642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504953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77018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197138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4085617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grpSp>
        <p:nvGrpSpPr>
          <p:cNvPr id="4" name="Group 3"/>
          <p:cNvGrpSpPr/>
          <p:nvPr userDrawn="1"/>
        </p:nvGrpSpPr>
        <p:grpSpPr>
          <a:xfrm>
            <a:off x="-5641974" y="-1223042"/>
            <a:ext cx="20105751" cy="14120356"/>
            <a:chOff x="-3429000" y="-598635"/>
            <a:chExt cx="15239874" cy="11408248"/>
          </a:xfrm>
        </p:grpSpPr>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68843" y="-598635"/>
              <a:ext cx="3167916" cy="3268627"/>
            </a:xfrm>
            <a:prstGeom prst="rect">
              <a:avLst/>
            </a:prstGeom>
          </p:spPr>
        </p:pic>
        <p:sp>
          <p:nvSpPr>
            <p:cNvPr id="6"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39025" y="6996234"/>
              <a:ext cx="2706858" cy="3813378"/>
            </a:xfrm>
            <a:prstGeom prst="rect">
              <a:avLst/>
            </a:prstGeom>
          </p:spPr>
        </p:pic>
        <p:pic>
          <p:nvPicPr>
            <p:cNvPr id="10" name="Picture 9"/>
            <p:cNvPicPr>
              <a:picLocks noChangeAspect="1"/>
            </p:cNvPicPr>
            <p:nvPr userDrawn="1"/>
          </p:nvPicPr>
          <p:blipFill>
            <a:blip r:embed="rId7"/>
            <a:stretch>
              <a:fillRect/>
            </a:stretch>
          </p:blipFill>
          <p:spPr>
            <a:xfrm>
              <a:off x="-3429000" y="2124242"/>
              <a:ext cx="4688230" cy="1268078"/>
            </a:xfrm>
            <a:prstGeom prst="rect">
              <a:avLst/>
            </a:prstGeom>
          </p:spPr>
        </p:pic>
      </p:grpSp>
    </p:spTree>
    <p:extLst>
      <p:ext uri="{BB962C8B-B14F-4D97-AF65-F5344CB8AC3E}">
        <p14:creationId xmlns:p14="http://schemas.microsoft.com/office/powerpoint/2010/main" val="24225282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9831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18517567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1039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77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241013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7277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954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7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874921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54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55020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407122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3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0774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07624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130365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313576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2643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591854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515994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218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16/4/2025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280212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00550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53370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16/4/2025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7703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7F66717-6334-FD0A-201B-39DFE15ABC5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28980" y="-4336754"/>
            <a:ext cx="1228724" cy="1228724"/>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C5184CF-439E-E2FE-475D-763908BB4AE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715789" y="10910335"/>
            <a:ext cx="1228724" cy="1228724"/>
          </a:xfrm>
          <a:prstGeom prst="rect">
            <a:avLst/>
          </a:prstGeom>
        </p:spPr>
      </p:pic>
    </p:spTree>
    <p:extLst>
      <p:ext uri="{BB962C8B-B14F-4D97-AF65-F5344CB8AC3E}">
        <p14:creationId xmlns:p14="http://schemas.microsoft.com/office/powerpoint/2010/main" val="133123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69552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3FF1F5FA-A4CB-4522-9C37-01AAA5B3F2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53FD33B6-29C8-6BD1-6A1C-65FFFBCC57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28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889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81561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255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8108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1.svg"/><Relationship Id="rId10" Type="http://schemas.openxmlformats.org/officeDocument/2006/relationships/image" Target="../media/image41.png"/><Relationship Id="rId4" Type="http://schemas.openxmlformats.org/officeDocument/2006/relationships/image" Target="../media/image28.png"/><Relationship Id="rId9"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7.xml"/><Relationship Id="rId5" Type="http://schemas.openxmlformats.org/officeDocument/2006/relationships/image" Target="../media/image25.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1.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5.sv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1.svg"/><Relationship Id="rId10" Type="http://schemas.openxmlformats.org/officeDocument/2006/relationships/image" Target="../media/image47.png"/><Relationship Id="rId4" Type="http://schemas.openxmlformats.org/officeDocument/2006/relationships/image" Target="../media/image28.png"/><Relationship Id="rId9"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88.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8.xml"/><Relationship Id="rId5" Type="http://schemas.openxmlformats.org/officeDocument/2006/relationships/image" Target="../media/image58.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sp>
        <p:nvSpPr>
          <p:cNvPr id="14" name="TextBox 13">
            <a:extLst>
              <a:ext uri="{FF2B5EF4-FFF2-40B4-BE49-F238E27FC236}">
                <a16:creationId xmlns:a16="http://schemas.microsoft.com/office/drawing/2014/main" id="{DD9F1A86-A247-5531-F235-A0CBA3D34F76}"/>
              </a:ext>
            </a:extLst>
          </p:cNvPr>
          <p:cNvSpPr txBox="1"/>
          <p:nvPr/>
        </p:nvSpPr>
        <p:spPr>
          <a:xfrm>
            <a:off x="3245371" y="220403"/>
            <a:ext cx="6197600"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13" name="Picture 12" descr="A cartoon of a child sleeping in a bed&#10;&#10;Description automatically generated">
            <a:extLst>
              <a:ext uri="{FF2B5EF4-FFF2-40B4-BE49-F238E27FC236}">
                <a16:creationId xmlns:a16="http://schemas.microsoft.com/office/drawing/2014/main" id="{80AA1D05-56F8-1A8C-427F-E4ED9A1B6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id="{5F175C29-6941-04B1-1D72-AA05D13C8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10" name="Picture 9">
            <a:extLst>
              <a:ext uri="{FF2B5EF4-FFF2-40B4-BE49-F238E27FC236}">
                <a16:creationId xmlns:a16="http://schemas.microsoft.com/office/drawing/2014/main" id="{3D92D18E-B4C4-D008-0222-302D2D8D3BD9}"/>
              </a:ext>
            </a:extLst>
          </p:cNvPr>
          <p:cNvPicPr>
            <a:picLocks noChangeAspect="1"/>
          </p:cNvPicPr>
          <p:nvPr/>
        </p:nvPicPr>
        <p:blipFill>
          <a:blip r:embed="rId9"/>
          <a:stretch>
            <a:fillRect/>
          </a:stretch>
        </p:blipFill>
        <p:spPr>
          <a:xfrm>
            <a:off x="2570165" y="2432793"/>
            <a:ext cx="7254869" cy="2121592"/>
          </a:xfrm>
          <a:prstGeom prst="rect">
            <a:avLst/>
          </a:prstGeom>
        </p:spPr>
      </p:pic>
      <p:pic>
        <p:nvPicPr>
          <p:cNvPr id="11" name="Picture 10">
            <a:extLst>
              <a:ext uri="{FF2B5EF4-FFF2-40B4-BE49-F238E27FC236}">
                <a16:creationId xmlns:a16="http://schemas.microsoft.com/office/drawing/2014/main" id="{5FF0B541-D422-0033-41EC-F58D0B797D0D}"/>
              </a:ext>
            </a:extLst>
          </p:cNvPr>
          <p:cNvPicPr>
            <a:picLocks noChangeAspect="1"/>
          </p:cNvPicPr>
          <p:nvPr/>
        </p:nvPicPr>
        <p:blipFill>
          <a:blip r:embed="rId10"/>
          <a:stretch>
            <a:fillRect/>
          </a:stretch>
        </p:blipFill>
        <p:spPr>
          <a:xfrm>
            <a:off x="4869559" y="1280694"/>
            <a:ext cx="2981202" cy="1072989"/>
          </a:xfrm>
          <a:prstGeom prst="rect">
            <a:avLst/>
          </a:prstGeom>
        </p:spPr>
      </p:pic>
      <p:pic>
        <p:nvPicPr>
          <p:cNvPr id="16" name="Picture 15">
            <a:extLst>
              <a:ext uri="{FF2B5EF4-FFF2-40B4-BE49-F238E27FC236}">
                <a16:creationId xmlns:a16="http://schemas.microsoft.com/office/drawing/2014/main" id="{310237C0-7F13-4584-7BE7-29BF9E74C500}"/>
              </a:ext>
            </a:extLst>
          </p:cNvPr>
          <p:cNvPicPr>
            <a:picLocks noChangeAspect="1"/>
          </p:cNvPicPr>
          <p:nvPr/>
        </p:nvPicPr>
        <p:blipFill>
          <a:blip r:embed="rId11"/>
          <a:stretch>
            <a:fillRect/>
          </a:stretch>
        </p:blipFill>
        <p:spPr>
          <a:xfrm>
            <a:off x="5098777" y="4318974"/>
            <a:ext cx="2103302" cy="963251"/>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Từ những tình huống ở hình 5, 6, 7 và 8, hãy nêu những việc làm để phòng tránh, ứng phó khi có nguy cơ xâm hại tình dục.</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3487913A-EED7-DD1D-B545-E184FC07D22B}"/>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40507519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12513962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2BFC085-71AF-FD0B-034B-BE36BAE69B01}"/>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6" name="Google Shape;60;p13">
            <a:extLst>
              <a:ext uri="{FF2B5EF4-FFF2-40B4-BE49-F238E27FC236}">
                <a16:creationId xmlns:a16="http://schemas.microsoft.com/office/drawing/2014/main" id="{91364E37-41BC-0D35-1ABD-179104257EB5}"/>
              </a:ext>
            </a:extLst>
          </p:cNvPr>
          <p:cNvSpPr/>
          <p:nvPr/>
        </p:nvSpPr>
        <p:spPr>
          <a:xfrm>
            <a:off x="5312226" y="1393371"/>
            <a:ext cx="5812973" cy="3788229"/>
          </a:xfrm>
          <a:custGeom>
            <a:avLst/>
            <a:gdLst>
              <a:gd name="connsiteX0" fmla="*/ 0 w 5812973"/>
              <a:gd name="connsiteY0" fmla="*/ 329803 h 3788229"/>
              <a:gd name="connsiteX1" fmla="*/ 329803 w 5812973"/>
              <a:gd name="connsiteY1" fmla="*/ 0 h 3788229"/>
              <a:gd name="connsiteX2" fmla="*/ 5483170 w 5812973"/>
              <a:gd name="connsiteY2" fmla="*/ 0 h 3788229"/>
              <a:gd name="connsiteX3" fmla="*/ 5812973 w 5812973"/>
              <a:gd name="connsiteY3" fmla="*/ 329803 h 3788229"/>
              <a:gd name="connsiteX4" fmla="*/ 5812973 w 5812973"/>
              <a:gd name="connsiteY4" fmla="*/ 3458426 h 3788229"/>
              <a:gd name="connsiteX5" fmla="*/ 5483170 w 5812973"/>
              <a:gd name="connsiteY5" fmla="*/ 3788229 h 3788229"/>
              <a:gd name="connsiteX6" fmla="*/ 329803 w 5812973"/>
              <a:gd name="connsiteY6" fmla="*/ 3788229 h 3788229"/>
              <a:gd name="connsiteX7" fmla="*/ 0 w 5812973"/>
              <a:gd name="connsiteY7" fmla="*/ 3458426 h 3788229"/>
              <a:gd name="connsiteX8" fmla="*/ 0 w 5812973"/>
              <a:gd name="connsiteY8" fmla="*/ 329803 h 37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788229" fill="none" extrusionOk="0">
                <a:moveTo>
                  <a:pt x="0" y="329803"/>
                </a:moveTo>
                <a:cubicBezTo>
                  <a:pt x="1326" y="183550"/>
                  <a:pt x="156644" y="15082"/>
                  <a:pt x="329803" y="0"/>
                </a:cubicBezTo>
                <a:cubicBezTo>
                  <a:pt x="1241387" y="72427"/>
                  <a:pt x="3975217" y="61419"/>
                  <a:pt x="5483170" y="0"/>
                </a:cubicBezTo>
                <a:cubicBezTo>
                  <a:pt x="5660830" y="-30872"/>
                  <a:pt x="5780922" y="137964"/>
                  <a:pt x="5812973" y="329803"/>
                </a:cubicBezTo>
                <a:cubicBezTo>
                  <a:pt x="5913849" y="826617"/>
                  <a:pt x="5705660" y="2782798"/>
                  <a:pt x="5812973" y="3458426"/>
                </a:cubicBezTo>
                <a:cubicBezTo>
                  <a:pt x="5819465" y="3607625"/>
                  <a:pt x="5661901" y="3784401"/>
                  <a:pt x="5483170" y="3788229"/>
                </a:cubicBezTo>
                <a:cubicBezTo>
                  <a:pt x="3966456" y="3818056"/>
                  <a:pt x="2356939" y="3708923"/>
                  <a:pt x="329803" y="3788229"/>
                </a:cubicBezTo>
                <a:cubicBezTo>
                  <a:pt x="161269" y="3786690"/>
                  <a:pt x="-31837" y="3646866"/>
                  <a:pt x="0" y="3458426"/>
                </a:cubicBezTo>
                <a:cubicBezTo>
                  <a:pt x="50037" y="2521169"/>
                  <a:pt x="770" y="1191036"/>
                  <a:pt x="0" y="329803"/>
                </a:cubicBezTo>
                <a:close/>
              </a:path>
              <a:path w="5812973" h="3788229" stroke="0" extrusionOk="0">
                <a:moveTo>
                  <a:pt x="0" y="329803"/>
                </a:moveTo>
                <a:cubicBezTo>
                  <a:pt x="8769" y="150048"/>
                  <a:pt x="150626" y="6183"/>
                  <a:pt x="329803" y="0"/>
                </a:cubicBezTo>
                <a:cubicBezTo>
                  <a:pt x="1533942" y="123000"/>
                  <a:pt x="3337685" y="-96860"/>
                  <a:pt x="5483170" y="0"/>
                </a:cubicBezTo>
                <a:cubicBezTo>
                  <a:pt x="5646494" y="-14344"/>
                  <a:pt x="5824574" y="124269"/>
                  <a:pt x="5812973" y="329803"/>
                </a:cubicBezTo>
                <a:cubicBezTo>
                  <a:pt x="5816146" y="1296829"/>
                  <a:pt x="5907240" y="2809593"/>
                  <a:pt x="5812973" y="3458426"/>
                </a:cubicBezTo>
                <a:cubicBezTo>
                  <a:pt x="5778861" y="3652929"/>
                  <a:pt x="5662119" y="3787706"/>
                  <a:pt x="5483170" y="3788229"/>
                </a:cubicBezTo>
                <a:cubicBezTo>
                  <a:pt x="4790463" y="3627522"/>
                  <a:pt x="1614445" y="3827896"/>
                  <a:pt x="329803" y="3788229"/>
                </a:cubicBezTo>
                <a:cubicBezTo>
                  <a:pt x="132907" y="3785250"/>
                  <a:pt x="-2808" y="3639299"/>
                  <a:pt x="0" y="3458426"/>
                </a:cubicBezTo>
                <a:cubicBezTo>
                  <a:pt x="32216" y="3052275"/>
                  <a:pt x="57206" y="1028687"/>
                  <a:pt x="0" y="32980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xmln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Khi ở nhà một mình không cho người lạ vào nhà với bất kỳ lý do gì;</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vi-VN" sz="3600" kern="0" dirty="0">
                <a:solidFill>
                  <a:srgbClr val="000000"/>
                </a:solidFill>
                <a:latin typeface="Cambria" panose="02040503050406030204" pitchFamily="18" charset="0"/>
                <a:ea typeface="Cambria" panose="02040503050406030204" pitchFamily="18" charset="0"/>
                <a:cs typeface="Arial"/>
                <a:sym typeface="Arial"/>
              </a:rPr>
              <a:t>trong một số trường hợp cần hỏi ý kiến bố mẹ trước khi cho người lạ vào nhà…</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717047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FCB4098F-303F-F5F3-359D-5F3A35CD8AF1}"/>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2" name="Google Shape;60;p13">
            <a:extLst>
              <a:ext uri="{FF2B5EF4-FFF2-40B4-BE49-F238E27FC236}">
                <a16:creationId xmlns:a16="http://schemas.microsoft.com/office/drawing/2014/main" id="{E8ECD9AA-F34B-F438-114F-94F7591597AC}"/>
              </a:ext>
            </a:extLst>
          </p:cNvPr>
          <p:cNvSpPr/>
          <p:nvPr/>
        </p:nvSpPr>
        <p:spPr>
          <a:xfrm>
            <a:off x="5312226" y="1393371"/>
            <a:ext cx="5812973" cy="3984172"/>
          </a:xfrm>
          <a:custGeom>
            <a:avLst/>
            <a:gdLst>
              <a:gd name="connsiteX0" fmla="*/ 0 w 5812973"/>
              <a:gd name="connsiteY0" fmla="*/ 346862 h 3984172"/>
              <a:gd name="connsiteX1" fmla="*/ 346862 w 5812973"/>
              <a:gd name="connsiteY1" fmla="*/ 0 h 3984172"/>
              <a:gd name="connsiteX2" fmla="*/ 5466111 w 5812973"/>
              <a:gd name="connsiteY2" fmla="*/ 0 h 3984172"/>
              <a:gd name="connsiteX3" fmla="*/ 5812973 w 5812973"/>
              <a:gd name="connsiteY3" fmla="*/ 346862 h 3984172"/>
              <a:gd name="connsiteX4" fmla="*/ 5812973 w 5812973"/>
              <a:gd name="connsiteY4" fmla="*/ 3637310 h 3984172"/>
              <a:gd name="connsiteX5" fmla="*/ 5466111 w 5812973"/>
              <a:gd name="connsiteY5" fmla="*/ 3984172 h 3984172"/>
              <a:gd name="connsiteX6" fmla="*/ 346862 w 5812973"/>
              <a:gd name="connsiteY6" fmla="*/ 3984172 h 3984172"/>
              <a:gd name="connsiteX7" fmla="*/ 0 w 5812973"/>
              <a:gd name="connsiteY7" fmla="*/ 3637310 h 3984172"/>
              <a:gd name="connsiteX8" fmla="*/ 0 w 5812973"/>
              <a:gd name="connsiteY8" fmla="*/ 346862 h 398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984172" fill="none" extrusionOk="0">
                <a:moveTo>
                  <a:pt x="0" y="346862"/>
                </a:moveTo>
                <a:cubicBezTo>
                  <a:pt x="1089" y="184759"/>
                  <a:pt x="171042" y="26428"/>
                  <a:pt x="346862" y="0"/>
                </a:cubicBezTo>
                <a:cubicBezTo>
                  <a:pt x="2005009" y="72427"/>
                  <a:pt x="4176822" y="61419"/>
                  <a:pt x="5466111" y="0"/>
                </a:cubicBezTo>
                <a:cubicBezTo>
                  <a:pt x="5654258" y="-23542"/>
                  <a:pt x="5785833" y="147086"/>
                  <a:pt x="5812973" y="346862"/>
                </a:cubicBezTo>
                <a:cubicBezTo>
                  <a:pt x="5913849" y="1766503"/>
                  <a:pt x="5705660" y="2686706"/>
                  <a:pt x="5812973" y="3637310"/>
                </a:cubicBezTo>
                <a:cubicBezTo>
                  <a:pt x="5817331" y="3806757"/>
                  <a:pt x="5633618" y="3957200"/>
                  <a:pt x="5466111" y="3984172"/>
                </a:cubicBezTo>
                <a:cubicBezTo>
                  <a:pt x="2950363" y="4013999"/>
                  <a:pt x="897930" y="3904866"/>
                  <a:pt x="346862" y="3984172"/>
                </a:cubicBezTo>
                <a:cubicBezTo>
                  <a:pt x="182385" y="3981110"/>
                  <a:pt x="-2946" y="3829460"/>
                  <a:pt x="0" y="3637310"/>
                </a:cubicBezTo>
                <a:cubicBezTo>
                  <a:pt x="50037" y="2122404"/>
                  <a:pt x="770" y="986588"/>
                  <a:pt x="0" y="346862"/>
                </a:cubicBezTo>
                <a:close/>
              </a:path>
              <a:path w="5812973" h="3984172" stroke="0" extrusionOk="0">
                <a:moveTo>
                  <a:pt x="0" y="346862"/>
                </a:moveTo>
                <a:cubicBezTo>
                  <a:pt x="2221" y="155901"/>
                  <a:pt x="161845" y="13646"/>
                  <a:pt x="346862" y="0"/>
                </a:cubicBezTo>
                <a:cubicBezTo>
                  <a:pt x="1779592" y="123000"/>
                  <a:pt x="3358153" y="-96860"/>
                  <a:pt x="5466111" y="0"/>
                </a:cubicBezTo>
                <a:cubicBezTo>
                  <a:pt x="5650224" y="-5681"/>
                  <a:pt x="5822925" y="135231"/>
                  <a:pt x="5812973" y="346862"/>
                </a:cubicBezTo>
                <a:cubicBezTo>
                  <a:pt x="5816146" y="1524727"/>
                  <a:pt x="5907240" y="3037163"/>
                  <a:pt x="5812973" y="3637310"/>
                </a:cubicBezTo>
                <a:cubicBezTo>
                  <a:pt x="5807412" y="3830892"/>
                  <a:pt x="5643323" y="3981823"/>
                  <a:pt x="5466111" y="3984172"/>
                </a:cubicBezTo>
                <a:cubicBezTo>
                  <a:pt x="4261325" y="3823465"/>
                  <a:pt x="1164087" y="4023839"/>
                  <a:pt x="346862" y="3984172"/>
                </a:cubicBezTo>
                <a:cubicBezTo>
                  <a:pt x="140228" y="3981129"/>
                  <a:pt x="-31254" y="3814718"/>
                  <a:pt x="0" y="3637310"/>
                </a:cubicBezTo>
                <a:cubicBezTo>
                  <a:pt x="32216" y="2977626"/>
                  <a:pt x="57206" y="1191092"/>
                  <a:pt x="0" y="346862"/>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xmln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Không đi một mình từ nhà đến trường và từ trường về nhà đi cùng nhóm bạn hoặc sử dụng phương tiện đưa đón của nhà trường. Nói với bố mẹ nhờ người tin cậy đưa đón…</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94341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6" name="Picture 5">
            <a:extLst>
              <a:ext uri="{FF2B5EF4-FFF2-40B4-BE49-F238E27FC236}">
                <a16:creationId xmlns:a16="http://schemas.microsoft.com/office/drawing/2014/main" id="{5E992248-9139-E1AE-5112-30E65064278B}"/>
              </a:ext>
            </a:extLst>
          </p:cNvPr>
          <p:cNvPicPr>
            <a:picLocks noChangeAspect="1"/>
          </p:cNvPicPr>
          <p:nvPr/>
        </p:nvPicPr>
        <p:blipFill>
          <a:blip r:embed="rId2"/>
          <a:stretch>
            <a:fillRect/>
          </a:stretch>
        </p:blipFill>
        <p:spPr>
          <a:xfrm>
            <a:off x="787853" y="1866900"/>
            <a:ext cx="4357191" cy="2944586"/>
          </a:xfrm>
          <a:prstGeom prst="rect">
            <a:avLst/>
          </a:prstGeom>
        </p:spPr>
      </p:pic>
      <p:sp>
        <p:nvSpPr>
          <p:cNvPr id="2" name="Google Shape;60;p13">
            <a:extLst>
              <a:ext uri="{FF2B5EF4-FFF2-40B4-BE49-F238E27FC236}">
                <a16:creationId xmlns:a16="http://schemas.microsoft.com/office/drawing/2014/main" id="{E53F2C63-ABD0-FAE5-CE74-08CA942498C3}"/>
              </a:ext>
            </a:extLst>
          </p:cNvPr>
          <p:cNvSpPr/>
          <p:nvPr/>
        </p:nvSpPr>
        <p:spPr>
          <a:xfrm>
            <a:off x="5333997" y="1698171"/>
            <a:ext cx="6172203" cy="3363686"/>
          </a:xfrm>
          <a:custGeom>
            <a:avLst/>
            <a:gdLst>
              <a:gd name="connsiteX0" fmla="*/ 0 w 6172203"/>
              <a:gd name="connsiteY0" fmla="*/ 292843 h 3363686"/>
              <a:gd name="connsiteX1" fmla="*/ 292843 w 6172203"/>
              <a:gd name="connsiteY1" fmla="*/ 0 h 3363686"/>
              <a:gd name="connsiteX2" fmla="*/ 5879360 w 6172203"/>
              <a:gd name="connsiteY2" fmla="*/ 0 h 3363686"/>
              <a:gd name="connsiteX3" fmla="*/ 6172203 w 6172203"/>
              <a:gd name="connsiteY3" fmla="*/ 292843 h 3363686"/>
              <a:gd name="connsiteX4" fmla="*/ 6172203 w 6172203"/>
              <a:gd name="connsiteY4" fmla="*/ 3070843 h 3363686"/>
              <a:gd name="connsiteX5" fmla="*/ 5879360 w 6172203"/>
              <a:gd name="connsiteY5" fmla="*/ 3363686 h 3363686"/>
              <a:gd name="connsiteX6" fmla="*/ 292843 w 6172203"/>
              <a:gd name="connsiteY6" fmla="*/ 3363686 h 3363686"/>
              <a:gd name="connsiteX7" fmla="*/ 0 w 6172203"/>
              <a:gd name="connsiteY7" fmla="*/ 3070843 h 3363686"/>
              <a:gd name="connsiteX8" fmla="*/ 0 w 6172203"/>
              <a:gd name="connsiteY8" fmla="*/ 292843 h 336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3" h="3363686" fill="none" extrusionOk="0">
                <a:moveTo>
                  <a:pt x="0" y="292843"/>
                </a:moveTo>
                <a:cubicBezTo>
                  <a:pt x="447" y="143218"/>
                  <a:pt x="133915" y="4708"/>
                  <a:pt x="292843" y="0"/>
                </a:cubicBezTo>
                <a:cubicBezTo>
                  <a:pt x="1483167" y="72427"/>
                  <a:pt x="3452793" y="61419"/>
                  <a:pt x="5879360" y="0"/>
                </a:cubicBezTo>
                <a:cubicBezTo>
                  <a:pt x="6039906" y="-8170"/>
                  <a:pt x="6143301" y="122368"/>
                  <a:pt x="6172203" y="292843"/>
                </a:cubicBezTo>
                <a:cubicBezTo>
                  <a:pt x="6273079" y="971648"/>
                  <a:pt x="6064890" y="2311995"/>
                  <a:pt x="6172203" y="3070843"/>
                </a:cubicBezTo>
                <a:cubicBezTo>
                  <a:pt x="6174485" y="3220992"/>
                  <a:pt x="6031186" y="3352580"/>
                  <a:pt x="5879360" y="3363686"/>
                </a:cubicBezTo>
                <a:cubicBezTo>
                  <a:pt x="4990439" y="3393513"/>
                  <a:pt x="1545924" y="3284380"/>
                  <a:pt x="292843" y="3363686"/>
                </a:cubicBezTo>
                <a:cubicBezTo>
                  <a:pt x="133118" y="3363459"/>
                  <a:pt x="-8288" y="3234215"/>
                  <a:pt x="0" y="3070843"/>
                </a:cubicBezTo>
                <a:cubicBezTo>
                  <a:pt x="50037" y="2393764"/>
                  <a:pt x="770" y="1074806"/>
                  <a:pt x="0" y="292843"/>
                </a:cubicBezTo>
                <a:close/>
              </a:path>
              <a:path w="6172203" h="3363686" stroke="0" extrusionOk="0">
                <a:moveTo>
                  <a:pt x="0" y="292843"/>
                </a:moveTo>
                <a:cubicBezTo>
                  <a:pt x="18462" y="136142"/>
                  <a:pt x="135275" y="8677"/>
                  <a:pt x="292843" y="0"/>
                </a:cubicBezTo>
                <a:cubicBezTo>
                  <a:pt x="3064093" y="123000"/>
                  <a:pt x="3321578" y="-96860"/>
                  <a:pt x="5879360" y="0"/>
                </a:cubicBezTo>
                <a:cubicBezTo>
                  <a:pt x="6037644" y="-2629"/>
                  <a:pt x="6173224" y="129053"/>
                  <a:pt x="6172203" y="292843"/>
                </a:cubicBezTo>
                <a:cubicBezTo>
                  <a:pt x="6175376" y="1646974"/>
                  <a:pt x="6266470" y="2414339"/>
                  <a:pt x="6172203" y="3070843"/>
                </a:cubicBezTo>
                <a:cubicBezTo>
                  <a:pt x="6151779" y="3239975"/>
                  <a:pt x="6027733" y="3361499"/>
                  <a:pt x="5879360" y="3363686"/>
                </a:cubicBezTo>
                <a:cubicBezTo>
                  <a:pt x="3126534" y="3202979"/>
                  <a:pt x="3042424" y="3403353"/>
                  <a:pt x="292843" y="3363686"/>
                </a:cubicBezTo>
                <a:cubicBezTo>
                  <a:pt x="113890" y="3360208"/>
                  <a:pt x="-12182" y="3227057"/>
                  <a:pt x="0" y="3070843"/>
                </a:cubicBezTo>
                <a:cubicBezTo>
                  <a:pt x="32216" y="1955338"/>
                  <a:pt x="57206" y="1149949"/>
                  <a:pt x="0" y="29284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xmln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4400" kern="0" dirty="0">
                <a:solidFill>
                  <a:srgbClr val="000000"/>
                </a:solidFill>
                <a:latin typeface="Cambria" panose="02040503050406030204" pitchFamily="18" charset="0"/>
                <a:ea typeface="Cambria" panose="02040503050406030204" pitchFamily="18" charset="0"/>
                <a:cs typeface="Arial"/>
                <a:sym typeface="Arial"/>
              </a:rPr>
              <a:t>Không đi một mình ở nơi vắng vẻ, không có người.</a:t>
            </a:r>
            <a:r>
              <a:rPr lang="en-US" sz="4400" kern="0" dirty="0">
                <a:solidFill>
                  <a:srgbClr val="000000"/>
                </a:solidFill>
                <a:latin typeface="Cambria" panose="02040503050406030204" pitchFamily="18" charset="0"/>
                <a:ea typeface="Cambria" panose="02040503050406030204" pitchFamily="18" charset="0"/>
                <a:cs typeface="Arial"/>
                <a:sym typeface="Arial"/>
              </a:rPr>
              <a:t> </a:t>
            </a:r>
            <a:r>
              <a:rPr lang="vi-VN" sz="4400" kern="0" dirty="0">
                <a:solidFill>
                  <a:srgbClr val="000000"/>
                </a:solidFill>
                <a:latin typeface="Cambria" panose="02040503050406030204" pitchFamily="18" charset="0"/>
                <a:ea typeface="Cambria" panose="02040503050406030204" pitchFamily="18" charset="0"/>
                <a:cs typeface="Arial"/>
                <a:sym typeface="Arial"/>
              </a:rPr>
              <a:t>Khi đến nơi lạ cần đi theo nhóm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15730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5DB4A453-294D-28A3-A509-EB6AC2412706}"/>
              </a:ext>
            </a:extLst>
          </p:cNvPr>
          <p:cNvPicPr>
            <a:picLocks noChangeAspect="1"/>
          </p:cNvPicPr>
          <p:nvPr/>
        </p:nvPicPr>
        <p:blipFill>
          <a:blip r:embed="rId2"/>
          <a:stretch>
            <a:fillRect/>
          </a:stretch>
        </p:blipFill>
        <p:spPr>
          <a:xfrm>
            <a:off x="791255" y="1758722"/>
            <a:ext cx="4339988" cy="3324907"/>
          </a:xfrm>
          <a:prstGeom prst="rect">
            <a:avLst/>
          </a:prstGeom>
        </p:spPr>
      </p:pic>
      <p:sp>
        <p:nvSpPr>
          <p:cNvPr id="2" name="Google Shape;60;p13">
            <a:extLst>
              <a:ext uri="{FF2B5EF4-FFF2-40B4-BE49-F238E27FC236}">
                <a16:creationId xmlns:a16="http://schemas.microsoft.com/office/drawing/2014/main" id="{22452384-B5BC-0F56-2C17-62F7C4F7ACBA}"/>
              </a:ext>
            </a:extLst>
          </p:cNvPr>
          <p:cNvSpPr/>
          <p:nvPr/>
        </p:nvSpPr>
        <p:spPr>
          <a:xfrm>
            <a:off x="5312226" y="1012370"/>
            <a:ext cx="5812973" cy="4626429"/>
          </a:xfrm>
          <a:custGeom>
            <a:avLst/>
            <a:gdLst>
              <a:gd name="connsiteX0" fmla="*/ 0 w 5812973"/>
              <a:gd name="connsiteY0" fmla="*/ 402777 h 4626429"/>
              <a:gd name="connsiteX1" fmla="*/ 402777 w 5812973"/>
              <a:gd name="connsiteY1" fmla="*/ 0 h 4626429"/>
              <a:gd name="connsiteX2" fmla="*/ 5410196 w 5812973"/>
              <a:gd name="connsiteY2" fmla="*/ 0 h 4626429"/>
              <a:gd name="connsiteX3" fmla="*/ 5812973 w 5812973"/>
              <a:gd name="connsiteY3" fmla="*/ 402777 h 4626429"/>
              <a:gd name="connsiteX4" fmla="*/ 5812973 w 5812973"/>
              <a:gd name="connsiteY4" fmla="*/ 4223652 h 4626429"/>
              <a:gd name="connsiteX5" fmla="*/ 5410196 w 5812973"/>
              <a:gd name="connsiteY5" fmla="*/ 4626429 h 4626429"/>
              <a:gd name="connsiteX6" fmla="*/ 402777 w 5812973"/>
              <a:gd name="connsiteY6" fmla="*/ 4626429 h 4626429"/>
              <a:gd name="connsiteX7" fmla="*/ 0 w 5812973"/>
              <a:gd name="connsiteY7" fmla="*/ 4223652 h 4626429"/>
              <a:gd name="connsiteX8" fmla="*/ 0 w 5812973"/>
              <a:gd name="connsiteY8" fmla="*/ 402777 h 462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4626429" fill="none" extrusionOk="0">
                <a:moveTo>
                  <a:pt x="0" y="402777"/>
                </a:moveTo>
                <a:cubicBezTo>
                  <a:pt x="1002" y="207452"/>
                  <a:pt x="196164" y="26576"/>
                  <a:pt x="402777" y="0"/>
                </a:cubicBezTo>
                <a:cubicBezTo>
                  <a:pt x="1249690" y="72427"/>
                  <a:pt x="4569996" y="61419"/>
                  <a:pt x="5410196" y="0"/>
                </a:cubicBezTo>
                <a:cubicBezTo>
                  <a:pt x="5630421" y="-15305"/>
                  <a:pt x="5797059" y="175516"/>
                  <a:pt x="5812973" y="402777"/>
                </a:cubicBezTo>
                <a:cubicBezTo>
                  <a:pt x="5913849" y="1681916"/>
                  <a:pt x="5705660" y="2950493"/>
                  <a:pt x="5812973" y="4223652"/>
                </a:cubicBezTo>
                <a:cubicBezTo>
                  <a:pt x="5816404" y="4428689"/>
                  <a:pt x="5614598" y="4606199"/>
                  <a:pt x="5410196" y="4626429"/>
                </a:cubicBezTo>
                <a:cubicBezTo>
                  <a:pt x="4668729" y="4656256"/>
                  <a:pt x="2632228" y="4547123"/>
                  <a:pt x="402777" y="4626429"/>
                </a:cubicBezTo>
                <a:cubicBezTo>
                  <a:pt x="197836" y="4624450"/>
                  <a:pt x="-37033" y="4453423"/>
                  <a:pt x="0" y="4223652"/>
                </a:cubicBezTo>
                <a:cubicBezTo>
                  <a:pt x="50037" y="3331051"/>
                  <a:pt x="770" y="1882567"/>
                  <a:pt x="0" y="402777"/>
                </a:cubicBezTo>
                <a:close/>
              </a:path>
              <a:path w="5812973" h="4626429" stroke="0" extrusionOk="0">
                <a:moveTo>
                  <a:pt x="0" y="402777"/>
                </a:moveTo>
                <a:cubicBezTo>
                  <a:pt x="30780" y="188719"/>
                  <a:pt x="190414" y="21012"/>
                  <a:pt x="402777" y="0"/>
                </a:cubicBezTo>
                <a:cubicBezTo>
                  <a:pt x="2584768" y="123000"/>
                  <a:pt x="3637630" y="-96860"/>
                  <a:pt x="5410196" y="0"/>
                </a:cubicBezTo>
                <a:cubicBezTo>
                  <a:pt x="5599508" y="-25254"/>
                  <a:pt x="5819116" y="167944"/>
                  <a:pt x="5812973" y="402777"/>
                </a:cubicBezTo>
                <a:cubicBezTo>
                  <a:pt x="5816146" y="1846570"/>
                  <a:pt x="5907240" y="2754354"/>
                  <a:pt x="5812973" y="4223652"/>
                </a:cubicBezTo>
                <a:cubicBezTo>
                  <a:pt x="5776724" y="4459232"/>
                  <a:pt x="5589087" y="4619301"/>
                  <a:pt x="5410196" y="4626429"/>
                </a:cubicBezTo>
                <a:cubicBezTo>
                  <a:pt x="4797552" y="4465722"/>
                  <a:pt x="1690900" y="4666096"/>
                  <a:pt x="402777" y="4626429"/>
                </a:cubicBezTo>
                <a:cubicBezTo>
                  <a:pt x="160781" y="4622481"/>
                  <a:pt x="-17610" y="4438122"/>
                  <a:pt x="0" y="4223652"/>
                </a:cubicBezTo>
                <a:cubicBezTo>
                  <a:pt x="32216" y="3295149"/>
                  <a:pt x="57206" y="882445"/>
                  <a:pt x="0" y="402777"/>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xmln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200" kern="0" dirty="0">
                <a:solidFill>
                  <a:srgbClr val="000000"/>
                </a:solidFill>
                <a:latin typeface="Cambria" panose="02040503050406030204" pitchFamily="18" charset="0"/>
                <a:ea typeface="Cambria" panose="02040503050406030204" pitchFamily="18" charset="0"/>
                <a:cs typeface="Arial"/>
                <a:sym typeface="Arial"/>
              </a:rPr>
              <a:t>Không vào nhà hàng xóm mà chưa xin phép/ thông báo trước với bố mẹ, người thân, không ở một mình với người lạ; cần quan sát xung quanh và nhờ người giúp đỡ nói bác trai chờ một chút để thông báo với bố mẹ, người thân trước khi bê đồ cùng bác vào nhà…</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66731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descr="A colorful letters and numbers&#10;&#10;Description automatically generated with medium confidence">
            <a:extLst>
              <a:ext uri="{FF2B5EF4-FFF2-40B4-BE49-F238E27FC236}">
                <a16:creationId xmlns:a16="http://schemas.microsoft.com/office/drawing/2014/main" id="{6C468E4F-066F-BF99-5F8A-E5CE1174AE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4114" y="1763165"/>
            <a:ext cx="5735308" cy="1508718"/>
          </a:xfrm>
          <a:prstGeom prst="rect">
            <a:avLst/>
          </a:prstGeom>
        </p:spPr>
      </p:pic>
    </p:spTree>
    <p:extLst>
      <p:ext uri="{BB962C8B-B14F-4D97-AF65-F5344CB8AC3E}">
        <p14:creationId xmlns:p14="http://schemas.microsoft.com/office/powerpoint/2010/main" val="3532093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409963"/>
            <a:ext cx="7457720" cy="2308324"/>
          </a:xfrm>
          <a:prstGeom prst="rect">
            <a:avLst/>
          </a:prstGeom>
          <a:noFill/>
        </p:spPr>
        <p:txBody>
          <a:bodyPr wrap="square">
            <a:spAutoFit/>
          </a:bodyPr>
          <a:lstStyle/>
          <a:p>
            <a:pPr lvl="0" algn="ctr" defTabSz="911744">
              <a:defRPr/>
            </a:pPr>
            <a:r>
              <a:rPr lang="en-US" sz="4800" b="1" dirty="0">
                <a:solidFill>
                  <a:srgbClr val="FFFF00"/>
                </a:solidFill>
                <a:latin typeface="Calibri" panose="020F0502020204030204" pitchFamily="34" charset="0"/>
                <a:ea typeface="Calibri" panose="020F0502020204030204" pitchFamily="34" charset="0"/>
                <a:cs typeface="Calibri" panose="020F0502020204030204" pitchFamily="34" charset="0"/>
              </a:rPr>
              <a:t>N</a:t>
            </a: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êu những tình huống có nguy cơ dẫn đến bị xâm hại tình dục mà em biết.</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0960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29071413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defTabSz="609630"/>
              <a:endParaRPr lang="en-US" sz="1200">
                <a:solidFill>
                  <a:prstClr val="black"/>
                </a:solidFill>
                <a:latin typeface="Calibri"/>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algn="ctr" defTabSz="609630">
                <a:lnSpc>
                  <a:spcPts val="1796"/>
                </a:lnSpc>
              </a:pPr>
              <a:endParaRPr sz="1200">
                <a:solidFill>
                  <a:prstClr val="black"/>
                </a:solidFill>
                <a:latin typeface="Calibri"/>
              </a:endParaRPr>
            </a:p>
          </p:txBody>
        </p:sp>
      </p:grpSp>
      <p:grpSp>
        <p:nvGrpSpPr>
          <p:cNvPr id="12" name="Group 12"/>
          <p:cNvGrpSpPr/>
          <p:nvPr/>
        </p:nvGrpSpPr>
        <p:grpSpPr>
          <a:xfrm>
            <a:off x="4058148" y="587829"/>
            <a:ext cx="7273881" cy="5747657"/>
            <a:chOff x="0" y="-53352"/>
            <a:chExt cx="1250098" cy="460921"/>
          </a:xfrm>
        </p:grpSpPr>
        <p:sp>
          <p:nvSpPr>
            <p:cNvPr id="13" name="Freeform 13"/>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53352"/>
              <a:ext cx="1250098" cy="460921"/>
            </a:xfrm>
            <a:prstGeom prst="rect">
              <a:avLst/>
            </a:prstGeom>
          </p:spPr>
          <p:txBody>
            <a:bodyPr lIns="33867" tIns="33867" rIns="33867" bIns="33867" rtlCol="0" anchor="ctr"/>
            <a:lstStyle/>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nơi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vắng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được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tiền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sóc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biệt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rõ</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lý</a:t>
              </a:r>
              <a:r>
                <a:rPr lang="en-US" sz="3600" dirty="0">
                  <a:effectLst/>
                  <a:latin typeface="Cambria" panose="02040503050406030204" pitchFamily="18" charset="0"/>
                  <a:ea typeface="Cambria" panose="02040503050406030204" pitchFamily="18" charset="0"/>
                </a:rPr>
                <a:t> do</a:t>
              </a:r>
              <a:endParaRPr lang="en-US" sz="5400" b="1" dirty="0">
                <a:solidFill>
                  <a:srgbClr val="000000"/>
                </a:solidFill>
                <a:latin typeface="Cambria" panose="02040503050406030204" pitchFamily="18" charset="0"/>
                <a:ea typeface="Cambria" panose="02040503050406030204" pitchFamily="18" charset="0"/>
                <a:cs typeface="Open Sans Bold"/>
                <a:sym typeface="Open Sans Bold"/>
              </a:endParaRPr>
            </a:p>
          </p:txBody>
        </p:sp>
      </p:grpSp>
      <p:pic>
        <p:nvPicPr>
          <p:cNvPr id="2" name="Graphic 1">
            <a:extLst>
              <a:ext uri="{FF2B5EF4-FFF2-40B4-BE49-F238E27FC236}">
                <a16:creationId xmlns:a16="http://schemas.microsoft.com/office/drawing/2014/main" id="{9C161116-A895-73E4-C60E-E928102483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5531" y="1446960"/>
            <a:ext cx="2918553" cy="5411040"/>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62DAFE2-0035-3EF1-5074-4E5871D1C13A}"/>
              </a:ext>
            </a:extLst>
          </p:cNvPr>
          <p:cNvPicPr>
            <a:picLocks noChangeAspect="1"/>
          </p:cNvPicPr>
          <p:nvPr/>
        </p:nvPicPr>
        <p:blipFill>
          <a:blip r:embed="rId10"/>
          <a:stretch>
            <a:fillRect/>
          </a:stretch>
        </p:blipFill>
        <p:spPr>
          <a:xfrm>
            <a:off x="5465571" y="1494198"/>
            <a:ext cx="5870957" cy="1926503"/>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6FB67F75-7E65-885F-C364-2F280ED89EAC}"/>
              </a:ext>
            </a:extLst>
          </p:cNvPr>
          <p:cNvPicPr>
            <a:picLocks noChangeAspect="1"/>
          </p:cNvPicPr>
          <p:nvPr/>
        </p:nvPicPr>
        <p:blipFill>
          <a:blip r:embed="rId10"/>
          <a:stretch>
            <a:fillRect/>
          </a:stretch>
        </p:blipFill>
        <p:spPr>
          <a:xfrm>
            <a:off x="5440825" y="1623267"/>
            <a:ext cx="6139204" cy="1926503"/>
          </a:xfrm>
          <a:prstGeom prst="rect">
            <a:avLst/>
          </a:prstGeom>
        </p:spPr>
      </p:pic>
    </p:spTree>
    <p:extLst>
      <p:ext uri="{BB962C8B-B14F-4D97-AF65-F5344CB8AC3E}">
        <p14:creationId xmlns:p14="http://schemas.microsoft.com/office/powerpoint/2010/main" val="12373344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409963"/>
            <a:ext cx="7457720" cy="3046988"/>
          </a:xfrm>
          <a:prstGeom prst="rect">
            <a:avLst/>
          </a:prstGeom>
          <a:noFill/>
        </p:spPr>
        <p:txBody>
          <a:bodyPr wrap="square">
            <a:spAutoFit/>
          </a:bodyPr>
          <a:lstStyle/>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Lựa chọn một tình huống, đóng vai thể hiện cách ứng phó trong tình huống có nguy cơ bị xâm hại.</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1080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34B344A1-0F02-5BCE-891E-252101E5E38F}"/>
              </a:ext>
            </a:extLst>
          </p:cNvPr>
          <p:cNvPicPr>
            <a:picLocks noChangeAspect="1"/>
          </p:cNvPicPr>
          <p:nvPr/>
        </p:nvPicPr>
        <p:blipFill>
          <a:blip r:embed="rId5"/>
          <a:stretch>
            <a:fillRect/>
          </a:stretch>
        </p:blipFill>
        <p:spPr>
          <a:xfrm>
            <a:off x="2961077" y="1391551"/>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KI- Chiến thuật thoát hiểm khi bị xâm hại (Vặn tay) - Cách 2">
            <a:hlinkClick r:id="" action="ppaction://media"/>
            <a:extLst>
              <a:ext uri="{FF2B5EF4-FFF2-40B4-BE49-F238E27FC236}">
                <a16:creationId xmlns:a16="http://schemas.microsoft.com/office/drawing/2014/main" id="{1E9A42C4-1EFF-9071-42C3-AA6241DA80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1912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a:extLst>
              <a:ext uri="{FF2B5EF4-FFF2-40B4-BE49-F238E27FC236}">
                <a16:creationId xmlns:a16="http://schemas.microsoft.com/office/drawing/2014/main" id="{3BAC1AB3-9C46-E233-A3F5-E259C2B21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97" y="800282"/>
            <a:ext cx="5391080" cy="5391476"/>
          </a:xfrm>
          <a:prstGeom prst="rect">
            <a:avLst/>
          </a:prstGeom>
        </p:spPr>
      </p:pic>
      <p:sp>
        <p:nvSpPr>
          <p:cNvPr id="28" name="圆角矩形 27">
            <a:extLst>
              <a:ext uri="{FF2B5EF4-FFF2-40B4-BE49-F238E27FC236}">
                <a16:creationId xmlns:a16="http://schemas.microsoft.com/office/drawing/2014/main" id="{098779A6-5A13-42DB-8D71-53CC481E14A1}"/>
              </a:ext>
            </a:extLst>
          </p:cNvPr>
          <p:cNvSpPr/>
          <p:nvPr/>
        </p:nvSpPr>
        <p:spPr>
          <a:xfrm rot="21000729">
            <a:off x="1597051" y="4173328"/>
            <a:ext cx="5010405" cy="409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5" name="图片 16">
            <a:extLst>
              <a:ext uri="{FF2B5EF4-FFF2-40B4-BE49-F238E27FC236}">
                <a16:creationId xmlns:a16="http://schemas.microsoft.com/office/drawing/2014/main" id="{49F24DCE-DA58-3B6C-7881-D2494D3B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7" y="4378058"/>
            <a:ext cx="12277187" cy="2551353"/>
          </a:xfrm>
          <a:prstGeom prst="rect">
            <a:avLst/>
          </a:prstGeom>
        </p:spPr>
      </p:pic>
      <p:pic>
        <p:nvPicPr>
          <p:cNvPr id="2" name="Picture 1">
            <a:extLst>
              <a:ext uri="{FF2B5EF4-FFF2-40B4-BE49-F238E27FC236}">
                <a16:creationId xmlns:a16="http://schemas.microsoft.com/office/drawing/2014/main" id="{B741C021-D04E-4949-9FFC-CBB632462A75}"/>
              </a:ext>
            </a:extLst>
          </p:cNvPr>
          <p:cNvPicPr>
            <a:picLocks noChangeAspect="1"/>
          </p:cNvPicPr>
          <p:nvPr/>
        </p:nvPicPr>
        <p:blipFill>
          <a:blip r:embed="rId5"/>
          <a:stretch>
            <a:fillRect/>
          </a:stretch>
        </p:blipFill>
        <p:spPr>
          <a:xfrm>
            <a:off x="567989" y="424985"/>
            <a:ext cx="10675021" cy="4865030"/>
          </a:xfrm>
          <a:prstGeom prst="rect">
            <a:avLst/>
          </a:prstGeom>
        </p:spPr>
      </p:pic>
    </p:spTree>
    <p:extLst>
      <p:ext uri="{BB962C8B-B14F-4D97-AF65-F5344CB8AC3E}">
        <p14:creationId xmlns:p14="http://schemas.microsoft.com/office/powerpoint/2010/main" val="3058962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8109" y="881743"/>
            <a:ext cx="7583764" cy="4193691"/>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1: Xác định được những tình huống có nguy cơ dẫn đến bị xâm hại tình dục.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Q</a:t>
            </a: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uan sát các tình huống từ hình 5 đến hình 8 và cho biết những nguy cơ nào có thể dẫn đến bị xâm hại tình dục. Vì sao?</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3487913A-EED7-DD1D-B545-E184FC07D22B}"/>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2BFC085-71AF-FD0B-034B-BE36BAE69B01}"/>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5" name="Rectangle: Rounded Corners 4">
            <a:extLst>
              <a:ext uri="{FF2B5EF4-FFF2-40B4-BE49-F238E27FC236}">
                <a16:creationId xmlns:a16="http://schemas.microsoft.com/office/drawing/2014/main"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Bạn ở nhà một mình, nếu bạn cho chú vào nhà mượn đồ, bạn có thể bất an, lo lắng từ khi chú vào nhà đến khi chú ra khỏi nhà. Trường hợp xấu hơn có thể bị xâm hại thân thể như đánh đập, tình dục…</a:t>
            </a:r>
          </a:p>
        </p:txBody>
      </p:sp>
    </p:spTree>
    <p:extLst>
      <p:ext uri="{BB962C8B-B14F-4D97-AF65-F5344CB8AC3E}">
        <p14:creationId xmlns:p14="http://schemas.microsoft.com/office/powerpoint/2010/main" val="410991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FCB4098F-303F-F5F3-359D-5F3A35CD8AF1}"/>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6" name="Rectangle: Rounded Corners 5">
            <a:extLst>
              <a:ext uri="{FF2B5EF4-FFF2-40B4-BE49-F238E27FC236}">
                <a16:creationId xmlns:a16="http://schemas.microsoft.com/office/drawing/2014/main" id="{26673017-950D-7BD7-8BD0-68067567ACC6}"/>
              </a:ext>
            </a:extLst>
          </p:cNvPr>
          <p:cNvSpPr/>
          <p:nvPr/>
        </p:nvSpPr>
        <p:spPr>
          <a:xfrm>
            <a:off x="5606143" y="914400"/>
            <a:ext cx="5998028" cy="4931229"/>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000" dirty="0">
                <a:solidFill>
                  <a:srgbClr val="002060"/>
                </a:solidFill>
                <a:latin typeface="Cambria" panose="02040503050406030204" pitchFamily="18" charset="0"/>
                <a:ea typeface="Cambria" panose="02040503050406030204" pitchFamily="18" charset="0"/>
              </a:rPr>
              <a:t>Bạn đã từng đi về nhà một mình và đã bày tỏ với mẹ không muốn như vậy. Điều này cho thấy sự lo lắng, bất an và không muốn điều đó lặp lại. Có thể trên đường về nhà, bạn đã từng gặp những tình huống không an toàn. Nên dù chưa có tình huống nào xảy ra nhưng bạn cảm thấy không an toàn khi đi một mình…</a:t>
            </a:r>
          </a:p>
        </p:txBody>
      </p:sp>
    </p:spTree>
    <p:extLst>
      <p:ext uri="{BB962C8B-B14F-4D97-AF65-F5344CB8AC3E}">
        <p14:creationId xmlns:p14="http://schemas.microsoft.com/office/powerpoint/2010/main" val="157045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Bạn đi tham quan cắm trại ở nơi hoang vu vắng vẻ, không có người. Bạn đi vào nhà vệ sinh một mình mà có người lạ với thái độ không thân thiện, rất khả nghi đi theo sau bạn, bạn có thể bị bắt cóc, đe doạ , đánh đập..</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E992248-9139-E1AE-5112-30E65064278B}"/>
              </a:ext>
            </a:extLst>
          </p:cNvPr>
          <p:cNvPicPr>
            <a:picLocks noChangeAspect="1"/>
          </p:cNvPicPr>
          <p:nvPr/>
        </p:nvPicPr>
        <p:blipFill>
          <a:blip r:embed="rId2"/>
          <a:stretch>
            <a:fillRect/>
          </a:stretch>
        </p:blipFill>
        <p:spPr>
          <a:xfrm>
            <a:off x="787853" y="1866900"/>
            <a:ext cx="4357191" cy="2944586"/>
          </a:xfrm>
          <a:prstGeom prst="rect">
            <a:avLst/>
          </a:prstGeom>
        </p:spPr>
      </p:pic>
    </p:spTree>
    <p:extLst>
      <p:ext uri="{BB962C8B-B14F-4D97-AF65-F5344CB8AC3E}">
        <p14:creationId xmlns:p14="http://schemas.microsoft.com/office/powerpoint/2010/main" val="1536520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529943" y="1382486"/>
            <a:ext cx="6052457"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Xung quanh không có người nào, nếu bạn bê đồ vào nhà cùng bác trai sẽ không ai biết bạn vào nhà bác. Nếu bạn bê đồ vào trong nhà cùng bác thì chỉ có một mình bạn với bác trai không phải là người ruột thịt.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B4A453-294D-28A3-A509-EB6AC2412706}"/>
              </a:ext>
            </a:extLst>
          </p:cNvPr>
          <p:cNvPicPr>
            <a:picLocks noChangeAspect="1"/>
          </p:cNvPicPr>
          <p:nvPr/>
        </p:nvPicPr>
        <p:blipFill>
          <a:blip r:embed="rId2"/>
          <a:stretch>
            <a:fillRect/>
          </a:stretch>
        </p:blipFill>
        <p:spPr>
          <a:xfrm>
            <a:off x="791255" y="1758722"/>
            <a:ext cx="4339988" cy="3324907"/>
          </a:xfrm>
          <a:prstGeom prst="rect">
            <a:avLst/>
          </a:prstGeom>
        </p:spPr>
      </p:pic>
    </p:spTree>
    <p:extLst>
      <p:ext uri="{BB962C8B-B14F-4D97-AF65-F5344CB8AC3E}">
        <p14:creationId xmlns:p14="http://schemas.microsoft.com/office/powerpoint/2010/main" val="522930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582</Words>
  <Application>Microsoft Office PowerPoint</Application>
  <PresentationFormat>Widescreen</PresentationFormat>
  <Paragraphs>20</Paragraphs>
  <Slides>24</Slides>
  <Notes>3</Notes>
  <HiddenSlides>0</HiddenSlides>
  <MMClips>1</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24</vt:i4>
      </vt:variant>
    </vt:vector>
  </HeadingPairs>
  <TitlesOfParts>
    <vt:vector size="46" baseType="lpstr">
      <vt:lpstr>微软雅黑</vt:lpstr>
      <vt:lpstr>宋体</vt:lpstr>
      <vt:lpstr>Arial</vt:lpstr>
      <vt:lpstr>Calibri</vt:lpstr>
      <vt:lpstr>Calibri Light</vt:lpstr>
      <vt:lpstr>Cambria</vt:lpstr>
      <vt:lpstr>等线</vt:lpstr>
      <vt:lpstr>等线 Light</vt:lpstr>
      <vt:lpstr>Open Sans Bold</vt:lpstr>
      <vt:lpstr>SVN-Newton</vt:lpstr>
      <vt:lpstr>Times New Roman</vt:lpstr>
      <vt:lpstr>字魂59号-创粗黑</vt:lpstr>
      <vt:lpstr>字魂64号-萌趣软糖体</vt:lpstr>
      <vt:lpstr>思源黑体 CN Regular</vt:lpstr>
      <vt:lpstr>1_Office Theme</vt:lpstr>
      <vt:lpstr>3_Office Theme</vt:lpstr>
      <vt:lpstr>第一PPT，www.1ppt.com</vt:lpstr>
      <vt:lpstr>2_Office 主题</vt:lpstr>
      <vt:lpstr>2_Office 主题​​</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2023-11-08T01:02:15Z</dcterms:created>
  <dcterms:modified xsi:type="dcterms:W3CDTF">2025-04-16T14:33:30Z</dcterms:modified>
</cp:coreProperties>
</file>