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</p:sldMasterIdLst>
  <p:notesMasterIdLst>
    <p:notesMasterId r:id="rId17"/>
  </p:notesMasterIdLst>
  <p:sldIdLst>
    <p:sldId id="256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</p:sldIdLst>
  <p:sldSz cx="18288000" cy="10287000"/>
  <p:notesSz cx="6858000" cy="9144000"/>
  <p:embeddedFontLst>
    <p:embeddedFont>
      <p:font typeface="Bahnschrift" panose="020B0502040204020203" pitchFamily="34" charset="0"/>
      <p:regular r:id="rId18"/>
      <p:bold r:id="rId19"/>
    </p:embeddedFont>
    <p:embeddedFont>
      <p:font typeface="Coiny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9B545-AB42-4DC7-97CF-71E80E9B0D7B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51912-BF5F-4A0D-8440-9225D902A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38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Hương Thảo – Zalo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41505-C5F9-44D9-A018-2CE246783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750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21988B1-9478-4CA8-A859-8731952A2021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4/17/2025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DEA60D-3979-47EA-9678-D6ECC4925CDF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70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21988B1-9478-4CA8-A859-8731952A2021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4/17/2025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DEA60D-3979-47EA-9678-D6ECC4925CDF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3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21988B1-9478-4CA8-A859-8731952A2021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4/17/2025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DEA60D-3979-47EA-9678-D6ECC4925CDF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55330" y="-1917429"/>
            <a:ext cx="3292881" cy="329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525" y="-40347900"/>
            <a:ext cx="3292881" cy="329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221" y="36918900"/>
            <a:ext cx="3292881" cy="329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449" y="-4389920"/>
            <a:ext cx="3292881" cy="329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8997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21988B1-9478-4CA8-A859-8731952A2021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4/17/2025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DEA60D-3979-47EA-9678-D6ECC4925CDF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55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21988B1-9478-4CA8-A859-8731952A2021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4/17/2025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DEA60D-3979-47EA-9678-D6ECC4925CDF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96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257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243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21988B1-9478-4CA8-A859-8731952A2021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4/17/2025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DEA60D-3979-47EA-9678-D6ECC4925CDF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55330" y="-1917429"/>
            <a:ext cx="3292881" cy="329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525" y="-40347900"/>
            <a:ext cx="3292881" cy="329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221" y="36918900"/>
            <a:ext cx="3292881" cy="329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449" y="-4389920"/>
            <a:ext cx="3292881" cy="329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701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21988B1-9478-4CA8-A859-8731952A2021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4/17/2025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79DEA60D-3979-47EA-9678-D6ECC4925CDF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92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250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946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705369" y="2939144"/>
            <a:ext cx="5312624" cy="343201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1097372" y="2445516"/>
            <a:ext cx="5312624" cy="343201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6628937" y="15470"/>
            <a:ext cx="11716941" cy="928065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6820584" y="-45489"/>
            <a:ext cx="11467401" cy="907694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842880" y="1172888"/>
            <a:ext cx="884664" cy="85048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800299" y="3242522"/>
            <a:ext cx="751724" cy="15192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7116573" y="4133991"/>
            <a:ext cx="1787391" cy="2317269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2720293" y="797076"/>
            <a:ext cx="3328667" cy="2388411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5482227" y="333111"/>
            <a:ext cx="1186256" cy="1624908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9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696684" y="-696690"/>
            <a:ext cx="3374574" cy="4767944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253219" y="0"/>
            <a:ext cx="5324219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13999027" y="8686800"/>
            <a:ext cx="4288970" cy="16002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14643944" y="9739313"/>
            <a:ext cx="230543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5021163" y="43523"/>
            <a:ext cx="1543050" cy="166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9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9144000"/>
            <a:ext cx="18288000" cy="1143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14643944" y="9739313"/>
            <a:ext cx="230543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42388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171577" y="-1171578"/>
            <a:ext cx="2657478" cy="500062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253220" y="-228600"/>
            <a:ext cx="53242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6892913" y="-6"/>
            <a:ext cx="1395087" cy="10287005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5033412" y="1"/>
            <a:ext cx="1491213" cy="20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0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9144000"/>
            <a:ext cx="18288000" cy="1143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14643944" y="9739313"/>
            <a:ext cx="230543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68265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173652" y="-1340952"/>
            <a:ext cx="3000374" cy="5682281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253218" y="0"/>
            <a:ext cx="5755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8500259" y="499261"/>
            <a:ext cx="1287479" cy="18288002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5699638" y="10748"/>
            <a:ext cx="145960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4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9144000"/>
            <a:ext cx="18288000" cy="1143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14643944" y="9739313"/>
            <a:ext cx="230543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0510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986516" y="-986520"/>
            <a:ext cx="3113319" cy="508635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253218" y="0"/>
            <a:ext cx="5755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7380512" y="9013370"/>
            <a:ext cx="10907486" cy="12736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14643944" y="9739313"/>
            <a:ext cx="230543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5094519" y="-4"/>
            <a:ext cx="1434873" cy="15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80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9144000"/>
            <a:ext cx="18288000" cy="1143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14643944" y="9739313"/>
            <a:ext cx="230543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3534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14643944" y="9739313"/>
            <a:ext cx="230543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6181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69545" y="-1"/>
            <a:ext cx="18427089" cy="1047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0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14643944" y="9739313"/>
            <a:ext cx="230543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6874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1776"/>
            <a:ext cx="5386739" cy="4215080"/>
          </a:xfrm>
          <a:custGeom>
            <a:avLst/>
            <a:gdLst/>
            <a:ahLst/>
            <a:cxnLst/>
            <a:rect l="l" t="t" r="r" b="b"/>
            <a:pathLst>
              <a:path w="5386739" h="4215080">
                <a:moveTo>
                  <a:pt x="5386739" y="0"/>
                </a:moveTo>
                <a:lnTo>
                  <a:pt x="0" y="0"/>
                </a:lnTo>
                <a:lnTo>
                  <a:pt x="0" y="4215080"/>
                </a:lnTo>
                <a:lnTo>
                  <a:pt x="5386739" y="4215080"/>
                </a:lnTo>
                <a:lnTo>
                  <a:pt x="538673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01261" y="0"/>
            <a:ext cx="5386739" cy="4215080"/>
          </a:xfrm>
          <a:custGeom>
            <a:avLst/>
            <a:gdLst/>
            <a:ahLst/>
            <a:cxnLst/>
            <a:rect l="l" t="t" r="r" b="b"/>
            <a:pathLst>
              <a:path w="5386739" h="4215080">
                <a:moveTo>
                  <a:pt x="0" y="0"/>
                </a:moveTo>
                <a:lnTo>
                  <a:pt x="5386739" y="0"/>
                </a:lnTo>
                <a:lnTo>
                  <a:pt x="5386739" y="4215080"/>
                </a:lnTo>
                <a:lnTo>
                  <a:pt x="0" y="4215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81293" y="4324888"/>
            <a:ext cx="16230600" cy="4219956"/>
          </a:xfrm>
          <a:custGeom>
            <a:avLst/>
            <a:gdLst/>
            <a:ahLst/>
            <a:cxnLst/>
            <a:rect l="l" t="t" r="r" b="b"/>
            <a:pathLst>
              <a:path w="16230600" h="4219956">
                <a:moveTo>
                  <a:pt x="0" y="0"/>
                </a:moveTo>
                <a:lnTo>
                  <a:pt x="16230600" y="0"/>
                </a:lnTo>
                <a:lnTo>
                  <a:pt x="16230600" y="4219956"/>
                </a:lnTo>
                <a:lnTo>
                  <a:pt x="0" y="4219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421931" y="4299612"/>
            <a:ext cx="16230600" cy="4219956"/>
          </a:xfrm>
          <a:custGeom>
            <a:avLst/>
            <a:gdLst/>
            <a:ahLst/>
            <a:cxnLst/>
            <a:rect l="l" t="t" r="r" b="b"/>
            <a:pathLst>
              <a:path w="16230600" h="4219956">
                <a:moveTo>
                  <a:pt x="0" y="0"/>
                </a:moveTo>
                <a:lnTo>
                  <a:pt x="16230600" y="0"/>
                </a:lnTo>
                <a:lnTo>
                  <a:pt x="16230600" y="4219956"/>
                </a:lnTo>
                <a:lnTo>
                  <a:pt x="0" y="4219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93039" y="7734752"/>
            <a:ext cx="18604679" cy="2624783"/>
          </a:xfrm>
          <a:custGeom>
            <a:avLst/>
            <a:gdLst/>
            <a:ahLst/>
            <a:cxnLst/>
            <a:rect l="l" t="t" r="r" b="b"/>
            <a:pathLst>
              <a:path w="18604679" h="2624783">
                <a:moveTo>
                  <a:pt x="0" y="0"/>
                </a:moveTo>
                <a:lnTo>
                  <a:pt x="18604679" y="0"/>
                </a:lnTo>
                <a:lnTo>
                  <a:pt x="18604679" y="2624783"/>
                </a:lnTo>
                <a:lnTo>
                  <a:pt x="0" y="2624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90" r="-817" b="-1098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12366" y="9231942"/>
            <a:ext cx="2858445" cy="1413272"/>
          </a:xfrm>
          <a:custGeom>
            <a:avLst/>
            <a:gdLst/>
            <a:ahLst/>
            <a:cxnLst/>
            <a:rect l="l" t="t" r="r" b="b"/>
            <a:pathLst>
              <a:path w="2858445" h="1413272">
                <a:moveTo>
                  <a:pt x="0" y="0"/>
                </a:moveTo>
                <a:lnTo>
                  <a:pt x="2858445" y="0"/>
                </a:lnTo>
                <a:lnTo>
                  <a:pt x="2858445" y="1413272"/>
                </a:lnTo>
                <a:lnTo>
                  <a:pt x="0" y="14132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86739" y="9102940"/>
            <a:ext cx="2858445" cy="1413272"/>
          </a:xfrm>
          <a:custGeom>
            <a:avLst/>
            <a:gdLst/>
            <a:ahLst/>
            <a:cxnLst/>
            <a:rect l="l" t="t" r="r" b="b"/>
            <a:pathLst>
              <a:path w="2858445" h="1413272">
                <a:moveTo>
                  <a:pt x="0" y="0"/>
                </a:moveTo>
                <a:lnTo>
                  <a:pt x="2858445" y="0"/>
                </a:lnTo>
                <a:lnTo>
                  <a:pt x="2858445" y="1413272"/>
                </a:lnTo>
                <a:lnTo>
                  <a:pt x="0" y="14132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12767" y="8249420"/>
            <a:ext cx="5742760" cy="2110115"/>
          </a:xfrm>
          <a:custGeom>
            <a:avLst/>
            <a:gdLst/>
            <a:ahLst/>
            <a:cxnLst/>
            <a:rect l="l" t="t" r="r" b="b"/>
            <a:pathLst>
              <a:path w="5742760" h="2110115">
                <a:moveTo>
                  <a:pt x="0" y="0"/>
                </a:moveTo>
                <a:lnTo>
                  <a:pt x="5742760" y="0"/>
                </a:lnTo>
                <a:lnTo>
                  <a:pt x="5742760" y="2110115"/>
                </a:lnTo>
                <a:lnTo>
                  <a:pt x="0" y="21101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22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1989092" y="8249420"/>
            <a:ext cx="5742760" cy="2110115"/>
          </a:xfrm>
          <a:custGeom>
            <a:avLst/>
            <a:gdLst/>
            <a:ahLst/>
            <a:cxnLst/>
            <a:rect l="l" t="t" r="r" b="b"/>
            <a:pathLst>
              <a:path w="5742760" h="2110115">
                <a:moveTo>
                  <a:pt x="5742761" y="0"/>
                </a:moveTo>
                <a:lnTo>
                  <a:pt x="0" y="0"/>
                </a:lnTo>
                <a:lnTo>
                  <a:pt x="0" y="2110115"/>
                </a:lnTo>
                <a:lnTo>
                  <a:pt x="5742761" y="2110115"/>
                </a:lnTo>
                <a:lnTo>
                  <a:pt x="5742761" y="0"/>
                </a:lnTo>
                <a:close/>
              </a:path>
            </a:pathLst>
          </a:custGeom>
          <a:blipFill>
            <a:blip r:embed="rId6"/>
            <a:stretch>
              <a:fillRect l="-2422"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4208799" y="6248604"/>
            <a:ext cx="4873840" cy="4396610"/>
          </a:xfrm>
          <a:custGeom>
            <a:avLst/>
            <a:gdLst/>
            <a:ahLst/>
            <a:cxnLst/>
            <a:rect l="l" t="t" r="r" b="b"/>
            <a:pathLst>
              <a:path w="4873840" h="4396610">
                <a:moveTo>
                  <a:pt x="4873840" y="0"/>
                </a:moveTo>
                <a:lnTo>
                  <a:pt x="0" y="0"/>
                </a:lnTo>
                <a:lnTo>
                  <a:pt x="0" y="4396610"/>
                </a:lnTo>
                <a:lnTo>
                  <a:pt x="4873840" y="4396610"/>
                </a:lnTo>
                <a:lnTo>
                  <a:pt x="487384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94639" y="6248604"/>
            <a:ext cx="4873840" cy="4396610"/>
          </a:xfrm>
          <a:custGeom>
            <a:avLst/>
            <a:gdLst/>
            <a:ahLst/>
            <a:cxnLst/>
            <a:rect l="l" t="t" r="r" b="b"/>
            <a:pathLst>
              <a:path w="4873840" h="4396610">
                <a:moveTo>
                  <a:pt x="0" y="0"/>
                </a:moveTo>
                <a:lnTo>
                  <a:pt x="4873840" y="0"/>
                </a:lnTo>
                <a:lnTo>
                  <a:pt x="4873840" y="4396610"/>
                </a:lnTo>
                <a:lnTo>
                  <a:pt x="0" y="43966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31998" y="8610969"/>
            <a:ext cx="1402227" cy="2063362"/>
          </a:xfrm>
          <a:custGeom>
            <a:avLst/>
            <a:gdLst/>
            <a:ahLst/>
            <a:cxnLst/>
            <a:rect l="l" t="t" r="r" b="b"/>
            <a:pathLst>
              <a:path w="1402227" h="2063362">
                <a:moveTo>
                  <a:pt x="0" y="0"/>
                </a:moveTo>
                <a:lnTo>
                  <a:pt x="1402226" y="0"/>
                </a:lnTo>
                <a:lnTo>
                  <a:pt x="1402226" y="2063362"/>
                </a:lnTo>
                <a:lnTo>
                  <a:pt x="0" y="20633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3196593" y="8533469"/>
            <a:ext cx="1454894" cy="2140862"/>
          </a:xfrm>
          <a:custGeom>
            <a:avLst/>
            <a:gdLst/>
            <a:ahLst/>
            <a:cxnLst/>
            <a:rect l="l" t="t" r="r" b="b"/>
            <a:pathLst>
              <a:path w="1454894" h="2140862">
                <a:moveTo>
                  <a:pt x="1454895" y="0"/>
                </a:moveTo>
                <a:lnTo>
                  <a:pt x="0" y="0"/>
                </a:lnTo>
                <a:lnTo>
                  <a:pt x="0" y="2140862"/>
                </a:lnTo>
                <a:lnTo>
                  <a:pt x="1454895" y="2140862"/>
                </a:lnTo>
                <a:lnTo>
                  <a:pt x="145489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571593" y="-423028"/>
            <a:ext cx="2514134" cy="4370726"/>
          </a:xfrm>
          <a:custGeom>
            <a:avLst/>
            <a:gdLst/>
            <a:ahLst/>
            <a:cxnLst/>
            <a:rect l="l" t="t" r="r" b="b"/>
            <a:pathLst>
              <a:path w="2514134" h="4370726">
                <a:moveTo>
                  <a:pt x="2514134" y="0"/>
                </a:moveTo>
                <a:lnTo>
                  <a:pt x="0" y="0"/>
                </a:lnTo>
                <a:lnTo>
                  <a:pt x="0" y="4370726"/>
                </a:lnTo>
                <a:lnTo>
                  <a:pt x="2514134" y="4370726"/>
                </a:lnTo>
                <a:lnTo>
                  <a:pt x="251413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60287" y="-523448"/>
            <a:ext cx="2514134" cy="4370726"/>
          </a:xfrm>
          <a:custGeom>
            <a:avLst/>
            <a:gdLst/>
            <a:ahLst/>
            <a:cxnLst/>
            <a:rect l="l" t="t" r="r" b="b"/>
            <a:pathLst>
              <a:path w="2514134" h="4370726">
                <a:moveTo>
                  <a:pt x="0" y="0"/>
                </a:moveTo>
                <a:lnTo>
                  <a:pt x="2514134" y="0"/>
                </a:lnTo>
                <a:lnTo>
                  <a:pt x="2514134" y="4370726"/>
                </a:lnTo>
                <a:lnTo>
                  <a:pt x="0" y="43707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277496" y="-366710"/>
            <a:ext cx="10008822" cy="1596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02"/>
              </a:lnSpc>
            </a:pPr>
            <a:r>
              <a:rPr lang="en-US" sz="4400" dirty="0">
                <a:solidFill>
                  <a:srgbClr val="6E5FB0"/>
                </a:solidFill>
                <a:latin typeface="Coiny"/>
                <a:ea typeface="Coiny"/>
                <a:cs typeface="Coiny"/>
                <a:sym typeface="Coiny"/>
              </a:rPr>
              <a:t>TRƯỜNG TIỂU HỌC BÁT TRANG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8591" y="3440188"/>
            <a:ext cx="16121417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4400" b="1" dirty="0">
                <a:solidFill>
                  <a:srgbClr val="6E5FB0"/>
                </a:solidFill>
                <a:latin typeface="Times New Roman" panose="02020603050405020304" pitchFamily="18" charset="0"/>
                <a:ea typeface="Kurale"/>
                <a:cs typeface="Times New Roman" panose="02020603050405020304" pitchFamily="18" charset="0"/>
                <a:sym typeface="Kurale"/>
              </a:rPr>
              <a:t>“ỨNG DỤNG CÔNG NGHỆ AI, CHAT GPT VÀ CÁC TIỆN ÍCH CỦA PHTM VÀO DẠY MÔN TỰ NHIÊN VÀ XÃ HỘI 2”</a:t>
            </a:r>
          </a:p>
        </p:txBody>
      </p:sp>
      <p:sp>
        <p:nvSpPr>
          <p:cNvPr id="21" name="TextBox 18"/>
          <p:cNvSpPr txBox="1"/>
          <p:nvPr/>
        </p:nvSpPr>
        <p:spPr>
          <a:xfrm>
            <a:off x="4139589" y="1407833"/>
            <a:ext cx="1000882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002"/>
              </a:lnSpc>
            </a:pPr>
            <a:r>
              <a:rPr lang="en-US" sz="6600" dirty="0">
                <a:solidFill>
                  <a:srgbClr val="6E5FB0"/>
                </a:solidFill>
                <a:latin typeface="Coiny"/>
                <a:ea typeface="Coiny"/>
                <a:cs typeface="Coiny"/>
                <a:sym typeface="Coiny"/>
              </a:rPr>
              <a:t>CHUYÊN ĐỀ TỔ</a:t>
            </a:r>
          </a:p>
        </p:txBody>
      </p:sp>
      <p:sp>
        <p:nvSpPr>
          <p:cNvPr id="22" name="TextBox 20"/>
          <p:cNvSpPr txBox="1"/>
          <p:nvPr/>
        </p:nvSpPr>
        <p:spPr>
          <a:xfrm>
            <a:off x="1610435" y="5395876"/>
            <a:ext cx="1612141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4800" b="1" dirty="0">
                <a:solidFill>
                  <a:srgbClr val="6E5FB0"/>
                </a:solidFill>
                <a:latin typeface="Times New Roman" panose="02020603050405020304" pitchFamily="18" charset="0"/>
                <a:ea typeface="Kurale"/>
                <a:cs typeface="Times New Roman" panose="02020603050405020304" pitchFamily="18" charset="0"/>
                <a:sym typeface="Kurale"/>
              </a:rPr>
              <a:t>BÀI 21: TÌM HIỂU CƠ QUAN VẬN ĐỘNG (TIẾT 2)</a:t>
            </a:r>
          </a:p>
        </p:txBody>
      </p:sp>
      <p:sp>
        <p:nvSpPr>
          <p:cNvPr id="23" name="TextBox 20"/>
          <p:cNvSpPr txBox="1"/>
          <p:nvPr/>
        </p:nvSpPr>
        <p:spPr>
          <a:xfrm>
            <a:off x="6201579" y="7292620"/>
            <a:ext cx="812216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4400" b="1" dirty="0" err="1">
                <a:solidFill>
                  <a:srgbClr val="6E5FB0"/>
                </a:solidFill>
                <a:latin typeface="Times New Roman" panose="02020603050405020304" pitchFamily="18" charset="0"/>
                <a:ea typeface="Kurale"/>
                <a:cs typeface="Times New Roman" panose="02020603050405020304" pitchFamily="18" charset="0"/>
                <a:sym typeface="Kurale"/>
              </a:rPr>
              <a:t>Giáo</a:t>
            </a:r>
            <a:r>
              <a:rPr lang="en-US" sz="4400" b="1" dirty="0">
                <a:solidFill>
                  <a:srgbClr val="6E5FB0"/>
                </a:solidFill>
                <a:latin typeface="Times New Roman" panose="02020603050405020304" pitchFamily="18" charset="0"/>
                <a:ea typeface="Kurale"/>
                <a:cs typeface="Times New Roman" panose="02020603050405020304" pitchFamily="18" charset="0"/>
                <a:sym typeface="Kurale"/>
              </a:rPr>
              <a:t> </a:t>
            </a:r>
            <a:r>
              <a:rPr lang="en-US" sz="4400" b="1" dirty="0" err="1">
                <a:solidFill>
                  <a:srgbClr val="6E5FB0"/>
                </a:solidFill>
                <a:latin typeface="Times New Roman" panose="02020603050405020304" pitchFamily="18" charset="0"/>
                <a:ea typeface="Kurale"/>
                <a:cs typeface="Times New Roman" panose="02020603050405020304" pitchFamily="18" charset="0"/>
                <a:sym typeface="Kurale"/>
              </a:rPr>
              <a:t>viên</a:t>
            </a:r>
            <a:r>
              <a:rPr lang="en-US" sz="4400" b="1" dirty="0">
                <a:solidFill>
                  <a:srgbClr val="6E5FB0"/>
                </a:solidFill>
                <a:latin typeface="Times New Roman" panose="02020603050405020304" pitchFamily="18" charset="0"/>
                <a:ea typeface="Kurale"/>
                <a:cs typeface="Times New Roman" panose="02020603050405020304" pitchFamily="18" charset="0"/>
                <a:sym typeface="Kurale"/>
              </a:rPr>
              <a:t>: </a:t>
            </a:r>
            <a:r>
              <a:rPr lang="en-US" sz="4400" b="1" dirty="0" err="1">
                <a:solidFill>
                  <a:srgbClr val="6E5FB0"/>
                </a:solidFill>
                <a:latin typeface="Times New Roman" panose="02020603050405020304" pitchFamily="18" charset="0"/>
                <a:ea typeface="Kurale"/>
                <a:cs typeface="Times New Roman" panose="02020603050405020304" pitchFamily="18" charset="0"/>
                <a:sym typeface="Kurale"/>
              </a:rPr>
              <a:t>Nguyễn</a:t>
            </a:r>
            <a:r>
              <a:rPr lang="en-US" sz="4400" b="1" dirty="0">
                <a:solidFill>
                  <a:srgbClr val="6E5FB0"/>
                </a:solidFill>
                <a:latin typeface="Times New Roman" panose="02020603050405020304" pitchFamily="18" charset="0"/>
                <a:ea typeface="Kurale"/>
                <a:cs typeface="Times New Roman" panose="02020603050405020304" pitchFamily="18" charset="0"/>
                <a:sym typeface="Kurale"/>
              </a:rPr>
              <a:t> </a:t>
            </a:r>
            <a:r>
              <a:rPr lang="en-US" sz="4400" b="1" dirty="0" err="1">
                <a:solidFill>
                  <a:srgbClr val="6E5FB0"/>
                </a:solidFill>
                <a:latin typeface="Times New Roman" panose="02020603050405020304" pitchFamily="18" charset="0"/>
                <a:ea typeface="Kurale"/>
                <a:cs typeface="Times New Roman" panose="02020603050405020304" pitchFamily="18" charset="0"/>
                <a:sym typeface="Kurale"/>
              </a:rPr>
              <a:t>Thúy</a:t>
            </a:r>
            <a:r>
              <a:rPr lang="en-US" sz="4400" b="1" dirty="0">
                <a:solidFill>
                  <a:srgbClr val="6E5FB0"/>
                </a:solidFill>
                <a:latin typeface="Times New Roman" panose="02020603050405020304" pitchFamily="18" charset="0"/>
                <a:ea typeface="Kurale"/>
                <a:cs typeface="Times New Roman" panose="02020603050405020304" pitchFamily="18" charset="0"/>
                <a:sym typeface="Kurale"/>
              </a:rPr>
              <a:t> </a:t>
            </a:r>
            <a:r>
              <a:rPr lang="en-US" sz="4400" b="1" dirty="0" err="1">
                <a:solidFill>
                  <a:srgbClr val="6E5FB0"/>
                </a:solidFill>
                <a:latin typeface="Times New Roman" panose="02020603050405020304" pitchFamily="18" charset="0"/>
                <a:ea typeface="Kurale"/>
                <a:cs typeface="Times New Roman" panose="02020603050405020304" pitchFamily="18" charset="0"/>
                <a:sym typeface="Kurale"/>
              </a:rPr>
              <a:t>Quỳnh</a:t>
            </a:r>
            <a:endParaRPr lang="en-US" sz="4400" b="1" dirty="0">
              <a:solidFill>
                <a:srgbClr val="6E5FB0"/>
              </a:solidFill>
              <a:latin typeface="Times New Roman" panose="02020603050405020304" pitchFamily="18" charset="0"/>
              <a:ea typeface="Kurale"/>
              <a:cs typeface="Times New Roman" panose="02020603050405020304" pitchFamily="18" charset="0"/>
              <a:sym typeface="Kural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B9EE6-F477-4F8D-A5E5-BCAAA9C38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49" y="4465395"/>
            <a:ext cx="9126503" cy="32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0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512942" y="254456"/>
            <a:ext cx="17425016" cy="9577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69A1F9-F244-4B8C-BEBB-666FA8CBE306}"/>
              </a:ext>
            </a:extLst>
          </p:cNvPr>
          <p:cNvGrpSpPr/>
          <p:nvPr/>
        </p:nvGrpSpPr>
        <p:grpSpPr>
          <a:xfrm>
            <a:off x="1143000" y="1333500"/>
            <a:ext cx="1975533" cy="1567814"/>
            <a:chOff x="0" y="2686369"/>
            <a:chExt cx="5455920" cy="4503431"/>
          </a:xfrm>
        </p:grpSpPr>
        <p:pic>
          <p:nvPicPr>
            <p:cNvPr id="15" name="Picture 1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438BC02-EF43-423F-BBC0-CB028A68A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3938956D-2F83-4529-9258-4C546C62F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E0D5BA-4175-46AA-AB0D-ADADF445EE90}"/>
              </a:ext>
            </a:extLst>
          </p:cNvPr>
          <p:cNvSpPr txBox="1"/>
          <p:nvPr/>
        </p:nvSpPr>
        <p:spPr>
          <a:xfrm>
            <a:off x="1752600" y="3487612"/>
            <a:ext cx="15449481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vi-VN" sz="4800" b="1" i="1" kern="0" dirty="0">
                <a:solidFill>
                  <a:prstClr val="black"/>
                </a:solidFill>
                <a:latin typeface="Arial" panose="020B0604020202020204" pitchFamily="34" charset="0"/>
              </a:rPr>
              <a:t>Hoa bị vấp ngã, đau chân không đi lại được. Cơ quan nào trên cơ thể Hoa bị tổn thương? Em sẽ làm gì để giúp đỡ bạn?</a:t>
            </a:r>
            <a:endParaRPr lang="en-US" sz="4800" b="1" i="1" kern="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55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221DAC-9792-48DC-B907-F51C0285D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514" y="675207"/>
            <a:ext cx="17450973" cy="89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5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257175" y="1388962"/>
            <a:ext cx="16687800" cy="75254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5400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3996713"/>
            <a:ext cx="14716125" cy="22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6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256295" y="548641"/>
            <a:ext cx="17743319" cy="9474593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928A71-F642-4000-9F1E-887D813A5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206" y="1238400"/>
            <a:ext cx="7533494" cy="1515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3DDD7-BF0F-4500-B97B-86B3FAA62F66}"/>
              </a:ext>
            </a:extLst>
          </p:cNvPr>
          <p:cNvSpPr txBox="1"/>
          <p:nvPr/>
        </p:nvSpPr>
        <p:spPr>
          <a:xfrm>
            <a:off x="8090399" y="4959321"/>
            <a:ext cx="4195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7200" b="1" dirty="0" err="1">
                <a:solidFill>
                  <a:prstClr val="black"/>
                </a:solidFill>
                <a:latin typeface="Calibri" panose="020F0502020204030204"/>
              </a:rPr>
              <a:t>Tiết</a:t>
            </a:r>
            <a:r>
              <a:rPr lang="en-US" sz="7200" b="1" dirty="0">
                <a:solidFill>
                  <a:prstClr val="black"/>
                </a:solidFill>
                <a:latin typeface="Calibri" panose="020F0502020204030204"/>
              </a:rPr>
              <a:t> 2)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7BCCF6F-9AB0-47AA-B86D-B1A27E41C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4" y="4959323"/>
            <a:ext cx="5327679" cy="53276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E29780-08C1-4964-9D15-B7602EA46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701" y="4965138"/>
            <a:ext cx="4721787" cy="47217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4691" y="3377534"/>
            <a:ext cx="17746525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81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ahnschrift" panose="020B0502040204020203" pitchFamily="34" charset="0"/>
              </a:rPr>
              <a:t>BÀI 21: TÌM HIỂU CƠ QUAN VẬN ĐỘNG</a:t>
            </a:r>
          </a:p>
        </p:txBody>
      </p:sp>
    </p:spTree>
    <p:extLst>
      <p:ext uri="{BB962C8B-B14F-4D97-AF65-F5344CB8AC3E}">
        <p14:creationId xmlns:p14="http://schemas.microsoft.com/office/powerpoint/2010/main" val="818383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85" y="6612206"/>
            <a:ext cx="2320277" cy="24561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D341D4-19F6-4B7C-B2F7-32FA9156F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444" y="3476528"/>
            <a:ext cx="12007113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17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496615" y="277586"/>
            <a:ext cx="17425016" cy="98438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496615" y="194814"/>
            <a:ext cx="17546681" cy="2806329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1.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Làm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động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tác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co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và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duỗi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tay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như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hình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vẽ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. Theo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dõi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sự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thay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đổi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của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các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cơ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cánh</a:t>
            </a:r>
            <a:r>
              <a:rPr lang="en-US" sz="57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5700" b="1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tay</a:t>
            </a:r>
            <a:endParaRPr lang="en-US" sz="5700" b="1" dirty="0">
              <a:solidFill>
                <a:srgbClr val="C0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060" y="3263332"/>
            <a:ext cx="6232181" cy="6533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951" y="3263332"/>
            <a:ext cx="5498913" cy="676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3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496615" y="331071"/>
            <a:ext cx="17425016" cy="97903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3908503" y="687888"/>
            <a:ext cx="9866279" cy="1154748"/>
          </a:xfrm>
          <a:custGeom>
            <a:avLst/>
            <a:gdLst>
              <a:gd name="connsiteX0" fmla="*/ 0 w 4944533"/>
              <a:gd name="connsiteY0" fmla="*/ 176750 h 1060476"/>
              <a:gd name="connsiteX1" fmla="*/ 176750 w 4944533"/>
              <a:gd name="connsiteY1" fmla="*/ 0 h 1060476"/>
              <a:gd name="connsiteX2" fmla="*/ 796539 w 4944533"/>
              <a:gd name="connsiteY2" fmla="*/ 0 h 1060476"/>
              <a:gd name="connsiteX3" fmla="*/ 1278598 w 4944533"/>
              <a:gd name="connsiteY3" fmla="*/ 0 h 1060476"/>
              <a:gd name="connsiteX4" fmla="*/ 1898387 w 4944533"/>
              <a:gd name="connsiteY4" fmla="*/ 0 h 1060476"/>
              <a:gd name="connsiteX5" fmla="*/ 2334536 w 4944533"/>
              <a:gd name="connsiteY5" fmla="*/ 0 h 1060476"/>
              <a:gd name="connsiteX6" fmla="*/ 2954325 w 4944533"/>
              <a:gd name="connsiteY6" fmla="*/ 0 h 1060476"/>
              <a:gd name="connsiteX7" fmla="*/ 3574114 w 4944533"/>
              <a:gd name="connsiteY7" fmla="*/ 0 h 1060476"/>
              <a:gd name="connsiteX8" fmla="*/ 4239814 w 4944533"/>
              <a:gd name="connsiteY8" fmla="*/ 0 h 1060476"/>
              <a:gd name="connsiteX9" fmla="*/ 4767783 w 4944533"/>
              <a:gd name="connsiteY9" fmla="*/ 0 h 1060476"/>
              <a:gd name="connsiteX10" fmla="*/ 4944533 w 4944533"/>
              <a:gd name="connsiteY10" fmla="*/ 176750 h 1060476"/>
              <a:gd name="connsiteX11" fmla="*/ 4944533 w 4944533"/>
              <a:gd name="connsiteY11" fmla="*/ 523168 h 1060476"/>
              <a:gd name="connsiteX12" fmla="*/ 4944533 w 4944533"/>
              <a:gd name="connsiteY12" fmla="*/ 883726 h 1060476"/>
              <a:gd name="connsiteX13" fmla="*/ 4767783 w 4944533"/>
              <a:gd name="connsiteY13" fmla="*/ 1060476 h 1060476"/>
              <a:gd name="connsiteX14" fmla="*/ 4193904 w 4944533"/>
              <a:gd name="connsiteY14" fmla="*/ 1060476 h 1060476"/>
              <a:gd name="connsiteX15" fmla="*/ 3757756 w 4944533"/>
              <a:gd name="connsiteY15" fmla="*/ 1060476 h 1060476"/>
              <a:gd name="connsiteX16" fmla="*/ 3275697 w 4944533"/>
              <a:gd name="connsiteY16" fmla="*/ 1060476 h 1060476"/>
              <a:gd name="connsiteX17" fmla="*/ 2747728 w 4944533"/>
              <a:gd name="connsiteY17" fmla="*/ 1060476 h 1060476"/>
              <a:gd name="connsiteX18" fmla="*/ 2311580 w 4944533"/>
              <a:gd name="connsiteY18" fmla="*/ 1060476 h 1060476"/>
              <a:gd name="connsiteX19" fmla="*/ 1875432 w 4944533"/>
              <a:gd name="connsiteY19" fmla="*/ 1060476 h 1060476"/>
              <a:gd name="connsiteX20" fmla="*/ 1301553 w 4944533"/>
              <a:gd name="connsiteY20" fmla="*/ 1060476 h 1060476"/>
              <a:gd name="connsiteX21" fmla="*/ 681764 w 4944533"/>
              <a:gd name="connsiteY21" fmla="*/ 1060476 h 1060476"/>
              <a:gd name="connsiteX22" fmla="*/ 176750 w 4944533"/>
              <a:gd name="connsiteY22" fmla="*/ 1060476 h 1060476"/>
              <a:gd name="connsiteX23" fmla="*/ 0 w 4944533"/>
              <a:gd name="connsiteY23" fmla="*/ 883726 h 1060476"/>
              <a:gd name="connsiteX24" fmla="*/ 0 w 4944533"/>
              <a:gd name="connsiteY24" fmla="*/ 530238 h 1060476"/>
              <a:gd name="connsiteX25" fmla="*/ 0 w 4944533"/>
              <a:gd name="connsiteY25" fmla="*/ 176750 h 106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944533" h="1060476" fill="none" extrusionOk="0">
                <a:moveTo>
                  <a:pt x="0" y="176750"/>
                </a:moveTo>
                <a:cubicBezTo>
                  <a:pt x="24106" y="69393"/>
                  <a:pt x="57544" y="8767"/>
                  <a:pt x="176750" y="0"/>
                </a:cubicBezTo>
                <a:cubicBezTo>
                  <a:pt x="422345" y="-17766"/>
                  <a:pt x="523006" y="52666"/>
                  <a:pt x="796539" y="0"/>
                </a:cubicBezTo>
                <a:cubicBezTo>
                  <a:pt x="1070072" y="-52666"/>
                  <a:pt x="1176389" y="10485"/>
                  <a:pt x="1278598" y="0"/>
                </a:cubicBezTo>
                <a:cubicBezTo>
                  <a:pt x="1380807" y="-10485"/>
                  <a:pt x="1702812" y="58670"/>
                  <a:pt x="1898387" y="0"/>
                </a:cubicBezTo>
                <a:cubicBezTo>
                  <a:pt x="2093962" y="-58670"/>
                  <a:pt x="2238196" y="4650"/>
                  <a:pt x="2334536" y="0"/>
                </a:cubicBezTo>
                <a:cubicBezTo>
                  <a:pt x="2430876" y="-4650"/>
                  <a:pt x="2694950" y="63424"/>
                  <a:pt x="2954325" y="0"/>
                </a:cubicBezTo>
                <a:cubicBezTo>
                  <a:pt x="3213700" y="-63424"/>
                  <a:pt x="3445255" y="49962"/>
                  <a:pt x="3574114" y="0"/>
                </a:cubicBezTo>
                <a:cubicBezTo>
                  <a:pt x="3702973" y="-49962"/>
                  <a:pt x="4021268" y="25978"/>
                  <a:pt x="4239814" y="0"/>
                </a:cubicBezTo>
                <a:cubicBezTo>
                  <a:pt x="4458360" y="-25978"/>
                  <a:pt x="4526852" y="24609"/>
                  <a:pt x="4767783" y="0"/>
                </a:cubicBezTo>
                <a:cubicBezTo>
                  <a:pt x="4837259" y="-2156"/>
                  <a:pt x="4939945" y="76654"/>
                  <a:pt x="4944533" y="176750"/>
                </a:cubicBezTo>
                <a:cubicBezTo>
                  <a:pt x="4966950" y="311770"/>
                  <a:pt x="4911711" y="450396"/>
                  <a:pt x="4944533" y="523168"/>
                </a:cubicBezTo>
                <a:cubicBezTo>
                  <a:pt x="4977355" y="595940"/>
                  <a:pt x="4943391" y="790925"/>
                  <a:pt x="4944533" y="883726"/>
                </a:cubicBezTo>
                <a:cubicBezTo>
                  <a:pt x="4951845" y="995119"/>
                  <a:pt x="4860613" y="1050998"/>
                  <a:pt x="4767783" y="1060476"/>
                </a:cubicBezTo>
                <a:cubicBezTo>
                  <a:pt x="4645898" y="1128062"/>
                  <a:pt x="4310079" y="1000186"/>
                  <a:pt x="4193904" y="1060476"/>
                </a:cubicBezTo>
                <a:cubicBezTo>
                  <a:pt x="4077729" y="1120766"/>
                  <a:pt x="3947578" y="1013720"/>
                  <a:pt x="3757756" y="1060476"/>
                </a:cubicBezTo>
                <a:cubicBezTo>
                  <a:pt x="3567934" y="1107232"/>
                  <a:pt x="3395138" y="1033881"/>
                  <a:pt x="3275697" y="1060476"/>
                </a:cubicBezTo>
                <a:cubicBezTo>
                  <a:pt x="3156256" y="1087071"/>
                  <a:pt x="2920118" y="1010361"/>
                  <a:pt x="2747728" y="1060476"/>
                </a:cubicBezTo>
                <a:cubicBezTo>
                  <a:pt x="2575338" y="1110591"/>
                  <a:pt x="2491763" y="1038547"/>
                  <a:pt x="2311580" y="1060476"/>
                </a:cubicBezTo>
                <a:cubicBezTo>
                  <a:pt x="2131397" y="1082405"/>
                  <a:pt x="2051144" y="1021609"/>
                  <a:pt x="1875432" y="1060476"/>
                </a:cubicBezTo>
                <a:cubicBezTo>
                  <a:pt x="1699720" y="1099343"/>
                  <a:pt x="1517088" y="1028817"/>
                  <a:pt x="1301553" y="1060476"/>
                </a:cubicBezTo>
                <a:cubicBezTo>
                  <a:pt x="1086018" y="1092135"/>
                  <a:pt x="985133" y="988678"/>
                  <a:pt x="681764" y="1060476"/>
                </a:cubicBezTo>
                <a:cubicBezTo>
                  <a:pt x="378395" y="1132274"/>
                  <a:pt x="391799" y="1034274"/>
                  <a:pt x="176750" y="1060476"/>
                </a:cubicBezTo>
                <a:cubicBezTo>
                  <a:pt x="80356" y="1066812"/>
                  <a:pt x="-11117" y="956633"/>
                  <a:pt x="0" y="883726"/>
                </a:cubicBezTo>
                <a:cubicBezTo>
                  <a:pt x="-28993" y="774383"/>
                  <a:pt x="39820" y="688737"/>
                  <a:pt x="0" y="530238"/>
                </a:cubicBezTo>
                <a:cubicBezTo>
                  <a:pt x="-39820" y="371739"/>
                  <a:pt x="31653" y="323740"/>
                  <a:pt x="0" y="176750"/>
                </a:cubicBezTo>
                <a:close/>
              </a:path>
              <a:path w="4944533" h="1060476" stroke="0" extrusionOk="0">
                <a:moveTo>
                  <a:pt x="0" y="176750"/>
                </a:moveTo>
                <a:cubicBezTo>
                  <a:pt x="10356" y="82843"/>
                  <a:pt x="85762" y="15195"/>
                  <a:pt x="176750" y="0"/>
                </a:cubicBezTo>
                <a:cubicBezTo>
                  <a:pt x="332266" y="-2095"/>
                  <a:pt x="431111" y="27004"/>
                  <a:pt x="612898" y="0"/>
                </a:cubicBezTo>
                <a:cubicBezTo>
                  <a:pt x="794685" y="-27004"/>
                  <a:pt x="998088" y="7220"/>
                  <a:pt x="1232688" y="0"/>
                </a:cubicBezTo>
                <a:cubicBezTo>
                  <a:pt x="1467288" y="-7220"/>
                  <a:pt x="1582438" y="36658"/>
                  <a:pt x="1806567" y="0"/>
                </a:cubicBezTo>
                <a:cubicBezTo>
                  <a:pt x="2030696" y="-36658"/>
                  <a:pt x="2039526" y="8313"/>
                  <a:pt x="2242715" y="0"/>
                </a:cubicBezTo>
                <a:cubicBezTo>
                  <a:pt x="2445904" y="-8313"/>
                  <a:pt x="2486412" y="32805"/>
                  <a:pt x="2678863" y="0"/>
                </a:cubicBezTo>
                <a:cubicBezTo>
                  <a:pt x="2871314" y="-32805"/>
                  <a:pt x="2928825" y="43159"/>
                  <a:pt x="3115011" y="0"/>
                </a:cubicBezTo>
                <a:cubicBezTo>
                  <a:pt x="3301197" y="-43159"/>
                  <a:pt x="3476400" y="14563"/>
                  <a:pt x="3688890" y="0"/>
                </a:cubicBezTo>
                <a:cubicBezTo>
                  <a:pt x="3901380" y="-14563"/>
                  <a:pt x="4006093" y="25550"/>
                  <a:pt x="4170949" y="0"/>
                </a:cubicBezTo>
                <a:cubicBezTo>
                  <a:pt x="4335805" y="-25550"/>
                  <a:pt x="4560320" y="53109"/>
                  <a:pt x="4767783" y="0"/>
                </a:cubicBezTo>
                <a:cubicBezTo>
                  <a:pt x="4850708" y="-10548"/>
                  <a:pt x="4941863" y="76166"/>
                  <a:pt x="4944533" y="176750"/>
                </a:cubicBezTo>
                <a:cubicBezTo>
                  <a:pt x="4975429" y="282559"/>
                  <a:pt x="4940534" y="410979"/>
                  <a:pt x="4944533" y="516098"/>
                </a:cubicBezTo>
                <a:cubicBezTo>
                  <a:pt x="4948532" y="621217"/>
                  <a:pt x="4940503" y="701209"/>
                  <a:pt x="4944533" y="883726"/>
                </a:cubicBezTo>
                <a:cubicBezTo>
                  <a:pt x="4954463" y="954390"/>
                  <a:pt x="4881291" y="1045313"/>
                  <a:pt x="4767783" y="1060476"/>
                </a:cubicBezTo>
                <a:cubicBezTo>
                  <a:pt x="4533605" y="1099944"/>
                  <a:pt x="4394524" y="1052442"/>
                  <a:pt x="4193904" y="1060476"/>
                </a:cubicBezTo>
                <a:cubicBezTo>
                  <a:pt x="3993284" y="1068510"/>
                  <a:pt x="3697817" y="1018709"/>
                  <a:pt x="3528204" y="1060476"/>
                </a:cubicBezTo>
                <a:cubicBezTo>
                  <a:pt x="3358591" y="1102243"/>
                  <a:pt x="3265059" y="1010218"/>
                  <a:pt x="3092056" y="1060476"/>
                </a:cubicBezTo>
                <a:cubicBezTo>
                  <a:pt x="2919053" y="1110734"/>
                  <a:pt x="2685405" y="997517"/>
                  <a:pt x="2564087" y="1060476"/>
                </a:cubicBezTo>
                <a:cubicBezTo>
                  <a:pt x="2442769" y="1123435"/>
                  <a:pt x="2281140" y="1049972"/>
                  <a:pt x="2127939" y="1060476"/>
                </a:cubicBezTo>
                <a:cubicBezTo>
                  <a:pt x="1974738" y="1070980"/>
                  <a:pt x="1779687" y="1046846"/>
                  <a:pt x="1691791" y="1060476"/>
                </a:cubicBezTo>
                <a:cubicBezTo>
                  <a:pt x="1603895" y="1074106"/>
                  <a:pt x="1375136" y="1047652"/>
                  <a:pt x="1209732" y="1060476"/>
                </a:cubicBezTo>
                <a:cubicBezTo>
                  <a:pt x="1044328" y="1073300"/>
                  <a:pt x="665132" y="987812"/>
                  <a:pt x="176750" y="1060476"/>
                </a:cubicBezTo>
                <a:cubicBezTo>
                  <a:pt x="81383" y="1074906"/>
                  <a:pt x="15440" y="990210"/>
                  <a:pt x="0" y="883726"/>
                </a:cubicBezTo>
                <a:cubicBezTo>
                  <a:pt x="-34047" y="717429"/>
                  <a:pt x="28830" y="664882"/>
                  <a:pt x="0" y="537308"/>
                </a:cubicBezTo>
                <a:cubicBezTo>
                  <a:pt x="-28830" y="409734"/>
                  <a:pt x="35588" y="263333"/>
                  <a:pt x="0" y="17675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600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600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600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600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600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gãy</a:t>
            </a:r>
            <a:endParaRPr lang="en-US" sz="600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433" y="2016110"/>
            <a:ext cx="12926544" cy="810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141882" y="331071"/>
            <a:ext cx="17791386" cy="97903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EEC902-E72A-4210-B1B7-4FB013BD288C}"/>
              </a:ext>
            </a:extLst>
          </p:cNvPr>
          <p:cNvSpPr/>
          <p:nvPr/>
        </p:nvSpPr>
        <p:spPr>
          <a:xfrm>
            <a:off x="799811" y="608447"/>
            <a:ext cx="16325595" cy="1641893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endParaRPr lang="en-US" sz="5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3500567805152010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456" y="2608726"/>
            <a:ext cx="5891226" cy="6415451"/>
          </a:xfrm>
          <a:prstGeom prst="rect">
            <a:avLst/>
          </a:prstGeom>
        </p:spPr>
      </p:pic>
      <p:pic>
        <p:nvPicPr>
          <p:cNvPr id="6" name="35006846557773414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9489" y="2608726"/>
            <a:ext cx="6014486" cy="6415451"/>
          </a:xfrm>
          <a:prstGeom prst="rect">
            <a:avLst/>
          </a:prstGeom>
        </p:spPr>
      </p:pic>
      <p:pic>
        <p:nvPicPr>
          <p:cNvPr id="7" name="350723354234490886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2711" y="2608726"/>
            <a:ext cx="5970135" cy="636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7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2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48EA3-2279-4E54-A6AC-ADCBD5D6B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213" y="4003622"/>
            <a:ext cx="1026045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7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B2E14B-50EB-4396-8FE8-BB7A41A67C1E}"/>
              </a:ext>
            </a:extLst>
          </p:cNvPr>
          <p:cNvSpPr/>
          <p:nvPr/>
        </p:nvSpPr>
        <p:spPr>
          <a:xfrm>
            <a:off x="141882" y="331071"/>
            <a:ext cx="17791386" cy="97903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08E1C1D-A7C7-4636-9640-ADE3D7435C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98" y="1"/>
            <a:ext cx="15882005" cy="105602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5421" y="3435602"/>
            <a:ext cx="6604308" cy="12464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7200" b="1" i="1" dirty="0" err="1">
                <a:ln w="0"/>
                <a:solidFill>
                  <a:prstClr val="black"/>
                </a:solidFill>
                <a:latin typeface="Calibri" panose="020F0502020204030204"/>
              </a:rPr>
              <a:t>Trò</a:t>
            </a:r>
            <a:r>
              <a:rPr lang="en-US" sz="7200" b="1" i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b="1" i="1" dirty="0" err="1">
                <a:ln w="0"/>
                <a:solidFill>
                  <a:prstClr val="black"/>
                </a:solidFill>
                <a:latin typeface="Calibri" panose="020F0502020204030204"/>
              </a:rPr>
              <a:t>chơi</a:t>
            </a:r>
            <a:r>
              <a:rPr lang="en-US" sz="7200" b="1" i="1" dirty="0">
                <a:ln w="0"/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US" sz="7200" b="1" i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Vật</a:t>
            </a:r>
            <a:r>
              <a:rPr lang="en-US" sz="7200" b="1" i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7200" b="1" i="1" dirty="0" err="1">
                <a:ln w="0"/>
                <a:solidFill>
                  <a:prstClr val="black"/>
                </a:solidFill>
                <a:latin typeface="Calibri" panose="020F0502020204030204"/>
              </a:rPr>
              <a:t>tay</a:t>
            </a:r>
            <a:endParaRPr lang="en-US" sz="7200" b="1" i="1" dirty="0">
              <a:ln w="0"/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505" y="4679411"/>
            <a:ext cx="8714988" cy="544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71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141882" y="331071"/>
            <a:ext cx="17791386" cy="97903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7575" y="2251956"/>
            <a:ext cx="8714988" cy="5441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18D068-8E53-4C3D-A61F-EA0A5E5CC522}"/>
              </a:ext>
            </a:extLst>
          </p:cNvPr>
          <p:cNvSpPr txBox="1"/>
          <p:nvPr/>
        </p:nvSpPr>
        <p:spPr>
          <a:xfrm>
            <a:off x="814306" y="915522"/>
            <a:ext cx="840397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vi-VN" sz="4800" b="1" kern="0" dirty="0">
                <a:solidFill>
                  <a:prstClr val="black"/>
                </a:solidFill>
                <a:latin typeface="Arial" panose="020B0604020202020204" pitchFamily="34" charset="0"/>
              </a:rPr>
              <a:t>2. Trả lời các câu hỏi sau:</a:t>
            </a:r>
            <a:endParaRPr lang="en-US" sz="4800" b="1" kern="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74" y="2377135"/>
            <a:ext cx="7955993" cy="54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35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164</Words>
  <Application>Microsoft Office PowerPoint</Application>
  <PresentationFormat>Custom</PresentationFormat>
  <Paragraphs>15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Bahnschrift</vt:lpstr>
      <vt:lpstr>Arial</vt:lpstr>
      <vt:lpstr>Coiny</vt:lpstr>
      <vt:lpstr>Times New Roman</vt:lpstr>
      <vt:lpstr>Calibri</vt:lpstr>
      <vt:lpstr>UTM Avo</vt:lpstr>
      <vt:lpstr>UTM Cookies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and Green Cute Illustrative Group Project Presentation</dc:title>
  <dc:creator>STD-QUYNH ^^</dc:creator>
  <cp:lastModifiedBy>Administrator</cp:lastModifiedBy>
  <cp:revision>5</cp:revision>
  <dcterms:created xsi:type="dcterms:W3CDTF">2006-08-16T00:00:00Z</dcterms:created>
  <dcterms:modified xsi:type="dcterms:W3CDTF">2025-04-17T14:36:40Z</dcterms:modified>
  <dc:identifier>DAGgWxBEqdw</dc:identifier>
</cp:coreProperties>
</file>