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4"/>
  </p:sldMasterIdLst>
  <p:notesMasterIdLst>
    <p:notesMasterId r:id="rId32"/>
  </p:notesMasterIdLst>
  <p:handoutMasterIdLst>
    <p:handoutMasterId r:id="rId33"/>
  </p:handoutMasterIdLst>
  <p:sldIdLst>
    <p:sldId id="395" r:id="rId5"/>
    <p:sldId id="396" r:id="rId6"/>
    <p:sldId id="346" r:id="rId7"/>
    <p:sldId id="344" r:id="rId8"/>
    <p:sldId id="348" r:id="rId9"/>
    <p:sldId id="350" r:id="rId10"/>
    <p:sldId id="351" r:id="rId11"/>
    <p:sldId id="352" r:id="rId12"/>
    <p:sldId id="354" r:id="rId13"/>
    <p:sldId id="356" r:id="rId14"/>
    <p:sldId id="358" r:id="rId15"/>
    <p:sldId id="360" r:id="rId16"/>
    <p:sldId id="384" r:id="rId17"/>
    <p:sldId id="385" r:id="rId18"/>
    <p:sldId id="388" r:id="rId19"/>
    <p:sldId id="365" r:id="rId20"/>
    <p:sldId id="366" r:id="rId21"/>
    <p:sldId id="389" r:id="rId22"/>
    <p:sldId id="390" r:id="rId23"/>
    <p:sldId id="391" r:id="rId24"/>
    <p:sldId id="392" r:id="rId25"/>
    <p:sldId id="393" r:id="rId26"/>
    <p:sldId id="381" r:id="rId27"/>
    <p:sldId id="369" r:id="rId28"/>
    <p:sldId id="370" r:id="rId29"/>
    <p:sldId id="368" r:id="rId30"/>
    <p:sldId id="397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Bahnschrift" panose="020B0502040204020203" pitchFamily="34" charset="0"/>
      <p:regular r:id="rId35"/>
      <p:bold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Merriweather Sans" pitchFamily="2" charset="0"/>
      <p:regular r:id="rId41"/>
      <p:bold r:id="rId42"/>
      <p:italic r:id="rId43"/>
      <p:boldItalic r:id="rId44"/>
    </p:embeddedFont>
    <p:embeddedFont>
      <p:font typeface="Rockwell Extra Bold" panose="02060903040505020403" pitchFamily="18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395"/>
            <p14:sldId id="396"/>
          </p14:sldIdLst>
        </p14:section>
        <p14:section name="Câu chuyện STEM" id="{497BE015-6E69-43CE-9A1E-2538D22C5EB2}">
          <p14:sldIdLst>
            <p14:sldId id="346"/>
            <p14:sldId id="344"/>
          </p14:sldIdLst>
        </p14:section>
        <p14:section name="Thử thách STEM" id="{AE313CB2-34E1-43B1-A980-139C21AF096C}">
          <p14:sldIdLst/>
        </p14:section>
        <p14:section name="Kiến thức STEM" id="{8362B019-6FDB-4A50-8613-8571FEAEFC1C}">
          <p14:sldIdLst>
            <p14:sldId id="348"/>
            <p14:sldId id="350"/>
            <p14:sldId id="351"/>
            <p14:sldId id="352"/>
            <p14:sldId id="354"/>
            <p14:sldId id="356"/>
            <p14:sldId id="358"/>
            <p14:sldId id="360"/>
            <p14:sldId id="384"/>
            <p14:sldId id="385"/>
            <p14:sldId id="388"/>
          </p14:sldIdLst>
        </p14:section>
        <p14:section name="Sáng chế STEM: Em làm thước gấp" id="{C9742B2F-5D17-4453-AD1E-D99202A5EBA1}">
          <p14:sldIdLst>
            <p14:sldId id="365"/>
            <p14:sldId id="366"/>
            <p14:sldId id="389"/>
            <p14:sldId id="390"/>
            <p14:sldId id="391"/>
            <p14:sldId id="392"/>
            <p14:sldId id="393"/>
            <p14:sldId id="381"/>
            <p14:sldId id="369"/>
            <p14:sldId id="370"/>
            <p14:sldId id="368"/>
          </p14:sldIdLst>
        </p14:section>
        <p14:section name="STEM và cuộc sống" id="{2A8192BA-3114-481B-A0C5-A2931EFC18D5}">
          <p14:sldIdLst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8A8"/>
    <a:srgbClr val="ADDCD4"/>
    <a:srgbClr val="FFE6E2"/>
    <a:srgbClr val="CBCEC7"/>
    <a:srgbClr val="FF9685"/>
    <a:srgbClr val="C9E9E4"/>
    <a:srgbClr val="000000"/>
    <a:srgbClr val="A8DCD5"/>
    <a:srgbClr val="DCF1EE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9" autoAdjust="0"/>
    <p:restoredTop sz="96288" autoAdjust="0"/>
  </p:normalViewPr>
  <p:slideViewPr>
    <p:cSldViewPr snapToGrid="0">
      <p:cViewPr varScale="1">
        <p:scale>
          <a:sx n="105" d="100"/>
          <a:sy n="105" d="100"/>
        </p:scale>
        <p:origin x="850" y="67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GV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98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9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2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7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Nén</a:t>
            </a:r>
            <a:r>
              <a:rPr lang="en-US" dirty="0"/>
              <a:t> font </a:t>
            </a:r>
            <a:r>
              <a:rPr lang="en-US" dirty="0" err="1"/>
              <a:t>lại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9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Bôi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cm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2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Xem</a:t>
            </a:r>
            <a:r>
              <a:rPr lang="en-US" dirty="0"/>
              <a:t> qua SP </a:t>
            </a:r>
            <a:r>
              <a:rPr lang="en-US" dirty="0" err="1"/>
              <a:t>mẫu</a:t>
            </a:r>
            <a:r>
              <a:rPr lang="en-US" dirty="0"/>
              <a:t> (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) </a:t>
            </a:r>
            <a:r>
              <a:rPr lang="en-US" dirty="0" err="1"/>
              <a:t>nhưng</a:t>
            </a:r>
            <a:r>
              <a:rPr lang="en-US" dirty="0"/>
              <a:t> ko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042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2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0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5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5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65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50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3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C0644-A4A7-4724-BE32-FB29F88BD21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9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png"/><Relationship Id="rId5" Type="http://schemas.openxmlformats.org/officeDocument/2006/relationships/image" Target="../media/image7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image" Target="../media/image7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5" Type="http://schemas.openxmlformats.org/officeDocument/2006/relationships/image" Target="../media/image7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7.jp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image" Target="../media/image28.jp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7.jp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9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6FA2E57-0F5D-AB5E-25AA-3C901658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49" y="1481430"/>
            <a:ext cx="3151847" cy="194300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CCD1741-28CF-FE39-A1D4-1F0B3484F5E8}"/>
              </a:ext>
            </a:extLst>
          </p:cNvPr>
          <p:cNvGrpSpPr/>
          <p:nvPr/>
        </p:nvGrpSpPr>
        <p:grpSpPr>
          <a:xfrm>
            <a:off x="2710038" y="1700753"/>
            <a:ext cx="2015241" cy="1808746"/>
            <a:chOff x="2861559" y="1800745"/>
            <a:chExt cx="1718053" cy="154201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7A0F56E7-8338-EA3D-3375-CBBD1DFD1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59" y="1800745"/>
              <a:ext cx="1718053" cy="154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B9AD20CF-2C15-15FA-6027-7225AD847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3099415" y="1800746"/>
              <a:ext cx="1396386" cy="12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6CE60D8A-A4FE-8DA5-10C7-DA4B0C6A9DEC}"/>
              </a:ext>
            </a:extLst>
          </p:cNvPr>
          <p:cNvGrpSpPr/>
          <p:nvPr/>
        </p:nvGrpSpPr>
        <p:grpSpPr>
          <a:xfrm>
            <a:off x="774533" y="2243275"/>
            <a:ext cx="1233394" cy="891425"/>
            <a:chOff x="761223" y="2298302"/>
            <a:chExt cx="1233394" cy="891425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2AE34D90-FD00-6C3E-6F5A-9100D865C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23" y="2298302"/>
              <a:ext cx="1233394" cy="89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CED310AF-5FD9-ADD4-CF32-452DAF5B4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862765" y="2356039"/>
              <a:ext cx="910684" cy="14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134B8D8-8314-4996-99C2-0ACABBD257BA}"/>
              </a:ext>
            </a:extLst>
          </p:cNvPr>
          <p:cNvSpPr txBox="1"/>
          <p:nvPr/>
        </p:nvSpPr>
        <p:spPr>
          <a:xfrm>
            <a:off x="1665307" y="4022804"/>
            <a:ext cx="1078416" cy="4277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032256CE-7B75-CF64-5FF6-CA215E466D7C}"/>
              </a:ext>
            </a:extLst>
          </p:cNvPr>
          <p:cNvSpPr txBox="1"/>
          <p:nvPr/>
        </p:nvSpPr>
        <p:spPr>
          <a:xfrm>
            <a:off x="3885771" y="4022804"/>
            <a:ext cx="1078416" cy="427746"/>
          </a:xfrm>
          <a:prstGeom prst="rect">
            <a:avLst/>
          </a:prstGeom>
          <a:solidFill>
            <a:srgbClr val="ADDCD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cm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F59005E7-1460-38F6-4403-B28C1194FF46}"/>
              </a:ext>
            </a:extLst>
          </p:cNvPr>
          <p:cNvSpPr txBox="1"/>
          <p:nvPr/>
        </p:nvSpPr>
        <p:spPr>
          <a:xfrm>
            <a:off x="6106235" y="4022804"/>
            <a:ext cx="1078416" cy="427746"/>
          </a:xfrm>
          <a:prstGeom prst="rect">
            <a:avLst/>
          </a:prstGeom>
          <a:solidFill>
            <a:srgbClr val="FFE6E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B41C8-B14D-D6F1-BC2D-6553F228BEA1}"/>
              </a:ext>
            </a:extLst>
          </p:cNvPr>
          <p:cNvSpPr/>
          <p:nvPr/>
        </p:nvSpPr>
        <p:spPr>
          <a:xfrm rot="19645895">
            <a:off x="1960269" y="3054585"/>
            <a:ext cx="2034691" cy="456465"/>
          </a:xfrm>
          <a:custGeom>
            <a:avLst/>
            <a:gdLst>
              <a:gd name="connsiteX0" fmla="*/ 2293620 w 2293620"/>
              <a:gd name="connsiteY0" fmla="*/ 0 h 1211580"/>
              <a:gd name="connsiteX1" fmla="*/ 1965960 w 2293620"/>
              <a:gd name="connsiteY1" fmla="*/ 335280 h 1211580"/>
              <a:gd name="connsiteX2" fmla="*/ 586740 w 2293620"/>
              <a:gd name="connsiteY2" fmla="*/ 396240 h 1211580"/>
              <a:gd name="connsiteX3" fmla="*/ 0 w 229362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620" h="1211580">
                <a:moveTo>
                  <a:pt x="2293620" y="0"/>
                </a:moveTo>
                <a:cubicBezTo>
                  <a:pt x="2272030" y="134620"/>
                  <a:pt x="2250440" y="269240"/>
                  <a:pt x="1965960" y="335280"/>
                </a:cubicBezTo>
                <a:cubicBezTo>
                  <a:pt x="1681480" y="401320"/>
                  <a:pt x="914400" y="250190"/>
                  <a:pt x="586740" y="396240"/>
                </a:cubicBezTo>
                <a:cubicBezTo>
                  <a:pt x="259080" y="542290"/>
                  <a:pt x="129540" y="876935"/>
                  <a:pt x="0" y="1211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D41A4B00-6C23-AA7F-DEBF-D4BA193F384F}"/>
              </a:ext>
            </a:extLst>
          </p:cNvPr>
          <p:cNvSpPr/>
          <p:nvPr/>
        </p:nvSpPr>
        <p:spPr>
          <a:xfrm>
            <a:off x="1454700" y="2998361"/>
            <a:ext cx="3130609" cy="1024443"/>
          </a:xfrm>
          <a:custGeom>
            <a:avLst/>
            <a:gdLst>
              <a:gd name="connsiteX0" fmla="*/ 0 w 2796540"/>
              <a:gd name="connsiteY0" fmla="*/ 0 h 1211580"/>
              <a:gd name="connsiteX1" fmla="*/ 464820 w 2796540"/>
              <a:gd name="connsiteY1" fmla="*/ 434340 h 1211580"/>
              <a:gd name="connsiteX2" fmla="*/ 2324100 w 2796540"/>
              <a:gd name="connsiteY2" fmla="*/ 533400 h 1211580"/>
              <a:gd name="connsiteX3" fmla="*/ 2796540 w 279654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6540" h="1211580">
                <a:moveTo>
                  <a:pt x="0" y="0"/>
                </a:moveTo>
                <a:cubicBezTo>
                  <a:pt x="38735" y="172720"/>
                  <a:pt x="77470" y="345440"/>
                  <a:pt x="464820" y="434340"/>
                </a:cubicBezTo>
                <a:cubicBezTo>
                  <a:pt x="852170" y="523240"/>
                  <a:pt x="1935480" y="403860"/>
                  <a:pt x="2324100" y="533400"/>
                </a:cubicBezTo>
                <a:cubicBezTo>
                  <a:pt x="2712720" y="662940"/>
                  <a:pt x="2754630" y="937260"/>
                  <a:pt x="2796540" y="1211580"/>
                </a:cubicBezTo>
              </a:path>
            </a:pathLst>
          </a:custGeom>
          <a:noFill/>
          <a:ln>
            <a:solidFill>
              <a:srgbClr val="58B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9301352-773D-B0E1-A788-81E21DDF557B}"/>
              </a:ext>
            </a:extLst>
          </p:cNvPr>
          <p:cNvSpPr/>
          <p:nvPr/>
        </p:nvSpPr>
        <p:spPr>
          <a:xfrm>
            <a:off x="6645443" y="3424436"/>
            <a:ext cx="680661" cy="597344"/>
          </a:xfrm>
          <a:custGeom>
            <a:avLst/>
            <a:gdLst>
              <a:gd name="connsiteX0" fmla="*/ 662940 w 680661"/>
              <a:gd name="connsiteY0" fmla="*/ 0 h 1203960"/>
              <a:gd name="connsiteX1" fmla="*/ 624840 w 680661"/>
              <a:gd name="connsiteY1" fmla="*/ 617220 h 1203960"/>
              <a:gd name="connsiteX2" fmla="*/ 198120 w 680661"/>
              <a:gd name="connsiteY2" fmla="*/ 906780 h 1203960"/>
              <a:gd name="connsiteX3" fmla="*/ 0 w 680661"/>
              <a:gd name="connsiteY3" fmla="*/ 1203960 h 12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661" h="1203960">
                <a:moveTo>
                  <a:pt x="662940" y="0"/>
                </a:moveTo>
                <a:cubicBezTo>
                  <a:pt x="682625" y="233045"/>
                  <a:pt x="702310" y="466090"/>
                  <a:pt x="624840" y="617220"/>
                </a:cubicBezTo>
                <a:cubicBezTo>
                  <a:pt x="547370" y="768350"/>
                  <a:pt x="302260" y="808990"/>
                  <a:pt x="198120" y="906780"/>
                </a:cubicBezTo>
                <a:cubicBezTo>
                  <a:pt x="93980" y="1004570"/>
                  <a:pt x="46990" y="1104265"/>
                  <a:pt x="0" y="120396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456284" y="43991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1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42482" y="871523"/>
            <a:ext cx="501399" cy="610792"/>
            <a:chOff x="8289233" y="4222753"/>
            <a:chExt cx="692717" cy="84385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89233" y="4222753"/>
              <a:ext cx="692717" cy="84385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1048881" y="963196"/>
            <a:ext cx="4105970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độ dài thích hợp.</a:t>
            </a: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3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5" grpId="0" animBg="1"/>
      <p:bldP spid="3077" grpId="0" animBg="1"/>
      <p:bldP spid="3081" grpId="0" animBg="1"/>
      <p:bldP spid="3083" grpId="0" animBg="1"/>
      <p:bldP spid="3085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716813" y="1887589"/>
            <a:ext cx="3654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 dm + 8 dm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2554590" y="1887589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716813" y="3096363"/>
            <a:ext cx="3298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62 m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30 m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616774" y="3071807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5127135" y="1914894"/>
            <a:ext cx="4016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 dm + 45 dm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 dm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7229373" y="1827298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5127135" y="3096362"/>
            <a:ext cx="3419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51 m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18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 =             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6922033" y="3071807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2554590" y="1887589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616774" y="3071807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7229373" y="1827298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72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6922033" y="3071807"/>
            <a:ext cx="76235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94622" y="937850"/>
            <a:ext cx="501399" cy="610792"/>
            <a:chOff x="8289233" y="4222753"/>
            <a:chExt cx="692717" cy="843851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89233" y="4222753"/>
              <a:ext cx="692717" cy="84385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1101021" y="1029523"/>
            <a:ext cx="70822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  <a:endParaRPr lang="en-US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456284" y="43991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1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6" grpId="0" animBg="1"/>
      <p:bldP spid="57" grpId="0" animBg="1"/>
      <p:bldP spid="58" grpId="0" animBg="1"/>
      <p:bldP spid="59" grpId="0" animBg="1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554273" y="691852"/>
            <a:ext cx="6598268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cm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E173E-1CFA-63AF-3ECE-1ACE4B8F58A9}"/>
              </a:ext>
            </a:extLst>
          </p:cNvPr>
          <p:cNvSpPr/>
          <p:nvPr/>
        </p:nvSpPr>
        <p:spPr>
          <a:xfrm>
            <a:off x="2218028" y="1659033"/>
            <a:ext cx="4680000" cy="1080000"/>
          </a:xfrm>
          <a:prstGeom prst="rect">
            <a:avLst/>
          </a:prstGeom>
          <a:solidFill>
            <a:srgbClr val="C9E9E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422F243-D872-5A5D-63D3-4AA7AEA3D24F}"/>
              </a:ext>
            </a:extLst>
          </p:cNvPr>
          <p:cNvCxnSpPr/>
          <p:nvPr/>
        </p:nvCxnSpPr>
        <p:spPr>
          <a:xfrm>
            <a:off x="2210698" y="1501134"/>
            <a:ext cx="360733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18040A8-57F4-A96C-234E-741C8547D2B4}"/>
              </a:ext>
            </a:extLst>
          </p:cNvPr>
          <p:cNvCxnSpPr>
            <a:cxnSpLocks/>
          </p:cNvCxnSpPr>
          <p:nvPr/>
        </p:nvCxnSpPr>
        <p:spPr>
          <a:xfrm flipV="1">
            <a:off x="2218028" y="1248921"/>
            <a:ext cx="0" cy="4674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443719A-944B-F544-F5A4-F73AF538AA8C}"/>
              </a:ext>
            </a:extLst>
          </p:cNvPr>
          <p:cNvCxnSpPr>
            <a:cxnSpLocks/>
          </p:cNvCxnSpPr>
          <p:nvPr/>
        </p:nvCxnSpPr>
        <p:spPr>
          <a:xfrm flipV="1">
            <a:off x="5818291" y="1248921"/>
            <a:ext cx="0" cy="14704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B6B69096-4CBB-6DEC-BFE2-C36F91966B46}"/>
              </a:ext>
            </a:extLst>
          </p:cNvPr>
          <p:cNvSpPr txBox="1"/>
          <p:nvPr/>
        </p:nvSpPr>
        <p:spPr>
          <a:xfrm>
            <a:off x="3542033" y="1096751"/>
            <a:ext cx="1133021" cy="47325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cm</a:t>
            </a:r>
            <a:endParaRPr lang="en-US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F70D0BC-75E2-0A23-D9C1-CA0169DB482A}"/>
              </a:ext>
            </a:extLst>
          </p:cNvPr>
          <p:cNvSpPr txBox="1"/>
          <p:nvPr/>
        </p:nvSpPr>
        <p:spPr>
          <a:xfrm>
            <a:off x="687141" y="2825582"/>
            <a:ext cx="7577925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Trên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cm.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7732A-ECA6-6A26-853A-27417360F596}"/>
              </a:ext>
            </a:extLst>
          </p:cNvPr>
          <p:cNvSpPr/>
          <p:nvPr/>
        </p:nvSpPr>
        <p:spPr>
          <a:xfrm>
            <a:off x="2239859" y="3514421"/>
            <a:ext cx="4680000" cy="1080000"/>
          </a:xfrm>
          <a:prstGeom prst="rect">
            <a:avLst/>
          </a:prstGeom>
          <a:solidFill>
            <a:srgbClr val="C9E9E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1003F-30CF-2189-2DBD-6B61BE71EE1E}"/>
              </a:ext>
            </a:extLst>
          </p:cNvPr>
          <p:cNvCxnSpPr>
            <a:cxnSpLocks/>
          </p:cNvCxnSpPr>
          <p:nvPr/>
        </p:nvCxnSpPr>
        <p:spPr>
          <a:xfrm flipV="1">
            <a:off x="5840122" y="3514421"/>
            <a:ext cx="0" cy="106035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7F338-B5F6-77FA-A514-A238ECCC2D2A}"/>
              </a:ext>
            </a:extLst>
          </p:cNvPr>
          <p:cNvCxnSpPr>
            <a:cxnSpLocks/>
          </p:cNvCxnSpPr>
          <p:nvPr/>
        </p:nvCxnSpPr>
        <p:spPr>
          <a:xfrm flipV="1">
            <a:off x="2603061" y="3514421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1BED5-3614-1CF7-29F0-2B96856B8737}"/>
              </a:ext>
            </a:extLst>
          </p:cNvPr>
          <p:cNvCxnSpPr/>
          <p:nvPr/>
        </p:nvCxnSpPr>
        <p:spPr>
          <a:xfrm>
            <a:off x="2243061" y="3681259"/>
            <a:ext cx="360000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421D5F-88FF-F605-7734-F8F1AF9A4B74}"/>
              </a:ext>
            </a:extLst>
          </p:cNvPr>
          <p:cNvSpPr txBox="1"/>
          <p:nvPr/>
        </p:nvSpPr>
        <p:spPr>
          <a:xfrm>
            <a:off x="2146042" y="3714584"/>
            <a:ext cx="532966" cy="32689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cm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5848E-5D5F-4327-5EB9-A44F705461D2}"/>
              </a:ext>
            </a:extLst>
          </p:cNvPr>
          <p:cNvCxnSpPr>
            <a:cxnSpLocks/>
          </p:cNvCxnSpPr>
          <p:nvPr/>
        </p:nvCxnSpPr>
        <p:spPr>
          <a:xfrm flipV="1">
            <a:off x="2956603" y="3516096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AA8A04-AD4B-786D-CD1A-F335F9C2B5FC}"/>
              </a:ext>
            </a:extLst>
          </p:cNvPr>
          <p:cNvCxnSpPr>
            <a:cxnSpLocks/>
          </p:cNvCxnSpPr>
          <p:nvPr/>
        </p:nvCxnSpPr>
        <p:spPr>
          <a:xfrm flipV="1">
            <a:off x="3320710" y="3514462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B3FCA8-DEBB-1C4C-A19F-C3CF1BD25E1C}"/>
              </a:ext>
            </a:extLst>
          </p:cNvPr>
          <p:cNvCxnSpPr>
            <a:cxnSpLocks/>
          </p:cNvCxnSpPr>
          <p:nvPr/>
        </p:nvCxnSpPr>
        <p:spPr>
          <a:xfrm flipV="1">
            <a:off x="3674252" y="3516137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595B53-2F42-BEB4-79D4-ED641EF6BFD4}"/>
              </a:ext>
            </a:extLst>
          </p:cNvPr>
          <p:cNvCxnSpPr>
            <a:cxnSpLocks/>
          </p:cNvCxnSpPr>
          <p:nvPr/>
        </p:nvCxnSpPr>
        <p:spPr>
          <a:xfrm flipV="1">
            <a:off x="4035771" y="3512705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272781-07B5-BAE7-A520-233DE182C6CF}"/>
              </a:ext>
            </a:extLst>
          </p:cNvPr>
          <p:cNvCxnSpPr>
            <a:cxnSpLocks/>
          </p:cNvCxnSpPr>
          <p:nvPr/>
        </p:nvCxnSpPr>
        <p:spPr>
          <a:xfrm flipV="1">
            <a:off x="4389313" y="3514380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B5C6CC-1570-D008-0508-C51FA0B41463}"/>
              </a:ext>
            </a:extLst>
          </p:cNvPr>
          <p:cNvCxnSpPr>
            <a:cxnSpLocks/>
          </p:cNvCxnSpPr>
          <p:nvPr/>
        </p:nvCxnSpPr>
        <p:spPr>
          <a:xfrm flipV="1">
            <a:off x="4753420" y="3512746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DFAFAD2-2E5C-A1D1-9766-B516674AD7CE}"/>
              </a:ext>
            </a:extLst>
          </p:cNvPr>
          <p:cNvCxnSpPr>
            <a:cxnSpLocks/>
          </p:cNvCxnSpPr>
          <p:nvPr/>
        </p:nvCxnSpPr>
        <p:spPr>
          <a:xfrm flipV="1">
            <a:off x="5106962" y="3514421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2E2ACBC-8B53-FF32-851D-BFA7827B21F9}"/>
              </a:ext>
            </a:extLst>
          </p:cNvPr>
          <p:cNvCxnSpPr>
            <a:cxnSpLocks/>
          </p:cNvCxnSpPr>
          <p:nvPr/>
        </p:nvCxnSpPr>
        <p:spPr>
          <a:xfrm flipV="1">
            <a:off x="5473395" y="3517443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395224" y="204018"/>
            <a:ext cx="204934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2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71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animBg="1"/>
      <p:bldP spid="163" grpId="0"/>
      <p:bldP spid="169" grpId="0"/>
      <p:bldP spid="2" grpId="0" animBg="1"/>
      <p:bldP spid="13" grpId="0"/>
      <p:bldP spid="1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541" y="848426"/>
            <a:ext cx="5241862" cy="3907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747AA-4F88-F6AB-C6FB-D421F09D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573" y="221853"/>
            <a:ext cx="2935240" cy="46119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7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9163" y="831725"/>
            <a:ext cx="5020667" cy="3900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F24E5-30F8-F23A-C0D0-05A59546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573" y="221853"/>
            <a:ext cx="2935240" cy="46119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272" t="19843" r="630" b="19155"/>
          <a:stretch/>
        </p:blipFill>
        <p:spPr>
          <a:xfrm>
            <a:off x="1394691" y="1958110"/>
            <a:ext cx="6890327" cy="1533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49EE7-1E66-99E6-CB16-0811C1E2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573" y="221853"/>
            <a:ext cx="2935240" cy="46119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26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2A8DA5-1C4F-8EA1-3110-DF10DCBF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982" y="1099035"/>
            <a:ext cx="5635173" cy="3545612"/>
          </a:xfrm>
          <a:prstGeom prst="roundRect">
            <a:avLst>
              <a:gd name="adj" fmla="val 640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625005" y="1432708"/>
            <a:ext cx="4942077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40B0A-BB64-CD1F-DDFA-DD0536378B28}"/>
              </a:ext>
            </a:extLst>
          </p:cNvPr>
          <p:cNvSpPr txBox="1"/>
          <p:nvPr/>
        </p:nvSpPr>
        <p:spPr>
          <a:xfrm>
            <a:off x="1014834" y="2005939"/>
            <a:ext cx="341597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535EA-A009-DD29-72B4-33F640B1D3B5}"/>
              </a:ext>
            </a:extLst>
          </p:cNvPr>
          <p:cNvSpPr txBox="1"/>
          <p:nvPr/>
        </p:nvSpPr>
        <p:spPr>
          <a:xfrm>
            <a:off x="1014833" y="2571750"/>
            <a:ext cx="73963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xăng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-ti-mét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89547-80F8-E12E-D3BD-F9EF5A1B042A}"/>
              </a:ext>
            </a:extLst>
          </p:cNvPr>
          <p:cNvSpPr txBox="1"/>
          <p:nvPr/>
        </p:nvSpPr>
        <p:spPr>
          <a:xfrm>
            <a:off x="1014834" y="3115551"/>
            <a:ext cx="577593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72328-99B4-0841-074F-FACB306B4FA4}"/>
              </a:ext>
            </a:extLst>
          </p:cNvPr>
          <p:cNvSpPr txBox="1"/>
          <p:nvPr/>
        </p:nvSpPr>
        <p:spPr>
          <a:xfrm>
            <a:off x="1014833" y="3683817"/>
            <a:ext cx="64641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840D462-5E80-6520-5D63-A84B2058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4" y="1981425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D014040-7E30-E16B-BFE1-0D5207F8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1" y="2529989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7DB0CE3-B65A-D6ED-6A68-0C8DE3A3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5" y="3089471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504E133-702F-2581-FE2E-33583189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3" y="3685915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1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12" grpId="0"/>
      <p:bldP spid="8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1700" y="882650"/>
            <a:ext cx="4907280" cy="373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063C9-B81C-11EC-8B98-3E624825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0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943" y="918210"/>
            <a:ext cx="6492875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4FAB9-3E5A-632B-684D-BF44702A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72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3AE60-F803-E0ED-A87F-E5ED6252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22" y="3250026"/>
            <a:ext cx="60538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885" y="941070"/>
            <a:ext cx="6202363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3E42C-8968-CB45-88F4-C4B408F8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" y="2727960"/>
            <a:ext cx="1716365" cy="19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7503" y="956310"/>
            <a:ext cx="5959475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7242BF-4D9C-CF6A-5C61-96B28415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1" y="2758440"/>
            <a:ext cx="1689816" cy="19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563" y="994410"/>
            <a:ext cx="6492875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0050-F462-DBC7-98C0-E8821FE7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1" y="3124200"/>
            <a:ext cx="1371229" cy="15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22834" y="1373040"/>
            <a:ext cx="5412990" cy="3490789"/>
            <a:chOff x="2137668" y="1577866"/>
            <a:chExt cx="4868664" cy="3139758"/>
          </a:xfrm>
        </p:grpSpPr>
        <p:grpSp>
          <p:nvGrpSpPr>
            <p:cNvPr id="15" name="Group 14"/>
            <p:cNvGrpSpPr/>
            <p:nvPr/>
          </p:nvGrpSpPr>
          <p:grpSpPr>
            <a:xfrm>
              <a:off x="2137668" y="1577866"/>
              <a:ext cx="4868664" cy="3139758"/>
              <a:chOff x="2137668" y="1577866"/>
              <a:chExt cx="4868664" cy="313975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56AB6E8-3060-30A9-EF6F-C6E61683CD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1" t="1262" r="1262" b="1515"/>
              <a:stretch/>
            </p:blipFill>
            <p:spPr>
              <a:xfrm>
                <a:off x="2137668" y="1577866"/>
                <a:ext cx="4868664" cy="3139758"/>
              </a:xfrm>
              <a:prstGeom prst="roundRect">
                <a:avLst>
                  <a:gd name="adj" fmla="val 5238"/>
                </a:avLst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8641" y="3990014"/>
                <a:ext cx="3838783" cy="337703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5DF5FC-532B-4945-AE50-3F5617DDA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79000"/>
                      </a14:imgEffect>
                    </a14:imgLayer>
                  </a14:imgProps>
                </a:ext>
              </a:extLst>
            </a:blip>
            <a:srcRect t="2015"/>
            <a:stretch/>
          </p:blipFill>
          <p:spPr>
            <a:xfrm>
              <a:off x="4465939" y="2134446"/>
              <a:ext cx="342626" cy="254106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4EE838-489E-A3A7-462C-68DDC0B4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5042" y="2089170"/>
              <a:ext cx="406494" cy="299381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F98273-0135-A642-AE78-BCE42C89B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1425" y="2081713"/>
              <a:ext cx="414071" cy="29938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788069" y="1435632"/>
            <a:ext cx="2604864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để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0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99D2-3D71-7712-70DD-60C1C2EC7370}"/>
              </a:ext>
            </a:extLst>
          </p:cNvPr>
          <p:cNvSpPr txBox="1"/>
          <p:nvPr/>
        </p:nvSpPr>
        <p:spPr>
          <a:xfrm>
            <a:off x="58379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B2D85-CF29-29CB-A4FB-32ECE9211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" t="1262" r="1262" b="1515"/>
          <a:stretch/>
        </p:blipFill>
        <p:spPr>
          <a:xfrm>
            <a:off x="5552111" y="1193191"/>
            <a:ext cx="3189337" cy="2056775"/>
          </a:xfrm>
          <a:prstGeom prst="roundRect">
            <a:avLst>
              <a:gd name="adj" fmla="val 523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19F93-AE28-E77B-318F-302B48A9F4D1}"/>
              </a:ext>
            </a:extLst>
          </p:cNvPr>
          <p:cNvSpPr txBox="1"/>
          <p:nvPr/>
        </p:nvSpPr>
        <p:spPr>
          <a:xfrm>
            <a:off x="845237" y="1364777"/>
            <a:ext cx="4420159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làm thước gấp bằng vật liệu gì? 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B5C58-7A44-0083-0764-61DB695D2F3B}"/>
              </a:ext>
            </a:extLst>
          </p:cNvPr>
          <p:cNvSpPr/>
          <p:nvPr/>
        </p:nvSpPr>
        <p:spPr>
          <a:xfrm>
            <a:off x="5723209" y="1606049"/>
            <a:ext cx="2871855" cy="137618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5EEB24-DAF6-2A01-0135-3DAC7E3D31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5"/>
          <a:stretch/>
        </p:blipFill>
        <p:spPr>
          <a:xfrm>
            <a:off x="686722" y="1944810"/>
            <a:ext cx="1103207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027128-7CED-1D07-7916-17484BAC5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009" y="1944810"/>
            <a:ext cx="1111177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EDDF0B-85E1-CC88-3589-E6344DCAE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554" y="1944810"/>
            <a:ext cx="1131359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FF1CE5-736A-FA41-07C8-AF36406D7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611" y="3005159"/>
            <a:ext cx="1077943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447249-3733-CC1E-2B83-FA39D6E421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502" b="13502"/>
          <a:stretch/>
        </p:blipFill>
        <p:spPr>
          <a:xfrm>
            <a:off x="5887319" y="3426991"/>
            <a:ext cx="2173714" cy="5255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7241B7-9F45-63C8-A851-42792A9A6A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402" y="4065508"/>
            <a:ext cx="912801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EC3E24-1D2C-1C0D-B8FA-EC730EB5E8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377" b="12377"/>
          <a:stretch/>
        </p:blipFill>
        <p:spPr>
          <a:xfrm>
            <a:off x="5887319" y="4152237"/>
            <a:ext cx="2174400" cy="5555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540D50-38EC-CBA4-6F20-C8F03B14D2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0970" y="2993769"/>
            <a:ext cx="1074872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E2D54D-48EA-F3B9-69A3-F028FBDB8F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90081" y="4065508"/>
            <a:ext cx="1074013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06DA7A-527D-7C79-609D-0953C4E674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4093" y="3005159"/>
            <a:ext cx="1084904" cy="8185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5FF3F-000B-352A-86A8-AFB057448B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7856" y="4036213"/>
            <a:ext cx="1007294" cy="967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E43B5D-AFEA-A24A-0070-2A79662E1595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B2D85-CF29-29CB-A4FB-32ECE9211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" t="1262" r="1262" b="1515"/>
          <a:stretch/>
        </p:blipFill>
        <p:spPr>
          <a:xfrm>
            <a:off x="4903377" y="2226421"/>
            <a:ext cx="3938854" cy="2540132"/>
          </a:xfrm>
          <a:prstGeom prst="roundRect">
            <a:avLst>
              <a:gd name="adj" fmla="val 5238"/>
            </a:avLst>
          </a:prstGeom>
        </p:spPr>
      </p:pic>
      <p:grpSp>
        <p:nvGrpSpPr>
          <p:cNvPr id="27" name="Group 26"/>
          <p:cNvGrpSpPr/>
          <p:nvPr/>
        </p:nvGrpSpPr>
        <p:grpSpPr>
          <a:xfrm>
            <a:off x="8294719" y="4332059"/>
            <a:ext cx="692717" cy="621660"/>
            <a:chOff x="8294719" y="4332059"/>
            <a:chExt cx="692717" cy="6216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94719" y="433205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19F93-AE28-E77B-318F-302B48A9F4D1}"/>
              </a:ext>
            </a:extLst>
          </p:cNvPr>
          <p:cNvSpPr txBox="1"/>
          <p:nvPr/>
        </p:nvSpPr>
        <p:spPr>
          <a:xfrm>
            <a:off x="1100270" y="1466641"/>
            <a:ext cx="5891031" cy="4813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Khi duỗi thẳng, thước dài </a:t>
            </a:r>
            <a:r>
              <a:rPr lang="en-US" sz="200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00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xăng-ti-mét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B5C58-7A44-0083-0764-61DB695D2F3B}"/>
              </a:ext>
            </a:extLst>
          </p:cNvPr>
          <p:cNvSpPr/>
          <p:nvPr/>
        </p:nvSpPr>
        <p:spPr>
          <a:xfrm>
            <a:off x="5073591" y="2910117"/>
            <a:ext cx="3532258" cy="167175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F1D870E-8E10-73DB-6476-6B267C47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0" y="1515911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E4A544-AB33-B5AC-883D-19C7D16DA002}"/>
              </a:ext>
            </a:extLst>
          </p:cNvPr>
          <p:cNvSpPr txBox="1"/>
          <p:nvPr/>
        </p:nvSpPr>
        <p:spPr>
          <a:xfrm>
            <a:off x="1122744" y="2035788"/>
            <a:ext cx="4227472" cy="4813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Thước gồm mấy đoạn? Tại sao? 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3AAB296-3508-2BA1-094A-38478224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0" y="2094688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467E7-4C31-FF6A-2302-2EE7132CA91C}"/>
              </a:ext>
            </a:extLst>
          </p:cNvPr>
          <p:cNvSpPr txBox="1"/>
          <p:nvPr/>
        </p:nvSpPr>
        <p:spPr>
          <a:xfrm>
            <a:off x="1122743" y="2604935"/>
            <a:ext cx="3475197" cy="88187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đoạn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cùng màu </a:t>
            </a: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 nhiều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khác nhau?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3E79984-05DC-3A73-CF80-1465B05B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04" y="2665798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EDF24F-3151-3764-C820-ED216D0B1D90}"/>
              </a:ext>
            </a:extLst>
          </p:cNvPr>
          <p:cNvSpPr/>
          <p:nvPr/>
        </p:nvSpPr>
        <p:spPr>
          <a:xfrm>
            <a:off x="5073590" y="3078902"/>
            <a:ext cx="3532258" cy="167175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F52AE2-8D19-6447-2E1E-B72B16949376}"/>
              </a:ext>
            </a:extLst>
          </p:cNvPr>
          <p:cNvSpPr/>
          <p:nvPr/>
        </p:nvSpPr>
        <p:spPr>
          <a:xfrm>
            <a:off x="5073590" y="3247687"/>
            <a:ext cx="3532258" cy="167175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F3725-B8CA-F595-D205-39AA4132F18B}"/>
              </a:ext>
            </a:extLst>
          </p:cNvPr>
          <p:cNvSpPr/>
          <p:nvPr/>
        </p:nvSpPr>
        <p:spPr>
          <a:xfrm>
            <a:off x="5073589" y="3412792"/>
            <a:ext cx="3532258" cy="167175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A15B72-AE42-5BE2-2039-A1664225E2BF}"/>
              </a:ext>
            </a:extLst>
          </p:cNvPr>
          <p:cNvSpPr txBox="1"/>
          <p:nvPr/>
        </p:nvSpPr>
        <p:spPr>
          <a:xfrm>
            <a:off x="1100270" y="3574617"/>
            <a:ext cx="3444835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Làm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thế nào để </a:t>
            </a:r>
            <a:r>
              <a:rPr lang="vi-VN" sz="20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nối </a:t>
            </a:r>
            <a:r>
              <a:rPr lang="en-US" sz="20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20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các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đoạn thước với nhau?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830A409-FAAA-FF36-B8D9-B6FB1D0A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0" y="3672501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9094A7-9F97-B6E8-7756-045B2529F786}"/>
              </a:ext>
            </a:extLst>
          </p:cNvPr>
          <p:cNvSpPr/>
          <p:nvPr/>
        </p:nvSpPr>
        <p:spPr>
          <a:xfrm>
            <a:off x="5073589" y="3579947"/>
            <a:ext cx="3532253" cy="34065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4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2" grpId="0"/>
      <p:bldP spid="12" grpId="1"/>
      <p:bldP spid="18" grpId="0"/>
      <p:bldP spid="18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8289234" y="4333297"/>
            <a:ext cx="692717" cy="621660"/>
            <a:chOff x="8289234" y="4333297"/>
            <a:chExt cx="692717" cy="6216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9234" y="433329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45" y="3212024"/>
            <a:ext cx="7988130" cy="702726"/>
          </a:xfrm>
          <a:prstGeom prst="rect">
            <a:avLst/>
          </a:prstGeom>
          <a:solidFill>
            <a:srgbClr val="FFE6E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70BDFD-94DB-BADD-60C9-55636FA97E70}"/>
              </a:ext>
            </a:extLst>
          </p:cNvPr>
          <p:cNvSpPr txBox="1"/>
          <p:nvPr/>
        </p:nvSpPr>
        <p:spPr>
          <a:xfrm>
            <a:off x="1482053" y="1471945"/>
            <a:ext cx="5445111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 mỗi đoạn, em hãy chia các vạch 1 cm.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E21A09-A595-5016-E663-CA5EFA68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83" y="1500247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D5B2C5-B1B3-BD31-5824-05F565B93DA7}"/>
              </a:ext>
            </a:extLst>
          </p:cNvPr>
          <p:cNvSpPr txBox="1"/>
          <p:nvPr/>
        </p:nvSpPr>
        <p:spPr>
          <a:xfrm>
            <a:off x="1527476" y="2016718"/>
            <a:ext cx="6345444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Đánh dấu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(x)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vào vị trí cần cần xỏ ghim cánh phượng để nối hai đoạn thước.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467FBD3-FCCF-4DCF-1D16-D2DDE68D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83" y="2048478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3243;p105">
            <a:extLst>
              <a:ext uri="{FF2B5EF4-FFF2-40B4-BE49-F238E27FC236}">
                <a16:creationId xmlns:a16="http://schemas.microsoft.com/office/drawing/2014/main" id="{7629A5CE-BC74-9BF8-4A44-A27A00B7F22C}"/>
              </a:ext>
            </a:extLst>
          </p:cNvPr>
          <p:cNvGrpSpPr/>
          <p:nvPr/>
        </p:nvGrpSpPr>
        <p:grpSpPr>
          <a:xfrm rot="-1579501">
            <a:off x="5265171" y="3426301"/>
            <a:ext cx="331072" cy="3427514"/>
            <a:chOff x="4298066" y="1730525"/>
            <a:chExt cx="219952" cy="2277116"/>
          </a:xfrm>
        </p:grpSpPr>
        <p:grpSp>
          <p:nvGrpSpPr>
            <p:cNvPr id="17" name="Google Shape;3244;p105">
              <a:extLst>
                <a:ext uri="{FF2B5EF4-FFF2-40B4-BE49-F238E27FC236}">
                  <a16:creationId xmlns:a16="http://schemas.microsoft.com/office/drawing/2014/main" id="{2B1D458C-E391-0F2B-A3B3-8C1BB1BC73B2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32" name="Google Shape;3245;p105">
                <a:extLst>
                  <a:ext uri="{FF2B5EF4-FFF2-40B4-BE49-F238E27FC236}">
                    <a16:creationId xmlns:a16="http://schemas.microsoft.com/office/drawing/2014/main" id="{634E20F9-E84F-83F5-31F9-CF60DCE82109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246;p105">
                <a:extLst>
                  <a:ext uri="{FF2B5EF4-FFF2-40B4-BE49-F238E27FC236}">
                    <a16:creationId xmlns:a16="http://schemas.microsoft.com/office/drawing/2014/main" id="{BFAD38ED-A49F-2D82-D668-D982C489CE48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247;p105">
                <a:extLst>
                  <a:ext uri="{FF2B5EF4-FFF2-40B4-BE49-F238E27FC236}">
                    <a16:creationId xmlns:a16="http://schemas.microsoft.com/office/drawing/2014/main" id="{C4E45F3F-6362-A182-74F8-B1198FD81CBF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3248;p105">
              <a:extLst>
                <a:ext uri="{FF2B5EF4-FFF2-40B4-BE49-F238E27FC236}">
                  <a16:creationId xmlns:a16="http://schemas.microsoft.com/office/drawing/2014/main" id="{3C47F6BC-FFEA-B2B4-391E-C51D4269F1F1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49;p105">
              <a:extLst>
                <a:ext uri="{FF2B5EF4-FFF2-40B4-BE49-F238E27FC236}">
                  <a16:creationId xmlns:a16="http://schemas.microsoft.com/office/drawing/2014/main" id="{816EC1F6-242F-F124-A227-1DC7EA2318B9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0;p105">
              <a:extLst>
                <a:ext uri="{FF2B5EF4-FFF2-40B4-BE49-F238E27FC236}">
                  <a16:creationId xmlns:a16="http://schemas.microsoft.com/office/drawing/2014/main" id="{8506E85F-DFF4-905C-0863-63D88FFA8D18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1;p105">
              <a:extLst>
                <a:ext uri="{FF2B5EF4-FFF2-40B4-BE49-F238E27FC236}">
                  <a16:creationId xmlns:a16="http://schemas.microsoft.com/office/drawing/2014/main" id="{8B4874DC-CD0D-9E3D-A61F-B9280E2F0F00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2;p105">
              <a:extLst>
                <a:ext uri="{FF2B5EF4-FFF2-40B4-BE49-F238E27FC236}">
                  <a16:creationId xmlns:a16="http://schemas.microsoft.com/office/drawing/2014/main" id="{9E0D3137-7B39-0B3B-4A97-4614095CCE8B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53;p105">
              <a:extLst>
                <a:ext uri="{FF2B5EF4-FFF2-40B4-BE49-F238E27FC236}">
                  <a16:creationId xmlns:a16="http://schemas.microsoft.com/office/drawing/2014/main" id="{FF644DA2-440F-BCBE-9D93-65D75E6E89AA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4;p105">
              <a:extLst>
                <a:ext uri="{FF2B5EF4-FFF2-40B4-BE49-F238E27FC236}">
                  <a16:creationId xmlns:a16="http://schemas.microsoft.com/office/drawing/2014/main" id="{CCAA8109-B48F-0369-B0B8-E219440958BB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55;p105">
              <a:extLst>
                <a:ext uri="{FF2B5EF4-FFF2-40B4-BE49-F238E27FC236}">
                  <a16:creationId xmlns:a16="http://schemas.microsoft.com/office/drawing/2014/main" id="{7A91B95B-AE7F-EFF9-F24B-25DFD0FD387A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D3EAB93-9F43-3A67-24DC-5BD0F846B5E2}"/>
              </a:ext>
            </a:extLst>
          </p:cNvPr>
          <p:cNvSpPr txBox="1"/>
          <p:nvPr/>
        </p:nvSpPr>
        <p:spPr>
          <a:xfrm>
            <a:off x="4294497" y="3321225"/>
            <a:ext cx="361785" cy="436145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2000" b="1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7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06">
        <p159:morph option="byObject"/>
      </p:transition>
    </mc:Choice>
    <mc:Fallback xmlns=""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7032" y="1121001"/>
            <a:ext cx="2908305" cy="3310061"/>
          </a:xfrm>
          <a:prstGeom prst="rect">
            <a:avLst/>
          </a:prstGeom>
          <a:solidFill>
            <a:srgbClr val="DCF1EE"/>
          </a:solidFill>
          <a:ln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C27453-70DD-F513-7B6A-24FCBC1777EE}"/>
              </a:ext>
            </a:extLst>
          </p:cNvPr>
          <p:cNvSpPr/>
          <p:nvPr/>
        </p:nvSpPr>
        <p:spPr>
          <a:xfrm>
            <a:off x="5317031" y="1018375"/>
            <a:ext cx="2863215" cy="3309299"/>
          </a:xfrm>
          <a:prstGeom prst="rect">
            <a:avLst/>
          </a:prstGeom>
          <a:solidFill>
            <a:srgbClr val="FFFFFF"/>
          </a:solidFill>
          <a:ln w="19050"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oogle Shape;366;p54">
            <a:extLst>
              <a:ext uri="{FF2B5EF4-FFF2-40B4-BE49-F238E27FC236}">
                <a16:creationId xmlns:a16="http://schemas.microsoft.com/office/drawing/2014/main" id="{ACA7D72D-D0E9-F4B3-9327-D5124C054231}"/>
              </a:ext>
            </a:extLst>
          </p:cNvPr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10800000" flipH="1" flipV="1">
            <a:off x="4159848" y="239597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78;p46">
            <a:extLst>
              <a:ext uri="{FF2B5EF4-FFF2-40B4-BE49-F238E27FC236}">
                <a16:creationId xmlns:a16="http://schemas.microsoft.com/office/drawing/2014/main" id="{A5BA8F1D-4497-6672-68AE-6D9DA63EC176}"/>
              </a:ext>
            </a:extLst>
          </p:cNvPr>
          <p:cNvSpPr txBox="1">
            <a:spLocks/>
          </p:cNvSpPr>
          <p:nvPr/>
        </p:nvSpPr>
        <p:spPr>
          <a:xfrm>
            <a:off x="5389150" y="3065838"/>
            <a:ext cx="2675088" cy="112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1800" b="0" dirty="0">
                <a:solidFill>
                  <a:srgbClr val="000000"/>
                </a:solidFill>
                <a:latin typeface="+mn-lt"/>
              </a:rPr>
              <a:t>Thước gấp </a:t>
            </a:r>
            <a:br>
              <a:rPr lang="en-US" sz="1800" b="0" dirty="0">
                <a:solidFill>
                  <a:srgbClr val="000000"/>
                </a:solidFill>
                <a:latin typeface="+mn-lt"/>
              </a:rPr>
            </a:br>
            <a:r>
              <a:rPr lang="vi-VN" sz="1800" b="0" dirty="0">
                <a:solidFill>
                  <a:srgbClr val="000000"/>
                </a:solidFill>
                <a:latin typeface="+mn-lt"/>
              </a:rPr>
              <a:t>do nhà phát minh người Đức Giô-han</a:t>
            </a:r>
            <a:r>
              <a:rPr lang="en-US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>
                <a:solidFill>
                  <a:srgbClr val="000000"/>
                </a:solidFill>
                <a:latin typeface="+mn-lt"/>
              </a:rPr>
              <a:t>An-tơn </a:t>
            </a:r>
            <a:r>
              <a:rPr lang="en-US" sz="18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>
                <a:solidFill>
                  <a:srgbClr val="000000"/>
                </a:solidFill>
                <a:latin typeface="+mn-lt"/>
              </a:rPr>
              <a:t>Un-rích </a:t>
            </a:r>
            <a:r>
              <a:rPr lang="en-GB" sz="1800" b="0" dirty="0">
                <a:solidFill>
                  <a:srgbClr val="000000"/>
                </a:solidFill>
                <a:latin typeface="+mn-lt"/>
              </a:rPr>
              <a:t>(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Johannes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Anton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Ullrich</a:t>
            </a:r>
            <a:r>
              <a:rPr lang="en-GB" sz="1800" b="0" dirty="0">
                <a:solidFill>
                  <a:srgbClr val="000000"/>
                </a:solidFill>
                <a:latin typeface="+mn-lt"/>
              </a:rPr>
              <a:t>) 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sáng chế. </a:t>
            </a:r>
          </a:p>
        </p:txBody>
      </p:sp>
      <p:pic>
        <p:nvPicPr>
          <p:cNvPr id="9" name="Thước gấp">
            <a:hlinkClick r:id="" action="ppaction://media"/>
            <a:extLst>
              <a:ext uri="{FF2B5EF4-FFF2-40B4-BE49-F238E27FC236}">
                <a16:creationId xmlns:a16="http://schemas.microsoft.com/office/drawing/2014/main" id="{2F49182F-DA40-2C7E-150E-A8DCDFD1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9065" y="4684026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7F4626-765D-9A5F-01C4-C5B8E024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4" y="1192030"/>
            <a:ext cx="2833745" cy="33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9A2D1E-7BD4-CCD8-E011-51EA978D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1009" y="642581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59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034">
        <p159:morph option="byObject"/>
      </p:transition>
    </mc:Choice>
    <mc:Fallback xmlns="">
      <p:transition spd="slow" advTm="4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48700" y="1506939"/>
            <a:ext cx="4365658" cy="2545201"/>
          </a:xfrm>
          <a:prstGeom prst="roundRect">
            <a:avLst/>
          </a:prstGeom>
          <a:solidFill>
            <a:srgbClr val="DCF1EE"/>
          </a:solidFill>
          <a:ln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297960" y="4327674"/>
            <a:ext cx="692717" cy="621660"/>
            <a:chOff x="8297960" y="4327674"/>
            <a:chExt cx="692717" cy="6216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8" name="Google Shape;1040;p56">
            <a:extLst>
              <a:ext uri="{FF2B5EF4-FFF2-40B4-BE49-F238E27FC236}">
                <a16:creationId xmlns:a16="http://schemas.microsoft.com/office/drawing/2014/main" id="{486A18C7-3914-CA22-1CE1-97999404AE7F}"/>
              </a:ext>
            </a:extLst>
          </p:cNvPr>
          <p:cNvSpPr/>
          <p:nvPr/>
        </p:nvSpPr>
        <p:spPr>
          <a:xfrm rot="10800000" flipH="1">
            <a:off x="720000" y="1506939"/>
            <a:ext cx="2919058" cy="2545200"/>
          </a:xfrm>
          <a:prstGeom prst="snip1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4663440" y="1806336"/>
            <a:ext cx="36423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53750E-1B9F-2A62-FC7E-E5192BA312A9}"/>
              </a:ext>
            </a:extLst>
          </p:cNvPr>
          <p:cNvSpPr txBox="1"/>
          <p:nvPr/>
        </p:nvSpPr>
        <p:spPr>
          <a:xfrm>
            <a:off x="4663440" y="2768496"/>
            <a:ext cx="32512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9ED455A7-DC12-E6A5-2086-FFEDBC1D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40" y="1642171"/>
            <a:ext cx="805451" cy="805451"/>
          </a:xfrm>
          <a:prstGeom prst="rect">
            <a:avLst/>
          </a:prstGeom>
        </p:spPr>
      </p:pic>
      <p:pic>
        <p:nvPicPr>
          <p:cNvPr id="32" name="Picture 3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3F5E28A9-85CA-A9D3-AD1F-A12F2896B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40" y="2757582"/>
            <a:ext cx="805451" cy="805451"/>
          </a:xfrm>
          <a:prstGeom prst="rect">
            <a:avLst/>
          </a:prstGeom>
        </p:spPr>
      </p:pic>
      <p:pic>
        <p:nvPicPr>
          <p:cNvPr id="5" name="Picture 2" descr="Mouse cursor - Free ui icons">
            <a:extLst>
              <a:ext uri="{FF2B5EF4-FFF2-40B4-BE49-F238E27FC236}">
                <a16:creationId xmlns:a16="http://schemas.microsoft.com/office/drawing/2014/main" id="{3517CC57-DDC3-93FC-E7F4-26A08BA7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36" y="5589271"/>
            <a:ext cx="629714" cy="629714"/>
          </a:xfrm>
          <a:prstGeom prst="rect">
            <a:avLst/>
          </a:prstGeom>
          <a:noFill/>
          <a:effectLst>
            <a:glow rad="228600">
              <a:srgbClr val="CAFFCA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10EC1C-A7E0-A170-F9CC-6C299BAB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3907" y="1069267"/>
            <a:ext cx="1368892" cy="27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3827E-7 L -0.26319 -0.643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-3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5" name="Group 124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Đề-xi-mét</a:t>
            </a:r>
            <a:endParaRPr lang="en-US" sz="2400" dirty="0">
              <a:solidFill>
                <a:srgbClr val="00B05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Speech Bubble: Oval 121">
            <a:extLst>
              <a:ext uri="{FF2B5EF4-FFF2-40B4-BE49-F238E27FC236}">
                <a16:creationId xmlns:a16="http://schemas.microsoft.com/office/drawing/2014/main" id="{789F37CD-4FD6-5D33-BA09-E382444DB613}"/>
              </a:ext>
            </a:extLst>
          </p:cNvPr>
          <p:cNvSpPr/>
          <p:nvPr/>
        </p:nvSpPr>
        <p:spPr>
          <a:xfrm>
            <a:off x="1188882" y="2318090"/>
            <a:ext cx="2094016" cy="861395"/>
          </a:xfrm>
          <a:prstGeom prst="wedgeEllipseCallout">
            <a:avLst>
              <a:gd name="adj1" fmla="val 17529"/>
              <a:gd name="adj2" fmla="val 96815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C854E1-CB00-DE26-8654-96711784184C}"/>
              </a:ext>
            </a:extLst>
          </p:cNvPr>
          <p:cNvSpPr txBox="1"/>
          <p:nvPr/>
        </p:nvSpPr>
        <p:spPr>
          <a:xfrm>
            <a:off x="1417776" y="2348874"/>
            <a:ext cx="160782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56" y="952659"/>
            <a:ext cx="4187647" cy="1361940"/>
          </a:xfrm>
          <a:prstGeom prst="rect">
            <a:avLst/>
          </a:prstGeom>
        </p:spPr>
      </p:pic>
      <p:sp>
        <p:nvSpPr>
          <p:cNvPr id="127" name="Speech Bubble: Oval 126">
            <a:extLst>
              <a:ext uri="{FF2B5EF4-FFF2-40B4-BE49-F238E27FC236}">
                <a16:creationId xmlns:a16="http://schemas.microsoft.com/office/drawing/2014/main" id="{035911FC-58C2-2A91-8AF9-46DFA5D9B4B9}"/>
              </a:ext>
            </a:extLst>
          </p:cNvPr>
          <p:cNvSpPr/>
          <p:nvPr/>
        </p:nvSpPr>
        <p:spPr>
          <a:xfrm flipH="1">
            <a:off x="5775960" y="2295563"/>
            <a:ext cx="3104003" cy="957438"/>
          </a:xfrm>
          <a:prstGeom prst="wedgeEllipseCallout">
            <a:avLst>
              <a:gd name="adj1" fmla="val 48187"/>
              <a:gd name="adj2" fmla="val 53829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47401315-4B85-A24C-442F-AFBC2D619C79}"/>
              </a:ext>
            </a:extLst>
          </p:cNvPr>
          <p:cNvSpPr txBox="1"/>
          <p:nvPr/>
        </p:nvSpPr>
        <p:spPr>
          <a:xfrm>
            <a:off x="5982482" y="2375743"/>
            <a:ext cx="2690958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8FFE1-D40D-FB2C-1147-C99E8094A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4686831" y="3022422"/>
            <a:ext cx="1521464" cy="19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B4200B-3B64-24BE-5472-8DFA175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63" y="3236632"/>
            <a:ext cx="1652660" cy="18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 animBg="1"/>
      <p:bldP spid="123" grpId="0"/>
      <p:bldP spid="127" grpId="0" animBg="1"/>
      <p:bldP spid="5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Đề-xi-mét</a:t>
            </a:r>
            <a:endParaRPr lang="en-US" sz="2400" dirty="0">
              <a:solidFill>
                <a:srgbClr val="00B05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F78A4FA-8B15-B91D-05BE-A0E06415CC14}"/>
              </a:ext>
            </a:extLst>
          </p:cNvPr>
          <p:cNvSpPr/>
          <p:nvPr/>
        </p:nvSpPr>
        <p:spPr>
          <a:xfrm>
            <a:off x="2082800" y="2844800"/>
            <a:ext cx="4988560" cy="1598324"/>
          </a:xfrm>
          <a:prstGeom prst="roundRect">
            <a:avLst/>
          </a:prstGeom>
          <a:solidFill>
            <a:srgbClr val="FFE6E2"/>
          </a:solidFill>
          <a:ln>
            <a:solidFill>
              <a:srgbClr val="FF9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C7725D-ED3E-9C2E-D887-A2FD434D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03" y="2312309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F8ABC34-EC32-B71E-09FD-32FC110083D2}"/>
              </a:ext>
            </a:extLst>
          </p:cNvPr>
          <p:cNvSpPr txBox="1"/>
          <p:nvPr/>
        </p:nvSpPr>
        <p:spPr>
          <a:xfrm>
            <a:off x="2530065" y="2951326"/>
            <a:ext cx="5090632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202B6D-46CC-D4EA-AD8D-99FDEBACFFA2}"/>
              </a:ext>
            </a:extLst>
          </p:cNvPr>
          <p:cNvSpPr txBox="1"/>
          <p:nvPr/>
        </p:nvSpPr>
        <p:spPr>
          <a:xfrm>
            <a:off x="2530065" y="3455938"/>
            <a:ext cx="5090632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dm.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9927C8E-EE7D-8ADF-B928-4028D5285155}"/>
              </a:ext>
            </a:extLst>
          </p:cNvPr>
          <p:cNvSpPr txBox="1"/>
          <p:nvPr/>
        </p:nvSpPr>
        <p:spPr>
          <a:xfrm>
            <a:off x="2530065" y="3954570"/>
            <a:ext cx="50906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1 dm  = 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 cm;       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 cm  =  1 dm.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56" y="952659"/>
            <a:ext cx="4187647" cy="13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/>
      <p:bldP spid="116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"/>
            <a:ext cx="9144000" cy="5143500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Mét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869631-4EAF-4354-B643-A333A410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20" y="2016548"/>
            <a:ext cx="5939121" cy="25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Speech Bubble: Oval 7169">
            <a:extLst>
              <a:ext uri="{FF2B5EF4-FFF2-40B4-BE49-F238E27FC236}">
                <a16:creationId xmlns:a16="http://schemas.microsoft.com/office/drawing/2014/main" id="{A42D2711-60DA-CFEC-501B-4A8E384D2FE3}"/>
              </a:ext>
            </a:extLst>
          </p:cNvPr>
          <p:cNvSpPr/>
          <p:nvPr/>
        </p:nvSpPr>
        <p:spPr>
          <a:xfrm>
            <a:off x="321449" y="1385113"/>
            <a:ext cx="2811780" cy="1011586"/>
          </a:xfrm>
          <a:prstGeom prst="wedgeEllipseCallout">
            <a:avLst>
              <a:gd name="adj1" fmla="val 30582"/>
              <a:gd name="adj2" fmla="val 74470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864B5623-5F81-3192-319D-1A808A501E63}"/>
              </a:ext>
            </a:extLst>
          </p:cNvPr>
          <p:cNvSpPr txBox="1"/>
          <p:nvPr/>
        </p:nvSpPr>
        <p:spPr>
          <a:xfrm>
            <a:off x="493241" y="1492367"/>
            <a:ext cx="246819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xăng-ti-mét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176" name="Speech Bubble: Oval 7175">
            <a:extLst>
              <a:ext uri="{FF2B5EF4-FFF2-40B4-BE49-F238E27FC236}">
                <a16:creationId xmlns:a16="http://schemas.microsoft.com/office/drawing/2014/main" id="{35F9CF39-865C-AE17-0B66-0FE2F6EE9C91}"/>
              </a:ext>
            </a:extLst>
          </p:cNvPr>
          <p:cNvSpPr/>
          <p:nvPr/>
        </p:nvSpPr>
        <p:spPr>
          <a:xfrm>
            <a:off x="6464722" y="1084215"/>
            <a:ext cx="2207425" cy="944593"/>
          </a:xfrm>
          <a:prstGeom prst="wedgeEllipseCallout">
            <a:avLst>
              <a:gd name="adj1" fmla="val -23080"/>
              <a:gd name="adj2" fmla="val 88679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TextBox 7176">
            <a:extLst>
              <a:ext uri="{FF2B5EF4-FFF2-40B4-BE49-F238E27FC236}">
                <a16:creationId xmlns:a16="http://schemas.microsoft.com/office/drawing/2014/main" id="{6AB07A74-7B3D-A408-78D0-63731C09589D}"/>
              </a:ext>
            </a:extLst>
          </p:cNvPr>
          <p:cNvSpPr txBox="1"/>
          <p:nvPr/>
        </p:nvSpPr>
        <p:spPr>
          <a:xfrm>
            <a:off x="6540672" y="1197811"/>
            <a:ext cx="205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xăng-ti-mét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02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7170" grpId="0" animBg="1"/>
      <p:bldP spid="7175" grpId="0"/>
      <p:bldP spid="7176" grpId="0" animBg="1"/>
      <p:bldP spid="7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"/>
            <a:ext cx="9144000" cy="5143500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Mét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77" name="Rectangle: Rounded Corners 7176">
            <a:extLst>
              <a:ext uri="{FF2B5EF4-FFF2-40B4-BE49-F238E27FC236}">
                <a16:creationId xmlns:a16="http://schemas.microsoft.com/office/drawing/2014/main" id="{B19E99E2-6F44-0734-13AF-F377999A85C9}"/>
              </a:ext>
            </a:extLst>
          </p:cNvPr>
          <p:cNvSpPr/>
          <p:nvPr/>
        </p:nvSpPr>
        <p:spPr>
          <a:xfrm>
            <a:off x="1631950" y="2811506"/>
            <a:ext cx="5880100" cy="1667233"/>
          </a:xfrm>
          <a:prstGeom prst="roundRect">
            <a:avLst/>
          </a:prstGeom>
          <a:solidFill>
            <a:srgbClr val="FFE6E2"/>
          </a:solidFill>
          <a:ln>
            <a:solidFill>
              <a:srgbClr val="FF9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2">
            <a:extLst>
              <a:ext uri="{FF2B5EF4-FFF2-40B4-BE49-F238E27FC236}">
                <a16:creationId xmlns:a16="http://schemas.microsoft.com/office/drawing/2014/main" id="{C7ED3D33-648B-96EB-E5D8-F19919A4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07" y="2295194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Box 7178">
            <a:extLst>
              <a:ext uri="{FF2B5EF4-FFF2-40B4-BE49-F238E27FC236}">
                <a16:creationId xmlns:a16="http://schemas.microsoft.com/office/drawing/2014/main" id="{B7B49AAF-FA2A-C0B9-C473-338ADDD1EA92}"/>
              </a:ext>
            </a:extLst>
          </p:cNvPr>
          <p:cNvSpPr txBox="1"/>
          <p:nvPr/>
        </p:nvSpPr>
        <p:spPr>
          <a:xfrm>
            <a:off x="2408145" y="2863525"/>
            <a:ext cx="5090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80" name="TextBox 7179">
            <a:extLst>
              <a:ext uri="{FF2B5EF4-FFF2-40B4-BE49-F238E27FC236}">
                <a16:creationId xmlns:a16="http://schemas.microsoft.com/office/drawing/2014/main" id="{81E8E8B1-F21B-D8C2-0D3F-798C3CAC3F14}"/>
              </a:ext>
            </a:extLst>
          </p:cNvPr>
          <p:cNvSpPr txBox="1"/>
          <p:nvPr/>
        </p:nvSpPr>
        <p:spPr>
          <a:xfrm>
            <a:off x="2408145" y="3263699"/>
            <a:ext cx="5090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81" name="TextBox 7180">
            <a:extLst>
              <a:ext uri="{FF2B5EF4-FFF2-40B4-BE49-F238E27FC236}">
                <a16:creationId xmlns:a16="http://schemas.microsoft.com/office/drawing/2014/main" id="{1450F2A1-A8DF-1955-45A9-19687C61BB40}"/>
              </a:ext>
            </a:extLst>
          </p:cNvPr>
          <p:cNvSpPr txBox="1"/>
          <p:nvPr/>
        </p:nvSpPr>
        <p:spPr>
          <a:xfrm>
            <a:off x="2408145" y="3662907"/>
            <a:ext cx="5090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1 m  = 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 dm;        1 m 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100 cm.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82" name="TextBox 7181">
            <a:extLst>
              <a:ext uri="{FF2B5EF4-FFF2-40B4-BE49-F238E27FC236}">
                <a16:creationId xmlns:a16="http://schemas.microsoft.com/office/drawing/2014/main" id="{BBDEEEB6-DB68-BAB5-5D97-9F60DF394690}"/>
              </a:ext>
            </a:extLst>
          </p:cNvPr>
          <p:cNvSpPr txBox="1"/>
          <p:nvPr/>
        </p:nvSpPr>
        <p:spPr>
          <a:xfrm>
            <a:off x="2408145" y="4041565"/>
            <a:ext cx="5090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10 dm  = 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m;       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100 cm  =  1 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C5336AF-4E75-0337-B8B3-C6414454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65" y="999721"/>
            <a:ext cx="3961774" cy="16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2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/>
      <p:bldP spid="7180" grpId="0"/>
      <p:bldP spid="7181" grpId="0"/>
      <p:bldP spid="71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"/>
            <a:ext cx="9144000" cy="51435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424B806-24E1-59DB-88E7-7B105C95FA75}"/>
              </a:ext>
            </a:extLst>
          </p:cNvPr>
          <p:cNvSpPr txBox="1"/>
          <p:nvPr/>
        </p:nvSpPr>
        <p:spPr>
          <a:xfrm>
            <a:off x="7219302" y="2159494"/>
            <a:ext cx="878469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1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798599" y="2206515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dm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cm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1817097" y="2160283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710789" y="3246294"/>
            <a:ext cx="3027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30 cm 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dm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019360" y="3242698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3686198" y="2202919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 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dm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4615144" y="220651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3637002" y="3234795"/>
            <a:ext cx="3297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50 dm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4806468" y="323479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F1E371-FEC0-E9BC-086F-D69938173D94}"/>
              </a:ext>
            </a:extLst>
          </p:cNvPr>
          <p:cNvSpPr txBox="1"/>
          <p:nvPr/>
        </p:nvSpPr>
        <p:spPr>
          <a:xfrm>
            <a:off x="6346683" y="2184050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  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A37276-0746-4338-980F-D340D4715764}"/>
              </a:ext>
            </a:extLst>
          </p:cNvPr>
          <p:cNvSpPr txBox="1"/>
          <p:nvPr/>
        </p:nvSpPr>
        <p:spPr>
          <a:xfrm>
            <a:off x="7219303" y="2161912"/>
            <a:ext cx="878467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1817096" y="2160283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019359" y="3242698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4615143" y="220651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4806467" y="323479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46252" y="1311568"/>
            <a:ext cx="501399" cy="610792"/>
            <a:chOff x="8289233" y="4222753"/>
            <a:chExt cx="692717" cy="84385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89233" y="4222753"/>
              <a:ext cx="692717" cy="84385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1352651" y="1403241"/>
            <a:ext cx="70822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  <a:endParaRPr lang="en-US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1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2" grpId="0"/>
      <p:bldP spid="53" grpId="0" animBg="1"/>
      <p:bldP spid="53" grpId="1" animBg="1"/>
      <p:bldP spid="56" grpId="0" animBg="1"/>
      <p:bldP spid="57" grpId="0" animBg="1"/>
      <p:bldP spid="58" grpId="0" animBg="1"/>
      <p:bldP spid="59" grpId="0" animBg="1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|2.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041c-a7ab-408d-ae1d-6419b3ddf45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</TotalTime>
  <Words>632</Words>
  <Application>Microsoft Office PowerPoint</Application>
  <PresentationFormat>On-screen Show (16:9)</PresentationFormat>
  <Paragraphs>127</Paragraphs>
  <Slides>27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Arial Black</vt:lpstr>
      <vt:lpstr>Calibri Light</vt:lpstr>
      <vt:lpstr>Bahnschrift</vt:lpstr>
      <vt:lpstr>Lato</vt:lpstr>
      <vt:lpstr>Rockwell Extra Bold</vt:lpstr>
      <vt:lpstr>Merriweather Sans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đo độ dài</vt:lpstr>
      <vt:lpstr>Thực hành đo độ dài</vt:lpstr>
      <vt:lpstr>Thực hành đo độ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Administrator</cp:lastModifiedBy>
  <cp:revision>94</cp:revision>
  <dcterms:modified xsi:type="dcterms:W3CDTF">2025-02-23T14:02:11Z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