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80" r:id="rId3"/>
    <p:sldId id="417" r:id="rId4"/>
    <p:sldId id="261" r:id="rId5"/>
    <p:sldId id="418" r:id="rId6"/>
    <p:sldId id="257" r:id="rId7"/>
    <p:sldId id="258" r:id="rId8"/>
    <p:sldId id="409" r:id="rId9"/>
    <p:sldId id="415" r:id="rId10"/>
    <p:sldId id="410" r:id="rId11"/>
    <p:sldId id="269" r:id="rId12"/>
    <p:sldId id="419" r:id="rId13"/>
    <p:sldId id="420" r:id="rId14"/>
    <p:sldId id="421" r:id="rId15"/>
    <p:sldId id="422"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23" autoAdjust="0"/>
  </p:normalViewPr>
  <p:slideViewPr>
    <p:cSldViewPr snapToGrid="0">
      <p:cViewPr>
        <p:scale>
          <a:sx n="20" d="100"/>
          <a:sy n="20" d="100"/>
        </p:scale>
        <p:origin x="2388"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3</a:t>
            </a:fld>
            <a:endParaRPr lang="en-US"/>
          </a:p>
        </p:txBody>
      </p:sp>
    </p:spTree>
    <p:extLst>
      <p:ext uri="{BB962C8B-B14F-4D97-AF65-F5344CB8AC3E}">
        <p14:creationId xmlns:p14="http://schemas.microsoft.com/office/powerpoint/2010/main" val="351908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1E004-75DD-44B2-BAD4-2ED1C5C01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8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9/27/2024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9/27/2024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4"/>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833327" y="800389"/>
            <a:ext cx="10398642" cy="5356338"/>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3200" b="1" dirty="0">
                <a:solidFill>
                  <a:prstClr val="black"/>
                </a:solidFill>
                <a:latin typeface="Cambria" panose="02040503050406030204" pitchFamily="18" charset="0"/>
                <a:ea typeface="Cambria" panose="02040503050406030204" pitchFamily="18" charset="0"/>
              </a:rPr>
              <a:t>Lựa chọn và thực hiện một trong hai nhiệm vụ dưới đây:</a:t>
            </a:r>
          </a:p>
          <a:p>
            <a:pPr lvl="0" algn="just">
              <a:lnSpc>
                <a:spcPct val="120000"/>
              </a:lnSpc>
            </a:pPr>
            <a:r>
              <a:rPr lang="vi-VN" sz="3200" b="1" dirty="0">
                <a:solidFill>
                  <a:prstClr val="black"/>
                </a:solidFill>
                <a:latin typeface="Cambria" panose="02040503050406030204" pitchFamily="18" charset="0"/>
                <a:ea typeface="Cambria" panose="02040503050406030204" pitchFamily="18" charset="0"/>
              </a:rPr>
              <a:t>Nhiệm vụ 1. </a:t>
            </a:r>
            <a:r>
              <a:rPr lang="vi-VN" sz="3200" dirty="0">
                <a:solidFill>
                  <a:prstClr val="black"/>
                </a:solidFill>
                <a:latin typeface="Cambria" panose="02040503050406030204" pitchFamily="18" charset="0"/>
                <a:ea typeface="Cambria" panose="02040503050406030204" pitchFamily="18" charset="0"/>
              </a:rPr>
              <a:t>Ở địa phương em có những dân tộc nào cùng chung sống? Hãy tìm hiểu một hoạt động của người dân thể hiện tình đoàn kết của cộng đồng các dân tộc ở địa phương và chia sẻ với các bạn trong lớp.</a:t>
            </a:r>
          </a:p>
          <a:p>
            <a:pPr lvl="0" algn="just">
              <a:lnSpc>
                <a:spcPct val="120000"/>
              </a:lnSpc>
            </a:pPr>
            <a:r>
              <a:rPr lang="vi-VN" sz="3200" b="1" dirty="0">
                <a:solidFill>
                  <a:prstClr val="black"/>
                </a:solidFill>
                <a:latin typeface="Cambria" panose="02040503050406030204" pitchFamily="18" charset="0"/>
                <a:ea typeface="Cambria" panose="02040503050406030204" pitchFamily="18" charset="0"/>
              </a:rPr>
              <a:t>Nhiệm vụ 2. </a:t>
            </a:r>
            <a:r>
              <a:rPr lang="vi-VN" sz="3200" dirty="0">
                <a:solidFill>
                  <a:prstClr val="black"/>
                </a:solidFill>
                <a:latin typeface="Cambria" panose="02040503050406030204" pitchFamily="18" charset="0"/>
                <a:ea typeface="Cambria" panose="02040503050406030204" pitchFamily="18" charset="0"/>
              </a:rPr>
              <a:t>Vẽ hoặc viết thông điệp về tình đoàn kết của cộng đồng các dân tộc Việt Nam để chia sẻ với các bạn và những người xung quanh.</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037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ai thác yếu tố dân tộc trong sáng tạo mĩ thuật | Vẽ tranh lễ hội đoàn kết  các dân tộc Việt Nam">
            <a:extLst>
              <a:ext uri="{FF2B5EF4-FFF2-40B4-BE49-F238E27FC236}">
                <a16:creationId xmlns:a16="http://schemas.microsoft.com/office/drawing/2014/main" id="{C847CD6D-24CE-C55A-648C-6DEA6667F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3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ếu nhi Tiểu học Trưng Vương thể hiện lòng kính yêu Bác Hồ qua những bức tranh  vẽ đầy màu sắc">
            <a:extLst>
              <a:ext uri="{FF2B5EF4-FFF2-40B4-BE49-F238E27FC236}">
                <a16:creationId xmlns:a16="http://schemas.microsoft.com/office/drawing/2014/main" id="{4BD0379E-C8FE-95B1-F82C-080F4DA58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929" b="2714"/>
          <a:stretch/>
        </p:blipFill>
        <p:spPr bwMode="auto">
          <a:xfrm>
            <a:off x="20" y="10"/>
            <a:ext cx="12191980" cy="6857990"/>
          </a:xfrm>
          <a:prstGeom prst="rect">
            <a:avLst/>
          </a:prstGeom>
          <a:solidFill>
            <a:srgbClr val="FFFFFF"/>
          </a:solidFill>
          <a:extLst/>
        </p:spPr>
      </p:pic>
    </p:spTree>
    <p:extLst>
      <p:ext uri="{BB962C8B-B14F-4D97-AF65-F5344CB8AC3E}">
        <p14:creationId xmlns:p14="http://schemas.microsoft.com/office/powerpoint/2010/main" val="245979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65810" y="743239"/>
            <a:ext cx="10546169" cy="5215338"/>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Ở địa phương em có dân tộc Kinh và dân tộc M’nông cùng chung sống.</a:t>
            </a:r>
          </a:p>
          <a:p>
            <a:pPr lvl="0" algn="just">
              <a:lnSpc>
                <a:spcPct val="120000"/>
              </a:lnSpc>
            </a:pP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Hoạt động thể hiện tình đoàn kết: </a:t>
            </a:r>
            <a:r>
              <a:rPr lang="vi-VN" sz="2800" dirty="0">
                <a:solidFill>
                  <a:prstClr val="black"/>
                </a:solidFill>
                <a:latin typeface="Cambria" panose="02040503050406030204" pitchFamily="18" charset="0"/>
                <a:ea typeface="Cambria" panose="02040503050406030204" pitchFamily="18" charset="0"/>
              </a:rPr>
              <a:t>Tinh thần </a:t>
            </a:r>
            <a:r>
              <a:rPr lang="en-US" sz="2800" dirty="0" err="1">
                <a:solidFill>
                  <a:prstClr val="black"/>
                </a:solidFill>
                <a:latin typeface="Cambria" panose="02040503050406030204" pitchFamily="18" charset="0"/>
                <a:ea typeface="Cambria" panose="02040503050406030204" pitchFamily="18" charset="0"/>
              </a:rPr>
              <a:t>đoàn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kết</a:t>
            </a:r>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cộng đồng là một truyền thống đúc kết nên giá trị văn hóa cộng đồng, là nguồn động lực nuôi dưỡng mạch nguồn văn hóa tộc người. Trong những năm qua, Sở Văn hóa, Thể thao và Du lịch các tỉnh Tây Nguyên nơi có đồng bào M’nông sinh sống đã phục dựng, tái hiện Lễ hội kết nghĩa tại buôn làng và trình diễn một số nghi thức liên quan đến ứng xử, giao tiếp, quan hệ cộng đồng như văn hóa rượu cần, văn hóa ẩm thực trong ngày hội giao lưu văn hóa cấp tỉnh, khu vực.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6502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u Em  Nhạc Thiếu Nhi Việt Nam_v720P">
            <a:hlinkClick r:id="" action="ppaction://media"/>
            <a:extLst>
              <a:ext uri="{FF2B5EF4-FFF2-40B4-BE49-F238E27FC236}">
                <a16:creationId xmlns:a16="http://schemas.microsoft.com/office/drawing/2014/main" id="{72AA6438-1DC9-4320-9988-8EBB6E5A2C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4353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a:extLst>
              <a:ext uri="{FF2B5EF4-FFF2-40B4-BE49-F238E27FC236}">
                <a16:creationId xmlns:a16="http://schemas.microsoft.com/office/drawing/2014/main" id="{77186B46-2E30-3501-BAFE-D9AED4C404BF}"/>
              </a:ext>
            </a:extLst>
          </p:cNvPr>
          <p:cNvPicPr preferRelativeResize="0"/>
          <p:nvPr/>
        </p:nvPicPr>
        <p:blipFill rotWithShape="1">
          <a:blip r:embed="rId4">
            <a:alphaModFix/>
          </a:blip>
          <a:srcRect/>
          <a:stretch/>
        </p:blipFill>
        <p:spPr>
          <a:xfrm flipH="1">
            <a:off x="2743199" y="502285"/>
            <a:ext cx="8172449" cy="2445385"/>
          </a:xfrm>
          <a:prstGeom prst="rect">
            <a:avLst/>
          </a:prstGeom>
          <a:noFill/>
          <a:ln>
            <a:noFill/>
          </a:ln>
        </p:spPr>
      </p:pic>
      <p:sp>
        <p:nvSpPr>
          <p:cNvPr id="12" name="Google Shape;779;p7">
            <a:extLst>
              <a:ext uri="{FF2B5EF4-FFF2-40B4-BE49-F238E27FC236}">
                <a16:creationId xmlns:a16="http://schemas.microsoft.com/office/drawing/2014/main" id="{3AE00266-B9AB-D0D2-3668-6BE97942B567}"/>
              </a:ext>
            </a:extLst>
          </p:cNvPr>
          <p:cNvSpPr txBox="1"/>
          <p:nvPr/>
        </p:nvSpPr>
        <p:spPr>
          <a:xfrm>
            <a:off x="3860800" y="810260"/>
            <a:ext cx="5591810" cy="1077178"/>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3200" b="1">
                <a:solidFill>
                  <a:schemeClr val="lt1"/>
                </a:solidFill>
                <a:latin typeface="Cambria" panose="02040503050406030204" pitchFamily="18" charset="0"/>
                <a:ea typeface="Cambria" panose="02040503050406030204" pitchFamily="18" charset="0"/>
                <a:cs typeface="Times New Roman"/>
                <a:sym typeface="Times New Roman"/>
              </a:rPr>
              <a:t>Bài hát vừa rồi là dân ca của dân tộc nào?</a:t>
            </a:r>
            <a:endParaRPr sz="32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13" name="Google Shape;780;p7">
            <a:extLst>
              <a:ext uri="{FF2B5EF4-FFF2-40B4-BE49-F238E27FC236}">
                <a16:creationId xmlns:a16="http://schemas.microsoft.com/office/drawing/2014/main" id="{C141CE87-648C-721F-5C7E-5812C65A3E53}"/>
              </a:ext>
            </a:extLst>
          </p:cNvPr>
          <p:cNvPicPr preferRelativeResize="0"/>
          <p:nvPr/>
        </p:nvPicPr>
        <p:blipFill rotWithShape="1">
          <a:blip r:embed="rId5">
            <a:alphaModFix/>
          </a:blip>
          <a:srcRect/>
          <a:stretch/>
        </p:blipFill>
        <p:spPr>
          <a:xfrm>
            <a:off x="353695" y="1629410"/>
            <a:ext cx="3034030" cy="5081270"/>
          </a:xfrm>
          <a:prstGeom prst="rect">
            <a:avLst/>
          </a:prstGeom>
          <a:noFill/>
          <a:ln>
            <a:noFill/>
          </a:ln>
        </p:spPr>
      </p:pic>
      <p:sp>
        <p:nvSpPr>
          <p:cNvPr id="8" name="Rectangle 7">
            <a:extLst>
              <a:ext uri="{FF2B5EF4-FFF2-40B4-BE49-F238E27FC236}">
                <a16:creationId xmlns:a16="http://schemas.microsoft.com/office/drawing/2014/main" id="{65D4BA04-0D5D-5932-4B88-BB3DAEBA5B88}"/>
              </a:ext>
            </a:extLst>
          </p:cNvPr>
          <p:cNvSpPr/>
          <p:nvPr/>
        </p:nvSpPr>
        <p:spPr>
          <a:xfrm>
            <a:off x="5803782" y="3169057"/>
            <a:ext cx="4688957" cy="8971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en-US" sz="4800" dirty="0" err="1">
                <a:solidFill>
                  <a:srgbClr val="FF0000"/>
                </a:solidFill>
                <a:latin typeface="Cambria" panose="02040503050406030204" pitchFamily="18" charset="0"/>
                <a:ea typeface="Cambria" panose="02040503050406030204" pitchFamily="18" charset="0"/>
              </a:rPr>
              <a:t>Dân</a:t>
            </a:r>
            <a:r>
              <a:rPr lang="en-US" sz="4800" dirty="0">
                <a:solidFill>
                  <a:srgbClr val="FF0000"/>
                </a:solidFill>
                <a:latin typeface="Cambria" panose="02040503050406030204" pitchFamily="18" charset="0"/>
                <a:ea typeface="Cambria" panose="02040503050406030204" pitchFamily="18" charset="0"/>
              </a:rPr>
              <a:t> ca </a:t>
            </a:r>
            <a:r>
              <a:rPr lang="en-US" sz="4800" dirty="0" err="1">
                <a:solidFill>
                  <a:srgbClr val="FF0000"/>
                </a:solidFill>
                <a:latin typeface="Cambria" panose="02040503050406030204" pitchFamily="18" charset="0"/>
                <a:ea typeface="Cambria" panose="02040503050406030204" pitchFamily="18" charset="0"/>
              </a:rPr>
              <a:t>Xơ-Đăng</a:t>
            </a:r>
            <a:endParaRPr lang="vi-VN" sz="4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Google Shape;778;p7">
            <a:extLst>
              <a:ext uri="{FF2B5EF4-FFF2-40B4-BE49-F238E27FC236}">
                <a16:creationId xmlns:a16="http://schemas.microsoft.com/office/drawing/2014/main" id="{77186B46-2E30-3501-BAFE-D9AED4C404BF}"/>
              </a:ext>
            </a:extLst>
          </p:cNvPr>
          <p:cNvPicPr preferRelativeResize="0"/>
          <p:nvPr/>
        </p:nvPicPr>
        <p:blipFill rotWithShape="1">
          <a:blip r:embed="rId4">
            <a:alphaModFix/>
          </a:blip>
          <a:srcRect/>
          <a:stretch/>
        </p:blipFill>
        <p:spPr>
          <a:xfrm flipH="1">
            <a:off x="2743199" y="502285"/>
            <a:ext cx="8172449" cy="2445385"/>
          </a:xfrm>
          <a:prstGeom prst="rect">
            <a:avLst/>
          </a:prstGeom>
          <a:noFill/>
          <a:ln>
            <a:noFill/>
          </a:ln>
        </p:spPr>
      </p:pic>
      <p:sp>
        <p:nvSpPr>
          <p:cNvPr id="12" name="Google Shape;779;p7">
            <a:extLst>
              <a:ext uri="{FF2B5EF4-FFF2-40B4-BE49-F238E27FC236}">
                <a16:creationId xmlns:a16="http://schemas.microsoft.com/office/drawing/2014/main" id="{3AE00266-B9AB-D0D2-3668-6BE97942B567}"/>
              </a:ext>
            </a:extLst>
          </p:cNvPr>
          <p:cNvSpPr txBox="1"/>
          <p:nvPr/>
        </p:nvSpPr>
        <p:spPr>
          <a:xfrm>
            <a:off x="3860800" y="810260"/>
            <a:ext cx="5591810" cy="1077178"/>
          </a:xfrm>
          <a:prstGeom prst="rect">
            <a:avLst/>
          </a:prstGeom>
          <a:noFill/>
          <a:ln>
            <a:noFill/>
          </a:ln>
        </p:spPr>
        <p:txBody>
          <a:bodyPr spcFirstLastPara="1" wrap="square" lIns="91425" tIns="45700" rIns="91425" bIns="45700" anchor="t" anchorCtr="0">
            <a:spAutoFit/>
          </a:bodyPr>
          <a:lstStyle/>
          <a:p>
            <a:pPr marL="342900" lvl="3" algn="ctr">
              <a:buClr>
                <a:prstClr val="white"/>
              </a:buClr>
              <a:buSzPts val="3600"/>
            </a:pPr>
            <a:r>
              <a:rPr lang="vi-VN" sz="3200" b="1">
                <a:solidFill>
                  <a:prstClr val="white"/>
                </a:solidFill>
                <a:latin typeface="Cambria" panose="02040503050406030204" pitchFamily="18" charset="0"/>
                <a:ea typeface="Cambria" panose="02040503050406030204" pitchFamily="18" charset="0"/>
                <a:cs typeface="Times New Roman"/>
                <a:sym typeface="Times New Roman"/>
              </a:rPr>
              <a:t>Người Xơ-đăng sống ở khu vực nào trên đất nước ta?</a:t>
            </a:r>
            <a:endParaRPr kumimoji="0"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13" name="Google Shape;780;p7">
            <a:extLst>
              <a:ext uri="{FF2B5EF4-FFF2-40B4-BE49-F238E27FC236}">
                <a16:creationId xmlns:a16="http://schemas.microsoft.com/office/drawing/2014/main" id="{C141CE87-648C-721F-5C7E-5812C65A3E53}"/>
              </a:ext>
            </a:extLst>
          </p:cNvPr>
          <p:cNvPicPr preferRelativeResize="0"/>
          <p:nvPr/>
        </p:nvPicPr>
        <p:blipFill rotWithShape="1">
          <a:blip r:embed="rId5">
            <a:alphaModFix/>
          </a:blip>
          <a:srcRect/>
          <a:stretch/>
        </p:blipFill>
        <p:spPr>
          <a:xfrm>
            <a:off x="353695" y="1629410"/>
            <a:ext cx="3034030" cy="5081270"/>
          </a:xfrm>
          <a:prstGeom prst="rect">
            <a:avLst/>
          </a:prstGeom>
          <a:noFill/>
          <a:ln>
            <a:noFill/>
          </a:ln>
        </p:spPr>
      </p:pic>
      <p:sp>
        <p:nvSpPr>
          <p:cNvPr id="8" name="Rectangle 7">
            <a:extLst>
              <a:ext uri="{FF2B5EF4-FFF2-40B4-BE49-F238E27FC236}">
                <a16:creationId xmlns:a16="http://schemas.microsoft.com/office/drawing/2014/main" id="{65D4BA04-0D5D-5932-4B88-BB3DAEBA5B88}"/>
              </a:ext>
            </a:extLst>
          </p:cNvPr>
          <p:cNvSpPr/>
          <p:nvPr/>
        </p:nvSpPr>
        <p:spPr>
          <a:xfrm>
            <a:off x="4171950" y="3100477"/>
            <a:ext cx="7132320" cy="297895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srgbClr val="FF0000"/>
                </a:solidFill>
                <a:latin typeface="Cambria" panose="02040503050406030204" pitchFamily="18" charset="0"/>
                <a:ea typeface="Cambria" panose="02040503050406030204" pitchFamily="18" charset="0"/>
              </a:rPr>
              <a:t>Người Xơ-đăng sống ở chủ yếu ở Kon Tum (Tây Nguyên) và một số sống ở vùng núi tỉnh Quảng Nam, Quảng Ngãi.</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9207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a:extLst>
              <a:ext uri="{FF2B5EF4-FFF2-40B4-BE49-F238E27FC236}">
                <a16:creationId xmlns:a16="http://schemas.microsoft.com/office/drawing/2014/main" id="{F473CBC8-DCBE-6AC7-D3AE-48796F2EB9B6}"/>
              </a:ext>
            </a:extLst>
          </p:cNvPr>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5" name="Picture 14" descr="A logo with a black background&#10;&#10;Description automatically generated">
            <a:extLst>
              <a:ext uri="{FF2B5EF4-FFF2-40B4-BE49-F238E27FC236}">
                <a16:creationId xmlns:a16="http://schemas.microsoft.com/office/drawing/2014/main" id="{2FDBEF52-0926-387B-587A-8DB9A4F47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 y="1497330"/>
            <a:ext cx="7678272" cy="5933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52893" y="259409"/>
            <a:ext cx="10952244" cy="1146482"/>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2888397"/>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Hoàn thành sơ đồ thể hiện tác động của dân số tăng nhanh ở nước ta theo gợi ý dưới đây vào vở ghi.</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EF988C3F-45D8-7A34-1CC2-7431EAB81951}"/>
              </a:ext>
            </a:extLst>
          </p:cNvPr>
          <p:cNvPicPr>
            <a:picLocks noChangeAspect="1"/>
          </p:cNvPicPr>
          <p:nvPr/>
        </p:nvPicPr>
        <p:blipFill>
          <a:blip r:embed="rId3"/>
          <a:stretch>
            <a:fillRect/>
          </a:stretch>
        </p:blipFill>
        <p:spPr>
          <a:xfrm>
            <a:off x="793432" y="2142172"/>
            <a:ext cx="10413510" cy="2669858"/>
          </a:xfrm>
          <a:prstGeom prst="rect">
            <a:avLst/>
          </a:prstGeom>
        </p:spPr>
      </p:pic>
    </p:spTree>
    <p:extLst>
      <p:ext uri="{BB962C8B-B14F-4D97-AF65-F5344CB8AC3E}">
        <p14:creationId xmlns:p14="http://schemas.microsoft.com/office/powerpoint/2010/main" val="11258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8">
            <a:extLst>
              <a:ext uri="{FF2B5EF4-FFF2-40B4-BE49-F238E27FC236}">
                <a16:creationId xmlns:a16="http://schemas.microsoft.com/office/drawing/2014/main" id="{C78193A9-2BA8-E406-64E4-AC5639CFA461}"/>
              </a:ext>
            </a:extLst>
          </p:cNvPr>
          <p:cNvSpPr/>
          <p:nvPr/>
        </p:nvSpPr>
        <p:spPr>
          <a:xfrm>
            <a:off x="3977640" y="594360"/>
            <a:ext cx="3714750" cy="73152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DÂN SỐ TĂNG NHANH</a:t>
            </a:r>
          </a:p>
        </p:txBody>
      </p:sp>
      <p:cxnSp>
        <p:nvCxnSpPr>
          <p:cNvPr id="11" name="Straight Connector 10">
            <a:extLst>
              <a:ext uri="{FF2B5EF4-FFF2-40B4-BE49-F238E27FC236}">
                <a16:creationId xmlns:a16="http://schemas.microsoft.com/office/drawing/2014/main" id="{EBF6286D-C1B0-26B5-A50E-3987BAA2F484}"/>
              </a:ext>
            </a:extLst>
          </p:cNvPr>
          <p:cNvCxnSpPr>
            <a:cxnSpLocks/>
            <a:endCxn id="12" idx="0"/>
          </p:cNvCxnSpPr>
          <p:nvPr/>
        </p:nvCxnSpPr>
        <p:spPr>
          <a:xfrm flipH="1">
            <a:off x="1651635" y="1360170"/>
            <a:ext cx="4143375" cy="3886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A8FDD2A-C0EF-C91C-60DB-6EF03F94B479}"/>
              </a:ext>
            </a:extLst>
          </p:cNvPr>
          <p:cNvSpPr/>
          <p:nvPr/>
        </p:nvSpPr>
        <p:spPr>
          <a:xfrm>
            <a:off x="377190" y="1748790"/>
            <a:ext cx="2548890" cy="172593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Suy</a:t>
            </a:r>
            <a:r>
              <a:rPr lang="en-US" sz="3200" dirty="0">
                <a:solidFill>
                  <a:srgbClr val="002060"/>
                </a:solidFill>
              </a:rPr>
              <a:t> </a:t>
            </a:r>
            <a:r>
              <a:rPr lang="en-US" sz="3200" dirty="0" err="1">
                <a:solidFill>
                  <a:srgbClr val="002060"/>
                </a:solidFill>
              </a:rPr>
              <a:t>giảm</a:t>
            </a:r>
            <a:r>
              <a:rPr lang="en-US" sz="3200" dirty="0">
                <a:solidFill>
                  <a:srgbClr val="002060"/>
                </a:solidFill>
              </a:rPr>
              <a:t> </a:t>
            </a:r>
            <a:r>
              <a:rPr lang="en-US" sz="3200" dirty="0" err="1">
                <a:solidFill>
                  <a:srgbClr val="002060"/>
                </a:solidFill>
              </a:rPr>
              <a:t>tài</a:t>
            </a:r>
            <a:r>
              <a:rPr lang="en-US" sz="3200" dirty="0">
                <a:solidFill>
                  <a:srgbClr val="002060"/>
                </a:solidFill>
              </a:rPr>
              <a:t> </a:t>
            </a:r>
            <a:r>
              <a:rPr lang="en-US" sz="3200" dirty="0" err="1">
                <a:solidFill>
                  <a:srgbClr val="002060"/>
                </a:solidFill>
              </a:rPr>
              <a:t>nguyên</a:t>
            </a:r>
            <a:r>
              <a:rPr lang="en-US" sz="3200" dirty="0">
                <a:solidFill>
                  <a:srgbClr val="002060"/>
                </a:solidFill>
              </a:rPr>
              <a:t> </a:t>
            </a:r>
            <a:r>
              <a:rPr lang="en-US" sz="3200" dirty="0" err="1">
                <a:solidFill>
                  <a:srgbClr val="002060"/>
                </a:solidFill>
              </a:rPr>
              <a:t>thiên</a:t>
            </a:r>
            <a:r>
              <a:rPr lang="en-US" sz="3200" dirty="0">
                <a:solidFill>
                  <a:srgbClr val="002060"/>
                </a:solidFill>
              </a:rPr>
              <a:t> </a:t>
            </a:r>
            <a:r>
              <a:rPr lang="en-US" sz="3200" dirty="0" err="1">
                <a:solidFill>
                  <a:srgbClr val="002060"/>
                </a:solidFill>
              </a:rPr>
              <a:t>nhiên</a:t>
            </a:r>
            <a:endParaRPr lang="en-US" sz="3200" dirty="0">
              <a:solidFill>
                <a:srgbClr val="002060"/>
              </a:solidFill>
            </a:endParaRPr>
          </a:p>
        </p:txBody>
      </p:sp>
      <p:cxnSp>
        <p:nvCxnSpPr>
          <p:cNvPr id="14" name="Straight Connector 13">
            <a:extLst>
              <a:ext uri="{FF2B5EF4-FFF2-40B4-BE49-F238E27FC236}">
                <a16:creationId xmlns:a16="http://schemas.microsoft.com/office/drawing/2014/main" id="{0747FC34-FB32-4578-48B0-5527284A1E55}"/>
              </a:ext>
            </a:extLst>
          </p:cNvPr>
          <p:cNvCxnSpPr>
            <a:cxnSpLocks/>
            <a:stCxn id="9" idx="2"/>
            <a:endCxn id="15" idx="0"/>
          </p:cNvCxnSpPr>
          <p:nvPr/>
        </p:nvCxnSpPr>
        <p:spPr>
          <a:xfrm flipH="1">
            <a:off x="4840605" y="1325880"/>
            <a:ext cx="994410" cy="4343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4741272-5203-6B8B-3654-931D6C8C2D5A}"/>
              </a:ext>
            </a:extLst>
          </p:cNvPr>
          <p:cNvSpPr/>
          <p:nvPr/>
        </p:nvSpPr>
        <p:spPr>
          <a:xfrm>
            <a:off x="3566160" y="1760220"/>
            <a:ext cx="2548890" cy="172593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Gia </a:t>
            </a:r>
            <a:r>
              <a:rPr lang="en-US" sz="3200" dirty="0" err="1">
                <a:solidFill>
                  <a:srgbClr val="002060"/>
                </a:solidFill>
              </a:rPr>
              <a:t>tăng</a:t>
            </a:r>
            <a:r>
              <a:rPr lang="en-US" sz="3200" dirty="0">
                <a:solidFill>
                  <a:srgbClr val="002060"/>
                </a:solidFill>
              </a:rPr>
              <a:t> ô </a:t>
            </a:r>
            <a:r>
              <a:rPr lang="en-US" sz="3200" dirty="0" err="1">
                <a:solidFill>
                  <a:srgbClr val="002060"/>
                </a:solidFill>
              </a:rPr>
              <a:t>nhiễm</a:t>
            </a:r>
            <a:r>
              <a:rPr lang="en-US" sz="3200" dirty="0">
                <a:solidFill>
                  <a:srgbClr val="002060"/>
                </a:solidFill>
              </a:rPr>
              <a:t> </a:t>
            </a:r>
            <a:r>
              <a:rPr lang="en-US" sz="3200" dirty="0" err="1">
                <a:solidFill>
                  <a:srgbClr val="002060"/>
                </a:solidFill>
              </a:rPr>
              <a:t>môi</a:t>
            </a:r>
            <a:r>
              <a:rPr lang="en-US" sz="3200" dirty="0">
                <a:solidFill>
                  <a:srgbClr val="002060"/>
                </a:solidFill>
              </a:rPr>
              <a:t> </a:t>
            </a:r>
            <a:r>
              <a:rPr lang="en-US" sz="3200" dirty="0" err="1">
                <a:solidFill>
                  <a:srgbClr val="002060"/>
                </a:solidFill>
              </a:rPr>
              <a:t>trường</a:t>
            </a:r>
            <a:endParaRPr lang="en-US" sz="3200" dirty="0">
              <a:solidFill>
                <a:srgbClr val="002060"/>
              </a:solidFill>
            </a:endParaRPr>
          </a:p>
        </p:txBody>
      </p:sp>
      <p:cxnSp>
        <p:nvCxnSpPr>
          <p:cNvPr id="17" name="Straight Connector 16">
            <a:extLst>
              <a:ext uri="{FF2B5EF4-FFF2-40B4-BE49-F238E27FC236}">
                <a16:creationId xmlns:a16="http://schemas.microsoft.com/office/drawing/2014/main" id="{20079905-8108-5A3D-428E-70F4DC0376E7}"/>
              </a:ext>
            </a:extLst>
          </p:cNvPr>
          <p:cNvCxnSpPr>
            <a:cxnSpLocks/>
            <a:stCxn id="9" idx="2"/>
            <a:endCxn id="18" idx="0"/>
          </p:cNvCxnSpPr>
          <p:nvPr/>
        </p:nvCxnSpPr>
        <p:spPr>
          <a:xfrm>
            <a:off x="5835015" y="1325880"/>
            <a:ext cx="1805940"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4D6ADDE-C19C-84A9-EF07-EAF445E7FF46}"/>
              </a:ext>
            </a:extLst>
          </p:cNvPr>
          <p:cNvSpPr/>
          <p:nvPr/>
        </p:nvSpPr>
        <p:spPr>
          <a:xfrm>
            <a:off x="6366510" y="1783080"/>
            <a:ext cx="2548890" cy="172593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Thiếu</a:t>
            </a:r>
            <a:r>
              <a:rPr lang="en-US" sz="3200" dirty="0">
                <a:solidFill>
                  <a:srgbClr val="002060"/>
                </a:solidFill>
              </a:rPr>
              <a:t> </a:t>
            </a:r>
            <a:r>
              <a:rPr lang="en-US" sz="3200" dirty="0" err="1">
                <a:solidFill>
                  <a:srgbClr val="002060"/>
                </a:solidFill>
              </a:rPr>
              <a:t>đất</a:t>
            </a:r>
            <a:r>
              <a:rPr lang="en-US" sz="3200" dirty="0">
                <a:solidFill>
                  <a:srgbClr val="002060"/>
                </a:solidFill>
              </a:rPr>
              <a:t> ở</a:t>
            </a:r>
          </a:p>
        </p:txBody>
      </p:sp>
      <p:cxnSp>
        <p:nvCxnSpPr>
          <p:cNvPr id="20" name="Straight Connector 19">
            <a:extLst>
              <a:ext uri="{FF2B5EF4-FFF2-40B4-BE49-F238E27FC236}">
                <a16:creationId xmlns:a16="http://schemas.microsoft.com/office/drawing/2014/main" id="{0F014539-D127-E310-FCFB-A893FCA60E15}"/>
              </a:ext>
            </a:extLst>
          </p:cNvPr>
          <p:cNvCxnSpPr>
            <a:cxnSpLocks/>
            <a:stCxn id="9" idx="2"/>
            <a:endCxn id="21" idx="0"/>
          </p:cNvCxnSpPr>
          <p:nvPr/>
        </p:nvCxnSpPr>
        <p:spPr>
          <a:xfrm>
            <a:off x="5835015" y="1325880"/>
            <a:ext cx="4692015" cy="4686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00A4F220-7A0B-D711-E765-A5B0352CA460}"/>
              </a:ext>
            </a:extLst>
          </p:cNvPr>
          <p:cNvSpPr/>
          <p:nvPr/>
        </p:nvSpPr>
        <p:spPr>
          <a:xfrm>
            <a:off x="9166860" y="1794510"/>
            <a:ext cx="2720340" cy="172593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Gây khó khăn trong việc giải quyết việc làm</a:t>
            </a:r>
            <a:endParaRPr lang="en-US" sz="2400" dirty="0" err="1">
              <a:solidFill>
                <a:srgbClr val="002060"/>
              </a:solidFill>
            </a:endParaRPr>
          </a:p>
        </p:txBody>
      </p:sp>
    </p:spTree>
    <p:extLst>
      <p:ext uri="{BB962C8B-B14F-4D97-AF65-F5344CB8AC3E}">
        <p14:creationId xmlns:p14="http://schemas.microsoft.com/office/powerpoint/2010/main" val="37859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833327" y="800389"/>
            <a:ext cx="10398642" cy="12198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Em cần làm gì để thể hiện thái độ tôn trọng đối với sự đa dạng văn hoá của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8572500" y="3179658"/>
            <a:ext cx="3962400" cy="3962400"/>
          </a:xfrm>
          <a:prstGeom prst="rect">
            <a:avLst/>
          </a:prstGeom>
        </p:spPr>
      </p:pic>
      <p:sp>
        <p:nvSpPr>
          <p:cNvPr id="6" name="Rectangle 5">
            <a:extLst>
              <a:ext uri="{FF2B5EF4-FFF2-40B4-BE49-F238E27FC236}">
                <a16:creationId xmlns:a16="http://schemas.microsoft.com/office/drawing/2014/main" id="{D22FB78C-6BF4-2818-0C09-ED3E88259F32}"/>
              </a:ext>
            </a:extLst>
          </p:cNvPr>
          <p:cNvSpPr/>
          <p:nvPr/>
        </p:nvSpPr>
        <p:spPr>
          <a:xfrm>
            <a:off x="891540" y="2670834"/>
            <a:ext cx="7682864" cy="35394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3200" b="1" i="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Tìm ra nét đẹp về văn hoá của các dân tộc về trang phục, phong tục tập quán,... </a:t>
            </a:r>
          </a:p>
          <a:p>
            <a:pPr lvl="0" algn="just"/>
            <a:r>
              <a:rPr lang="en-US" sz="3200" b="1" i="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Góp phần bảo vệ truyền thống tốt đẹp văn hoá của các dân tộc trong ngôn ngữ, nhà ở, trang phục, phong tục tập quán,... </a:t>
            </a:r>
          </a:p>
          <a:p>
            <a:pPr lvl="0" algn="just"/>
            <a:r>
              <a:rPr lang="en-US" sz="3200" b="1" i="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Không chê bai, giễu cợt nét văn hoá của các dân tộc. </a:t>
            </a:r>
            <a:endParaRPr lang="en-US" sz="32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endParaRPr>
          </a:p>
        </p:txBody>
      </p:sp>
    </p:spTree>
    <p:extLst>
      <p:ext uri="{BB962C8B-B14F-4D97-AF65-F5344CB8AC3E}">
        <p14:creationId xmlns:p14="http://schemas.microsoft.com/office/powerpoint/2010/main" val="281531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435</Words>
  <Application>Microsoft Office PowerPoint</Application>
  <PresentationFormat>Widescreen</PresentationFormat>
  <Paragraphs>21</Paragraphs>
  <Slides>15</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#9Slide03 Arima Madurai Light</vt:lpstr>
      <vt:lpstr>Arial</vt:lpstr>
      <vt:lpstr>Calibri</vt:lpstr>
      <vt:lpstr>Calibri Light</vt:lpstr>
      <vt:lpstr>Cambria</vt:lpstr>
      <vt:lpstr>等线</vt:lpstr>
      <vt:lpstr>Times New Roman</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2024-07-19T12:50:26Z</dcterms:created>
  <dcterms:modified xsi:type="dcterms:W3CDTF">2024-09-27T02:59:15Z</dcterms:modified>
</cp:coreProperties>
</file>