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#9Slide05 Aphrodite Pro" panose="020B0604020202020204" charset="0"/>
      <p:regular r:id="rId21"/>
    </p:embeddedFont>
    <p:embeddedFont>
      <p:font typeface="Roboto Condensed Italics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#9Slide05 VL Fadilla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Fraunces Bold" panose="020B0604020202020204" charset="0"/>
      <p:regular r:id="rId32"/>
    </p:embeddedFont>
    <p:embeddedFont>
      <p:font typeface="Roboto Condensed Bold" panose="020B0604020202020204" charset="0"/>
      <p:regular r:id="rId33"/>
    </p:embeddedFont>
    <p:embeddedFont>
      <p:font typeface="Roboto Condensed" panose="020B0604020202020204" charset="0"/>
      <p:regular r:id="rId34"/>
      <p:bold r:id="rId35"/>
      <p:italic r:id="rId36"/>
      <p:boldItalic r:id="rId37"/>
    </p:embeddedFont>
    <p:embeddedFont>
      <p:font typeface="Cambria Bold" panose="02040803050406030204" pitchFamily="18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22" autoAdjust="0"/>
  </p:normalViewPr>
  <p:slideViewPr>
    <p:cSldViewPr>
      <p:cViewPr varScale="1">
        <p:scale>
          <a:sx n="39" d="100"/>
          <a:sy n="39" d="100"/>
        </p:scale>
        <p:origin x="132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12" Type="http://schemas.openxmlformats.org/officeDocument/2006/relationships/image" Target="../media/image5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48.svg"/><Relationship Id="rId10" Type="http://schemas.openxmlformats.org/officeDocument/2006/relationships/image" Target="../media/image53.sv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3.svg"/><Relationship Id="rId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5.svg"/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12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3.svg"/><Relationship Id="rId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67.svg"/><Relationship Id="rId12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5.png"/><Relationship Id="rId5" Type="http://schemas.openxmlformats.org/officeDocument/2006/relationships/image" Target="../media/image44.svg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67.svg"/><Relationship Id="rId12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5.png"/><Relationship Id="rId5" Type="http://schemas.openxmlformats.org/officeDocument/2006/relationships/image" Target="../media/image44.svg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6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74.svg"/><Relationship Id="rId7" Type="http://schemas.openxmlformats.org/officeDocument/2006/relationships/image" Target="../media/image76.svg"/><Relationship Id="rId12" Type="http://schemas.openxmlformats.org/officeDocument/2006/relationships/image" Target="../media/image81.svg"/><Relationship Id="rId2" Type="http://schemas.openxmlformats.org/officeDocument/2006/relationships/image" Target="../media/image41.png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2.svg"/><Relationship Id="rId15" Type="http://schemas.openxmlformats.org/officeDocument/2006/relationships/image" Target="../media/image47.png"/><Relationship Id="rId10" Type="http://schemas.openxmlformats.org/officeDocument/2006/relationships/image" Target="../media/image79.svg"/><Relationship Id="rId4" Type="http://schemas.openxmlformats.org/officeDocument/2006/relationships/image" Target="../media/image1.png"/><Relationship Id="rId9" Type="http://schemas.openxmlformats.org/officeDocument/2006/relationships/image" Target="../media/image44.png"/><Relationship Id="rId14" Type="http://schemas.openxmlformats.org/officeDocument/2006/relationships/image" Target="../media/image8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87.svg"/><Relationship Id="rId10" Type="http://schemas.openxmlformats.org/officeDocument/2006/relationships/image" Target="../media/image38.svg"/><Relationship Id="rId4" Type="http://schemas.openxmlformats.org/officeDocument/2006/relationships/image" Target="../media/image48.png"/><Relationship Id="rId9" Type="http://schemas.openxmlformats.org/officeDocument/2006/relationships/image" Target="../media/image21.png"/><Relationship Id="rId14" Type="http://schemas.openxmlformats.org/officeDocument/2006/relationships/image" Target="../media/image9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8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79.svg"/><Relationship Id="rId4" Type="http://schemas.openxmlformats.org/officeDocument/2006/relationships/image" Target="../media/image44.png"/><Relationship Id="rId9" Type="http://schemas.openxmlformats.org/officeDocument/2006/relationships/image" Target="../media/image9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1.svg"/><Relationship Id="rId3" Type="http://schemas.openxmlformats.org/officeDocument/2006/relationships/image" Target="../media/image74.svg"/><Relationship Id="rId7" Type="http://schemas.openxmlformats.org/officeDocument/2006/relationships/image" Target="../media/image76.svg"/><Relationship Id="rId12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79.svg"/><Relationship Id="rId5" Type="http://schemas.openxmlformats.org/officeDocument/2006/relationships/image" Target="../media/image2.svg"/><Relationship Id="rId10" Type="http://schemas.openxmlformats.org/officeDocument/2006/relationships/image" Target="../media/image44.png"/><Relationship Id="rId4" Type="http://schemas.openxmlformats.org/officeDocument/2006/relationships/image" Target="../media/image1.png"/><Relationship Id="rId9" Type="http://schemas.openxmlformats.org/officeDocument/2006/relationships/image" Target="../media/image94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1.svg"/><Relationship Id="rId10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8.svg"/><Relationship Id="rId7" Type="http://schemas.openxmlformats.org/officeDocument/2006/relationships/image" Target="../media/image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0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ONTY0pltS5s&amp;t=125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4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6615834" y="6736085"/>
            <a:ext cx="14529757" cy="7010608"/>
          </a:xfrm>
          <a:custGeom>
            <a:avLst/>
            <a:gdLst/>
            <a:ahLst/>
            <a:cxnLst/>
            <a:rect l="l" t="t" r="r" b="b"/>
            <a:pathLst>
              <a:path w="14529757" h="7010608">
                <a:moveTo>
                  <a:pt x="0" y="0"/>
                </a:moveTo>
                <a:lnTo>
                  <a:pt x="14529757" y="0"/>
                </a:lnTo>
                <a:lnTo>
                  <a:pt x="14529757" y="7010608"/>
                </a:lnTo>
                <a:lnTo>
                  <a:pt x="0" y="7010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588844">
            <a:off x="-1255161" y="-458875"/>
            <a:ext cx="6596345" cy="5509169"/>
          </a:xfrm>
          <a:custGeom>
            <a:avLst/>
            <a:gdLst/>
            <a:ahLst/>
            <a:cxnLst/>
            <a:rect l="l" t="t" r="r" b="b"/>
            <a:pathLst>
              <a:path w="6596345" h="5509169">
                <a:moveTo>
                  <a:pt x="0" y="0"/>
                </a:moveTo>
                <a:lnTo>
                  <a:pt x="6596345" y="0"/>
                </a:lnTo>
                <a:lnTo>
                  <a:pt x="6596345" y="5509169"/>
                </a:lnTo>
                <a:lnTo>
                  <a:pt x="0" y="5509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5007" t="-51538" r="-25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700000">
            <a:off x="14977417" y="2649028"/>
            <a:ext cx="4114136" cy="2741043"/>
          </a:xfrm>
          <a:custGeom>
            <a:avLst/>
            <a:gdLst/>
            <a:ahLst/>
            <a:cxnLst/>
            <a:rect l="l" t="t" r="r" b="b"/>
            <a:pathLst>
              <a:path w="4114136" h="2741043">
                <a:moveTo>
                  <a:pt x="0" y="0"/>
                </a:moveTo>
                <a:lnTo>
                  <a:pt x="4114136" y="0"/>
                </a:lnTo>
                <a:lnTo>
                  <a:pt x="4114136" y="2741044"/>
                </a:lnTo>
                <a:lnTo>
                  <a:pt x="0" y="2741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105757">
            <a:off x="13818701" y="-4608774"/>
            <a:ext cx="8136733" cy="7882460"/>
          </a:xfrm>
          <a:custGeom>
            <a:avLst/>
            <a:gdLst/>
            <a:ahLst/>
            <a:cxnLst/>
            <a:rect l="l" t="t" r="r" b="b"/>
            <a:pathLst>
              <a:path w="8136733" h="7882460">
                <a:moveTo>
                  <a:pt x="0" y="0"/>
                </a:moveTo>
                <a:lnTo>
                  <a:pt x="8136733" y="0"/>
                </a:lnTo>
                <a:lnTo>
                  <a:pt x="8136733" y="7882461"/>
                </a:lnTo>
                <a:lnTo>
                  <a:pt x="0" y="7882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12917" y="1627693"/>
            <a:ext cx="10869659" cy="6780940"/>
          </a:xfrm>
          <a:custGeom>
            <a:avLst/>
            <a:gdLst/>
            <a:ahLst/>
            <a:cxnLst/>
            <a:rect l="l" t="t" r="r" b="b"/>
            <a:pathLst>
              <a:path w="10869659" h="6780940">
                <a:moveTo>
                  <a:pt x="0" y="0"/>
                </a:moveTo>
                <a:lnTo>
                  <a:pt x="10869659" y="0"/>
                </a:lnTo>
                <a:lnTo>
                  <a:pt x="10869659" y="6780940"/>
                </a:lnTo>
                <a:lnTo>
                  <a:pt x="0" y="678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10813" y="1639956"/>
            <a:ext cx="1571763" cy="1314566"/>
          </a:xfrm>
          <a:custGeom>
            <a:avLst/>
            <a:gdLst/>
            <a:ahLst/>
            <a:cxnLst/>
            <a:rect l="l" t="t" r="r" b="b"/>
            <a:pathLst>
              <a:path w="1571763" h="1314566">
                <a:moveTo>
                  <a:pt x="0" y="0"/>
                </a:moveTo>
                <a:lnTo>
                  <a:pt x="1571763" y="0"/>
                </a:lnTo>
                <a:lnTo>
                  <a:pt x="1571763" y="1314566"/>
                </a:lnTo>
                <a:lnTo>
                  <a:pt x="0" y="1314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68215" y="7637131"/>
            <a:ext cx="3386254" cy="3242339"/>
          </a:xfrm>
          <a:custGeom>
            <a:avLst/>
            <a:gdLst/>
            <a:ahLst/>
            <a:cxnLst/>
            <a:rect l="l" t="t" r="r" b="b"/>
            <a:pathLst>
              <a:path w="3386254" h="3242339">
                <a:moveTo>
                  <a:pt x="0" y="0"/>
                </a:moveTo>
                <a:lnTo>
                  <a:pt x="3386254" y="0"/>
                </a:lnTo>
                <a:lnTo>
                  <a:pt x="3386254" y="3242338"/>
                </a:lnTo>
                <a:lnTo>
                  <a:pt x="0" y="32423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95969" y="-1150581"/>
            <a:ext cx="4097047" cy="4358561"/>
          </a:xfrm>
          <a:custGeom>
            <a:avLst/>
            <a:gdLst/>
            <a:ahLst/>
            <a:cxnLst/>
            <a:rect l="l" t="t" r="r" b="b"/>
            <a:pathLst>
              <a:path w="4097047" h="4358561">
                <a:moveTo>
                  <a:pt x="0" y="0"/>
                </a:moveTo>
                <a:lnTo>
                  <a:pt x="4097047" y="0"/>
                </a:lnTo>
                <a:lnTo>
                  <a:pt x="4097047" y="4358562"/>
                </a:lnTo>
                <a:lnTo>
                  <a:pt x="0" y="43585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332844" y="4098278"/>
            <a:ext cx="5825135" cy="6188722"/>
          </a:xfrm>
          <a:custGeom>
            <a:avLst/>
            <a:gdLst/>
            <a:ahLst/>
            <a:cxnLst/>
            <a:rect l="l" t="t" r="r" b="b"/>
            <a:pathLst>
              <a:path w="5825135" h="6188722">
                <a:moveTo>
                  <a:pt x="0" y="0"/>
                </a:moveTo>
                <a:lnTo>
                  <a:pt x="5825135" y="0"/>
                </a:lnTo>
                <a:lnTo>
                  <a:pt x="5825135" y="6188722"/>
                </a:lnTo>
                <a:lnTo>
                  <a:pt x="0" y="618872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492291" y="2525788"/>
            <a:ext cx="9904403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2F2F2"/>
                </a:solidFill>
                <a:latin typeface="Roboto Condensed"/>
              </a:rPr>
              <a:t>HS sẽ chuẩn bị một mảnh giấy, trong khoảng thời gian 1 phút, hãy ghi thật nhanh về</a:t>
            </a:r>
            <a:r>
              <a:rPr lang="en-US" sz="3999">
                <a:solidFill>
                  <a:srgbClr val="F2F2F2"/>
                </a:solidFill>
                <a:latin typeface="Roboto Condensed Bold"/>
              </a:rPr>
              <a:t> các vấn đề đời sống được thể hiện qua các văn bản thơ trong bài 2 </a:t>
            </a:r>
            <a:r>
              <a:rPr lang="en-US" sz="3999">
                <a:solidFill>
                  <a:srgbClr val="F2F2F2"/>
                </a:solidFill>
                <a:latin typeface="Roboto Condensed"/>
              </a:rPr>
              <a:t>mà các em học.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F2F2F2"/>
                </a:solidFill>
                <a:latin typeface="Roboto Condensed"/>
              </a:rPr>
              <a:t>Hết thời gian, GV gọi ít nhất 3 HS chia sẻ về các vấn đề mà các em tìm ra.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93016" y="499763"/>
            <a:ext cx="6598407" cy="95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393E61"/>
                </a:solidFill>
                <a:latin typeface="Fraunces Bold"/>
              </a:rPr>
              <a:t>PHÁT NGÔN VIÊN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19272">
            <a:off x="15682602" y="-2314258"/>
            <a:ext cx="5907266" cy="6066512"/>
          </a:xfrm>
          <a:custGeom>
            <a:avLst/>
            <a:gdLst/>
            <a:ahLst/>
            <a:cxnLst/>
            <a:rect l="l" t="t" r="r" b="b"/>
            <a:pathLst>
              <a:path w="5907266" h="6066512">
                <a:moveTo>
                  <a:pt x="0" y="0"/>
                </a:moveTo>
                <a:lnTo>
                  <a:pt x="5907266" y="0"/>
                </a:lnTo>
                <a:lnTo>
                  <a:pt x="5907266" y="6066513"/>
                </a:lnTo>
                <a:lnTo>
                  <a:pt x="0" y="606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5157">
            <a:off x="12219450" y="6786217"/>
            <a:ext cx="10079700" cy="9764709"/>
          </a:xfrm>
          <a:custGeom>
            <a:avLst/>
            <a:gdLst/>
            <a:ahLst/>
            <a:cxnLst/>
            <a:rect l="l" t="t" r="r" b="b"/>
            <a:pathLst>
              <a:path w="10079700" h="9764709">
                <a:moveTo>
                  <a:pt x="0" y="0"/>
                </a:moveTo>
                <a:lnTo>
                  <a:pt x="10079700" y="0"/>
                </a:lnTo>
                <a:lnTo>
                  <a:pt x="10079700" y="9764709"/>
                </a:lnTo>
                <a:lnTo>
                  <a:pt x="0" y="9764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0" y="1990030"/>
          <a:ext cx="17663929" cy="7553322"/>
        </p:xfrm>
        <a:graphic>
          <a:graphicData uri="http://schemas.openxmlformats.org/drawingml/2006/table">
            <a:tbl>
              <a:tblPr/>
              <a:tblGrid>
                <a:gridCol w="3665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4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9046">
                <a:tc rowSpan="3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/>
                        </a:rPr>
                        <a:t>Khái quát được ý nghĩa của vấn đề đang bàn luận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046">
                <a:tc vMerge="1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/>
                        </a:rPr>
                        <a:t>Đưa ra một số đề xuất, kiến nghị (nếu có)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046">
                <a:tc vMerge="1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/>
                        </a:rPr>
                        <a:t>Lời kết thúc và cảm ơn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9046">
                <a:tc rowSpan="4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 Bold"/>
                        </a:rPr>
                        <a:t>Kĩ năng trình bày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/>
                        </a:rPr>
                        <a:t>Bố cục bài nói rõ ràng, mạch lạc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9046">
                <a:tc vMerge="1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 Bold"/>
                        </a:rPr>
                        <a:t>Kĩ năng trình bày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/>
                        </a:rPr>
                        <a:t>Tương tác tích cực trong suốt quá trình nói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9046">
                <a:tc vMerge="1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 Bold"/>
                        </a:rPr>
                        <a:t>Kĩ năng trình bày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/>
                        </a:rPr>
                        <a:t>Kết hợp hiệu quả các phương tiện phi ngôn ngữ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9046">
                <a:tc vMerge="1"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 Bold"/>
                        </a:rPr>
                        <a:t>Kĩ năng trình bày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/>
                        </a:rPr>
                        <a:t>Tiếp thu tích cực và đối thoại với các ý kiến phản hồi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411989" y="595173"/>
            <a:ext cx="16839951" cy="81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>
                <a:solidFill>
                  <a:srgbClr val="274D66"/>
                </a:solidFill>
                <a:latin typeface="#9Slide05 Aphrodite Pro"/>
              </a:rPr>
              <a:t>3. Bảng kiểm tham khảo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7455" y="7606295"/>
            <a:ext cx="9271364" cy="4473433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848208">
            <a:off x="-143877" y="-2318753"/>
            <a:ext cx="5155600" cy="6562393"/>
          </a:xfrm>
          <a:custGeom>
            <a:avLst/>
            <a:gdLst/>
            <a:ahLst/>
            <a:cxnLst/>
            <a:rect l="l" t="t" r="r" b="b"/>
            <a:pathLst>
              <a:path w="5155600" h="6562393">
                <a:moveTo>
                  <a:pt x="0" y="0"/>
                </a:moveTo>
                <a:lnTo>
                  <a:pt x="5155600" y="0"/>
                </a:lnTo>
                <a:lnTo>
                  <a:pt x="5155600" y="6562394"/>
                </a:lnTo>
                <a:lnTo>
                  <a:pt x="0" y="6562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44942" b="-150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10642" y="3755393"/>
            <a:ext cx="6770415" cy="5653297"/>
          </a:xfrm>
          <a:custGeom>
            <a:avLst/>
            <a:gdLst/>
            <a:ahLst/>
            <a:cxnLst/>
            <a:rect l="l" t="t" r="r" b="b"/>
            <a:pathLst>
              <a:path w="6770415" h="5653297">
                <a:moveTo>
                  <a:pt x="0" y="0"/>
                </a:moveTo>
                <a:lnTo>
                  <a:pt x="6770415" y="0"/>
                </a:lnTo>
                <a:lnTo>
                  <a:pt x="6770415" y="5653297"/>
                </a:lnTo>
                <a:lnTo>
                  <a:pt x="0" y="5653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396481" y="1642732"/>
            <a:ext cx="10490707" cy="13052202"/>
          </a:xfrm>
          <a:custGeom>
            <a:avLst/>
            <a:gdLst/>
            <a:ahLst/>
            <a:cxnLst/>
            <a:rect l="l" t="t" r="r" b="b"/>
            <a:pathLst>
              <a:path w="10490707" h="13052202">
                <a:moveTo>
                  <a:pt x="10490707" y="0"/>
                </a:moveTo>
                <a:lnTo>
                  <a:pt x="0" y="0"/>
                </a:lnTo>
                <a:lnTo>
                  <a:pt x="0" y="13052202"/>
                </a:lnTo>
                <a:lnTo>
                  <a:pt x="10490707" y="13052202"/>
                </a:lnTo>
                <a:lnTo>
                  <a:pt x="1049070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13626968" y="5946447"/>
            <a:ext cx="5937140" cy="5203094"/>
          </a:xfrm>
          <a:custGeom>
            <a:avLst/>
            <a:gdLst/>
            <a:ahLst/>
            <a:cxnLst/>
            <a:rect l="l" t="t" r="r" b="b"/>
            <a:pathLst>
              <a:path w="5937140" h="5203094">
                <a:moveTo>
                  <a:pt x="5937140" y="5203094"/>
                </a:moveTo>
                <a:lnTo>
                  <a:pt x="0" y="5203094"/>
                </a:lnTo>
                <a:lnTo>
                  <a:pt x="0" y="0"/>
                </a:lnTo>
                <a:lnTo>
                  <a:pt x="5937140" y="0"/>
                </a:lnTo>
                <a:lnTo>
                  <a:pt x="5937140" y="520309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934319">
            <a:off x="-1607655" y="1123901"/>
            <a:ext cx="7315200" cy="1179576"/>
          </a:xfrm>
          <a:custGeom>
            <a:avLst/>
            <a:gdLst/>
            <a:ahLst/>
            <a:cxnLst/>
            <a:rect l="l" t="t" r="r" b="b"/>
            <a:pathLst>
              <a:path w="7315200" h="1179576">
                <a:moveTo>
                  <a:pt x="0" y="0"/>
                </a:moveTo>
                <a:lnTo>
                  <a:pt x="7315200" y="0"/>
                </a:lnTo>
                <a:lnTo>
                  <a:pt x="7315200" y="1179576"/>
                </a:lnTo>
                <a:lnTo>
                  <a:pt x="0" y="1179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193742" y="8547994"/>
            <a:ext cx="2963018" cy="2837090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714012" y="271793"/>
            <a:ext cx="10379963" cy="13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sz="7148">
                <a:solidFill>
                  <a:srgbClr val="274D66"/>
                </a:solidFill>
                <a:latin typeface="Fraunces Bold"/>
              </a:rPr>
              <a:t>II. CHUẨN BỊ BÀI NÓI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20549" y="4306936"/>
            <a:ext cx="8174989" cy="3193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8"/>
              </a:lnSpc>
            </a:pPr>
            <a:r>
              <a:rPr lang="en-US" sz="4313">
                <a:solidFill>
                  <a:srgbClr val="274D66"/>
                </a:solidFill>
                <a:latin typeface="Roboto Condensed Bold"/>
              </a:rPr>
              <a:t>• Thảo luận theo 4 nhóm</a:t>
            </a:r>
          </a:p>
          <a:p>
            <a:pPr algn="l">
              <a:lnSpc>
                <a:spcPts val="6038"/>
              </a:lnSpc>
            </a:pPr>
            <a:r>
              <a:rPr lang="en-US" sz="4313">
                <a:solidFill>
                  <a:srgbClr val="274D66"/>
                </a:solidFill>
                <a:latin typeface="Roboto Condensed Bold"/>
              </a:rPr>
              <a:t>• Nội dung: PHT số 2</a:t>
            </a:r>
          </a:p>
          <a:p>
            <a:pPr algn="l">
              <a:lnSpc>
                <a:spcPts val="6038"/>
              </a:lnSpc>
            </a:pPr>
            <a:r>
              <a:rPr lang="en-US" sz="4313">
                <a:solidFill>
                  <a:srgbClr val="274D66"/>
                </a:solidFill>
                <a:latin typeface="Roboto Condensed Bold"/>
              </a:rPr>
              <a:t>• Thời gian thảo luận: 10 phút</a:t>
            </a:r>
          </a:p>
          <a:p>
            <a:pPr algn="l">
              <a:lnSpc>
                <a:spcPts val="6038"/>
              </a:lnSpc>
            </a:pPr>
            <a:endParaRPr lang="en-US" sz="4313">
              <a:solidFill>
                <a:srgbClr val="274D66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29035" y="-2045159"/>
            <a:ext cx="14314291" cy="15187577"/>
          </a:xfrm>
          <a:custGeom>
            <a:avLst/>
            <a:gdLst/>
            <a:ahLst/>
            <a:cxnLst/>
            <a:rect l="l" t="t" r="r" b="b"/>
            <a:pathLst>
              <a:path w="14314291" h="15187577">
                <a:moveTo>
                  <a:pt x="0" y="0"/>
                </a:moveTo>
                <a:lnTo>
                  <a:pt x="14314291" y="0"/>
                </a:lnTo>
                <a:lnTo>
                  <a:pt x="14314291" y="15187577"/>
                </a:lnTo>
                <a:lnTo>
                  <a:pt x="0" y="15187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60571">
            <a:off x="14486072" y="1889343"/>
            <a:ext cx="9271364" cy="4473433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3" y="0"/>
                </a:lnTo>
                <a:lnTo>
                  <a:pt x="9271363" y="4473432"/>
                </a:lnTo>
                <a:lnTo>
                  <a:pt x="0" y="447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939430">
            <a:off x="11022823" y="6919750"/>
            <a:ext cx="8467656" cy="5441560"/>
          </a:xfrm>
          <a:custGeom>
            <a:avLst/>
            <a:gdLst/>
            <a:ahLst/>
            <a:cxnLst/>
            <a:rect l="l" t="t" r="r" b="b"/>
            <a:pathLst>
              <a:path w="8467656" h="5441560">
                <a:moveTo>
                  <a:pt x="0" y="0"/>
                </a:moveTo>
                <a:lnTo>
                  <a:pt x="8467656" y="0"/>
                </a:lnTo>
                <a:lnTo>
                  <a:pt x="8467656" y="5441561"/>
                </a:lnTo>
                <a:lnTo>
                  <a:pt x="0" y="5441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9507" r="-79400" b="-1638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3430">
            <a:off x="12589374" y="7943941"/>
            <a:ext cx="7315200" cy="1712976"/>
          </a:xfrm>
          <a:custGeom>
            <a:avLst/>
            <a:gdLst/>
            <a:ahLst/>
            <a:cxnLst/>
            <a:rect l="l" t="t" r="r" b="b"/>
            <a:pathLst>
              <a:path w="7315200" h="1712976">
                <a:moveTo>
                  <a:pt x="0" y="0"/>
                </a:moveTo>
                <a:lnTo>
                  <a:pt x="7315200" y="0"/>
                </a:lnTo>
                <a:lnTo>
                  <a:pt x="7315200" y="1712976"/>
                </a:lnTo>
                <a:lnTo>
                  <a:pt x="0" y="17129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591231" y="4126059"/>
            <a:ext cx="3778135" cy="41148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5" y="0"/>
                </a:lnTo>
                <a:lnTo>
                  <a:pt x="37781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79511" y="1300168"/>
          <a:ext cx="17928977" cy="9095191"/>
        </p:xfrm>
        <a:graphic>
          <a:graphicData uri="http://schemas.openxmlformats.org/drawingml/2006/table">
            <a:tbl>
              <a:tblPr/>
              <a:tblGrid>
                <a:gridCol w="2132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1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229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9062">
                <a:tc>
                  <a:txBody>
                    <a:bodyPr/>
                    <a:lstStyle/>
                    <a:p>
                      <a:pPr algn="ctr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F9F9F9"/>
                          </a:solidFill>
                          <a:latin typeface="Roboto Condensed Bold"/>
                        </a:rPr>
                        <a:t>CÁC BƯỚC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747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F9F9F9"/>
                          </a:solidFill>
                          <a:latin typeface="Roboto Condensed Bold"/>
                        </a:rPr>
                        <a:t>YÊU CẦU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747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F9F9F9"/>
                          </a:solidFill>
                          <a:latin typeface="Roboto Condensed Bold"/>
                        </a:rPr>
                        <a:t>YÊU CẦU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74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F9F9F9"/>
                          </a:solidFill>
                          <a:latin typeface="Roboto Condensed Bold"/>
                        </a:rPr>
                        <a:t>LƯU Ý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74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1449">
                <a:tc rowSpan="5"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 Bold"/>
                        </a:rPr>
                        <a:t>Chuẩn bị trước khi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Xác định đề tài 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Thảo luận về ý kiến </a:t>
                      </a: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 Italics"/>
                        </a:rPr>
                        <a:t>“Gia đình có vai trò như thế nào trong cuộc sống của mỗi chúng ta?</a:t>
                      </a: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"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8036">
                <a:tc vMerge="1"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 Bold"/>
                        </a:rPr>
                        <a:t>Chuẩn bị trước khi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Xác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định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thời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endParaRPr lang="en-US" sz="1100" dirty="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Thảo luận ở đâu? Thời gian nói bao lâu?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3746">
                <a:tc vMerge="1"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 Bold"/>
                        </a:rPr>
                        <a:t>Chuẩn bị trước khi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Xác định người nghe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Thảo luận cho ai nghe?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5478">
                <a:tc vMerge="1"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 Bold"/>
                        </a:rPr>
                        <a:t>Chuẩn bị trước khi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Xác định mục đích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Thảo luận để làm gì?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Trả lời những câu hỏi gợi ý để định hướng được nội dung bài nói, tăng hiệu quả giao tiếp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7420">
                <a:tc vMerge="1"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 Bold"/>
                        </a:rPr>
                        <a:t>Chuẩn bị trước khi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Tìm ý, lập dàn ý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>
                          <a:solidFill>
                            <a:srgbClr val="4B4545"/>
                          </a:solidFill>
                          <a:latin typeface="Roboto Condensed"/>
                        </a:rPr>
                        <a:t>Đặt ra những câu hỏi để tìm ý: Là gì? Như thế nào? Tác động ra sao? Vì sao? Bài học nhận thức và hành động là gì?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78"/>
                        </a:lnSpc>
                        <a:defRPr/>
                      </a:pP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sử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dụng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hình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ảnh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minh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họa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/video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phối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phần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trình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bày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hấp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dẫn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sinh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3399" dirty="0">
                          <a:solidFill>
                            <a:srgbClr val="4B454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4B4545"/>
                          </a:solidFill>
                          <a:latin typeface="Roboto Condensed"/>
                        </a:rPr>
                        <a:t>hơn</a:t>
                      </a:r>
                      <a:endParaRPr lang="en-US" sz="1100" dirty="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0" y="-41182"/>
            <a:ext cx="10379963" cy="10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7"/>
              </a:lnSpc>
            </a:pPr>
            <a:r>
              <a:rPr lang="en-US" sz="6248">
                <a:solidFill>
                  <a:srgbClr val="274D66"/>
                </a:solidFill>
                <a:latin typeface="Fraunces Bold"/>
              </a:rPr>
              <a:t>II. CHUẨN BỊ BÀI NÓI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29035" y="-2045159"/>
            <a:ext cx="14314291" cy="15187577"/>
          </a:xfrm>
          <a:custGeom>
            <a:avLst/>
            <a:gdLst/>
            <a:ahLst/>
            <a:cxnLst/>
            <a:rect l="l" t="t" r="r" b="b"/>
            <a:pathLst>
              <a:path w="14314291" h="15187577">
                <a:moveTo>
                  <a:pt x="0" y="0"/>
                </a:moveTo>
                <a:lnTo>
                  <a:pt x="14314291" y="0"/>
                </a:lnTo>
                <a:lnTo>
                  <a:pt x="14314291" y="15187577"/>
                </a:lnTo>
                <a:lnTo>
                  <a:pt x="0" y="15187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60571">
            <a:off x="14486072" y="1889343"/>
            <a:ext cx="9271364" cy="4473433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3" y="0"/>
                </a:lnTo>
                <a:lnTo>
                  <a:pt x="9271363" y="4473432"/>
                </a:lnTo>
                <a:lnTo>
                  <a:pt x="0" y="447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939430">
            <a:off x="11022823" y="6919750"/>
            <a:ext cx="8467656" cy="5441560"/>
          </a:xfrm>
          <a:custGeom>
            <a:avLst/>
            <a:gdLst/>
            <a:ahLst/>
            <a:cxnLst/>
            <a:rect l="l" t="t" r="r" b="b"/>
            <a:pathLst>
              <a:path w="8467656" h="5441560">
                <a:moveTo>
                  <a:pt x="0" y="0"/>
                </a:moveTo>
                <a:lnTo>
                  <a:pt x="8467656" y="0"/>
                </a:lnTo>
                <a:lnTo>
                  <a:pt x="8467656" y="5441561"/>
                </a:lnTo>
                <a:lnTo>
                  <a:pt x="0" y="5441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9507" r="-79400" b="-1638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3430">
            <a:off x="12589374" y="7943941"/>
            <a:ext cx="7315200" cy="1712976"/>
          </a:xfrm>
          <a:custGeom>
            <a:avLst/>
            <a:gdLst/>
            <a:ahLst/>
            <a:cxnLst/>
            <a:rect l="l" t="t" r="r" b="b"/>
            <a:pathLst>
              <a:path w="7315200" h="1712976">
                <a:moveTo>
                  <a:pt x="0" y="0"/>
                </a:moveTo>
                <a:lnTo>
                  <a:pt x="7315200" y="0"/>
                </a:lnTo>
                <a:lnTo>
                  <a:pt x="7315200" y="1712976"/>
                </a:lnTo>
                <a:lnTo>
                  <a:pt x="0" y="17129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591231" y="4126059"/>
            <a:ext cx="3778135" cy="41148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5" y="0"/>
                </a:lnTo>
                <a:lnTo>
                  <a:pt x="37781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41182"/>
            <a:ext cx="10379963" cy="10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7"/>
              </a:lnSpc>
            </a:pPr>
            <a:r>
              <a:rPr lang="en-US" sz="6248">
                <a:solidFill>
                  <a:srgbClr val="274D66"/>
                </a:solidFill>
                <a:latin typeface="Fraunces Bold"/>
              </a:rPr>
              <a:t>II. CHUẨN BỊ BÀI NÓI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388938" y="1506854"/>
          <a:ext cx="17510125" cy="8083550"/>
        </p:xfrm>
        <a:graphic>
          <a:graphicData uri="http://schemas.openxmlformats.org/drawingml/2006/table">
            <a:tbl>
              <a:tblPr/>
              <a:tblGrid>
                <a:gridCol w="2685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1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4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8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0814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F9F9F9"/>
                          </a:solidFill>
                          <a:latin typeface="Roboto Condensed Bold"/>
                        </a:rPr>
                        <a:t>CÁC BƯỚC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747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F9F9F9"/>
                          </a:solidFill>
                          <a:latin typeface="Roboto Condensed Bold"/>
                        </a:rPr>
                        <a:t>YÊU CẦU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747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F9F9F9"/>
                          </a:solidFill>
                          <a:latin typeface="Roboto Condensed Bold"/>
                        </a:rPr>
                        <a:t>YÊU CẦU 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747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F9F9F9"/>
                          </a:solidFill>
                          <a:latin typeface="Roboto Condensed Bold"/>
                        </a:rPr>
                        <a:t>LƯU Ý</a:t>
                      </a:r>
                      <a:endParaRPr lang="en-US" sz="1100"/>
                    </a:p>
                  </a:txBody>
                  <a:tcPr marT="91440" marB="91440" anchor="ctr">
                    <a:lnL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74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110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B4545"/>
                          </a:solidFill>
                          <a:latin typeface="Roboto Condensed"/>
                        </a:rPr>
                        <a:t>Luyện tập và trình bày bài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B4545"/>
                          </a:solidFill>
                          <a:latin typeface="Roboto Condensed"/>
                        </a:rPr>
                        <a:t>Có thể đứng trước gương trình bày hoặc trình bày cho bạn nghe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B4545"/>
                          </a:solidFill>
                          <a:latin typeface="Roboto Condensed"/>
                        </a:rPr>
                        <a:t>Có thể đứng trước gương trình bày hoặc trình bày cho bạn nghe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B4545"/>
                          </a:solidFill>
                          <a:latin typeface="Roboto Condensed"/>
                        </a:rPr>
                        <a:t>Chú ý cách kết hợp giọng điệu, cử chỉ, nét mặt,… khi trình bày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3626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B4545"/>
                          </a:solidFill>
                          <a:latin typeface="Roboto Condensed"/>
                        </a:rPr>
                        <a:t>Trao đổi, đánh giá, rút kinh nghiệm sau khi nói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B4545"/>
                          </a:solidFill>
                          <a:latin typeface="Roboto Condensed"/>
                        </a:rPr>
                        <a:t>Sử dụng bảng kiểm để tự nhận xét và nhận xét cho bạn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B4545"/>
                          </a:solidFill>
                          <a:latin typeface="Roboto Condensed"/>
                        </a:rPr>
                        <a:t>Sử dụng bảng kiểm để tự nhận xét và nhận xét cho bạn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4B4545"/>
                          </a:solidFill>
                          <a:latin typeface="Roboto Condensed"/>
                        </a:rPr>
                        <a:t>Chú ý tính khách quan, khoa học, tránh chủ quan, cực đoan khi 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Freeform 9"/>
          <p:cNvSpPr/>
          <p:nvPr/>
        </p:nvSpPr>
        <p:spPr>
          <a:xfrm>
            <a:off x="-2016238" y="-1251415"/>
            <a:ext cx="5706352" cy="3915984"/>
          </a:xfrm>
          <a:custGeom>
            <a:avLst/>
            <a:gdLst/>
            <a:ahLst/>
            <a:cxnLst/>
            <a:rect l="l" t="t" r="r" b="b"/>
            <a:pathLst>
              <a:path w="5706352" h="3915984">
                <a:moveTo>
                  <a:pt x="0" y="0"/>
                </a:moveTo>
                <a:lnTo>
                  <a:pt x="5706352" y="0"/>
                </a:lnTo>
                <a:lnTo>
                  <a:pt x="5706352" y="3915984"/>
                </a:lnTo>
                <a:lnTo>
                  <a:pt x="0" y="3915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658061" y="2720397"/>
            <a:ext cx="21201696" cy="10229818"/>
          </a:xfrm>
          <a:custGeom>
            <a:avLst/>
            <a:gdLst/>
            <a:ahLst/>
            <a:cxnLst/>
            <a:rect l="l" t="t" r="r" b="b"/>
            <a:pathLst>
              <a:path w="21201696" h="10229818">
                <a:moveTo>
                  <a:pt x="0" y="0"/>
                </a:moveTo>
                <a:lnTo>
                  <a:pt x="21201696" y="0"/>
                </a:lnTo>
                <a:lnTo>
                  <a:pt x="21201696" y="10229818"/>
                </a:lnTo>
                <a:lnTo>
                  <a:pt x="0" y="10229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319272">
            <a:off x="15682602" y="-2314258"/>
            <a:ext cx="5907266" cy="6066512"/>
          </a:xfrm>
          <a:custGeom>
            <a:avLst/>
            <a:gdLst/>
            <a:ahLst/>
            <a:cxnLst/>
            <a:rect l="l" t="t" r="r" b="b"/>
            <a:pathLst>
              <a:path w="5907266" h="6066512">
                <a:moveTo>
                  <a:pt x="0" y="0"/>
                </a:moveTo>
                <a:lnTo>
                  <a:pt x="5907266" y="0"/>
                </a:lnTo>
                <a:lnTo>
                  <a:pt x="5907266" y="6066513"/>
                </a:lnTo>
                <a:lnTo>
                  <a:pt x="0" y="6066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2978915" y="1135241"/>
            <a:ext cx="12122915" cy="15765701"/>
          </a:xfrm>
          <a:custGeom>
            <a:avLst/>
            <a:gdLst/>
            <a:ahLst/>
            <a:cxnLst/>
            <a:rect l="l" t="t" r="r" b="b"/>
            <a:pathLst>
              <a:path w="12122915" h="15765701">
                <a:moveTo>
                  <a:pt x="0" y="0"/>
                </a:moveTo>
                <a:lnTo>
                  <a:pt x="12122915" y="0"/>
                </a:lnTo>
                <a:lnTo>
                  <a:pt x="12122915" y="15765701"/>
                </a:lnTo>
                <a:lnTo>
                  <a:pt x="0" y="157657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20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17894" y="-1904406"/>
            <a:ext cx="3778135" cy="41148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270525" y="7299652"/>
            <a:ext cx="1794612" cy="1958648"/>
          </a:xfrm>
          <a:custGeom>
            <a:avLst/>
            <a:gdLst/>
            <a:ahLst/>
            <a:cxnLst/>
            <a:rect l="l" t="t" r="r" b="b"/>
            <a:pathLst>
              <a:path w="1794612" h="1958648">
                <a:moveTo>
                  <a:pt x="0" y="0"/>
                </a:moveTo>
                <a:lnTo>
                  <a:pt x="1794611" y="0"/>
                </a:lnTo>
                <a:lnTo>
                  <a:pt x="1794611" y="1958648"/>
                </a:lnTo>
                <a:lnTo>
                  <a:pt x="0" y="1958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5157">
            <a:off x="12219450" y="6786217"/>
            <a:ext cx="10079700" cy="9764709"/>
          </a:xfrm>
          <a:custGeom>
            <a:avLst/>
            <a:gdLst/>
            <a:ahLst/>
            <a:cxnLst/>
            <a:rect l="l" t="t" r="r" b="b"/>
            <a:pathLst>
              <a:path w="10079700" h="9764709">
                <a:moveTo>
                  <a:pt x="0" y="0"/>
                </a:moveTo>
                <a:lnTo>
                  <a:pt x="10079700" y="0"/>
                </a:lnTo>
                <a:lnTo>
                  <a:pt x="10079700" y="9764709"/>
                </a:lnTo>
                <a:lnTo>
                  <a:pt x="0" y="97647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01140" y="488632"/>
            <a:ext cx="8742860" cy="956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19"/>
              </a:lnSpc>
            </a:pPr>
            <a:r>
              <a:rPr lang="en-US" sz="5499">
                <a:solidFill>
                  <a:srgbClr val="492D44"/>
                </a:solidFill>
                <a:latin typeface="Fraunces Bold"/>
              </a:rPr>
              <a:t>III. TRÌNH BÀY BÀI NÓI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08137" y="2483594"/>
            <a:ext cx="8219513" cy="7396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4570" lvl="3" indent="-266142" algn="just">
              <a:lnSpc>
                <a:spcPts val="6589"/>
              </a:lnSpc>
              <a:buFont typeface="Arial"/>
              <a:buChar char="￭"/>
            </a:pPr>
            <a:r>
              <a:rPr lang="en-US" sz="3898">
                <a:solidFill>
                  <a:srgbClr val="4B4545"/>
                </a:solidFill>
                <a:latin typeface="Roboto Condensed"/>
              </a:rPr>
              <a:t>HS thực hiện trình bày bài thảo luận theo nhóm</a:t>
            </a:r>
          </a:p>
          <a:p>
            <a:pPr marL="1064570" lvl="3" indent="-266142" algn="just">
              <a:lnSpc>
                <a:spcPts val="6589"/>
              </a:lnSpc>
              <a:buFont typeface="Arial"/>
              <a:buChar char="￭"/>
            </a:pPr>
            <a:r>
              <a:rPr lang="en-US" sz="3898">
                <a:solidFill>
                  <a:srgbClr val="4B4545"/>
                </a:solidFill>
                <a:latin typeface="Roboto Condensed"/>
              </a:rPr>
              <a:t>Các nhóm có 10 phút để luyện tập nói trong nhóm</a:t>
            </a:r>
          </a:p>
          <a:p>
            <a:pPr marL="1064570" lvl="3" indent="-266142" algn="just">
              <a:lnSpc>
                <a:spcPts val="6589"/>
              </a:lnSpc>
              <a:buFont typeface="Arial"/>
              <a:buChar char="￭"/>
            </a:pPr>
            <a:r>
              <a:rPr lang="en-US" sz="3898">
                <a:solidFill>
                  <a:srgbClr val="4B4545"/>
                </a:solidFill>
                <a:latin typeface="Roboto Condensed"/>
              </a:rPr>
              <a:t>Mỗi em có tối đa 5 phút trình bày bài nói và 5 phút để lắng nghe nhận xét cũng như phản hồi nhận xét của các em khác.</a:t>
            </a:r>
          </a:p>
          <a:p>
            <a:pPr marL="1064570" lvl="3" indent="-266142" algn="just">
              <a:lnSpc>
                <a:spcPts val="6589"/>
              </a:lnSpc>
            </a:pPr>
            <a:endParaRPr lang="en-US" sz="3898">
              <a:solidFill>
                <a:srgbClr val="4B4545"/>
              </a:solidFill>
              <a:latin typeface="Roboto Condensed"/>
            </a:endParaRPr>
          </a:p>
        </p:txBody>
      </p:sp>
      <p:pic>
        <p:nvPicPr>
          <p:cNvPr id="12" name="Picture 11" descr="A screenshot of a checklist&#10;&#10;Description automatically generated">
            <a:extLst>
              <a:ext uri="{FF2B5EF4-FFF2-40B4-BE49-F238E27FC236}">
                <a16:creationId xmlns:a16="http://schemas.microsoft.com/office/drawing/2014/main" id="{3A244627-0BEE-3A1B-FAE5-40B0D08193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59" y="1727394"/>
            <a:ext cx="6424041" cy="90863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658061" y="2720397"/>
            <a:ext cx="21201696" cy="10229818"/>
          </a:xfrm>
          <a:custGeom>
            <a:avLst/>
            <a:gdLst/>
            <a:ahLst/>
            <a:cxnLst/>
            <a:rect l="l" t="t" r="r" b="b"/>
            <a:pathLst>
              <a:path w="21201696" h="10229818">
                <a:moveTo>
                  <a:pt x="0" y="0"/>
                </a:moveTo>
                <a:lnTo>
                  <a:pt x="21201696" y="0"/>
                </a:lnTo>
                <a:lnTo>
                  <a:pt x="21201696" y="10229818"/>
                </a:lnTo>
                <a:lnTo>
                  <a:pt x="0" y="10229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319272">
            <a:off x="15682602" y="-2314258"/>
            <a:ext cx="5907266" cy="6066512"/>
          </a:xfrm>
          <a:custGeom>
            <a:avLst/>
            <a:gdLst/>
            <a:ahLst/>
            <a:cxnLst/>
            <a:rect l="l" t="t" r="r" b="b"/>
            <a:pathLst>
              <a:path w="5907266" h="6066512">
                <a:moveTo>
                  <a:pt x="0" y="0"/>
                </a:moveTo>
                <a:lnTo>
                  <a:pt x="5907266" y="0"/>
                </a:lnTo>
                <a:lnTo>
                  <a:pt x="5907266" y="6066513"/>
                </a:lnTo>
                <a:lnTo>
                  <a:pt x="0" y="6066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2978915" y="1135241"/>
            <a:ext cx="12122915" cy="15765701"/>
          </a:xfrm>
          <a:custGeom>
            <a:avLst/>
            <a:gdLst/>
            <a:ahLst/>
            <a:cxnLst/>
            <a:rect l="l" t="t" r="r" b="b"/>
            <a:pathLst>
              <a:path w="12122915" h="15765701">
                <a:moveTo>
                  <a:pt x="0" y="0"/>
                </a:moveTo>
                <a:lnTo>
                  <a:pt x="12122915" y="0"/>
                </a:lnTo>
                <a:lnTo>
                  <a:pt x="12122915" y="15765701"/>
                </a:lnTo>
                <a:lnTo>
                  <a:pt x="0" y="157657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20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17894" y="-1904406"/>
            <a:ext cx="3778135" cy="41148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270525" y="7299652"/>
            <a:ext cx="1794612" cy="1958648"/>
          </a:xfrm>
          <a:custGeom>
            <a:avLst/>
            <a:gdLst/>
            <a:ahLst/>
            <a:cxnLst/>
            <a:rect l="l" t="t" r="r" b="b"/>
            <a:pathLst>
              <a:path w="1794612" h="1958648">
                <a:moveTo>
                  <a:pt x="0" y="0"/>
                </a:moveTo>
                <a:lnTo>
                  <a:pt x="1794611" y="0"/>
                </a:lnTo>
                <a:lnTo>
                  <a:pt x="1794611" y="1958648"/>
                </a:lnTo>
                <a:lnTo>
                  <a:pt x="0" y="1958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5157">
            <a:off x="12219450" y="6786217"/>
            <a:ext cx="10079700" cy="9764709"/>
          </a:xfrm>
          <a:custGeom>
            <a:avLst/>
            <a:gdLst/>
            <a:ahLst/>
            <a:cxnLst/>
            <a:rect l="l" t="t" r="r" b="b"/>
            <a:pathLst>
              <a:path w="10079700" h="9764709">
                <a:moveTo>
                  <a:pt x="0" y="0"/>
                </a:moveTo>
                <a:lnTo>
                  <a:pt x="10079700" y="0"/>
                </a:lnTo>
                <a:lnTo>
                  <a:pt x="10079700" y="9764709"/>
                </a:lnTo>
                <a:lnTo>
                  <a:pt x="0" y="97647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01140" y="488632"/>
            <a:ext cx="8742860" cy="956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19"/>
              </a:lnSpc>
            </a:pPr>
            <a:r>
              <a:rPr lang="en-US" sz="5499">
                <a:solidFill>
                  <a:srgbClr val="492D44"/>
                </a:solidFill>
                <a:latin typeface="Fraunces Bold"/>
              </a:rPr>
              <a:t>III. TRÌNH BÀY BÀI NÓI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08137" y="2483594"/>
            <a:ext cx="8219513" cy="248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4570" lvl="3" indent="-266142" algn="ctr">
              <a:lnSpc>
                <a:spcPts val="6589"/>
              </a:lnSpc>
            </a:pPr>
            <a:r>
              <a:rPr lang="en-US" sz="4800" dirty="0">
                <a:solidFill>
                  <a:srgbClr val="4B4545"/>
                </a:solidFill>
                <a:latin typeface="Roboto Condensed"/>
              </a:rPr>
              <a:t>HS </a:t>
            </a:r>
            <a:r>
              <a:rPr lang="en-US" sz="4800" dirty="0" err="1">
                <a:solidFill>
                  <a:srgbClr val="4B4545"/>
                </a:solidFill>
                <a:latin typeface="Roboto Condensed"/>
              </a:rPr>
              <a:t>nghe</a:t>
            </a:r>
            <a:r>
              <a:rPr lang="en-US" sz="4800" dirty="0">
                <a:solidFill>
                  <a:srgbClr val="4B4545"/>
                </a:solidFill>
                <a:latin typeface="Roboto Condensed"/>
              </a:rPr>
              <a:t>, </a:t>
            </a:r>
            <a:r>
              <a:rPr lang="en-US" sz="4800" dirty="0" err="1">
                <a:solidFill>
                  <a:srgbClr val="4B4545"/>
                </a:solidFill>
                <a:latin typeface="Roboto Condensed"/>
              </a:rPr>
              <a:t>theo</a:t>
            </a:r>
            <a:r>
              <a:rPr lang="en-US" sz="48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B4545"/>
                </a:solidFill>
                <a:latin typeface="Roboto Condensed"/>
              </a:rPr>
              <a:t>dõi</a:t>
            </a:r>
            <a:r>
              <a:rPr lang="en-US" sz="48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B4545"/>
                </a:solidFill>
                <a:latin typeface="Roboto Condensed"/>
              </a:rPr>
              <a:t>bạn</a:t>
            </a:r>
            <a:r>
              <a:rPr lang="en-US" sz="48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B4545"/>
                </a:solidFill>
                <a:latin typeface="Roboto Condensed"/>
              </a:rPr>
              <a:t>trình</a:t>
            </a:r>
            <a:r>
              <a:rPr lang="en-US" sz="48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B4545"/>
                </a:solidFill>
                <a:latin typeface="Roboto Condensed"/>
              </a:rPr>
              <a:t>bày</a:t>
            </a:r>
            <a:r>
              <a:rPr lang="en-US" sz="48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B4545"/>
                </a:solidFill>
                <a:latin typeface="Roboto Condensed"/>
              </a:rPr>
              <a:t>và</a:t>
            </a:r>
            <a:r>
              <a:rPr lang="en-US" sz="48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B4545"/>
                </a:solidFill>
                <a:latin typeface="Roboto Condensed"/>
              </a:rPr>
              <a:t>hoàn</a:t>
            </a:r>
            <a:r>
              <a:rPr lang="en-US" sz="48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4B4545"/>
                </a:solidFill>
                <a:latin typeface="Roboto Condensed"/>
              </a:rPr>
              <a:t>thành</a:t>
            </a:r>
            <a:r>
              <a:rPr lang="en-US" sz="4800" dirty="0">
                <a:solidFill>
                  <a:srgbClr val="4B4545"/>
                </a:solidFill>
                <a:latin typeface="Roboto Condensed"/>
              </a:rPr>
              <a:t> </a:t>
            </a:r>
          </a:p>
          <a:p>
            <a:pPr marL="1064570" lvl="3" indent="-266142" algn="ctr">
              <a:lnSpc>
                <a:spcPts val="6589"/>
              </a:lnSpc>
            </a:pPr>
            <a:r>
              <a:rPr lang="en-US" sz="4800" b="1" dirty="0">
                <a:solidFill>
                  <a:srgbClr val="4B4545"/>
                </a:solidFill>
                <a:latin typeface="Roboto Condensed"/>
              </a:rPr>
              <a:t>PHIẾU NHẬT KÍ GHI CHÉP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BE48E74-7C6C-086E-9A61-7590F18BA0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97" y="1554180"/>
            <a:ext cx="6174104" cy="8732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29557">
            <a:off x="10032316" y="2016409"/>
            <a:ext cx="12655191" cy="7631847"/>
          </a:xfrm>
          <a:custGeom>
            <a:avLst/>
            <a:gdLst/>
            <a:ahLst/>
            <a:cxnLst/>
            <a:rect l="l" t="t" r="r" b="b"/>
            <a:pathLst>
              <a:path w="12655191" h="7631847">
                <a:moveTo>
                  <a:pt x="0" y="0"/>
                </a:moveTo>
                <a:lnTo>
                  <a:pt x="12655191" y="0"/>
                </a:lnTo>
                <a:lnTo>
                  <a:pt x="12655191" y="7631846"/>
                </a:lnTo>
                <a:lnTo>
                  <a:pt x="0" y="7631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1050" b="-123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7404" y="8432175"/>
            <a:ext cx="14046119" cy="6777253"/>
          </a:xfrm>
          <a:custGeom>
            <a:avLst/>
            <a:gdLst/>
            <a:ahLst/>
            <a:cxnLst/>
            <a:rect l="l" t="t" r="r" b="b"/>
            <a:pathLst>
              <a:path w="14046119" h="6777253">
                <a:moveTo>
                  <a:pt x="0" y="0"/>
                </a:moveTo>
                <a:lnTo>
                  <a:pt x="14046120" y="0"/>
                </a:lnTo>
                <a:lnTo>
                  <a:pt x="14046120" y="6777252"/>
                </a:lnTo>
                <a:lnTo>
                  <a:pt x="0" y="677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839601" y="5273397"/>
            <a:ext cx="7073738" cy="10027207"/>
          </a:xfrm>
          <a:custGeom>
            <a:avLst/>
            <a:gdLst/>
            <a:ahLst/>
            <a:cxnLst/>
            <a:rect l="l" t="t" r="r" b="b"/>
            <a:pathLst>
              <a:path w="7073738" h="10027207">
                <a:moveTo>
                  <a:pt x="0" y="0"/>
                </a:moveTo>
                <a:lnTo>
                  <a:pt x="7073738" y="0"/>
                </a:lnTo>
                <a:lnTo>
                  <a:pt x="7073738" y="10027206"/>
                </a:lnTo>
                <a:lnTo>
                  <a:pt x="0" y="10027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25986" y="3832954"/>
            <a:ext cx="4310253" cy="8229600"/>
          </a:xfrm>
          <a:custGeom>
            <a:avLst/>
            <a:gdLst/>
            <a:ahLst/>
            <a:cxnLst/>
            <a:rect l="l" t="t" r="r" b="b"/>
            <a:pathLst>
              <a:path w="4310253" h="8229600">
                <a:moveTo>
                  <a:pt x="0" y="0"/>
                </a:moveTo>
                <a:lnTo>
                  <a:pt x="4310253" y="0"/>
                </a:lnTo>
                <a:lnTo>
                  <a:pt x="43102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577007" flipV="1">
            <a:off x="-2960513" y="1520602"/>
            <a:ext cx="7315200" cy="1712976"/>
          </a:xfrm>
          <a:custGeom>
            <a:avLst/>
            <a:gdLst/>
            <a:ahLst/>
            <a:cxnLst/>
            <a:rect l="l" t="t" r="r" b="b"/>
            <a:pathLst>
              <a:path w="7315200" h="1712976">
                <a:moveTo>
                  <a:pt x="0" y="1712976"/>
                </a:moveTo>
                <a:lnTo>
                  <a:pt x="7315200" y="1712976"/>
                </a:lnTo>
                <a:lnTo>
                  <a:pt x="7315200" y="0"/>
                </a:lnTo>
                <a:lnTo>
                  <a:pt x="0" y="0"/>
                </a:lnTo>
                <a:lnTo>
                  <a:pt x="0" y="171297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26331">
            <a:off x="13143627" y="-1883675"/>
            <a:ext cx="3396580" cy="4114800"/>
          </a:xfrm>
          <a:custGeom>
            <a:avLst/>
            <a:gdLst/>
            <a:ahLst/>
            <a:cxnLst/>
            <a:rect l="l" t="t" r="r" b="b"/>
            <a:pathLst>
              <a:path w="3396580" h="4114800">
                <a:moveTo>
                  <a:pt x="0" y="0"/>
                </a:moveTo>
                <a:lnTo>
                  <a:pt x="3396581" y="0"/>
                </a:lnTo>
                <a:lnTo>
                  <a:pt x="3396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72272" y="3469378"/>
            <a:ext cx="7058192" cy="2708581"/>
          </a:xfrm>
          <a:custGeom>
            <a:avLst/>
            <a:gdLst/>
            <a:ahLst/>
            <a:cxnLst/>
            <a:rect l="l" t="t" r="r" b="b"/>
            <a:pathLst>
              <a:path w="7058192" h="2708581">
                <a:moveTo>
                  <a:pt x="0" y="0"/>
                </a:moveTo>
                <a:lnTo>
                  <a:pt x="7058192" y="0"/>
                </a:lnTo>
                <a:lnTo>
                  <a:pt x="7058192" y="2708581"/>
                </a:lnTo>
                <a:lnTo>
                  <a:pt x="0" y="2708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551997" y="421453"/>
            <a:ext cx="9726121" cy="222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399">
                <a:solidFill>
                  <a:srgbClr val="492D44"/>
                </a:solidFill>
                <a:latin typeface="Fraunces Bold"/>
              </a:rPr>
              <a:t>IV. ĐÁNH GIÁ, </a:t>
            </a:r>
          </a:p>
          <a:p>
            <a:pPr algn="ctr">
              <a:lnSpc>
                <a:spcPts val="8960"/>
              </a:lnSpc>
            </a:pPr>
            <a:r>
              <a:rPr lang="en-US" sz="6399">
                <a:solidFill>
                  <a:srgbClr val="492D44"/>
                </a:solidFill>
                <a:latin typeface="Fraunces Bold"/>
              </a:rPr>
              <a:t>RÚT KINH NGHIỆM</a:t>
            </a:r>
          </a:p>
        </p:txBody>
      </p:sp>
      <p:sp>
        <p:nvSpPr>
          <p:cNvPr id="10" name="Freeform 10"/>
          <p:cNvSpPr/>
          <p:nvPr/>
        </p:nvSpPr>
        <p:spPr>
          <a:xfrm>
            <a:off x="3551997" y="6642419"/>
            <a:ext cx="7380436" cy="2832242"/>
          </a:xfrm>
          <a:custGeom>
            <a:avLst/>
            <a:gdLst/>
            <a:ahLst/>
            <a:cxnLst/>
            <a:rect l="l" t="t" r="r" b="b"/>
            <a:pathLst>
              <a:path w="7380436" h="2832242">
                <a:moveTo>
                  <a:pt x="0" y="0"/>
                </a:moveTo>
                <a:lnTo>
                  <a:pt x="7380437" y="0"/>
                </a:lnTo>
                <a:lnTo>
                  <a:pt x="7380437" y="2832242"/>
                </a:lnTo>
                <a:lnTo>
                  <a:pt x="0" y="283224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16419" y="3755305"/>
            <a:ext cx="4380497" cy="1917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</a:pPr>
            <a:r>
              <a:rPr lang="en-US" sz="5498">
                <a:solidFill>
                  <a:srgbClr val="4B4545"/>
                </a:solidFill>
                <a:latin typeface="Roboto Condensed"/>
              </a:rPr>
              <a:t>Đánh giá dựa trên bảng kiểm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01368" y="7427139"/>
            <a:ext cx="4591584" cy="93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8">
                <a:solidFill>
                  <a:srgbClr val="4B4545"/>
                </a:solidFill>
                <a:latin typeface="Roboto Condensed"/>
              </a:rPr>
              <a:t>Rút kinh nghiệm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-2357860" y="-2775847"/>
            <a:ext cx="11506102" cy="5551694"/>
          </a:xfrm>
          <a:custGeom>
            <a:avLst/>
            <a:gdLst/>
            <a:ahLst/>
            <a:cxnLst/>
            <a:rect l="l" t="t" r="r" b="b"/>
            <a:pathLst>
              <a:path w="11506102" h="5551694">
                <a:moveTo>
                  <a:pt x="0" y="0"/>
                </a:moveTo>
                <a:lnTo>
                  <a:pt x="11506101" y="0"/>
                </a:lnTo>
                <a:lnTo>
                  <a:pt x="11506101" y="5551694"/>
                </a:lnTo>
                <a:lnTo>
                  <a:pt x="0" y="555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7546" y="1028700"/>
            <a:ext cx="10728021" cy="11028807"/>
          </a:xfrm>
          <a:custGeom>
            <a:avLst/>
            <a:gdLst/>
            <a:ahLst/>
            <a:cxnLst/>
            <a:rect l="l" t="t" r="r" b="b"/>
            <a:pathLst>
              <a:path w="10728021" h="11028807">
                <a:moveTo>
                  <a:pt x="0" y="0"/>
                </a:moveTo>
                <a:lnTo>
                  <a:pt x="10728021" y="0"/>
                </a:lnTo>
                <a:lnTo>
                  <a:pt x="10728021" y="11028807"/>
                </a:lnTo>
                <a:lnTo>
                  <a:pt x="0" y="11028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291302">
            <a:off x="11959688" y="-310083"/>
            <a:ext cx="7980382" cy="6163973"/>
          </a:xfrm>
          <a:custGeom>
            <a:avLst/>
            <a:gdLst/>
            <a:ahLst/>
            <a:cxnLst/>
            <a:rect l="l" t="t" r="r" b="b"/>
            <a:pathLst>
              <a:path w="7980382" h="6163973">
                <a:moveTo>
                  <a:pt x="0" y="0"/>
                </a:moveTo>
                <a:lnTo>
                  <a:pt x="7980383" y="0"/>
                </a:lnTo>
                <a:lnTo>
                  <a:pt x="7980383" y="6163972"/>
                </a:lnTo>
                <a:lnTo>
                  <a:pt x="0" y="6163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4079" t="-2292" r="-48138" b="-88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019813" y="4563426"/>
            <a:ext cx="6911828" cy="5710898"/>
          </a:xfrm>
          <a:custGeom>
            <a:avLst/>
            <a:gdLst/>
            <a:ahLst/>
            <a:cxnLst/>
            <a:rect l="l" t="t" r="r" b="b"/>
            <a:pathLst>
              <a:path w="6911828" h="5710898">
                <a:moveTo>
                  <a:pt x="0" y="0"/>
                </a:moveTo>
                <a:lnTo>
                  <a:pt x="6911828" y="0"/>
                </a:lnTo>
                <a:lnTo>
                  <a:pt x="6911828" y="5710898"/>
                </a:lnTo>
                <a:lnTo>
                  <a:pt x="0" y="57108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590635" y="-1666889"/>
            <a:ext cx="5341006" cy="4114800"/>
          </a:xfrm>
          <a:custGeom>
            <a:avLst/>
            <a:gdLst/>
            <a:ahLst/>
            <a:cxnLst/>
            <a:rect l="l" t="t" r="r" b="b"/>
            <a:pathLst>
              <a:path w="5341006" h="4114800">
                <a:moveTo>
                  <a:pt x="0" y="0"/>
                </a:moveTo>
                <a:lnTo>
                  <a:pt x="5341006" y="0"/>
                </a:lnTo>
                <a:lnTo>
                  <a:pt x="5341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484938" y="-1295896"/>
            <a:ext cx="4490914" cy="4114800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375518" y="8574383"/>
            <a:ext cx="8330339" cy="6966246"/>
          </a:xfrm>
          <a:custGeom>
            <a:avLst/>
            <a:gdLst/>
            <a:ahLst/>
            <a:cxnLst/>
            <a:rect l="l" t="t" r="r" b="b"/>
            <a:pathLst>
              <a:path w="8330339" h="6966246">
                <a:moveTo>
                  <a:pt x="0" y="0"/>
                </a:moveTo>
                <a:lnTo>
                  <a:pt x="8330340" y="0"/>
                </a:lnTo>
                <a:lnTo>
                  <a:pt x="8330340" y="6966247"/>
                </a:lnTo>
                <a:lnTo>
                  <a:pt x="0" y="69662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707546" y="257161"/>
            <a:ext cx="9726121" cy="122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199">
                <a:solidFill>
                  <a:srgbClr val="492D44"/>
                </a:solidFill>
                <a:latin typeface="Fraunces Bold"/>
              </a:rPr>
              <a:t>V. VẬN DỤNG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18251" y="2032194"/>
            <a:ext cx="8904711" cy="793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91" lvl="1" indent="-442595" algn="just">
              <a:lnSpc>
                <a:spcPts val="5740"/>
              </a:lnSpc>
              <a:buFont typeface="Arial"/>
              <a:buChar char="•"/>
            </a:pPr>
            <a:r>
              <a:rPr lang="en-US" sz="4100">
                <a:solidFill>
                  <a:srgbClr val="492D44"/>
                </a:solidFill>
                <a:latin typeface="Roboto Condensed"/>
              </a:rPr>
              <a:t>Từ dàn ý bài nói, mỗi học sinh sẽ thực hiện bài nói:  Quan điểm của em về ý kiến </a:t>
            </a:r>
            <a:r>
              <a:rPr lang="en-US" sz="4100">
                <a:solidFill>
                  <a:srgbClr val="492D44"/>
                </a:solidFill>
                <a:latin typeface="Roboto Condensed Italics"/>
              </a:rPr>
              <a:t>“Gia đình có vai trò như thế nào trong cuộc sống của mỗi chúng ta?”</a:t>
            </a:r>
          </a:p>
          <a:p>
            <a:pPr marL="885191" lvl="1" indent="-442595" algn="just">
              <a:lnSpc>
                <a:spcPts val="5740"/>
              </a:lnSpc>
              <a:buFont typeface="Arial"/>
              <a:buChar char="•"/>
            </a:pPr>
            <a:r>
              <a:rPr lang="en-US" sz="4100">
                <a:solidFill>
                  <a:srgbClr val="492D44"/>
                </a:solidFill>
                <a:latin typeface="Roboto Condensed Italics"/>
              </a:rPr>
              <a:t>Ngoài ra HS có thể lựa chọn một trong hai vấn đề sau để chia sẻ:</a:t>
            </a:r>
          </a:p>
          <a:p>
            <a:pPr algn="just">
              <a:lnSpc>
                <a:spcPts val="5740"/>
              </a:lnSpc>
            </a:pPr>
            <a:r>
              <a:rPr lang="en-US" sz="4100">
                <a:solidFill>
                  <a:srgbClr val="492D44"/>
                </a:solidFill>
                <a:latin typeface="Roboto Condensed"/>
              </a:rPr>
              <a:t>(1) Tình cảm quê hương quan trọng với mỗi người như thế nào?</a:t>
            </a:r>
          </a:p>
          <a:p>
            <a:pPr algn="just">
              <a:lnSpc>
                <a:spcPts val="5740"/>
              </a:lnSpc>
            </a:pPr>
            <a:r>
              <a:rPr lang="en-US" sz="4100">
                <a:solidFill>
                  <a:srgbClr val="492D44"/>
                </a:solidFill>
                <a:latin typeface="Roboto Condensed"/>
              </a:rPr>
              <a:t>(2) Trình bày suy nghĩ của em về cách ứng xử với những số phận thiếu may mắn trong cuộc sống.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8339" y="2324100"/>
            <a:ext cx="15960961" cy="6934200"/>
            <a:chOff x="0" y="0"/>
            <a:chExt cx="4203710" cy="1826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3710" cy="1826291"/>
            </a:xfrm>
            <a:custGeom>
              <a:avLst/>
              <a:gdLst/>
              <a:ahLst/>
              <a:cxnLst/>
              <a:rect l="l" t="t" r="r" b="b"/>
              <a:pathLst>
                <a:path w="4203710" h="1826291">
                  <a:moveTo>
                    <a:pt x="24738" y="0"/>
                  </a:moveTo>
                  <a:lnTo>
                    <a:pt x="4178972" y="0"/>
                  </a:lnTo>
                  <a:cubicBezTo>
                    <a:pt x="4192635" y="0"/>
                    <a:pt x="4203710" y="11075"/>
                    <a:pt x="4203710" y="24738"/>
                  </a:cubicBezTo>
                  <a:lnTo>
                    <a:pt x="4203710" y="1801554"/>
                  </a:lnTo>
                  <a:cubicBezTo>
                    <a:pt x="4203710" y="1815216"/>
                    <a:pt x="4192635" y="1826291"/>
                    <a:pt x="4178972" y="1826291"/>
                  </a:cubicBezTo>
                  <a:lnTo>
                    <a:pt x="24738" y="1826291"/>
                  </a:lnTo>
                  <a:cubicBezTo>
                    <a:pt x="11075" y="1826291"/>
                    <a:pt x="0" y="1815216"/>
                    <a:pt x="0" y="1801554"/>
                  </a:cubicBezTo>
                  <a:lnTo>
                    <a:pt x="0" y="24738"/>
                  </a:lnTo>
                  <a:cubicBezTo>
                    <a:pt x="0" y="11075"/>
                    <a:pt x="11075" y="0"/>
                    <a:pt x="24738" y="0"/>
                  </a:cubicBezTo>
                  <a:close/>
                </a:path>
              </a:pathLst>
            </a:custGeom>
            <a:solidFill>
              <a:srgbClr val="F4E8D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966021" y="9575175"/>
            <a:ext cx="14046119" cy="6777253"/>
          </a:xfrm>
          <a:custGeom>
            <a:avLst/>
            <a:gdLst/>
            <a:ahLst/>
            <a:cxnLst/>
            <a:rect l="l" t="t" r="r" b="b"/>
            <a:pathLst>
              <a:path w="14046119" h="6777253">
                <a:moveTo>
                  <a:pt x="0" y="0"/>
                </a:moveTo>
                <a:lnTo>
                  <a:pt x="14046119" y="0"/>
                </a:lnTo>
                <a:lnTo>
                  <a:pt x="14046119" y="6777252"/>
                </a:lnTo>
                <a:lnTo>
                  <a:pt x="0" y="6777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577007" flipV="1">
            <a:off x="-1768711" y="2098345"/>
            <a:ext cx="7315200" cy="1712976"/>
          </a:xfrm>
          <a:custGeom>
            <a:avLst/>
            <a:gdLst/>
            <a:ahLst/>
            <a:cxnLst/>
            <a:rect l="l" t="t" r="r" b="b"/>
            <a:pathLst>
              <a:path w="7315200" h="1712976">
                <a:moveTo>
                  <a:pt x="0" y="1712976"/>
                </a:moveTo>
                <a:lnTo>
                  <a:pt x="7315200" y="1712976"/>
                </a:lnTo>
                <a:lnTo>
                  <a:pt x="7315200" y="0"/>
                </a:lnTo>
                <a:lnTo>
                  <a:pt x="0" y="0"/>
                </a:lnTo>
                <a:lnTo>
                  <a:pt x="0" y="1712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26331">
            <a:off x="13143627" y="-1883675"/>
            <a:ext cx="3396580" cy="4114800"/>
          </a:xfrm>
          <a:custGeom>
            <a:avLst/>
            <a:gdLst/>
            <a:ahLst/>
            <a:cxnLst/>
            <a:rect l="l" t="t" r="r" b="b"/>
            <a:pathLst>
              <a:path w="3396580" h="4114800">
                <a:moveTo>
                  <a:pt x="0" y="0"/>
                </a:moveTo>
                <a:lnTo>
                  <a:pt x="3396581" y="0"/>
                </a:lnTo>
                <a:lnTo>
                  <a:pt x="3396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030594" y="2675420"/>
            <a:ext cx="13029851" cy="6327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4B4545"/>
                </a:solidFill>
                <a:latin typeface="Roboto Condensed Bold"/>
              </a:rPr>
              <a:t>Yêu cầu:</a:t>
            </a:r>
          </a:p>
          <a:p>
            <a:pPr marL="863601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4B4545"/>
                </a:solidFill>
                <a:latin typeface="Roboto Condensed"/>
              </a:rPr>
              <a:t>HS vận dụng kĩ năng nói và nghe để đưa ra ý kiến về các vấn đề trong đời sống: không đọc, khuyến khích sử dụng đạo cụ, hình ảnh minh họa, trang phục…</a:t>
            </a:r>
          </a:p>
          <a:p>
            <a:pPr marL="863601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4B4545"/>
                </a:solidFill>
                <a:latin typeface="Roboto Condensed"/>
              </a:rPr>
              <a:t>Video quay rõ tối thiểu là chân dung học sinh, quay ngang điện thoại</a:t>
            </a:r>
          </a:p>
          <a:p>
            <a:pPr marL="863601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4B4545"/>
                </a:solidFill>
                <a:latin typeface="Roboto Condensed"/>
              </a:rPr>
              <a:t>Âm thanh rõ, không lẫn tạp âm</a:t>
            </a:r>
          </a:p>
          <a:p>
            <a:pPr marL="863601" lvl="1" indent="-431801" algn="just">
              <a:lnSpc>
                <a:spcPts val="5600"/>
              </a:lnSpc>
              <a:spcBef>
                <a:spcPct val="0"/>
              </a:spcBef>
              <a:buFont typeface="Arial"/>
              <a:buChar char="•"/>
            </a:pPr>
            <a:r>
              <a:rPr lang="en-US" sz="4000">
                <a:solidFill>
                  <a:srgbClr val="4B4545"/>
                </a:solidFill>
                <a:latin typeface="Roboto Condensed"/>
              </a:rPr>
              <a:t>Độ dài video không quá 10 phút</a:t>
            </a:r>
          </a:p>
          <a:p>
            <a:pPr marL="863601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4B4545"/>
                </a:solidFill>
                <a:latin typeface="Roboto Condensed"/>
              </a:rPr>
              <a:t>Hạn nộp: 1 tuần </a:t>
            </a:r>
          </a:p>
        </p:txBody>
      </p:sp>
      <p:sp>
        <p:nvSpPr>
          <p:cNvPr id="9" name="Freeform 9"/>
          <p:cNvSpPr/>
          <p:nvPr/>
        </p:nvSpPr>
        <p:spPr>
          <a:xfrm>
            <a:off x="-676765" y="6945414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583846" y="583068"/>
            <a:ext cx="9726121" cy="122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199">
                <a:solidFill>
                  <a:srgbClr val="492D44"/>
                </a:solidFill>
                <a:latin typeface="Fraunces Bold"/>
              </a:rPr>
              <a:t>V. 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29557">
            <a:off x="10032316" y="2016409"/>
            <a:ext cx="12655191" cy="7631847"/>
          </a:xfrm>
          <a:custGeom>
            <a:avLst/>
            <a:gdLst/>
            <a:ahLst/>
            <a:cxnLst/>
            <a:rect l="l" t="t" r="r" b="b"/>
            <a:pathLst>
              <a:path w="12655191" h="7631847">
                <a:moveTo>
                  <a:pt x="0" y="0"/>
                </a:moveTo>
                <a:lnTo>
                  <a:pt x="12655191" y="0"/>
                </a:lnTo>
                <a:lnTo>
                  <a:pt x="12655191" y="7631846"/>
                </a:lnTo>
                <a:lnTo>
                  <a:pt x="0" y="7631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1050" b="-123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7404" y="8432175"/>
            <a:ext cx="14046119" cy="6777253"/>
          </a:xfrm>
          <a:custGeom>
            <a:avLst/>
            <a:gdLst/>
            <a:ahLst/>
            <a:cxnLst/>
            <a:rect l="l" t="t" r="r" b="b"/>
            <a:pathLst>
              <a:path w="14046119" h="6777253">
                <a:moveTo>
                  <a:pt x="0" y="0"/>
                </a:moveTo>
                <a:lnTo>
                  <a:pt x="14046120" y="0"/>
                </a:lnTo>
                <a:lnTo>
                  <a:pt x="14046120" y="6777252"/>
                </a:lnTo>
                <a:lnTo>
                  <a:pt x="0" y="677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29465" y="3420096"/>
            <a:ext cx="7073738" cy="10027207"/>
          </a:xfrm>
          <a:custGeom>
            <a:avLst/>
            <a:gdLst/>
            <a:ahLst/>
            <a:cxnLst/>
            <a:rect l="l" t="t" r="r" b="b"/>
            <a:pathLst>
              <a:path w="7073738" h="10027207">
                <a:moveTo>
                  <a:pt x="0" y="0"/>
                </a:moveTo>
                <a:lnTo>
                  <a:pt x="7073739" y="0"/>
                </a:lnTo>
                <a:lnTo>
                  <a:pt x="7073739" y="10027206"/>
                </a:lnTo>
                <a:lnTo>
                  <a:pt x="0" y="10027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451657" y="3420096"/>
            <a:ext cx="1945757" cy="1627360"/>
          </a:xfrm>
          <a:custGeom>
            <a:avLst/>
            <a:gdLst/>
            <a:ahLst/>
            <a:cxnLst/>
            <a:rect l="l" t="t" r="r" b="b"/>
            <a:pathLst>
              <a:path w="1945757" h="1627360">
                <a:moveTo>
                  <a:pt x="0" y="0"/>
                </a:moveTo>
                <a:lnTo>
                  <a:pt x="1945757" y="0"/>
                </a:lnTo>
                <a:lnTo>
                  <a:pt x="1945757" y="1627360"/>
                </a:lnTo>
                <a:lnTo>
                  <a:pt x="0" y="16273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577007" flipV="1">
            <a:off x="-1768711" y="2098345"/>
            <a:ext cx="7315200" cy="1712976"/>
          </a:xfrm>
          <a:custGeom>
            <a:avLst/>
            <a:gdLst/>
            <a:ahLst/>
            <a:cxnLst/>
            <a:rect l="l" t="t" r="r" b="b"/>
            <a:pathLst>
              <a:path w="7315200" h="1712976">
                <a:moveTo>
                  <a:pt x="0" y="1712976"/>
                </a:moveTo>
                <a:lnTo>
                  <a:pt x="7315200" y="1712976"/>
                </a:lnTo>
                <a:lnTo>
                  <a:pt x="7315200" y="0"/>
                </a:lnTo>
                <a:lnTo>
                  <a:pt x="0" y="0"/>
                </a:lnTo>
                <a:lnTo>
                  <a:pt x="0" y="1712976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26331">
            <a:off x="13143627" y="-1883675"/>
            <a:ext cx="3396580" cy="4114800"/>
          </a:xfrm>
          <a:custGeom>
            <a:avLst/>
            <a:gdLst/>
            <a:ahLst/>
            <a:cxnLst/>
            <a:rect l="l" t="t" r="r" b="b"/>
            <a:pathLst>
              <a:path w="3396580" h="4114800">
                <a:moveTo>
                  <a:pt x="0" y="0"/>
                </a:moveTo>
                <a:lnTo>
                  <a:pt x="3396581" y="0"/>
                </a:lnTo>
                <a:lnTo>
                  <a:pt x="3396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743800" y="4556143"/>
            <a:ext cx="844719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dirty="0" err="1">
                <a:solidFill>
                  <a:srgbClr val="000000"/>
                </a:solidFill>
                <a:latin typeface="#9Slide05 VL Fadilla"/>
              </a:rPr>
              <a:t>Cảm</a:t>
            </a:r>
            <a:r>
              <a:rPr lang="en-US" sz="120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#9Slide05 VL Fadilla"/>
              </a:rPr>
              <a:t>ơn</a:t>
            </a:r>
            <a:r>
              <a:rPr lang="en-US" sz="120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#9Slide05 VL Fadilla"/>
              </a:rPr>
              <a:t>các</a:t>
            </a:r>
            <a:r>
              <a:rPr lang="en-US" sz="120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#9Slide05 VL Fadilla"/>
              </a:rPr>
              <a:t>em</a:t>
            </a:r>
            <a:r>
              <a:rPr lang="en-US" sz="12000" dirty="0">
                <a:solidFill>
                  <a:srgbClr val="000000"/>
                </a:solidFill>
                <a:latin typeface="#9Slide05 VL Fadilla"/>
              </a:rPr>
              <a:t>!</a:t>
            </a:r>
          </a:p>
        </p:txBody>
      </p:sp>
      <p:sp>
        <p:nvSpPr>
          <p:cNvPr id="9" name="Freeform 9"/>
          <p:cNvSpPr/>
          <p:nvPr/>
        </p:nvSpPr>
        <p:spPr>
          <a:xfrm>
            <a:off x="8219682" y="3191338"/>
            <a:ext cx="1496658" cy="1358420"/>
          </a:xfrm>
          <a:custGeom>
            <a:avLst/>
            <a:gdLst/>
            <a:ahLst/>
            <a:cxnLst/>
            <a:rect l="l" t="t" r="r" b="b"/>
            <a:pathLst>
              <a:path w="1496658" h="1358420">
                <a:moveTo>
                  <a:pt x="0" y="0"/>
                </a:moveTo>
                <a:lnTo>
                  <a:pt x="1496658" y="0"/>
                </a:lnTo>
                <a:lnTo>
                  <a:pt x="1496658" y="1358420"/>
                </a:lnTo>
                <a:lnTo>
                  <a:pt x="0" y="13584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91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767713">
            <a:off x="-9996652" y="247808"/>
            <a:ext cx="17774704" cy="8176364"/>
          </a:xfrm>
          <a:custGeom>
            <a:avLst/>
            <a:gdLst/>
            <a:ahLst/>
            <a:cxnLst/>
            <a:rect l="l" t="t" r="r" b="b"/>
            <a:pathLst>
              <a:path w="17774704" h="8176364">
                <a:moveTo>
                  <a:pt x="0" y="0"/>
                </a:moveTo>
                <a:lnTo>
                  <a:pt x="17774705" y="0"/>
                </a:lnTo>
                <a:lnTo>
                  <a:pt x="17774705" y="8176364"/>
                </a:lnTo>
                <a:lnTo>
                  <a:pt x="0" y="8176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35118" flipV="1">
            <a:off x="-621272" y="206859"/>
            <a:ext cx="8158832" cy="1315612"/>
          </a:xfrm>
          <a:custGeom>
            <a:avLst/>
            <a:gdLst/>
            <a:ahLst/>
            <a:cxnLst/>
            <a:rect l="l" t="t" r="r" b="b"/>
            <a:pathLst>
              <a:path w="8158832" h="1315612">
                <a:moveTo>
                  <a:pt x="0" y="1315612"/>
                </a:moveTo>
                <a:lnTo>
                  <a:pt x="8158833" y="1315612"/>
                </a:lnTo>
                <a:lnTo>
                  <a:pt x="8158833" y="0"/>
                </a:lnTo>
                <a:lnTo>
                  <a:pt x="0" y="0"/>
                </a:lnTo>
                <a:lnTo>
                  <a:pt x="0" y="131561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01690" y="-1545273"/>
            <a:ext cx="3372620" cy="3090547"/>
          </a:xfrm>
          <a:custGeom>
            <a:avLst/>
            <a:gdLst/>
            <a:ahLst/>
            <a:cxnLst/>
            <a:rect l="l" t="t" r="r" b="b"/>
            <a:pathLst>
              <a:path w="3372620" h="3090547">
                <a:moveTo>
                  <a:pt x="0" y="0"/>
                </a:moveTo>
                <a:lnTo>
                  <a:pt x="3372620" y="0"/>
                </a:lnTo>
                <a:lnTo>
                  <a:pt x="3372620" y="3090546"/>
                </a:lnTo>
                <a:lnTo>
                  <a:pt x="0" y="3090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80371" y="1916939"/>
            <a:ext cx="1496658" cy="1358420"/>
          </a:xfrm>
          <a:custGeom>
            <a:avLst/>
            <a:gdLst/>
            <a:ahLst/>
            <a:cxnLst/>
            <a:rect l="l" t="t" r="r" b="b"/>
            <a:pathLst>
              <a:path w="1496658" h="1358420">
                <a:moveTo>
                  <a:pt x="0" y="0"/>
                </a:moveTo>
                <a:lnTo>
                  <a:pt x="1496658" y="0"/>
                </a:lnTo>
                <a:lnTo>
                  <a:pt x="1496658" y="1358420"/>
                </a:lnTo>
                <a:lnTo>
                  <a:pt x="0" y="13584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9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7200900"/>
            <a:ext cx="4840941" cy="3086100"/>
          </a:xfrm>
          <a:custGeom>
            <a:avLst/>
            <a:gdLst/>
            <a:ahLst/>
            <a:cxnLst/>
            <a:rect l="l" t="t" r="r" b="b"/>
            <a:pathLst>
              <a:path w="4840941" h="3086100">
                <a:moveTo>
                  <a:pt x="0" y="0"/>
                </a:moveTo>
                <a:lnTo>
                  <a:pt x="4840941" y="0"/>
                </a:lnTo>
                <a:lnTo>
                  <a:pt x="4840941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2510" y="4991100"/>
            <a:ext cx="11926790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393E61"/>
                </a:solidFill>
                <a:latin typeface="Cambria Bold"/>
              </a:rPr>
              <a:t>THẢO LUẬN Ý KIẾN VỀ MỘT VẤN ĐỀ TRONG ĐỜI SỐNG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32510" y="1783589"/>
            <a:ext cx="12197570" cy="1045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39"/>
              </a:lnSpc>
            </a:pPr>
            <a:r>
              <a:rPr lang="en-US" sz="5999" spc="-130">
                <a:solidFill>
                  <a:srgbClr val="22170B"/>
                </a:solidFill>
                <a:latin typeface="Fraunces Bold"/>
              </a:rPr>
              <a:t>BÀI 2: THƠ SÁU CHỮ, BẢY CHỮ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65698" y="3371257"/>
            <a:ext cx="7867768" cy="96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5499">
                <a:solidFill>
                  <a:srgbClr val="4B4545"/>
                </a:solidFill>
                <a:latin typeface="Cambria"/>
              </a:rPr>
              <a:t>KĨ NĂNG NÓI VÀ NGHE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85063">
            <a:off x="-202911" y="3420356"/>
            <a:ext cx="2552856" cy="4978974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85360" y="3716426"/>
            <a:ext cx="7058640" cy="6994471"/>
          </a:xfrm>
          <a:custGeom>
            <a:avLst/>
            <a:gdLst/>
            <a:ahLst/>
            <a:cxnLst/>
            <a:rect l="l" t="t" r="r" b="b"/>
            <a:pathLst>
              <a:path w="7058640" h="6994471">
                <a:moveTo>
                  <a:pt x="0" y="0"/>
                </a:moveTo>
                <a:lnTo>
                  <a:pt x="7058640" y="0"/>
                </a:lnTo>
                <a:lnTo>
                  <a:pt x="7058640" y="6994471"/>
                </a:lnTo>
                <a:lnTo>
                  <a:pt x="0" y="6994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208479">
            <a:off x="12623618" y="-1749601"/>
            <a:ext cx="9271364" cy="4473433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07993" y="7729303"/>
            <a:ext cx="2963018" cy="2837090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9" y="0"/>
                </a:lnTo>
                <a:lnTo>
                  <a:pt x="2963019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335895" y="473923"/>
            <a:ext cx="18288000" cy="1633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393E61"/>
                </a:solidFill>
                <a:latin typeface="Fraunces Bold"/>
              </a:rPr>
              <a:t>I. QUAN SÁT MẪU VÀ TÌM HIỂU CÁCH THỨC THỰC HIỆN THẢO LUẬN Ý KIẾN VỀ MỘT VẤN ĐỀ TRONG ĐỜI SỐNG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55026" y="5007834"/>
            <a:ext cx="6253079" cy="431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600" lvl="1" indent="-241300" algn="l">
              <a:lnSpc>
                <a:spcPts val="5759"/>
              </a:lnSpc>
              <a:buFont typeface="Arial"/>
              <a:buChar char="•"/>
            </a:pPr>
            <a:r>
              <a:rPr lang="en-US" sz="4000" dirty="0">
                <a:solidFill>
                  <a:srgbClr val="393E61"/>
                </a:solidFill>
                <a:latin typeface="Roboto Condensed Bold"/>
              </a:rPr>
              <a:t>THINK (2 </a:t>
            </a:r>
            <a:r>
              <a:rPr lang="en-US" sz="4000" dirty="0" err="1">
                <a:solidFill>
                  <a:srgbClr val="393E61"/>
                </a:solidFill>
                <a:latin typeface="Roboto Condensed Bold"/>
              </a:rPr>
              <a:t>phút</a:t>
            </a:r>
            <a:r>
              <a:rPr lang="en-US" sz="4000" dirty="0">
                <a:solidFill>
                  <a:srgbClr val="393E61"/>
                </a:solidFill>
                <a:latin typeface="Roboto Condensed Bold"/>
              </a:rPr>
              <a:t>):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cá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nhân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 HS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suy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nghĩ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trả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lời</a:t>
            </a:r>
            <a:endParaRPr lang="en-US" sz="4000" dirty="0">
              <a:solidFill>
                <a:srgbClr val="22170B"/>
              </a:solidFill>
              <a:latin typeface="Roboto Condensed"/>
            </a:endParaRPr>
          </a:p>
          <a:p>
            <a:pPr marL="482600" lvl="1" indent="-241300" algn="l">
              <a:lnSpc>
                <a:spcPts val="5759"/>
              </a:lnSpc>
              <a:buFont typeface="Arial"/>
              <a:buChar char="•"/>
            </a:pPr>
            <a:r>
              <a:rPr lang="en-US" sz="4000" dirty="0">
                <a:solidFill>
                  <a:srgbClr val="393E61"/>
                </a:solidFill>
                <a:latin typeface="Roboto Condensed Bold"/>
              </a:rPr>
              <a:t>PAIR ( 5 </a:t>
            </a:r>
            <a:r>
              <a:rPr lang="en-US" sz="4000" dirty="0" err="1">
                <a:solidFill>
                  <a:srgbClr val="393E61"/>
                </a:solidFill>
                <a:latin typeface="Roboto Condensed Bold"/>
              </a:rPr>
              <a:t>phút</a:t>
            </a:r>
            <a:r>
              <a:rPr lang="en-US" sz="4000" dirty="0">
                <a:solidFill>
                  <a:srgbClr val="393E61"/>
                </a:solidFill>
                <a:latin typeface="Roboto Condensed Bold"/>
              </a:rPr>
              <a:t>): 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HS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trao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đổi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cặp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đôi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với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bên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cạnh</a:t>
            </a:r>
            <a:endParaRPr lang="en-US" sz="4000" dirty="0">
              <a:solidFill>
                <a:srgbClr val="22170B"/>
              </a:solidFill>
              <a:latin typeface="Roboto Condensed"/>
            </a:endParaRPr>
          </a:p>
          <a:p>
            <a:pPr marL="482600" lvl="1" indent="-241300" algn="l">
              <a:lnSpc>
                <a:spcPts val="5759"/>
              </a:lnSpc>
              <a:buFont typeface="Arial"/>
              <a:buChar char="•"/>
            </a:pPr>
            <a:r>
              <a:rPr lang="en-US" sz="4000" dirty="0">
                <a:solidFill>
                  <a:srgbClr val="393E61"/>
                </a:solidFill>
                <a:latin typeface="Roboto Condensed Bold"/>
              </a:rPr>
              <a:t>SHARE (3 </a:t>
            </a:r>
            <a:r>
              <a:rPr lang="en-US" sz="4000" dirty="0" err="1">
                <a:solidFill>
                  <a:srgbClr val="393E61"/>
                </a:solidFill>
                <a:latin typeface="Roboto Condensed Bold"/>
              </a:rPr>
              <a:t>phút</a:t>
            </a:r>
            <a:r>
              <a:rPr lang="en-US" sz="4000" dirty="0">
                <a:solidFill>
                  <a:srgbClr val="393E61"/>
                </a:solidFill>
                <a:latin typeface="Roboto Condensed Bold"/>
              </a:rPr>
              <a:t>):</a:t>
            </a:r>
            <a:r>
              <a:rPr lang="en-US" sz="4000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HS chia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sẻ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toàn</a:t>
            </a:r>
            <a:r>
              <a:rPr lang="en-US" sz="4000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22170B"/>
                </a:solidFill>
                <a:latin typeface="Roboto Condensed"/>
              </a:rPr>
              <a:t>lớp</a:t>
            </a:r>
            <a:endParaRPr lang="en-US" sz="4000" dirty="0">
              <a:solidFill>
                <a:srgbClr val="22170B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315200" y="2311748"/>
            <a:ext cx="13632096" cy="1421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3999" dirty="0">
                <a:solidFill>
                  <a:srgbClr val="22170B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22170B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170B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170B"/>
                </a:solidFill>
                <a:latin typeface="Roboto Condensed"/>
              </a:rPr>
              <a:t>nhiệm</a:t>
            </a:r>
            <a:r>
              <a:rPr lang="en-US" sz="3999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170B"/>
                </a:solidFill>
                <a:latin typeface="Roboto Condensed"/>
              </a:rPr>
              <a:t>vụ</a:t>
            </a:r>
            <a:r>
              <a:rPr lang="en-US" sz="3999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170B"/>
                </a:solidFill>
                <a:latin typeface="Roboto Condensed"/>
              </a:rPr>
              <a:t>theo</a:t>
            </a:r>
            <a:r>
              <a:rPr lang="en-US" sz="3999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170B"/>
                </a:solidFill>
                <a:latin typeface="Roboto Condensed"/>
              </a:rPr>
              <a:t>kĩ</a:t>
            </a:r>
            <a:r>
              <a:rPr lang="en-US" sz="3999" dirty="0">
                <a:solidFill>
                  <a:srgbClr val="22170B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2170B"/>
                </a:solidFill>
                <a:latin typeface="Roboto Condensed"/>
              </a:rPr>
              <a:t>thuật</a:t>
            </a:r>
            <a:r>
              <a:rPr lang="en-US" sz="3999" dirty="0">
                <a:solidFill>
                  <a:srgbClr val="22170B"/>
                </a:solidFill>
                <a:latin typeface="Roboto Condensed"/>
              </a:rPr>
              <a:t> </a:t>
            </a:r>
          </a:p>
          <a:p>
            <a:pPr algn="just">
              <a:lnSpc>
                <a:spcPts val="5759"/>
              </a:lnSpc>
            </a:pPr>
            <a:r>
              <a:rPr lang="en-US" sz="4000" dirty="0">
                <a:solidFill>
                  <a:srgbClr val="393E61"/>
                </a:solidFill>
                <a:latin typeface="Roboto Condensed Bold"/>
              </a:rPr>
              <a:t>THINK-PAIR-SHARE: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1759504" y="2535732"/>
            <a:ext cx="10903504" cy="866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>
                <a:solidFill>
                  <a:srgbClr val="4B4545"/>
                </a:solidFill>
                <a:latin typeface="#9Slide05 Aphrodite Pro"/>
              </a:rPr>
              <a:t>1. Quan sát mẫu</a:t>
            </a:r>
          </a:p>
        </p:txBody>
      </p:sp>
      <p:pic>
        <p:nvPicPr>
          <p:cNvPr id="12" name="Picture 11" descr="A white sheet with black text&#10;&#10;Description automatically generated">
            <a:extLst>
              <a:ext uri="{FF2B5EF4-FFF2-40B4-BE49-F238E27FC236}">
                <a16:creationId xmlns:a16="http://schemas.microsoft.com/office/drawing/2014/main" id="{5788D704-FB0A-B98E-7F53-404A668E89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161">
            <a:off x="12289480" y="3144576"/>
            <a:ext cx="4973831" cy="7035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344741"/>
            <a:ext cx="18093453" cy="101775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-2357860" y="-2775847"/>
            <a:ext cx="11506102" cy="5551694"/>
          </a:xfrm>
          <a:custGeom>
            <a:avLst/>
            <a:gdLst/>
            <a:ahLst/>
            <a:cxnLst/>
            <a:rect l="l" t="t" r="r" b="b"/>
            <a:pathLst>
              <a:path w="11506102" h="5551694">
                <a:moveTo>
                  <a:pt x="0" y="0"/>
                </a:moveTo>
                <a:lnTo>
                  <a:pt x="11506101" y="0"/>
                </a:lnTo>
                <a:lnTo>
                  <a:pt x="11506101" y="5551694"/>
                </a:lnTo>
                <a:lnTo>
                  <a:pt x="0" y="555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291302">
            <a:off x="11959688" y="-310083"/>
            <a:ext cx="7980382" cy="6163973"/>
          </a:xfrm>
          <a:custGeom>
            <a:avLst/>
            <a:gdLst/>
            <a:ahLst/>
            <a:cxnLst/>
            <a:rect l="l" t="t" r="r" b="b"/>
            <a:pathLst>
              <a:path w="7980382" h="6163973">
                <a:moveTo>
                  <a:pt x="0" y="0"/>
                </a:moveTo>
                <a:lnTo>
                  <a:pt x="7980383" y="0"/>
                </a:lnTo>
                <a:lnTo>
                  <a:pt x="7980383" y="6163972"/>
                </a:lnTo>
                <a:lnTo>
                  <a:pt x="0" y="6163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4079" t="-2292" r="-48138" b="-88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17497" y="513152"/>
            <a:ext cx="5341006" cy="4114800"/>
          </a:xfrm>
          <a:custGeom>
            <a:avLst/>
            <a:gdLst/>
            <a:ahLst/>
            <a:cxnLst/>
            <a:rect l="l" t="t" r="r" b="b"/>
            <a:pathLst>
              <a:path w="5341006" h="4114800">
                <a:moveTo>
                  <a:pt x="0" y="0"/>
                </a:moveTo>
                <a:lnTo>
                  <a:pt x="5341006" y="0"/>
                </a:lnTo>
                <a:lnTo>
                  <a:pt x="5341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84938" y="-1295896"/>
            <a:ext cx="4490914" cy="4114800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375518" y="8574383"/>
            <a:ext cx="8330339" cy="6966246"/>
          </a:xfrm>
          <a:custGeom>
            <a:avLst/>
            <a:gdLst/>
            <a:ahLst/>
            <a:cxnLst/>
            <a:rect l="l" t="t" r="r" b="b"/>
            <a:pathLst>
              <a:path w="8330339" h="6966246">
                <a:moveTo>
                  <a:pt x="0" y="0"/>
                </a:moveTo>
                <a:lnTo>
                  <a:pt x="8330340" y="0"/>
                </a:lnTo>
                <a:lnTo>
                  <a:pt x="8330340" y="6966247"/>
                </a:lnTo>
                <a:lnTo>
                  <a:pt x="0" y="69662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38941" y="2032000"/>
          <a:ext cx="17776144" cy="8315325"/>
        </p:xfrm>
        <a:graphic>
          <a:graphicData uri="http://schemas.openxmlformats.org/drawingml/2006/table">
            <a:tbl>
              <a:tblPr/>
              <a:tblGrid>
                <a:gridCol w="5626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0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9339">
                <a:tc>
                  <a:txBody>
                    <a:bodyPr/>
                    <a:lstStyle/>
                    <a:p>
                      <a:pPr algn="just">
                        <a:lnSpc>
                          <a:spcPts val="4898"/>
                        </a:lnSpc>
                        <a:defRPr/>
                      </a:pP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Xác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định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thời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thực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video.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799977" lvl="2" indent="-266659" algn="just">
                        <a:lnSpc>
                          <a:spcPts val="4898"/>
                        </a:lnSpc>
                        <a:buFont typeface="Arial"/>
                        <a:buChar char="⚬"/>
                        <a:defRPr/>
                      </a:pP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trực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tuyến</a:t>
                      </a:r>
                      <a:endParaRPr lang="en-US" sz="1100" dirty="0"/>
                    </a:p>
                    <a:p>
                      <a:pPr marL="799977" lvl="2" indent="-266659" algn="just">
                        <a:lnSpc>
                          <a:spcPts val="4898"/>
                        </a:lnSpc>
                        <a:buFont typeface="Arial"/>
                        <a:buChar char="⚬"/>
                      </a:pP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Thời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: 4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phút</a:t>
                      </a:r>
                      <a:endParaRPr lang="en-US" sz="3499" dirty="0">
                        <a:solidFill>
                          <a:srgbClr val="000000"/>
                        </a:solidFill>
                        <a:latin typeface="Roboto Condensed"/>
                      </a:endParaRPr>
                    </a:p>
                    <a:p>
                      <a:pPr marL="799977" lvl="2" indent="-266659" algn="just">
                        <a:lnSpc>
                          <a:spcPts val="4898"/>
                        </a:lnSpc>
                        <a:buFont typeface="Arial"/>
                        <a:buChar char="⚬"/>
                      </a:pP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thầy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cô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bạn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bè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những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quan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tâm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đến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vấn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đề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6647">
                <a:tc>
                  <a:txBody>
                    <a:bodyPr/>
                    <a:lstStyle/>
                    <a:p>
                      <a:pPr algn="just">
                        <a:lnSpc>
                          <a:spcPts val="4898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Dự đoán mục đích của người nói khi thảo luận về vấn đề “Ý nghĩa của sự tha thứ” là gì?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8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Mục đích của người nói: Nêu lên cách hiểu về tha thứ, giá trị của nó và thuyết phục mọi người cần có sự tha thứ trong cuộc sống.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9339">
                <a:tc>
                  <a:txBody>
                    <a:bodyPr/>
                    <a:lstStyle/>
                    <a:p>
                      <a:pPr algn="just">
                        <a:lnSpc>
                          <a:spcPts val="4898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Người nói đã trình bày những ý kiến nào về chủ đề đặt ra?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799977" lvl="2" indent="-266659" algn="just">
                        <a:lnSpc>
                          <a:spcPts val="4898"/>
                        </a:lnSpc>
                        <a:buFont typeface="Arial"/>
                        <a:buChar char="⚬"/>
                        <a:defRPr/>
                      </a:pP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Ý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kiến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1: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Giải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thích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tha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thư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́ là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̀?</a:t>
                      </a:r>
                      <a:endParaRPr lang="en-US" sz="1100" dirty="0"/>
                    </a:p>
                    <a:p>
                      <a:pPr marL="799977" lvl="2" indent="-266659" algn="just">
                        <a:lnSpc>
                          <a:spcPts val="4898"/>
                        </a:lnSpc>
                        <a:buFont typeface="Arial"/>
                        <a:buChar char="⚬"/>
                      </a:pP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Ý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kiến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2: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Giá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trị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tha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thứ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Giúp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tạo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cơ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hội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sửa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chữa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lỗi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lầm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giúp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buôn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hận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thù</a:t>
                      </a:r>
                      <a:endParaRPr lang="en-US" sz="3499" dirty="0">
                        <a:solidFill>
                          <a:srgbClr val="000000"/>
                        </a:solidFill>
                        <a:latin typeface="Roboto Condensed"/>
                      </a:endParaRPr>
                    </a:p>
                    <a:p>
                      <a:pPr marL="799977" lvl="2" indent="-266659" algn="just">
                        <a:lnSpc>
                          <a:spcPts val="4898"/>
                        </a:lnSpc>
                        <a:buFont typeface="Arial"/>
                        <a:buChar char="⚬"/>
                      </a:pP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Ý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kiến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3: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Phân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biệt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tha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thứ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dung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túng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cho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sai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cái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ác</a:t>
                      </a:r>
                      <a:r>
                        <a:rPr lang="en-US" sz="3499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0" y="147328"/>
            <a:ext cx="17575282" cy="1526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393E61"/>
                </a:solidFill>
                <a:latin typeface="Fraunces Bold"/>
              </a:rPr>
              <a:t>I. QUAN SÁT MẪU VÀ TÌM HIỂU CÁCH THỨC THỰC HIỆN THẢO LUẬN Ý KIẾN VỀ MỘT VẤN ĐỀ TRONG ĐỜI SỐNG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-2357860" y="-2775847"/>
            <a:ext cx="11506102" cy="5551694"/>
          </a:xfrm>
          <a:custGeom>
            <a:avLst/>
            <a:gdLst/>
            <a:ahLst/>
            <a:cxnLst/>
            <a:rect l="l" t="t" r="r" b="b"/>
            <a:pathLst>
              <a:path w="11506102" h="5551694">
                <a:moveTo>
                  <a:pt x="0" y="0"/>
                </a:moveTo>
                <a:lnTo>
                  <a:pt x="11506101" y="0"/>
                </a:lnTo>
                <a:lnTo>
                  <a:pt x="11506101" y="5551694"/>
                </a:lnTo>
                <a:lnTo>
                  <a:pt x="0" y="555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291302">
            <a:off x="12717628" y="-870179"/>
            <a:ext cx="7980382" cy="6163973"/>
          </a:xfrm>
          <a:custGeom>
            <a:avLst/>
            <a:gdLst/>
            <a:ahLst/>
            <a:cxnLst/>
            <a:rect l="l" t="t" r="r" b="b"/>
            <a:pathLst>
              <a:path w="7980382" h="6163973">
                <a:moveTo>
                  <a:pt x="0" y="0"/>
                </a:moveTo>
                <a:lnTo>
                  <a:pt x="7980383" y="0"/>
                </a:lnTo>
                <a:lnTo>
                  <a:pt x="7980383" y="6163972"/>
                </a:lnTo>
                <a:lnTo>
                  <a:pt x="0" y="6163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4079" t="-2292" r="-48138" b="-88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31361" y="1486655"/>
            <a:ext cx="5341006" cy="4114800"/>
          </a:xfrm>
          <a:custGeom>
            <a:avLst/>
            <a:gdLst/>
            <a:ahLst/>
            <a:cxnLst/>
            <a:rect l="l" t="t" r="r" b="b"/>
            <a:pathLst>
              <a:path w="5341006" h="4114800">
                <a:moveTo>
                  <a:pt x="0" y="0"/>
                </a:moveTo>
                <a:lnTo>
                  <a:pt x="5341006" y="0"/>
                </a:lnTo>
                <a:lnTo>
                  <a:pt x="5341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84938" y="-1295896"/>
            <a:ext cx="4490914" cy="4114800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375518" y="8574383"/>
            <a:ext cx="8330339" cy="6966246"/>
          </a:xfrm>
          <a:custGeom>
            <a:avLst/>
            <a:gdLst/>
            <a:ahLst/>
            <a:cxnLst/>
            <a:rect l="l" t="t" r="r" b="b"/>
            <a:pathLst>
              <a:path w="8330339" h="6966246">
                <a:moveTo>
                  <a:pt x="0" y="0"/>
                </a:moveTo>
                <a:lnTo>
                  <a:pt x="8330340" y="0"/>
                </a:lnTo>
                <a:lnTo>
                  <a:pt x="8330340" y="6966247"/>
                </a:lnTo>
                <a:lnTo>
                  <a:pt x="0" y="69662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38941" y="3000907"/>
          <a:ext cx="17297400" cy="6524625"/>
        </p:xfrm>
        <a:graphic>
          <a:graphicData uri="http://schemas.openxmlformats.org/drawingml/2006/table">
            <a:tbl>
              <a:tblPr/>
              <a:tblGrid>
                <a:gridCol w="5626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71470">
                <a:tc>
                  <a:txBody>
                    <a:bodyPr/>
                    <a:lstStyle/>
                    <a:p>
                      <a:pPr algn="just">
                        <a:lnSpc>
                          <a:spcPts val="5458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Nhận xét cách triển khai ý kiến của người viết.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891416" lvl="2" indent="-297139" algn="just">
                        <a:lnSpc>
                          <a:spcPts val="5458"/>
                        </a:lnSpc>
                        <a:buFont typeface="Arial"/>
                        <a:buChar char="⚬"/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Cách triển khai mạch lạc, sáng rõ.</a:t>
                      </a:r>
                      <a:endParaRPr lang="en-US" sz="1100"/>
                    </a:p>
                    <a:p>
                      <a:pPr marL="891416" lvl="2" indent="-297139" algn="just">
                        <a:lnSpc>
                          <a:spcPts val="5458"/>
                        </a:lnSpc>
                        <a:buFont typeface="Arial"/>
                        <a:buChar char="⚬"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Lí lẽ, bằng chứng xác thực, tiêu biểu</a:t>
                      </a:r>
                    </a:p>
                    <a:p>
                      <a:pPr marL="891416" lvl="2" indent="-297139" algn="just">
                        <a:lnSpc>
                          <a:spcPts val="5458"/>
                        </a:lnSpc>
                        <a:buFont typeface="Arial"/>
                        <a:buChar char="⚬"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Khơi gợi định hướng hành động tốt đẹp.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3155">
                <a:tc>
                  <a:txBody>
                    <a:bodyPr/>
                    <a:lstStyle/>
                    <a:p>
                      <a:pPr algn="just">
                        <a:lnSpc>
                          <a:spcPts val="5458"/>
                        </a:lnSpc>
                        <a:defRPr/>
                      </a:pP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Nhận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xét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thảo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luận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video.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Nhận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xét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cử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chỉ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bộ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ánh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mắt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nét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mặt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…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thảo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luận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video.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891416" lvl="2" indent="-297139" algn="just">
                        <a:lnSpc>
                          <a:spcPts val="5458"/>
                        </a:lnSpc>
                        <a:buFont typeface="Arial"/>
                        <a:buChar char="⚬"/>
                        <a:defRPr/>
                      </a:pP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thảo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luận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linh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hoạt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truyền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endParaRPr lang="en-US" sz="1100" dirty="0"/>
                    </a:p>
                    <a:p>
                      <a:pPr marL="891416" lvl="2" indent="-297139" algn="just">
                        <a:lnSpc>
                          <a:spcPts val="5458"/>
                        </a:lnSpc>
                        <a:buFont typeface="Arial"/>
                        <a:buChar char="⚬"/>
                      </a:pP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Kết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ngôn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ngữ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vởi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cử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chỉ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phi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ngôn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ngữ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như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ánh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mắt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nụ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cười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,...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tạo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nên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gần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gũi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truyền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0" y="685304"/>
            <a:ext cx="17575282" cy="1526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393E61"/>
                </a:solidFill>
                <a:latin typeface="Fraunces Bold"/>
              </a:rPr>
              <a:t>I. QUAN SÁT MẪU VÀ TÌM HIỂU CÁCH THỨC THỰC HIỆN THẢO LUẬN Ý KIẾN VỀ MỘT VẤN ĐỀ TRONG ĐỜI SỐNG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-2357860" y="-2775847"/>
            <a:ext cx="11506102" cy="5551694"/>
          </a:xfrm>
          <a:custGeom>
            <a:avLst/>
            <a:gdLst/>
            <a:ahLst/>
            <a:cxnLst/>
            <a:rect l="l" t="t" r="r" b="b"/>
            <a:pathLst>
              <a:path w="11506102" h="5551694">
                <a:moveTo>
                  <a:pt x="0" y="0"/>
                </a:moveTo>
                <a:lnTo>
                  <a:pt x="11506101" y="0"/>
                </a:lnTo>
                <a:lnTo>
                  <a:pt x="11506101" y="5551694"/>
                </a:lnTo>
                <a:lnTo>
                  <a:pt x="0" y="555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291302">
            <a:off x="11959688" y="-310083"/>
            <a:ext cx="7980382" cy="6163973"/>
          </a:xfrm>
          <a:custGeom>
            <a:avLst/>
            <a:gdLst/>
            <a:ahLst/>
            <a:cxnLst/>
            <a:rect l="l" t="t" r="r" b="b"/>
            <a:pathLst>
              <a:path w="7980382" h="6163973">
                <a:moveTo>
                  <a:pt x="0" y="0"/>
                </a:moveTo>
                <a:lnTo>
                  <a:pt x="7980383" y="0"/>
                </a:lnTo>
                <a:lnTo>
                  <a:pt x="7980383" y="6163972"/>
                </a:lnTo>
                <a:lnTo>
                  <a:pt x="0" y="6163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4079" t="-2292" r="-48138" b="-88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025683" y="513152"/>
            <a:ext cx="3932820" cy="3029910"/>
          </a:xfrm>
          <a:custGeom>
            <a:avLst/>
            <a:gdLst/>
            <a:ahLst/>
            <a:cxnLst/>
            <a:rect l="l" t="t" r="r" b="b"/>
            <a:pathLst>
              <a:path w="3932820" h="3029910">
                <a:moveTo>
                  <a:pt x="0" y="0"/>
                </a:moveTo>
                <a:lnTo>
                  <a:pt x="3932820" y="0"/>
                </a:lnTo>
                <a:lnTo>
                  <a:pt x="3932820" y="3029910"/>
                </a:lnTo>
                <a:lnTo>
                  <a:pt x="0" y="3029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84938" y="-1295896"/>
            <a:ext cx="4490914" cy="4114800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375518" y="8574383"/>
            <a:ext cx="8330339" cy="6966246"/>
          </a:xfrm>
          <a:custGeom>
            <a:avLst/>
            <a:gdLst/>
            <a:ahLst/>
            <a:cxnLst/>
            <a:rect l="l" t="t" r="r" b="b"/>
            <a:pathLst>
              <a:path w="8330339" h="6966246">
                <a:moveTo>
                  <a:pt x="0" y="0"/>
                </a:moveTo>
                <a:lnTo>
                  <a:pt x="8330340" y="0"/>
                </a:lnTo>
                <a:lnTo>
                  <a:pt x="8330340" y="6966247"/>
                </a:lnTo>
                <a:lnTo>
                  <a:pt x="0" y="69662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38941" y="3152775"/>
          <a:ext cx="17297400" cy="6105525"/>
        </p:xfrm>
        <a:graphic>
          <a:graphicData uri="http://schemas.openxmlformats.org/drawingml/2006/table">
            <a:tbl>
              <a:tblPr/>
              <a:tblGrid>
                <a:gridCol w="5626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05525">
                <a:tc>
                  <a:txBody>
                    <a:bodyPr/>
                    <a:lstStyle/>
                    <a:p>
                      <a:pPr algn="just">
                        <a:lnSpc>
                          <a:spcPts val="4898"/>
                        </a:lnSpc>
                        <a:defRPr/>
                      </a:pP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Theo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em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thảo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luận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vấn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đề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“Ý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nghĩa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tha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thứ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”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video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đã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phải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làm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những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công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nào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8"/>
                        </a:lnSpc>
                        <a:defRPr/>
                      </a:pP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thao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thực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:</a:t>
                      </a:r>
                      <a:endParaRPr lang="en-US" sz="1100" dirty="0"/>
                    </a:p>
                    <a:p>
                      <a:pPr marL="799977" lvl="2" indent="-266659" algn="just">
                        <a:lnSpc>
                          <a:spcPts val="4898"/>
                        </a:lnSpc>
                        <a:buFont typeface="Arial"/>
                        <a:buChar char="⚬"/>
                      </a:pP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Xác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định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vấn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đề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cần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bàn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luận</a:t>
                      </a:r>
                      <a:endParaRPr lang="en-US" sz="3498" dirty="0">
                        <a:solidFill>
                          <a:srgbClr val="000000"/>
                        </a:solidFill>
                        <a:latin typeface="Roboto Condensed"/>
                      </a:endParaRPr>
                    </a:p>
                    <a:p>
                      <a:pPr marL="799977" lvl="2" indent="-266659" algn="just">
                        <a:lnSpc>
                          <a:spcPts val="4898"/>
                        </a:lnSpc>
                        <a:buFont typeface="Arial"/>
                        <a:buChar char="⚬"/>
                      </a:pP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Tìm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hiểu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khái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niệm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(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cách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hiểu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),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đưa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ra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quan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bản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thân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vấn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đề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thu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thập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những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bằng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chứng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đời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sống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chứng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minh</a:t>
                      </a:r>
                      <a:endParaRPr lang="en-US" sz="3498" dirty="0">
                        <a:solidFill>
                          <a:srgbClr val="000000"/>
                        </a:solidFill>
                        <a:latin typeface="Roboto Condensed"/>
                      </a:endParaRPr>
                    </a:p>
                    <a:p>
                      <a:pPr marL="799977" lvl="2" indent="-266659" algn="just">
                        <a:lnSpc>
                          <a:spcPts val="4898"/>
                        </a:lnSpc>
                        <a:buFont typeface="Arial"/>
                        <a:buChar char="⚬"/>
                      </a:pP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Lên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dàn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ý</a:t>
                      </a:r>
                    </a:p>
                    <a:p>
                      <a:pPr marL="799977" lvl="2" indent="-266659" algn="just">
                        <a:lnSpc>
                          <a:spcPts val="4898"/>
                        </a:lnSpc>
                        <a:buFont typeface="Arial"/>
                        <a:buChar char="⚬"/>
                      </a:pP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Luyện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tập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cho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nói</a:t>
                      </a:r>
                      <a:endParaRPr lang="en-US" sz="3498" dirty="0">
                        <a:solidFill>
                          <a:srgbClr val="000000"/>
                        </a:solidFill>
                        <a:latin typeface="Roboto Condensed"/>
                      </a:endParaRPr>
                    </a:p>
                    <a:p>
                      <a:pPr marL="799977" lvl="2" indent="-266659" algn="just">
                        <a:lnSpc>
                          <a:spcPts val="4898"/>
                        </a:lnSpc>
                        <a:buFont typeface="Arial"/>
                        <a:buChar char="⚬"/>
                      </a:pP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Thực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hành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nói</a:t>
                      </a:r>
                      <a:endParaRPr lang="en-US" sz="3498" dirty="0">
                        <a:solidFill>
                          <a:srgbClr val="000000"/>
                        </a:solidFill>
                        <a:latin typeface="Roboto Condensed"/>
                      </a:endParaRPr>
                    </a:p>
                    <a:p>
                      <a:pPr marL="799977" lvl="2" indent="-266659" algn="just">
                        <a:lnSpc>
                          <a:spcPts val="4898"/>
                        </a:lnSpc>
                        <a:buFont typeface="Arial"/>
                        <a:buChar char="⚬"/>
                      </a:pP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Rút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kinh</a:t>
                      </a:r>
                      <a:r>
                        <a:rPr lang="en-US" sz="3498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98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nghiệm</a:t>
                      </a:r>
                      <a:endParaRPr lang="en-US" sz="3498" dirty="0">
                        <a:solidFill>
                          <a:srgbClr val="000000"/>
                        </a:solidFill>
                        <a:latin typeface="Roboto Condensed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9674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0" y="685304"/>
            <a:ext cx="17575282" cy="1526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393E61"/>
                </a:solidFill>
                <a:latin typeface="Fraunces Bold"/>
              </a:rPr>
              <a:t>I. QUAN SÁT MẪU VÀ TÌM HIỂU CÁCH THỨC THỰC HIỆN THẢO LUẬN Ý KIẾN VỀ MỘT VẤN ĐỀ TRONG ĐỜI SỐNG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9134" y="11481675"/>
            <a:ext cx="17575282" cy="1526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393E61"/>
                </a:solidFill>
                <a:latin typeface="Fraunces Bold"/>
              </a:rPr>
              <a:t>I. QUAN SÁT MẪU VÀ TÌM HIỂU CÁCH THỨC THỰC HIỆN THẢO LUẬN Ý KIẾN VỀ MỘT VẤN ĐỀ TRONG ĐỜI SỐNG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77002" y="3474177"/>
            <a:ext cx="19059813" cy="9196360"/>
          </a:xfrm>
          <a:custGeom>
            <a:avLst/>
            <a:gdLst/>
            <a:ahLst/>
            <a:cxnLst/>
            <a:rect l="l" t="t" r="r" b="b"/>
            <a:pathLst>
              <a:path w="19059813" h="9196360">
                <a:moveTo>
                  <a:pt x="0" y="0"/>
                </a:moveTo>
                <a:lnTo>
                  <a:pt x="19059813" y="0"/>
                </a:lnTo>
                <a:lnTo>
                  <a:pt x="19059813" y="9196359"/>
                </a:lnTo>
                <a:lnTo>
                  <a:pt x="0" y="9196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319272">
            <a:off x="15682602" y="-2314258"/>
            <a:ext cx="5907266" cy="6066512"/>
          </a:xfrm>
          <a:custGeom>
            <a:avLst/>
            <a:gdLst/>
            <a:ahLst/>
            <a:cxnLst/>
            <a:rect l="l" t="t" r="r" b="b"/>
            <a:pathLst>
              <a:path w="5907266" h="6066512">
                <a:moveTo>
                  <a:pt x="0" y="0"/>
                </a:moveTo>
                <a:lnTo>
                  <a:pt x="5907266" y="0"/>
                </a:lnTo>
                <a:lnTo>
                  <a:pt x="5907266" y="6066513"/>
                </a:lnTo>
                <a:lnTo>
                  <a:pt x="0" y="6066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5157">
            <a:off x="12219450" y="6786217"/>
            <a:ext cx="10079700" cy="9764709"/>
          </a:xfrm>
          <a:custGeom>
            <a:avLst/>
            <a:gdLst/>
            <a:ahLst/>
            <a:cxnLst/>
            <a:rect l="l" t="t" r="r" b="b"/>
            <a:pathLst>
              <a:path w="10079700" h="9764709">
                <a:moveTo>
                  <a:pt x="0" y="0"/>
                </a:moveTo>
                <a:lnTo>
                  <a:pt x="10079700" y="0"/>
                </a:lnTo>
                <a:lnTo>
                  <a:pt x="10079700" y="9764709"/>
                </a:lnTo>
                <a:lnTo>
                  <a:pt x="0" y="97647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4411" y="5143500"/>
            <a:ext cx="4656824" cy="46568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4411" y="217823"/>
            <a:ext cx="16836167" cy="1571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393E61"/>
                </a:solidFill>
                <a:latin typeface="Fraunces Bold"/>
              </a:rPr>
              <a:t>I. QUAN SÁT MẪU VÀ TÌM HIỂU CÁCH THỨC THỰC HIỆN THẢO LUẬN Ý KIẾN VỀ MỘT VẤN ĐỀ TRONG ĐỜI SỐNG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349" y="2131412"/>
            <a:ext cx="16839951" cy="81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>
                <a:solidFill>
                  <a:srgbClr val="274D66"/>
                </a:solidFill>
                <a:latin typeface="#9Slide05 Aphrodite Pro"/>
              </a:rPr>
              <a:t>2. Cách thức trình bày ý kiến về một vấn đề trong đời sống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277927" y="5905409"/>
            <a:ext cx="4175558" cy="417555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871432" y="4232958"/>
            <a:ext cx="5567366" cy="556736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24683" y="5480661"/>
            <a:ext cx="4121555" cy="39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 dirty="0" err="1">
                <a:solidFill>
                  <a:srgbClr val="4B4545"/>
                </a:solidFill>
                <a:latin typeface="Roboto Condensed Bold"/>
              </a:rPr>
              <a:t>Bước</a:t>
            </a:r>
            <a:r>
              <a:rPr lang="en-US" sz="3700" dirty="0">
                <a:solidFill>
                  <a:srgbClr val="4B4545"/>
                </a:solidFill>
                <a:latin typeface="Roboto Condensed Bold"/>
              </a:rPr>
              <a:t> 1: </a:t>
            </a:r>
          </a:p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Chuẩn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bị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trước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khi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nói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(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xác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định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đề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tài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,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người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nghe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,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mục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đích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thảo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luận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,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không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gian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và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thời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gian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nói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72234" y="6548636"/>
            <a:ext cx="4386944" cy="2803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4B4545"/>
                </a:solidFill>
                <a:latin typeface="Roboto Condensed Bold"/>
              </a:rPr>
              <a:t>Bước</a:t>
            </a:r>
            <a:r>
              <a:rPr lang="en-US" sz="4000" dirty="0">
                <a:solidFill>
                  <a:srgbClr val="4B4545"/>
                </a:solidFill>
                <a:latin typeface="Roboto Condensed Bold"/>
              </a:rPr>
              <a:t> 3: 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(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Luyện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tập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61643" y="5013179"/>
            <a:ext cx="4386944" cy="421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 err="1">
                <a:solidFill>
                  <a:srgbClr val="4B4545"/>
                </a:solidFill>
                <a:latin typeface="Roboto Condensed Bold"/>
              </a:rPr>
              <a:t>Bước</a:t>
            </a:r>
            <a:r>
              <a:rPr lang="en-US" sz="4000" dirty="0">
                <a:solidFill>
                  <a:srgbClr val="4B4545"/>
                </a:solidFill>
                <a:latin typeface="Roboto Condensed Bold"/>
              </a:rPr>
              <a:t> 4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: 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Kiểm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tra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chỉnh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sửa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(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sử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dụng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bảng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kiểm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tự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nhận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xét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nhận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xét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sản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phẩm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B4545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4B4545"/>
                </a:solidFill>
                <a:latin typeface="Roboto Condensed"/>
              </a:rPr>
              <a:t>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801234" y="3414623"/>
            <a:ext cx="4038090" cy="403809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A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717769" y="3856428"/>
            <a:ext cx="4121555" cy="128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 dirty="0" err="1">
                <a:solidFill>
                  <a:srgbClr val="4B4545"/>
                </a:solidFill>
                <a:latin typeface="Roboto Condensed Bold"/>
              </a:rPr>
              <a:t>Bước</a:t>
            </a:r>
            <a:r>
              <a:rPr lang="en-US" sz="3700" dirty="0">
                <a:solidFill>
                  <a:srgbClr val="4B4545"/>
                </a:solidFill>
                <a:latin typeface="Roboto Condensed Bold"/>
              </a:rPr>
              <a:t> 2: </a:t>
            </a:r>
          </a:p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Tìm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ý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và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lập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</a:t>
            </a:r>
            <a:r>
              <a:rPr lang="en-US" sz="3700" dirty="0" err="1">
                <a:solidFill>
                  <a:srgbClr val="4B4545"/>
                </a:solidFill>
                <a:latin typeface="Roboto Condensed"/>
              </a:rPr>
              <a:t>dàn</a:t>
            </a:r>
            <a:r>
              <a:rPr lang="en-US" sz="3700" dirty="0">
                <a:solidFill>
                  <a:srgbClr val="4B4545"/>
                </a:solidFill>
                <a:latin typeface="Roboto Condensed"/>
              </a:rPr>
              <a:t> 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19272">
            <a:off x="15682602" y="-2314258"/>
            <a:ext cx="5907266" cy="6066512"/>
          </a:xfrm>
          <a:custGeom>
            <a:avLst/>
            <a:gdLst/>
            <a:ahLst/>
            <a:cxnLst/>
            <a:rect l="l" t="t" r="r" b="b"/>
            <a:pathLst>
              <a:path w="5907266" h="6066512">
                <a:moveTo>
                  <a:pt x="0" y="0"/>
                </a:moveTo>
                <a:lnTo>
                  <a:pt x="5907266" y="0"/>
                </a:lnTo>
                <a:lnTo>
                  <a:pt x="5907266" y="6066513"/>
                </a:lnTo>
                <a:lnTo>
                  <a:pt x="0" y="606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5157">
            <a:off x="12219450" y="6786217"/>
            <a:ext cx="10079700" cy="9764709"/>
          </a:xfrm>
          <a:custGeom>
            <a:avLst/>
            <a:gdLst/>
            <a:ahLst/>
            <a:cxnLst/>
            <a:rect l="l" t="t" r="r" b="b"/>
            <a:pathLst>
              <a:path w="10079700" h="9764709">
                <a:moveTo>
                  <a:pt x="0" y="0"/>
                </a:moveTo>
                <a:lnTo>
                  <a:pt x="10079700" y="0"/>
                </a:lnTo>
                <a:lnTo>
                  <a:pt x="10079700" y="9764709"/>
                </a:lnTo>
                <a:lnTo>
                  <a:pt x="0" y="9764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419349" y="1495425"/>
          <a:ext cx="17304772" cy="8791575"/>
        </p:xfrm>
        <a:graphic>
          <a:graphicData uri="http://schemas.openxmlformats.org/drawingml/2006/table">
            <a:tbl>
              <a:tblPr/>
              <a:tblGrid>
                <a:gridCol w="276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10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0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46860">
                <a:tc>
                  <a:txBody>
                    <a:bodyPr/>
                    <a:lstStyle/>
                    <a:p>
                      <a:pPr algn="ctr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 Bold"/>
                        </a:rPr>
                        <a:t>Tiêu chí đánh giá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 Bold"/>
                        </a:rPr>
                        <a:t>Chưa đạt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9571">
                <a:tc rowSpan="3">
                  <a:txBody>
                    <a:bodyPr/>
                    <a:lstStyle/>
                    <a:p>
                      <a:pPr algn="ctr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"/>
                        </a:rPr>
                        <a:t>Có lời chào và lời tự giới thiệu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9571">
                <a:tc vMerge="1">
                  <a:txBody>
                    <a:bodyPr/>
                    <a:lstStyle/>
                    <a:p>
                      <a:pPr algn="ctr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được vấn đề xã hội và lí do lựa chọn vấn đề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9571">
                <a:tc vMerge="1">
                  <a:txBody>
                    <a:bodyPr/>
                    <a:lstStyle/>
                    <a:p>
                      <a:pPr algn="ctr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Nêu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khái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quát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luận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chính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nói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9571">
                <a:tc rowSpan="3">
                  <a:txBody>
                    <a:bodyPr/>
                    <a:lstStyle/>
                    <a:p>
                      <a:pPr algn="ctr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 Bold"/>
                        </a:rPr>
                        <a:t>Nội dung chính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"/>
                        </a:rPr>
                        <a:t>Giải thích được vấn đề đang bàn luận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6860">
                <a:tc vMerge="1">
                  <a:txBody>
                    <a:bodyPr/>
                    <a:lstStyle/>
                    <a:p>
                      <a:pPr algn="ctr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 Bold"/>
                        </a:rPr>
                        <a:t>Nội dung chính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"/>
                        </a:rPr>
                        <a:t>Nêu được trình tự các luận điểm, thể hiện được quan điểm riêng của người nói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9571">
                <a:tc vMerge="1">
                  <a:txBody>
                    <a:bodyPr/>
                    <a:lstStyle/>
                    <a:p>
                      <a:pPr algn="ctr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 Bold"/>
                        </a:rPr>
                        <a:t>Nội dung chính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>
                          <a:solidFill>
                            <a:srgbClr val="000000"/>
                          </a:solidFill>
                          <a:latin typeface="Roboto Condensed"/>
                        </a:rPr>
                        <a:t>Có lí lẽ xác đáng, bằng chứng thuyết phục 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endParaRPr lang="en-US" sz="110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D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419349" y="212214"/>
            <a:ext cx="16839951" cy="81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>
                <a:solidFill>
                  <a:srgbClr val="274D66"/>
                </a:solidFill>
                <a:latin typeface="#9Slide05 Aphrodite Pro"/>
              </a:rPr>
              <a:t>3. Bảng kiểm tham khảo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1472</Words>
  <Application>Microsoft Office PowerPoint</Application>
  <PresentationFormat>Custom</PresentationFormat>
  <Paragraphs>130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#9Slide05 Aphrodite Pro</vt:lpstr>
      <vt:lpstr>Roboto Condensed Italics</vt:lpstr>
      <vt:lpstr>Calibri</vt:lpstr>
      <vt:lpstr>#9Slide05 VL Fadilla</vt:lpstr>
      <vt:lpstr>Cambria</vt:lpstr>
      <vt:lpstr>Fraunces Bold</vt:lpstr>
      <vt:lpstr>Roboto Condensed Bold</vt:lpstr>
      <vt:lpstr>Roboto Condensed</vt:lpstr>
      <vt:lpstr>Arial</vt:lpstr>
      <vt:lpstr>Cambria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B2_Nghe nói</dc:title>
  <dc:creator>Hai Anh</dc:creator>
  <cp:lastModifiedBy>STD_DELL</cp:lastModifiedBy>
  <cp:revision>2</cp:revision>
  <dcterms:created xsi:type="dcterms:W3CDTF">2006-08-16T00:00:00Z</dcterms:created>
  <dcterms:modified xsi:type="dcterms:W3CDTF">2025-10-05T11:27:14Z</dcterms:modified>
  <dc:identifier>DAFpaZH8m-0</dc:identifier>
</cp:coreProperties>
</file>