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33" r:id="rId2"/>
    <p:sldId id="335" r:id="rId3"/>
    <p:sldId id="357" r:id="rId4"/>
    <p:sldId id="334" r:id="rId5"/>
    <p:sldId id="358" r:id="rId6"/>
    <p:sldId id="359" r:id="rId7"/>
    <p:sldId id="360" r:id="rId8"/>
    <p:sldId id="361" r:id="rId9"/>
    <p:sldId id="363" r:id="rId10"/>
    <p:sldId id="364" r:id="rId11"/>
    <p:sldId id="362"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87" d="100"/>
          <a:sy n="87" d="100"/>
        </p:scale>
        <p:origin x="331"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a:t>
            </a:fld>
            <a:endParaRPr lang="en-US"/>
          </a:p>
        </p:txBody>
      </p:sp>
    </p:spTree>
    <p:extLst>
      <p:ext uri="{BB962C8B-B14F-4D97-AF65-F5344CB8AC3E}">
        <p14:creationId xmlns:p14="http://schemas.microsoft.com/office/powerpoint/2010/main" val="77584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10</a:t>
            </a:fld>
            <a:endParaRPr lang="en-US"/>
          </a:p>
        </p:txBody>
      </p:sp>
    </p:spTree>
    <p:extLst>
      <p:ext uri="{BB962C8B-B14F-4D97-AF65-F5344CB8AC3E}">
        <p14:creationId xmlns:p14="http://schemas.microsoft.com/office/powerpoint/2010/main" val="152534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11</a:t>
            </a:fld>
            <a:endParaRPr lang="en-US"/>
          </a:p>
        </p:txBody>
      </p:sp>
    </p:spTree>
    <p:extLst>
      <p:ext uri="{BB962C8B-B14F-4D97-AF65-F5344CB8AC3E}">
        <p14:creationId xmlns:p14="http://schemas.microsoft.com/office/powerpoint/2010/main" val="40806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12</a:t>
            </a:fld>
            <a:endParaRPr lang="en-US"/>
          </a:p>
        </p:txBody>
      </p:sp>
    </p:spTree>
    <p:extLst>
      <p:ext uri="{BB962C8B-B14F-4D97-AF65-F5344CB8AC3E}">
        <p14:creationId xmlns:p14="http://schemas.microsoft.com/office/powerpoint/2010/main" val="359930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13</a:t>
            </a:fld>
            <a:endParaRPr lang="en-US"/>
          </a:p>
        </p:txBody>
      </p:sp>
    </p:spTree>
    <p:extLst>
      <p:ext uri="{BB962C8B-B14F-4D97-AF65-F5344CB8AC3E}">
        <p14:creationId xmlns:p14="http://schemas.microsoft.com/office/powerpoint/2010/main" val="334588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14</a:t>
            </a:fld>
            <a:endParaRPr lang="en-US"/>
          </a:p>
        </p:txBody>
      </p:sp>
    </p:spTree>
    <p:extLst>
      <p:ext uri="{BB962C8B-B14F-4D97-AF65-F5344CB8AC3E}">
        <p14:creationId xmlns:p14="http://schemas.microsoft.com/office/powerpoint/2010/main" val="1943236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15</a:t>
            </a:fld>
            <a:endParaRPr lang="en-US"/>
          </a:p>
        </p:txBody>
      </p:sp>
    </p:spTree>
    <p:extLst>
      <p:ext uri="{BB962C8B-B14F-4D97-AF65-F5344CB8AC3E}">
        <p14:creationId xmlns:p14="http://schemas.microsoft.com/office/powerpoint/2010/main" val="218590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16</a:t>
            </a:fld>
            <a:endParaRPr lang="en-US"/>
          </a:p>
        </p:txBody>
      </p:sp>
    </p:spTree>
    <p:extLst>
      <p:ext uri="{BB962C8B-B14F-4D97-AF65-F5344CB8AC3E}">
        <p14:creationId xmlns:p14="http://schemas.microsoft.com/office/powerpoint/2010/main" val="57553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17</a:t>
            </a:fld>
            <a:endParaRPr lang="en-US"/>
          </a:p>
        </p:txBody>
      </p:sp>
    </p:spTree>
    <p:extLst>
      <p:ext uri="{BB962C8B-B14F-4D97-AF65-F5344CB8AC3E}">
        <p14:creationId xmlns:p14="http://schemas.microsoft.com/office/powerpoint/2010/main" val="395635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18</a:t>
            </a:fld>
            <a:endParaRPr lang="en-US"/>
          </a:p>
        </p:txBody>
      </p:sp>
    </p:spTree>
    <p:extLst>
      <p:ext uri="{BB962C8B-B14F-4D97-AF65-F5344CB8AC3E}">
        <p14:creationId xmlns:p14="http://schemas.microsoft.com/office/powerpoint/2010/main" val="27874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19</a:t>
            </a:fld>
            <a:endParaRPr lang="en-US"/>
          </a:p>
        </p:txBody>
      </p:sp>
    </p:spTree>
    <p:extLst>
      <p:ext uri="{BB962C8B-B14F-4D97-AF65-F5344CB8AC3E}">
        <p14:creationId xmlns:p14="http://schemas.microsoft.com/office/powerpoint/2010/main" val="31227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a:t>
            </a:fld>
            <a:endParaRPr lang="en-US"/>
          </a:p>
        </p:txBody>
      </p:sp>
    </p:spTree>
    <p:extLst>
      <p:ext uri="{BB962C8B-B14F-4D97-AF65-F5344CB8AC3E}">
        <p14:creationId xmlns:p14="http://schemas.microsoft.com/office/powerpoint/2010/main" val="1608724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20</a:t>
            </a:fld>
            <a:endParaRPr lang="en-US"/>
          </a:p>
        </p:txBody>
      </p:sp>
    </p:spTree>
    <p:extLst>
      <p:ext uri="{BB962C8B-B14F-4D97-AF65-F5344CB8AC3E}">
        <p14:creationId xmlns:p14="http://schemas.microsoft.com/office/powerpoint/2010/main" val="4180131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21</a:t>
            </a:fld>
            <a:endParaRPr lang="en-US"/>
          </a:p>
        </p:txBody>
      </p:sp>
    </p:spTree>
    <p:extLst>
      <p:ext uri="{BB962C8B-B14F-4D97-AF65-F5344CB8AC3E}">
        <p14:creationId xmlns:p14="http://schemas.microsoft.com/office/powerpoint/2010/main" val="361399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22</a:t>
            </a:fld>
            <a:endParaRPr lang="en-US"/>
          </a:p>
        </p:txBody>
      </p:sp>
    </p:spTree>
    <p:extLst>
      <p:ext uri="{BB962C8B-B14F-4D97-AF65-F5344CB8AC3E}">
        <p14:creationId xmlns:p14="http://schemas.microsoft.com/office/powerpoint/2010/main" val="415153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23</a:t>
            </a:fld>
            <a:endParaRPr lang="en-US"/>
          </a:p>
        </p:txBody>
      </p:sp>
    </p:spTree>
    <p:extLst>
      <p:ext uri="{BB962C8B-B14F-4D97-AF65-F5344CB8AC3E}">
        <p14:creationId xmlns:p14="http://schemas.microsoft.com/office/powerpoint/2010/main" val="93340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24</a:t>
            </a:fld>
            <a:endParaRPr lang="en-US"/>
          </a:p>
        </p:txBody>
      </p:sp>
    </p:spTree>
    <p:extLst>
      <p:ext uri="{BB962C8B-B14F-4D97-AF65-F5344CB8AC3E}">
        <p14:creationId xmlns:p14="http://schemas.microsoft.com/office/powerpoint/2010/main" val="4077883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25</a:t>
            </a:fld>
            <a:endParaRPr lang="en-US"/>
          </a:p>
        </p:txBody>
      </p:sp>
    </p:spTree>
    <p:extLst>
      <p:ext uri="{BB962C8B-B14F-4D97-AF65-F5344CB8AC3E}">
        <p14:creationId xmlns:p14="http://schemas.microsoft.com/office/powerpoint/2010/main" val="127827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3</a:t>
            </a:fld>
            <a:endParaRPr lang="en-US"/>
          </a:p>
        </p:txBody>
      </p:sp>
    </p:spTree>
    <p:extLst>
      <p:ext uri="{BB962C8B-B14F-4D97-AF65-F5344CB8AC3E}">
        <p14:creationId xmlns:p14="http://schemas.microsoft.com/office/powerpoint/2010/main" val="173967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4</a:t>
            </a:fld>
            <a:endParaRPr lang="en-US"/>
          </a:p>
        </p:txBody>
      </p:sp>
    </p:spTree>
    <p:extLst>
      <p:ext uri="{BB962C8B-B14F-4D97-AF65-F5344CB8AC3E}">
        <p14:creationId xmlns:p14="http://schemas.microsoft.com/office/powerpoint/2010/main" val="179059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5</a:t>
            </a:fld>
            <a:endParaRPr lang="en-US"/>
          </a:p>
        </p:txBody>
      </p:sp>
    </p:spTree>
    <p:extLst>
      <p:ext uri="{BB962C8B-B14F-4D97-AF65-F5344CB8AC3E}">
        <p14:creationId xmlns:p14="http://schemas.microsoft.com/office/powerpoint/2010/main" val="390777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6</a:t>
            </a:fld>
            <a:endParaRPr lang="en-US"/>
          </a:p>
        </p:txBody>
      </p:sp>
    </p:spTree>
    <p:extLst>
      <p:ext uri="{BB962C8B-B14F-4D97-AF65-F5344CB8AC3E}">
        <p14:creationId xmlns:p14="http://schemas.microsoft.com/office/powerpoint/2010/main" val="299037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7</a:t>
            </a:fld>
            <a:endParaRPr lang="en-US"/>
          </a:p>
        </p:txBody>
      </p:sp>
    </p:spTree>
    <p:extLst>
      <p:ext uri="{BB962C8B-B14F-4D97-AF65-F5344CB8AC3E}">
        <p14:creationId xmlns:p14="http://schemas.microsoft.com/office/powerpoint/2010/main" val="285467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8</a:t>
            </a:fld>
            <a:endParaRPr lang="en-US"/>
          </a:p>
        </p:txBody>
      </p:sp>
    </p:spTree>
    <p:extLst>
      <p:ext uri="{BB962C8B-B14F-4D97-AF65-F5344CB8AC3E}">
        <p14:creationId xmlns:p14="http://schemas.microsoft.com/office/powerpoint/2010/main" val="395680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519BF97-CCE8-4556-AECF-D3B0ACA3D1B9}" type="slidenum">
              <a:rPr lang="en-US" smtClean="0"/>
              <a:pPr/>
              <a:t>9</a:t>
            </a:fld>
            <a:endParaRPr lang="en-US"/>
          </a:p>
        </p:txBody>
      </p:sp>
    </p:spTree>
    <p:extLst>
      <p:ext uri="{BB962C8B-B14F-4D97-AF65-F5344CB8AC3E}">
        <p14:creationId xmlns:p14="http://schemas.microsoft.com/office/powerpoint/2010/main" val="108637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1/15/2025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1/15/2025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hyperlink" Target="file:///H:\THT_Chuyen%20de%20Thuc%20hien%20giao%20an%20dien%20tu\GDCD\Yeu%20thuong%20con%20nguoi.ppt#-1,1,Slide 1"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4304448"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a:t>
            </a:r>
            <a:r>
              <a:rPr lang="vi-VN" b="1" dirty="0" smtClean="0">
                <a:solidFill>
                  <a:srgbClr val="FF00FF"/>
                </a:solidFill>
                <a:cs typeface="Times New Roman" pitchFamily="18" charset="0"/>
              </a:rPr>
              <a:t>PHÙNG THỊ THANH TUYỀN</a:t>
            </a:r>
            <a:endParaRPr lang="vi-VN" b="1" dirty="0">
              <a:solidFill>
                <a:srgbClr val="FF00FF"/>
              </a:solidFill>
              <a:cs typeface="Times New Roman" pitchFamily="18" charset="0"/>
            </a:endParaRPr>
          </a:p>
        </p:txBody>
      </p:sp>
      <p:pic>
        <p:nvPicPr>
          <p:cNvPr id="2051" name="Picture 14" descr="Asian lily">
            <a:hlinkClick r:id="rId4" action="ppaction://hlinkpres?slideindex=1&amp;slidetitle=Slide 1"/>
          </p:cNvPr>
          <p:cNvPicPr>
            <a:picLocks noChangeAspect="1" noChangeArrowheads="1"/>
          </p:cNvPicPr>
          <p:nvPr/>
        </p:nvPicPr>
        <p:blipFill>
          <a:blip r:embed="rId5"/>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6"/>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6"/>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7"/>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2218" y="2469725"/>
            <a:ext cx="7038109" cy="1815882"/>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Zn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sẽ</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hết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Zn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HCl</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Zn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4"/>
          <a:srcRect/>
          <a:stretch>
            <a:fillRect/>
          </a:stretch>
        </p:blipFill>
        <p:spPr bwMode="auto">
          <a:xfrm>
            <a:off x="-1" y="0"/>
            <a:ext cx="4959927" cy="6823046"/>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7527" y="419252"/>
            <a:ext cx="7038109"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Tạo các hàng lỗ trong viên than tổ ong để tăng diện tích tiếp xúc giữa than và không khí, cung cấp đủ oxygen cho quá trình cháy. </a:t>
            </a: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srcRect/>
          <a:stretch>
            <a:fillRect/>
          </a:stretch>
        </p:blipFill>
        <p:spPr bwMode="auto">
          <a:xfrm>
            <a:off x="0" y="1440919"/>
            <a:ext cx="4511236" cy="4391891"/>
          </a:xfrm>
          <a:prstGeom prst="rect">
            <a:avLst/>
          </a:prstGeom>
          <a:noFill/>
          <a:ln w="9525">
            <a:noFill/>
            <a:miter lim="800000"/>
            <a:headEnd/>
            <a:tailEnd/>
          </a:ln>
          <a:effectLst/>
        </p:spPr>
      </p:pic>
      <p:sp>
        <p:nvSpPr>
          <p:cNvPr id="7" name="TextBox 6"/>
          <p:cNvSpPr txBox="1"/>
          <p:nvPr/>
        </p:nvSpPr>
        <p:spPr>
          <a:xfrm>
            <a:off x="4793673" y="4423215"/>
            <a:ext cx="70381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Để nung đá vôi thành vôi sống được nhanh hơn, người ta tiến hành đập nhỏ đá vôi.</a:t>
            </a:r>
          </a:p>
        </p:txBody>
      </p:sp>
      <p:sp>
        <p:nvSpPr>
          <p:cNvPr id="8" name="TextBox 7"/>
          <p:cNvSpPr txBox="1"/>
          <p:nvPr/>
        </p:nvSpPr>
        <p:spPr>
          <a:xfrm>
            <a:off x="4849091" y="5398148"/>
            <a:ext cx="7038109"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Thanh củi được chẻ nhỏ hoặc than được đập nhỏ trước khi đem nhóm bếp.</a:t>
            </a:r>
            <a:endParaRPr lang="vi-VN" sz="2800" dirty="0">
              <a:solidFill>
                <a:srgbClr val="FF00FF"/>
              </a:solidFill>
              <a:latin typeface="Times New Roman" pitchFamily="18" charset="0"/>
              <a:cs typeface="Times New Roman" pitchFamily="18" charset="0"/>
            </a:endParaRPr>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C:\Users\AsuS\Desktop\van-dung-3-trang-42-khtn-8-canh-dieu.png"/>
          <p:cNvPicPr>
            <a:picLocks noChangeAspect="1" noChangeArrowheads="1"/>
          </p:cNvPicPr>
          <p:nvPr/>
        </p:nvPicPr>
        <p:blipFill>
          <a:blip r:embed="rId5"/>
          <a:srcRect/>
          <a:stretch>
            <a:fillRect/>
          </a:stretch>
        </p:blipFill>
        <p:spPr bwMode="auto">
          <a:xfrm>
            <a:off x="5545729" y="1912362"/>
            <a:ext cx="4658077" cy="2479530"/>
          </a:xfrm>
          <a:prstGeom prst="rect">
            <a:avLst/>
          </a:prstGeom>
          <a:noFill/>
        </p:spPr>
      </p:pic>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lide(fromBottom)">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360"/>
                                          </p:val>
                                        </p:tav>
                                        <p:tav tm="100000">
                                          <p:val>
                                            <p:fltVal val="0"/>
                                          </p:val>
                                        </p:tav>
                                      </p:tavLst>
                                    </p:anim>
                                    <p:animEffect transition="in" filter="fade">
                                      <p:cBhvr>
                                        <p:cTn id="19" dur="500"/>
                                        <p:tgtEl>
                                          <p:spTgt spid="512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1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lide(fromBottom)">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5637" y="419252"/>
            <a:ext cx="7620000"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Áp dụng công thức tính diện tích toàn phần hình lập phương:</a:t>
            </a:r>
          </a:p>
          <a:p>
            <a:pPr algn="just"/>
            <a:r>
              <a:rPr lang="vi-VN" sz="2800" dirty="0" smtClean="0">
                <a:solidFill>
                  <a:srgbClr val="FF00FF"/>
                </a:solidFill>
                <a:latin typeface="Times New Roman" pitchFamily="18" charset="0"/>
                <a:cs typeface="Times New Roman" pitchFamily="18" charset="0"/>
              </a:rPr>
              <a:t>S</a:t>
            </a:r>
            <a:r>
              <a:rPr lang="vi-VN" sz="2800" baseline="-25000" dirty="0" smtClean="0">
                <a:solidFill>
                  <a:srgbClr val="FF00FF"/>
                </a:solidFill>
                <a:latin typeface="Times New Roman" pitchFamily="18" charset="0"/>
                <a:cs typeface="Times New Roman" pitchFamily="18" charset="0"/>
              </a:rPr>
              <a:t>toàn phần</a:t>
            </a:r>
            <a:r>
              <a:rPr lang="vi-VN" sz="2800" dirty="0" smtClean="0">
                <a:solidFill>
                  <a:srgbClr val="FF00FF"/>
                </a:solidFill>
                <a:latin typeface="Times New Roman" pitchFamily="18" charset="0"/>
                <a:cs typeface="Times New Roman" pitchFamily="18" charset="0"/>
              </a:rPr>
              <a:t> = 6 × s</a:t>
            </a:r>
            <a:r>
              <a:rPr lang="vi-VN" sz="2800" baseline="30000" dirty="0" smtClean="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2" name="Picture 2"/>
          <p:cNvPicPr>
            <a:picLocks noChangeAspect="1" noChangeArrowheads="1"/>
          </p:cNvPicPr>
          <p:nvPr/>
        </p:nvPicPr>
        <p:blipFill>
          <a:blip r:embed="rId4"/>
          <a:srcRect/>
          <a:stretch>
            <a:fillRect/>
          </a:stretch>
        </p:blipFill>
        <p:spPr bwMode="auto">
          <a:xfrm>
            <a:off x="41564" y="729971"/>
            <a:ext cx="4142509" cy="5417127"/>
          </a:xfrm>
          <a:prstGeom prst="rect">
            <a:avLst/>
          </a:prstGeom>
          <a:noFill/>
          <a:ln w="9525">
            <a:noFill/>
            <a:miter lim="800000"/>
            <a:headEnd/>
            <a:tailEnd/>
          </a:ln>
          <a:effectLst/>
        </p:spPr>
      </p:pic>
      <p:sp>
        <p:nvSpPr>
          <p:cNvPr id="10" name="Rectangle 9"/>
          <p:cNvSpPr/>
          <p:nvPr/>
        </p:nvSpPr>
        <p:spPr>
          <a:xfrm>
            <a:off x="4248327" y="1803462"/>
            <a:ext cx="7310206" cy="523220"/>
          </a:xfrm>
          <a:prstGeom prst="rect">
            <a:avLst/>
          </a:prstGeom>
        </p:spPr>
        <p:txBody>
          <a:bodyPr wrap="none">
            <a:spAutoFit/>
          </a:bodyPr>
          <a:lstStyle/>
          <a:p>
            <a:pPr algn="just"/>
            <a:r>
              <a:rPr lang="vi-VN" sz="2800" dirty="0" smtClean="0">
                <a:solidFill>
                  <a:srgbClr val="FF00FF"/>
                </a:solidFill>
                <a:latin typeface="Times New Roman" pitchFamily="18" charset="0"/>
                <a:cs typeface="Times New Roman" pitchFamily="18" charset="0"/>
              </a:rPr>
              <a:t>Trong đó: s là độ dài 1 cạnh của hình lập phương.</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4281054" y="2371543"/>
            <a:ext cx="7190510" cy="954107"/>
          </a:xfrm>
          <a:prstGeom prst="rect">
            <a:avLst/>
          </a:prstGeom>
        </p:spPr>
        <p:txBody>
          <a:bodyPr wrap="square">
            <a:spAutoFit/>
          </a:bodyPr>
          <a:lstStyle/>
          <a:p>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Diện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toàn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a:t>
            </a:r>
          </a:p>
          <a:p>
            <a:r>
              <a:rPr lang="en-US" sz="2800" dirty="0" smtClean="0">
                <a:solidFill>
                  <a:srgbClr val="FF00FF"/>
                </a:solidFill>
                <a:latin typeface="Times New Roman" pitchFamily="18" charset="0"/>
                <a:cs typeface="Times New Roman" pitchFamily="18" charset="0"/>
              </a:rPr>
              <a:t>S</a:t>
            </a:r>
            <a:r>
              <a:rPr lang="en-US" sz="2800" baseline="-25000" dirty="0" smtClean="0">
                <a:solidFill>
                  <a:srgbClr val="FF00FF"/>
                </a:solidFill>
                <a:latin typeface="Times New Roman" pitchFamily="18" charset="0"/>
                <a:cs typeface="Times New Roman" pitchFamily="18" charset="0"/>
              </a:rPr>
              <a:t> </a:t>
            </a:r>
            <a:r>
              <a:rPr lang="en-US" sz="2800" baseline="-25000" dirty="0" err="1" smtClean="0">
                <a:solidFill>
                  <a:srgbClr val="FF00FF"/>
                </a:solidFill>
                <a:latin typeface="Times New Roman" pitchFamily="18" charset="0"/>
                <a:cs typeface="Times New Roman" pitchFamily="18" charset="0"/>
              </a:rPr>
              <a:t>toàn</a:t>
            </a:r>
            <a:r>
              <a:rPr lang="en-US" sz="2800" baseline="-25000" dirty="0" smtClean="0">
                <a:solidFill>
                  <a:srgbClr val="FF00FF"/>
                </a:solidFill>
                <a:latin typeface="Times New Roman" pitchFamily="18" charset="0"/>
                <a:cs typeface="Times New Roman" pitchFamily="18" charset="0"/>
              </a:rPr>
              <a:t> </a:t>
            </a:r>
            <a:r>
              <a:rPr lang="en-US" sz="2800" baseline="-25000" dirty="0" err="1" smtClean="0">
                <a:solidFill>
                  <a:srgbClr val="FF00FF"/>
                </a:solidFill>
                <a:latin typeface="Times New Roman" pitchFamily="18" charset="0"/>
                <a:cs typeface="Times New Roman" pitchFamily="18" charset="0"/>
              </a:rPr>
              <a:t>phần</a:t>
            </a:r>
            <a:r>
              <a:rPr lang="en-US" sz="2800" baseline="-25000" dirty="0" smtClean="0">
                <a:solidFill>
                  <a:srgbClr val="FF00FF"/>
                </a:solidFill>
                <a:latin typeface="Times New Roman" pitchFamily="18" charset="0"/>
                <a:cs typeface="Times New Roman" pitchFamily="18" charset="0"/>
              </a:rPr>
              <a:t> A</a:t>
            </a:r>
            <a:r>
              <a:rPr lang="en-US" sz="2800" dirty="0" smtClean="0">
                <a:solidFill>
                  <a:srgbClr val="FF00FF"/>
                </a:solidFill>
                <a:latin typeface="Times New Roman" pitchFamily="18" charset="0"/>
                <a:cs typeface="Times New Roman" pitchFamily="18" charset="0"/>
              </a:rPr>
              <a:t> = 6 × 4</a:t>
            </a:r>
            <a:r>
              <a:rPr lang="en-US" sz="2800" baseline="30000" dirty="0"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96 (</a:t>
            </a:r>
            <a:r>
              <a:rPr lang="en-US" sz="2800" dirty="0" err="1" smtClean="0">
                <a:solidFill>
                  <a:srgbClr val="FF00FF"/>
                </a:solidFill>
                <a:latin typeface="Times New Roman" pitchFamily="18" charset="0"/>
                <a:cs typeface="Times New Roman" pitchFamily="18" charset="0"/>
              </a:rPr>
              <a:t>cm</a:t>
            </a:r>
            <a:r>
              <a:rPr lang="en-US" sz="2800" baseline="30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2" name="Rectangle 11"/>
          <p:cNvSpPr/>
          <p:nvPr/>
        </p:nvSpPr>
        <p:spPr>
          <a:xfrm>
            <a:off x="4308763" y="3424535"/>
            <a:ext cx="7495309"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Diện tích toàn phần bề mặt của B (gồm 8 khối lập phương nhỏ) là:</a:t>
            </a:r>
          </a:p>
          <a:p>
            <a:pPr algn="just"/>
            <a:r>
              <a:rPr lang="vi-VN" sz="2800" dirty="0" smtClean="0">
                <a:solidFill>
                  <a:srgbClr val="FF00FF"/>
                </a:solidFill>
                <a:latin typeface="Times New Roman" pitchFamily="18" charset="0"/>
                <a:cs typeface="Times New Roman" pitchFamily="18" charset="0"/>
              </a:rPr>
              <a:t>S </a:t>
            </a:r>
            <a:r>
              <a:rPr lang="vi-VN" sz="2800" baseline="-25000" dirty="0" smtClean="0">
                <a:solidFill>
                  <a:srgbClr val="FF00FF"/>
                </a:solidFill>
                <a:latin typeface="Times New Roman" pitchFamily="18" charset="0"/>
                <a:cs typeface="Times New Roman" pitchFamily="18" charset="0"/>
              </a:rPr>
              <a:t>toàn phần B</a:t>
            </a:r>
            <a:r>
              <a:rPr lang="vi-VN" sz="2800" dirty="0" smtClean="0">
                <a:solidFill>
                  <a:srgbClr val="FF00FF"/>
                </a:solidFill>
                <a:latin typeface="Times New Roman" pitchFamily="18" charset="0"/>
                <a:cs typeface="Times New Roman" pitchFamily="18" charset="0"/>
              </a:rPr>
              <a:t> = 8 × 6 × 2</a:t>
            </a:r>
            <a:r>
              <a:rPr lang="vi-VN" sz="2800" baseline="30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 192 (cm</a:t>
            </a:r>
            <a:r>
              <a:rPr lang="vi-VN" sz="2800" baseline="30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13" name="Rectangle 12"/>
          <p:cNvSpPr/>
          <p:nvPr/>
        </p:nvSpPr>
        <p:spPr>
          <a:xfrm>
            <a:off x="4322617" y="4809989"/>
            <a:ext cx="7647709"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=&gt; </a:t>
            </a:r>
            <a:r>
              <a:rPr lang="vi-VN" sz="2800" dirty="0" smtClean="0">
                <a:solidFill>
                  <a:srgbClr val="FF00FF"/>
                </a:solidFill>
                <a:latin typeface="Times New Roman" pitchFamily="18" charset="0"/>
                <a:cs typeface="Times New Roman" pitchFamily="18" charset="0"/>
              </a:rPr>
              <a:t>Nếu chia một vật thành nhiều phần nhỏ hơn thì tổng diện tích bề mặt sẽ tăng lên. Diện tích bề mặt tiếp xúc càng lớn, tốc độ phản ứng càng nhanh.</a:t>
            </a:r>
            <a:endParaRPr lang="en-US" sz="2800" dirty="0">
              <a:solidFill>
                <a:srgbClr val="FF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slide(fromBottom)">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85" decel="100000"/>
                                        <p:tgtEl>
                                          <p:spTgt spid="10"/>
                                        </p:tgtEl>
                                      </p:cBhvr>
                                    </p:animEffect>
                                    <p:animScale>
                                      <p:cBhvr>
                                        <p:cTn id="23" dur="385" decel="100000"/>
                                        <p:tgtEl>
                                          <p:spTgt spid="10"/>
                                        </p:tgtEl>
                                      </p:cBhvr>
                                      <p:from x="10000" y="10000"/>
                                      <p:to x="200000" y="450000"/>
                                    </p:animScale>
                                    <p:animScale>
                                      <p:cBhvr>
                                        <p:cTn id="24" dur="615" accel="100000" fill="hold">
                                          <p:stCondLst>
                                            <p:cond delay="385"/>
                                          </p:stCondLst>
                                        </p:cTn>
                                        <p:tgtEl>
                                          <p:spTgt spid="10"/>
                                        </p:tgtEl>
                                      </p:cBhvr>
                                      <p:from x="200000" y="450000"/>
                                      <p:to x="100000" y="100000"/>
                                    </p:animScale>
                                    <p:set>
                                      <p:cBhvr>
                                        <p:cTn id="25" dur="385" fill="hold"/>
                                        <p:tgtEl>
                                          <p:spTgt spid="10"/>
                                        </p:tgtEl>
                                        <p:attrNameLst>
                                          <p:attrName>ppt_x</p:attrName>
                                        </p:attrNameLst>
                                      </p:cBhvr>
                                      <p:to>
                                        <p:strVal val="(0.5)"/>
                                      </p:to>
                                    </p:set>
                                    <p:anim from="(0.5)" to="(#ppt_x)" calcmode="lin" valueType="num">
                                      <p:cBhvr>
                                        <p:cTn id="26" dur="615" accel="100000" fill="hold">
                                          <p:stCondLst>
                                            <p:cond delay="385"/>
                                          </p:stCondLst>
                                        </p:cTn>
                                        <p:tgtEl>
                                          <p:spTgt spid="10"/>
                                        </p:tgtEl>
                                        <p:attrNameLst>
                                          <p:attrName>ppt_x</p:attrName>
                                        </p:attrNameLst>
                                      </p:cBhvr>
                                    </p:anim>
                                    <p:set>
                                      <p:cBhvr>
                                        <p:cTn id="27" dur="385" fill="hold"/>
                                        <p:tgtEl>
                                          <p:spTgt spid="10"/>
                                        </p:tgtEl>
                                        <p:attrNameLst>
                                          <p:attrName>ppt_y</p:attrName>
                                        </p:attrNameLst>
                                      </p:cBhvr>
                                      <p:to>
                                        <p:strVal val="(#ppt_y+0.4)"/>
                                      </p:to>
                                    </p:set>
                                    <p:anim from="(#ppt_y+0.4)" to="(#ppt_y)" calcmode="lin" valueType="num">
                                      <p:cBhvr>
                                        <p:cTn id="28" dur="615" accel="100000" fill="hold">
                                          <p:stCondLst>
                                            <p:cond delay="385"/>
                                          </p:stCondLst>
                                        </p:cTn>
                                        <p:tgtEl>
                                          <p:spTgt spid="10"/>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385" decel="100000"/>
                                        <p:tgtEl>
                                          <p:spTgt spid="11"/>
                                        </p:tgtEl>
                                      </p:cBhvr>
                                    </p:animEffect>
                                    <p:animScale>
                                      <p:cBhvr>
                                        <p:cTn id="34" dur="385" decel="100000"/>
                                        <p:tgtEl>
                                          <p:spTgt spid="11"/>
                                        </p:tgtEl>
                                      </p:cBhvr>
                                      <p:from x="10000" y="10000"/>
                                      <p:to x="200000" y="450000"/>
                                    </p:animScale>
                                    <p:animScale>
                                      <p:cBhvr>
                                        <p:cTn id="35" dur="615" accel="100000" fill="hold">
                                          <p:stCondLst>
                                            <p:cond delay="385"/>
                                          </p:stCondLst>
                                        </p:cTn>
                                        <p:tgtEl>
                                          <p:spTgt spid="11"/>
                                        </p:tgtEl>
                                      </p:cBhvr>
                                      <p:from x="200000" y="450000"/>
                                      <p:to x="100000" y="100000"/>
                                    </p:animScale>
                                    <p:set>
                                      <p:cBhvr>
                                        <p:cTn id="36" dur="385" fill="hold"/>
                                        <p:tgtEl>
                                          <p:spTgt spid="11"/>
                                        </p:tgtEl>
                                        <p:attrNameLst>
                                          <p:attrName>ppt_x</p:attrName>
                                        </p:attrNameLst>
                                      </p:cBhvr>
                                      <p:to>
                                        <p:strVal val="(0.5)"/>
                                      </p:to>
                                    </p:set>
                                    <p:anim from="(0.5)" to="(#ppt_x)" calcmode="lin" valueType="num">
                                      <p:cBhvr>
                                        <p:cTn id="37" dur="615" accel="100000" fill="hold">
                                          <p:stCondLst>
                                            <p:cond delay="385"/>
                                          </p:stCondLst>
                                        </p:cTn>
                                        <p:tgtEl>
                                          <p:spTgt spid="11"/>
                                        </p:tgtEl>
                                        <p:attrNameLst>
                                          <p:attrName>ppt_x</p:attrName>
                                        </p:attrNameLst>
                                      </p:cBhvr>
                                    </p:anim>
                                    <p:set>
                                      <p:cBhvr>
                                        <p:cTn id="38" dur="385" fill="hold"/>
                                        <p:tgtEl>
                                          <p:spTgt spid="11"/>
                                        </p:tgtEl>
                                        <p:attrNameLst>
                                          <p:attrName>ppt_y</p:attrName>
                                        </p:attrNameLst>
                                      </p:cBhvr>
                                      <p:to>
                                        <p:strVal val="(#ppt_y+0.4)"/>
                                      </p:to>
                                    </p:set>
                                    <p:anim from="(#ppt_y+0.4)" to="(#ppt_y)" calcmode="lin" valueType="num">
                                      <p:cBhvr>
                                        <p:cTn id="39" dur="615" accel="100000" fill="hold">
                                          <p:stCondLst>
                                            <p:cond delay="385"/>
                                          </p:stCondLst>
                                        </p:cTn>
                                        <p:tgtEl>
                                          <p:spTgt spid="11"/>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385" decel="100000"/>
                                        <p:tgtEl>
                                          <p:spTgt spid="12"/>
                                        </p:tgtEl>
                                      </p:cBhvr>
                                    </p:animEffect>
                                    <p:animScale>
                                      <p:cBhvr>
                                        <p:cTn id="45" dur="385" decel="100000"/>
                                        <p:tgtEl>
                                          <p:spTgt spid="12"/>
                                        </p:tgtEl>
                                      </p:cBhvr>
                                      <p:from x="10000" y="10000"/>
                                      <p:to x="200000" y="450000"/>
                                    </p:animScale>
                                    <p:animScale>
                                      <p:cBhvr>
                                        <p:cTn id="46" dur="615" accel="100000" fill="hold">
                                          <p:stCondLst>
                                            <p:cond delay="385"/>
                                          </p:stCondLst>
                                        </p:cTn>
                                        <p:tgtEl>
                                          <p:spTgt spid="12"/>
                                        </p:tgtEl>
                                      </p:cBhvr>
                                      <p:from x="200000" y="450000"/>
                                      <p:to x="100000" y="100000"/>
                                    </p:animScale>
                                    <p:set>
                                      <p:cBhvr>
                                        <p:cTn id="47" dur="385" fill="hold"/>
                                        <p:tgtEl>
                                          <p:spTgt spid="12"/>
                                        </p:tgtEl>
                                        <p:attrNameLst>
                                          <p:attrName>ppt_x</p:attrName>
                                        </p:attrNameLst>
                                      </p:cBhvr>
                                      <p:to>
                                        <p:strVal val="(0.5)"/>
                                      </p:to>
                                    </p:set>
                                    <p:anim from="(0.5)" to="(#ppt_x)" calcmode="lin" valueType="num">
                                      <p:cBhvr>
                                        <p:cTn id="48" dur="615" accel="100000" fill="hold">
                                          <p:stCondLst>
                                            <p:cond delay="385"/>
                                          </p:stCondLst>
                                        </p:cTn>
                                        <p:tgtEl>
                                          <p:spTgt spid="12"/>
                                        </p:tgtEl>
                                        <p:attrNameLst>
                                          <p:attrName>ppt_x</p:attrName>
                                        </p:attrNameLst>
                                      </p:cBhvr>
                                    </p:anim>
                                    <p:set>
                                      <p:cBhvr>
                                        <p:cTn id="49" dur="385" fill="hold"/>
                                        <p:tgtEl>
                                          <p:spTgt spid="12"/>
                                        </p:tgtEl>
                                        <p:attrNameLst>
                                          <p:attrName>ppt_y</p:attrName>
                                        </p:attrNameLst>
                                      </p:cBhvr>
                                      <p:to>
                                        <p:strVal val="(#ppt_y+0.4)"/>
                                      </p:to>
                                    </p:set>
                                    <p:anim from="(#ppt_y+0.4)" to="(#ppt_y)" calcmode="lin" valueType="num">
                                      <p:cBhvr>
                                        <p:cTn id="50" dur="615" accel="100000" fill="hold">
                                          <p:stCondLst>
                                            <p:cond delay="385"/>
                                          </p:stCondLst>
                                        </p:cTn>
                                        <p:tgtEl>
                                          <p:spTgt spid="12"/>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385" decel="100000"/>
                                        <p:tgtEl>
                                          <p:spTgt spid="13"/>
                                        </p:tgtEl>
                                      </p:cBhvr>
                                    </p:animEffect>
                                    <p:animScale>
                                      <p:cBhvr>
                                        <p:cTn id="56" dur="385" decel="100000"/>
                                        <p:tgtEl>
                                          <p:spTgt spid="13"/>
                                        </p:tgtEl>
                                      </p:cBhvr>
                                      <p:from x="10000" y="10000"/>
                                      <p:to x="200000" y="450000"/>
                                    </p:animScale>
                                    <p:animScale>
                                      <p:cBhvr>
                                        <p:cTn id="57" dur="615" accel="100000" fill="hold">
                                          <p:stCondLst>
                                            <p:cond delay="385"/>
                                          </p:stCondLst>
                                        </p:cTn>
                                        <p:tgtEl>
                                          <p:spTgt spid="13"/>
                                        </p:tgtEl>
                                      </p:cBhvr>
                                      <p:from x="200000" y="450000"/>
                                      <p:to x="100000" y="100000"/>
                                    </p:animScale>
                                    <p:set>
                                      <p:cBhvr>
                                        <p:cTn id="58" dur="385" fill="hold"/>
                                        <p:tgtEl>
                                          <p:spTgt spid="13"/>
                                        </p:tgtEl>
                                        <p:attrNameLst>
                                          <p:attrName>ppt_x</p:attrName>
                                        </p:attrNameLst>
                                      </p:cBhvr>
                                      <p:to>
                                        <p:strVal val="(0.5)"/>
                                      </p:to>
                                    </p:set>
                                    <p:anim from="(0.5)" to="(#ppt_x)" calcmode="lin" valueType="num">
                                      <p:cBhvr>
                                        <p:cTn id="59" dur="615" accel="100000" fill="hold">
                                          <p:stCondLst>
                                            <p:cond delay="385"/>
                                          </p:stCondLst>
                                        </p:cTn>
                                        <p:tgtEl>
                                          <p:spTgt spid="13"/>
                                        </p:tgtEl>
                                        <p:attrNameLst>
                                          <p:attrName>ppt_x</p:attrName>
                                        </p:attrNameLst>
                                      </p:cBhvr>
                                    </p:anim>
                                    <p:set>
                                      <p:cBhvr>
                                        <p:cTn id="60" dur="385" fill="hold"/>
                                        <p:tgtEl>
                                          <p:spTgt spid="13"/>
                                        </p:tgtEl>
                                        <p:attrNameLst>
                                          <p:attrName>ppt_y</p:attrName>
                                        </p:attrNameLst>
                                      </p:cBhvr>
                                      <p:to>
                                        <p:strVal val="(#ppt_y+0.4)"/>
                                      </p:to>
                                    </p:set>
                                    <p:anim from="(#ppt_y+0.4)" to="(#ppt_y)" calcmode="lin" valueType="num">
                                      <p:cBhvr>
                                        <p:cTn id="61" dur="615" accel="100000" fill="hold">
                                          <p:stCondLst>
                                            <p:cond delay="385"/>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p:cNvPicPr>
            <a:picLocks noChangeAspect="1" noChangeArrowheads="1"/>
          </p:cNvPicPr>
          <p:nvPr/>
        </p:nvPicPr>
        <p:blipFill>
          <a:blip r:embed="rId4"/>
          <a:srcRect/>
          <a:stretch>
            <a:fillRect/>
          </a:stretch>
        </p:blipFill>
        <p:spPr bwMode="auto">
          <a:xfrm>
            <a:off x="0" y="568055"/>
            <a:ext cx="12192000" cy="554181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360"/>
                                          </p:val>
                                        </p:tav>
                                        <p:tav tm="100000">
                                          <p:val>
                                            <p:fltVal val="0"/>
                                          </p:val>
                                        </p:tav>
                                      </p:tavLst>
                                    </p:anim>
                                    <p:animEffect transition="in" filter="fade">
                                      <p:cBhvr>
                                        <p:cTn id="10"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4"/>
          <a:srcRect/>
          <a:stretch>
            <a:fillRect/>
          </a:stretch>
        </p:blipFill>
        <p:spPr bwMode="auto">
          <a:xfrm>
            <a:off x="0" y="803563"/>
            <a:ext cx="7509164" cy="5315128"/>
          </a:xfrm>
          <a:prstGeom prst="rect">
            <a:avLst/>
          </a:prstGeom>
          <a:noFill/>
          <a:ln w="9525">
            <a:noFill/>
            <a:miter lim="800000"/>
            <a:headEnd/>
            <a:tailEnd/>
          </a:ln>
          <a:effectLst/>
        </p:spPr>
      </p:pic>
      <p:cxnSp>
        <p:nvCxnSpPr>
          <p:cNvPr id="7" name="Straight Connector 6"/>
          <p:cNvCxnSpPr/>
          <p:nvPr/>
        </p:nvCxnSpPr>
        <p:spPr>
          <a:xfrm>
            <a:off x="623455" y="5153892"/>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80364" y="5140036"/>
            <a:ext cx="133003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5745" y="5472545"/>
            <a:ext cx="98367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46618"/>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Fe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err="1" smtClean="0">
                <a:solidFill>
                  <a:srgbClr val="FF00FF"/>
                </a:solidFill>
                <a:latin typeface="Times New Roman" pitchFamily="18" charset="0"/>
                <a:cs typeface="Times New Roman" pitchFamily="18" charset="0"/>
              </a:rPr>
              <a:t>SO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sym typeface="Wingdings 3"/>
              </a:rPr>
              <a:t></a:t>
            </a:r>
            <a:r>
              <a:rPr lang="en-US" sz="2800" dirty="0" err="1" smtClean="0">
                <a:solidFill>
                  <a:srgbClr val="FF00FF"/>
                </a:solidFill>
                <a:latin typeface="Times New Roman" pitchFamily="18" charset="0"/>
                <a:cs typeface="Times New Roman" pitchFamily="18" charset="0"/>
              </a:rPr>
              <a:t>FeSO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a:t>
            </a:r>
            <a:endParaRPr lang="en-US" sz="2800" dirty="0">
              <a:solidFill>
                <a:srgbClr val="FF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900" decel="100000" fill="hold"/>
                                        <p:tgtEl>
                                          <p:spTgt spid="276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amond(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000"/>
                                        <p:tgtEl>
                                          <p:spTgt spid="9"/>
                                        </p:tgtEl>
                                      </p:cBhvr>
                                    </p:animEffect>
                                  </p:childTnLst>
                                </p:cTn>
                              </p:par>
                            </p:childTnLst>
                          </p:cTn>
                        </p:par>
                        <p:par>
                          <p:cTn id="26" fill="hold">
                            <p:stCondLst>
                              <p:cond delay="1000"/>
                            </p:stCondLst>
                            <p:childTnLst>
                              <p:par>
                                <p:cTn id="27" presetID="18" presetClass="entr" presetSubtype="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Right)">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amond(in)">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Right)">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74" name="Picture 2"/>
          <p:cNvPicPr>
            <a:picLocks noChangeAspect="1" noChangeArrowheads="1"/>
          </p:cNvPicPr>
          <p:nvPr/>
        </p:nvPicPr>
        <p:blipFill>
          <a:blip r:embed="rId4"/>
          <a:srcRect/>
          <a:stretch>
            <a:fillRect/>
          </a:stretch>
        </p:blipFill>
        <p:spPr bwMode="auto">
          <a:xfrm>
            <a:off x="0" y="0"/>
            <a:ext cx="5947646" cy="6858000"/>
          </a:xfrm>
          <a:prstGeom prst="rect">
            <a:avLst/>
          </a:prstGeom>
          <a:noFill/>
          <a:ln w="9525">
            <a:noFill/>
            <a:miter lim="800000"/>
            <a:headEnd/>
            <a:tailEnd/>
          </a:ln>
          <a:effectLst/>
        </p:spPr>
      </p:pic>
      <p:sp>
        <p:nvSpPr>
          <p:cNvPr id="21" name="TextBox 20"/>
          <p:cNvSpPr txBox="1"/>
          <p:nvPr/>
        </p:nvSpPr>
        <p:spPr>
          <a:xfrm>
            <a:off x="5527964" y="2840181"/>
            <a:ext cx="6664036"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Dự đoán ở cốc nước nóng viên vitamin C tan nhanh 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k</a:t>
            </a:r>
            <a:r>
              <a:rPr lang="vi-VN" sz="2800" dirty="0" smtClean="0">
                <a:solidFill>
                  <a:srgbClr val="FF00FF"/>
                </a:solidFill>
                <a:latin typeface="Times New Roman" pitchFamily="18" charset="0"/>
                <a:cs typeface="Times New Roman" pitchFamily="18" charset="0"/>
              </a:rPr>
              <a:t>hi tăng nhiệt độ, phản ứng diễn ra với tốc độ nhanh hơn.</a:t>
            </a:r>
          </a:p>
        </p:txBody>
      </p:sp>
      <p:pic>
        <p:nvPicPr>
          <p:cNvPr id="29698" name="Picture 2"/>
          <p:cNvPicPr>
            <a:picLocks noChangeAspect="1" noChangeArrowheads="1"/>
          </p:cNvPicPr>
          <p:nvPr/>
        </p:nvPicPr>
        <p:blipFill>
          <a:blip r:embed="rId5"/>
          <a:srcRect/>
          <a:stretch>
            <a:fillRect/>
          </a:stretch>
        </p:blipFill>
        <p:spPr bwMode="auto">
          <a:xfrm>
            <a:off x="-1" y="900575"/>
            <a:ext cx="5440933" cy="4973782"/>
          </a:xfrm>
          <a:prstGeom prst="rect">
            <a:avLst/>
          </a:prstGeom>
          <a:noFill/>
          <a:ln w="9525">
            <a:noFill/>
            <a:miter lim="800000"/>
            <a:headEnd/>
            <a:tailEnd/>
          </a:ln>
          <a:effectLst/>
        </p:spPr>
      </p:pic>
      <p:sp>
        <p:nvSpPr>
          <p:cNvPr id="23" name="TextBox 22"/>
          <p:cNvSpPr txBox="1"/>
          <p:nvPr/>
        </p:nvSpPr>
        <p:spPr>
          <a:xfrm>
            <a:off x="5514109" y="2022764"/>
            <a:ext cx="6677891" cy="353943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Hải sản sau khi đánh bắt trên tàu, thuyền cần được bảo quản để tránh hư hỏng, thối rữa gây giảm năng suất trong khi đợi đưa về đất liền để tiêu thụ. Do đó, trên các tàu đánh cá, ngư dân phải chuẩn bị những hầm chứa đá lạnh để bảo quản cá bằng cách ướp lạnh, giúp cá tươi lâu, làm chậm quá trình hư hỏng, phân huỷ cá…</a:t>
            </a:r>
            <a:endParaRPr lang="en-US" sz="2800" dirty="0">
              <a:solidFill>
                <a:srgbClr val="FF00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1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500"/>
                                        <p:tgtEl>
                                          <p:spTgt spid="28674"/>
                                        </p:tgtEl>
                                        <p:attrNameLst>
                                          <p:attrName>ppt_w</p:attrName>
                                        </p:attrNameLst>
                                      </p:cBhvr>
                                      <p:tavLst>
                                        <p:tav tm="0">
                                          <p:val>
                                            <p:strVal val="ppt_w"/>
                                          </p:val>
                                        </p:tav>
                                        <p:tav tm="100000">
                                          <p:val>
                                            <p:fltVal val="0"/>
                                          </p:val>
                                        </p:tav>
                                      </p:tavLst>
                                    </p:anim>
                                    <p:anim calcmode="lin" valueType="num">
                                      <p:cBhvr>
                                        <p:cTn id="19" dur="500"/>
                                        <p:tgtEl>
                                          <p:spTgt spid="28674"/>
                                        </p:tgtEl>
                                        <p:attrNameLst>
                                          <p:attrName>ppt_h</p:attrName>
                                        </p:attrNameLst>
                                      </p:cBhvr>
                                      <p:tavLst>
                                        <p:tav tm="0">
                                          <p:val>
                                            <p:strVal val="ppt_h"/>
                                          </p:val>
                                        </p:tav>
                                        <p:tav tm="100000">
                                          <p:val>
                                            <p:fltVal val="0"/>
                                          </p:val>
                                        </p:tav>
                                      </p:tavLst>
                                    </p:anim>
                                    <p:animEffect transition="out" filter="fade">
                                      <p:cBhvr>
                                        <p:cTn id="20" dur="500"/>
                                        <p:tgtEl>
                                          <p:spTgt spid="28674"/>
                                        </p:tgtEl>
                                      </p:cBhvr>
                                    </p:animEffect>
                                    <p:set>
                                      <p:cBhvr>
                                        <p:cTn id="21" dur="1" fill="hold">
                                          <p:stCondLst>
                                            <p:cond delay="499"/>
                                          </p:stCondLst>
                                        </p:cTn>
                                        <p:tgtEl>
                                          <p:spTgt spid="28674"/>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21"/>
                                        </p:tgtEl>
                                        <p:attrNameLst>
                                          <p:attrName>ppt_w</p:attrName>
                                        </p:attrNameLst>
                                      </p:cBhvr>
                                      <p:tavLst>
                                        <p:tav tm="0">
                                          <p:val>
                                            <p:strVal val="ppt_w"/>
                                          </p:val>
                                        </p:tav>
                                        <p:tav tm="100000">
                                          <p:val>
                                            <p:fltVal val="0"/>
                                          </p:val>
                                        </p:tav>
                                      </p:tavLst>
                                    </p:anim>
                                    <p:anim calcmode="lin" valueType="num">
                                      <p:cBhvr>
                                        <p:cTn id="24" dur="500"/>
                                        <p:tgtEl>
                                          <p:spTgt spid="21"/>
                                        </p:tgtEl>
                                        <p:attrNameLst>
                                          <p:attrName>ppt_h</p:attrName>
                                        </p:attrNameLst>
                                      </p:cBhvr>
                                      <p:tavLst>
                                        <p:tav tm="0">
                                          <p:val>
                                            <p:strVal val="ppt_h"/>
                                          </p:val>
                                        </p:tav>
                                        <p:tav tm="100000">
                                          <p:val>
                                            <p:fltVal val="0"/>
                                          </p:val>
                                        </p:tav>
                                      </p:tavLst>
                                    </p:anim>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fill="hold"/>
                                        <p:tgtEl>
                                          <p:spTgt spid="29698"/>
                                        </p:tgtEl>
                                        <p:attrNameLst>
                                          <p:attrName>ppt_w</p:attrName>
                                        </p:attrNameLst>
                                      </p:cBhvr>
                                      <p:tavLst>
                                        <p:tav tm="0">
                                          <p:val>
                                            <p:fltVal val="0"/>
                                          </p:val>
                                        </p:tav>
                                        <p:tav tm="100000">
                                          <p:val>
                                            <p:strVal val="#ppt_w"/>
                                          </p:val>
                                        </p:tav>
                                      </p:tavLst>
                                    </p:anim>
                                    <p:anim calcmode="lin" valueType="num">
                                      <p:cBhvr>
                                        <p:cTn id="30" dur="500" fill="hold"/>
                                        <p:tgtEl>
                                          <p:spTgt spid="29698"/>
                                        </p:tgtEl>
                                        <p:attrNameLst>
                                          <p:attrName>ppt_h</p:attrName>
                                        </p:attrNameLst>
                                      </p:cBhvr>
                                      <p:tavLst>
                                        <p:tav tm="0">
                                          <p:val>
                                            <p:fltVal val="0"/>
                                          </p:val>
                                        </p:tav>
                                        <p:tav tm="100000">
                                          <p:val>
                                            <p:strVal val="#ppt_h"/>
                                          </p:val>
                                        </p:tav>
                                      </p:tavLst>
                                    </p:anim>
                                    <p:animEffect transition="in" filter="fade">
                                      <p:cBhvr>
                                        <p:cTn id="31" dur="500"/>
                                        <p:tgtEl>
                                          <p:spTgt spid="2969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2" name="Picture 2"/>
          <p:cNvPicPr>
            <a:picLocks noChangeAspect="1" noChangeArrowheads="1"/>
          </p:cNvPicPr>
          <p:nvPr/>
        </p:nvPicPr>
        <p:blipFill>
          <a:blip r:embed="rId4"/>
          <a:srcRect/>
          <a:stretch>
            <a:fillRect/>
          </a:stretch>
        </p:blipFill>
        <p:spPr bwMode="auto">
          <a:xfrm>
            <a:off x="-25914" y="1967345"/>
            <a:ext cx="12217914" cy="2493818"/>
          </a:xfrm>
          <a:prstGeom prst="rect">
            <a:avLst/>
          </a:prstGeom>
          <a:noFill/>
          <a:ln w="9525">
            <a:noFill/>
            <a:miter lim="800000"/>
            <a:headEnd/>
            <a:tailEnd/>
          </a:ln>
          <a:effectLst/>
        </p:spPr>
      </p:pic>
      <p:pic>
        <p:nvPicPr>
          <p:cNvPr id="30723" name="Picture 3"/>
          <p:cNvPicPr>
            <a:picLocks noChangeAspect="1" noChangeArrowheads="1"/>
          </p:cNvPicPr>
          <p:nvPr/>
        </p:nvPicPr>
        <p:blipFill>
          <a:blip r:embed="rId5"/>
          <a:srcRect/>
          <a:stretch>
            <a:fillRect/>
          </a:stretch>
        </p:blipFill>
        <p:spPr bwMode="auto">
          <a:xfrm>
            <a:off x="0" y="297437"/>
            <a:ext cx="12192000" cy="62818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Scale>
                                      <p:cBhvr>
                                        <p:cTn id="12"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723"/>
                                        </p:tgtEl>
                                        <p:attrNameLst>
                                          <p:attrName>ppt_x</p:attrName>
                                          <p:attrName>ppt_y</p:attrName>
                                        </p:attrNameLst>
                                      </p:cBhvr>
                                    </p:animMotion>
                                    <p:animEffect transition="in" filter="fade">
                                      <p:cBhvr>
                                        <p:cTn id="14"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srcRect/>
          <a:stretch>
            <a:fillRect/>
          </a:stretch>
        </p:blipFill>
        <p:spPr bwMode="auto">
          <a:xfrm>
            <a:off x="-1" y="678895"/>
            <a:ext cx="7716275" cy="5375564"/>
          </a:xfrm>
          <a:prstGeom prst="rect">
            <a:avLst/>
          </a:prstGeom>
          <a:noFill/>
          <a:ln w="9525">
            <a:noFill/>
            <a:miter lim="800000"/>
            <a:headEnd/>
            <a:tailEnd/>
          </a:ln>
          <a:effectLst/>
        </p:spPr>
      </p:pic>
      <p:sp>
        <p:nvSpPr>
          <p:cNvPr id="5122" name="AutoShape 2" descr="Nêu ví dụ trong thực tiễn có vận dụng yếu tố ảnh hưởng của diện tích bề mặt tiếp xúc đến tốc độ của phản ứng"/>
          <p:cNvSpPr>
            <a:spLocks noChangeAspect="1" noChangeArrowheads="1"/>
          </p:cNvSpPr>
          <p:nvPr/>
        </p:nvSpPr>
        <p:spPr bwMode="auto">
          <a:xfrm>
            <a:off x="138113" y="30163"/>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5" name="AutoShape 5" descr="Nêu ví dụ trong thực tiễn có vận dụng yếu tố ảnh hưởng của diện tích bề mặt tiếp xúc đến tốc độ của phản ứ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623455" y="5389427"/>
            <a:ext cx="4572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3455" y="5805053"/>
            <a:ext cx="545869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61564" y="180109"/>
            <a:ext cx="4530436" cy="2677656"/>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Zn + </a:t>
            </a:r>
            <a:r>
              <a:rPr lang="en-US" sz="2800" dirty="0" err="1" smtClean="0">
                <a:solidFill>
                  <a:srgbClr val="FF00FF"/>
                </a:solidFill>
                <a:latin typeface="Times New Roman" pitchFamily="18" charset="0"/>
                <a:cs typeface="Times New Roman" pitchFamily="18" charset="0"/>
              </a:rPr>
              <a:t>HCl</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sym typeface="Wingdings 3"/>
              </a:rPr>
              <a:t></a:t>
            </a:r>
            <a:r>
              <a:rPr lang="en-US" sz="2800" dirty="0" err="1" smtClean="0">
                <a:solidFill>
                  <a:srgbClr val="FF00FF"/>
                </a:solidFill>
                <a:latin typeface="Times New Roman" pitchFamily="18" charset="0"/>
                <a:cs typeface="Times New Roman" pitchFamily="18" charset="0"/>
              </a:rPr>
              <a:t>ZnCl</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2</a:t>
            </a:r>
            <a:r>
              <a:rPr lang="en-US" sz="2800" dirty="0" smtClean="0">
                <a:solidFill>
                  <a:srgbClr val="FF00FF"/>
                </a:solidFill>
                <a:latin typeface="Times New Roman" pitchFamily="18" charset="0"/>
                <a:cs typeface="Times New Roman" pitchFamily="18" charset="0"/>
                <a:sym typeface="Wingdings 3"/>
              </a:rPr>
              <a:t></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64" y="2881748"/>
            <a:ext cx="4530436"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ở </a:t>
            </a:r>
            <a:r>
              <a:rPr lang="en-US" sz="2800" dirty="0" err="1" smtClean="0">
                <a:solidFill>
                  <a:srgbClr val="FF00FF"/>
                </a:solidFill>
                <a:latin typeface="Times New Roman" pitchFamily="18" charset="0"/>
                <a:cs typeface="Times New Roman" pitchFamily="18" charset="0"/>
              </a:rPr>
              <a:t>ống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nghiệm</a:t>
            </a:r>
            <a:r>
              <a:rPr lang="en-US" sz="2800" dirty="0" smtClean="0">
                <a:solidFill>
                  <a:srgbClr val="FF00FF"/>
                </a:solidFill>
                <a:latin typeface="Times New Roman" pitchFamily="18" charset="0"/>
                <a:cs typeface="Times New Roman" pitchFamily="18" charset="0"/>
              </a:rPr>
              <a:t> 1.</a:t>
            </a:r>
            <a:endParaRPr lang="en-US" sz="2800" dirty="0">
              <a:solidFill>
                <a:srgbClr val="FF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Scale>
                                      <p:cBhvr>
                                        <p:cTn id="7"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6"/>
                                        </p:tgtEl>
                                        <p:attrNameLst>
                                          <p:attrName>ppt_x</p:attrName>
                                          <p:attrName>ppt_y</p:attrName>
                                        </p:attrNameLst>
                                      </p:cBhvr>
                                    </p:animMotion>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amond(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646331"/>
          </a:xfrm>
          <a:prstGeom prst="rect">
            <a:avLst/>
          </a:prstGeom>
          <a:noFill/>
        </p:spPr>
        <p:txBody>
          <a:bodyPr wrap="square" rtlCol="0">
            <a:spAutoFit/>
          </a:bodyPr>
          <a:lstStyle/>
          <a:p>
            <a:pPr algn="ctr"/>
            <a:r>
              <a:rPr lang="en-US" sz="3600" b="1" dirty="0" smtClean="0">
                <a:solidFill>
                  <a:srgbClr val="0000FF"/>
                </a:solidFill>
                <a:latin typeface="Times New Roman" pitchFamily="18" charset="0"/>
                <a:cs typeface="Times New Roman" pitchFamily="18" charset="0"/>
              </a:rPr>
              <a:t>TỐC </a:t>
            </a:r>
            <a:r>
              <a:rPr lang="en-US" sz="3600" b="1" dirty="0" smtClean="0">
                <a:solidFill>
                  <a:srgbClr val="0000FF"/>
                </a:solidFill>
                <a:latin typeface="Times New Roman" pitchFamily="18" charset="0"/>
                <a:cs typeface="Times New Roman" pitchFamily="18" charset="0"/>
              </a:rPr>
              <a:t>ĐỘ PHẢN ỨNG VÀ CHẤT XÚC TÁC</a:t>
            </a:r>
            <a:endParaRPr lang="en-US" sz="4000" b="1" dirty="0">
              <a:solidFill>
                <a:srgbClr val="0000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2770" name="Picture 2"/>
          <p:cNvPicPr>
            <a:picLocks noChangeAspect="1" noChangeArrowheads="1"/>
          </p:cNvPicPr>
          <p:nvPr/>
        </p:nvPicPr>
        <p:blipFill>
          <a:blip r:embed="rId4"/>
          <a:srcRect/>
          <a:stretch>
            <a:fillRect/>
          </a:stretch>
        </p:blipFill>
        <p:spPr bwMode="auto">
          <a:xfrm>
            <a:off x="0" y="526490"/>
            <a:ext cx="5167745" cy="5193202"/>
          </a:xfrm>
          <a:prstGeom prst="rect">
            <a:avLst/>
          </a:prstGeom>
          <a:noFill/>
          <a:ln w="9525">
            <a:noFill/>
            <a:miter lim="800000"/>
            <a:headEnd/>
            <a:tailEnd/>
          </a:ln>
          <a:effectLst/>
        </p:spPr>
      </p:pic>
      <p:sp>
        <p:nvSpPr>
          <p:cNvPr id="17" name="TextBox 16"/>
          <p:cNvSpPr txBox="1"/>
          <p:nvPr/>
        </p:nvSpPr>
        <p:spPr>
          <a:xfrm>
            <a:off x="5237018" y="0"/>
            <a:ext cx="6954982" cy="2246769"/>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Chuẩn bị:</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Dụng cụ: Ống nghiệm, giá để ống nghiệm, ống hút nhỏ giọt.</a:t>
            </a:r>
          </a:p>
          <a:p>
            <a:pPr algn="just"/>
            <a:r>
              <a:rPr lang="vi-VN" sz="2800" dirty="0" smtClean="0">
                <a:solidFill>
                  <a:srgbClr val="FF00FF"/>
                </a:solidFill>
                <a:latin typeface="Times New Roman" pitchFamily="18" charset="0"/>
                <a:cs typeface="Times New Roman" pitchFamily="18" charset="0"/>
              </a:rPr>
              <a:t>- Hoá chất: Đá vôi dạng bột, dung dịch HCl 1M; dung dịch HCl 2M.</a:t>
            </a:r>
          </a:p>
        </p:txBody>
      </p:sp>
      <p:sp>
        <p:nvSpPr>
          <p:cNvPr id="18" name="TextBox 17"/>
          <p:cNvSpPr txBox="1"/>
          <p:nvPr/>
        </p:nvSpPr>
        <p:spPr>
          <a:xfrm>
            <a:off x="5223164" y="2299855"/>
            <a:ext cx="6968836" cy="4401205"/>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Tiến hành:</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Cho lần lượt 1 gam đá vôi dạng bột vào ống nghiệm 1 và 2.</a:t>
            </a:r>
          </a:p>
          <a:p>
            <a:pPr algn="just"/>
            <a:r>
              <a:rPr lang="vi-VN" sz="2800" dirty="0" smtClean="0">
                <a:solidFill>
                  <a:srgbClr val="FF00FF"/>
                </a:solidFill>
                <a:latin typeface="Times New Roman" pitchFamily="18" charset="0"/>
                <a:cs typeface="Times New Roman" pitchFamily="18" charset="0"/>
              </a:rPr>
              <a:t>-  Sau đó, cho vào ống nghiệm 1 khoảng 5 mL HCl 1 M; cho vào ống nghiệm 2 khoảng 5 mL dung dịch HCl 2 M.</a:t>
            </a:r>
          </a:p>
          <a:p>
            <a:pPr algn="just"/>
            <a:r>
              <a:rPr lang="vi-VN" sz="2800" dirty="0" smtClean="0">
                <a:solidFill>
                  <a:srgbClr val="FF00FF"/>
                </a:solidFill>
                <a:latin typeface="Times New Roman" pitchFamily="18" charset="0"/>
                <a:cs typeface="Times New Roman" pitchFamily="18" charset="0"/>
              </a:rPr>
              <a:t>- Ghi lại thời gian bột đá vôi tan hết ở mỗi ống nghiệm (hoặc so sánh tốc độ thoát khí ở mỗi ống nghiệm) và rút ra nhận xét về ảnh hưởng của nồng độ đến tốc độ phản ứng.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770" decel="100000"/>
                                        <p:tgtEl>
                                          <p:spTgt spid="32770"/>
                                        </p:tgtEl>
                                      </p:cBhvr>
                                    </p:animEffect>
                                    <p:animScale>
                                      <p:cBhvr>
                                        <p:cTn id="8" dur="770" decel="100000"/>
                                        <p:tgtEl>
                                          <p:spTgt spid="32770"/>
                                        </p:tgtEl>
                                      </p:cBhvr>
                                      <p:from x="10000" y="10000"/>
                                      <p:to x="200000" y="450000"/>
                                    </p:animScale>
                                    <p:animScale>
                                      <p:cBhvr>
                                        <p:cTn id="9" dur="1230" accel="100000" fill="hold">
                                          <p:stCondLst>
                                            <p:cond delay="770"/>
                                          </p:stCondLst>
                                        </p:cTn>
                                        <p:tgtEl>
                                          <p:spTgt spid="32770"/>
                                        </p:tgtEl>
                                      </p:cBhvr>
                                      <p:from x="200000" y="450000"/>
                                      <p:to x="100000" y="100000"/>
                                    </p:animScale>
                                    <p:set>
                                      <p:cBhvr>
                                        <p:cTn id="10" dur="770" fill="hold"/>
                                        <p:tgtEl>
                                          <p:spTgt spid="32770"/>
                                        </p:tgtEl>
                                        <p:attrNameLst>
                                          <p:attrName>ppt_x</p:attrName>
                                        </p:attrNameLst>
                                      </p:cBhvr>
                                      <p:to>
                                        <p:strVal val="(0.5)"/>
                                      </p:to>
                                    </p:set>
                                    <p:anim from="(0.5)" to="(#ppt_x)" calcmode="lin" valueType="num">
                                      <p:cBhvr>
                                        <p:cTn id="11" dur="1230" accel="100000" fill="hold">
                                          <p:stCondLst>
                                            <p:cond delay="770"/>
                                          </p:stCondLst>
                                        </p:cTn>
                                        <p:tgtEl>
                                          <p:spTgt spid="32770"/>
                                        </p:tgtEl>
                                        <p:attrNameLst>
                                          <p:attrName>ppt_x</p:attrName>
                                        </p:attrNameLst>
                                      </p:cBhvr>
                                    </p:anim>
                                    <p:set>
                                      <p:cBhvr>
                                        <p:cTn id="12" dur="770" fill="hold"/>
                                        <p:tgtEl>
                                          <p:spTgt spid="32770"/>
                                        </p:tgtEl>
                                        <p:attrNameLst>
                                          <p:attrName>ppt_y</p:attrName>
                                        </p:attrNameLst>
                                      </p:cBhvr>
                                      <p:to>
                                        <p:strVal val="(#ppt_y+0.4)"/>
                                      </p:to>
                                    </p:set>
                                    <p:anim from="(#ppt_y+0.4)" to="(#ppt_y)" calcmode="lin" valueType="num">
                                      <p:cBhvr>
                                        <p:cTn id="13" dur="1230" accel="100000" fill="hold">
                                          <p:stCondLst>
                                            <p:cond delay="770"/>
                                          </p:stCondLst>
                                        </p:cTn>
                                        <p:tgtEl>
                                          <p:spTgt spid="327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style.rotation</p:attrName>
                                        </p:attrNameLst>
                                      </p:cBhvr>
                                      <p:tavLst>
                                        <p:tav tm="0">
                                          <p:val>
                                            <p:fltVal val="360"/>
                                          </p:val>
                                        </p:tav>
                                        <p:tav tm="100000">
                                          <p:val>
                                            <p:fltVal val="0"/>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360"/>
                                          </p:val>
                                        </p:tav>
                                        <p:tav tm="100000">
                                          <p:val>
                                            <p:fltVal val="0"/>
                                          </p:val>
                                        </p:tav>
                                      </p:tavLst>
                                    </p:anim>
                                    <p:animEffect transition="in" filter="fade">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0" y="4419599"/>
            <a:ext cx="12192000" cy="523220"/>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Trong thí nghiệm 4, MnO</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làm tăng tốc độ phản ứng.</a:t>
            </a:r>
          </a:p>
        </p:txBody>
      </p:sp>
      <p:grpSp>
        <p:nvGrpSpPr>
          <p:cNvPr id="20" name="Group 19"/>
          <p:cNvGrpSpPr/>
          <p:nvPr/>
        </p:nvGrpSpPr>
        <p:grpSpPr>
          <a:xfrm>
            <a:off x="-1" y="1"/>
            <a:ext cx="12192001" cy="3893050"/>
            <a:chOff x="-1" y="1"/>
            <a:chExt cx="12192001" cy="3893050"/>
          </a:xfrm>
        </p:grpSpPr>
        <p:pic>
          <p:nvPicPr>
            <p:cNvPr id="33794" name="Picture 2"/>
            <p:cNvPicPr>
              <a:picLocks noChangeAspect="1" noChangeArrowheads="1"/>
            </p:cNvPicPr>
            <p:nvPr/>
          </p:nvPicPr>
          <p:blipFill>
            <a:blip r:embed="rId4"/>
            <a:srcRect/>
            <a:stretch>
              <a:fillRect/>
            </a:stretch>
          </p:blipFill>
          <p:spPr bwMode="auto">
            <a:xfrm>
              <a:off x="0" y="1"/>
              <a:ext cx="12192000" cy="2406316"/>
            </a:xfrm>
            <a:prstGeom prst="rect">
              <a:avLst/>
            </a:prstGeom>
            <a:noFill/>
            <a:ln w="9525">
              <a:noFill/>
              <a:miter lim="800000"/>
              <a:headEnd/>
              <a:tailEnd/>
            </a:ln>
            <a:effectLst/>
          </p:spPr>
        </p:pic>
        <p:pic>
          <p:nvPicPr>
            <p:cNvPr id="33795" name="Picture 3"/>
            <p:cNvPicPr>
              <a:picLocks noChangeAspect="1" noChangeArrowheads="1"/>
            </p:cNvPicPr>
            <p:nvPr/>
          </p:nvPicPr>
          <p:blipFill>
            <a:blip r:embed="rId5"/>
            <a:srcRect/>
            <a:stretch>
              <a:fillRect/>
            </a:stretch>
          </p:blipFill>
          <p:spPr bwMode="auto">
            <a:xfrm>
              <a:off x="-1" y="2247895"/>
              <a:ext cx="8936183" cy="1645156"/>
            </a:xfrm>
            <a:prstGeom prst="rect">
              <a:avLst/>
            </a:prstGeom>
            <a:noFill/>
            <a:ln w="9525">
              <a:noFill/>
              <a:miter lim="800000"/>
              <a:headEnd/>
              <a:tailEnd/>
            </a:ln>
            <a:effectLst/>
          </p:spPr>
        </p:pic>
      </p:grpSp>
      <p:pic>
        <p:nvPicPr>
          <p:cNvPr id="33796" name="Picture 4"/>
          <p:cNvPicPr>
            <a:picLocks noChangeAspect="1" noChangeArrowheads="1"/>
          </p:cNvPicPr>
          <p:nvPr/>
        </p:nvPicPr>
        <p:blipFill>
          <a:blip r:embed="rId6"/>
          <a:srcRect/>
          <a:stretch>
            <a:fillRect/>
          </a:stretch>
        </p:blipFill>
        <p:spPr bwMode="auto">
          <a:xfrm>
            <a:off x="8827389" y="1868197"/>
            <a:ext cx="3364611" cy="2648382"/>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 fill="hold"/>
                                        <p:tgtEl>
                                          <p:spTgt spid="33796"/>
                                        </p:tgtEl>
                                        <p:attrNameLst>
                                          <p:attrName>ppt_w</p:attrName>
                                        </p:attrNameLst>
                                      </p:cBhvr>
                                      <p:tavLst>
                                        <p:tav tm="0">
                                          <p:val>
                                            <p:fltVal val="0"/>
                                          </p:val>
                                        </p:tav>
                                        <p:tav tm="100000">
                                          <p:val>
                                            <p:strVal val="#ppt_w"/>
                                          </p:val>
                                        </p:tav>
                                      </p:tavLst>
                                    </p:anim>
                                    <p:anim calcmode="lin" valueType="num">
                                      <p:cBhvr>
                                        <p:cTn id="15" dur="500" fill="hold"/>
                                        <p:tgtEl>
                                          <p:spTgt spid="33796"/>
                                        </p:tgtEl>
                                        <p:attrNameLst>
                                          <p:attrName>ppt_h</p:attrName>
                                        </p:attrNameLst>
                                      </p:cBhvr>
                                      <p:tavLst>
                                        <p:tav tm="0">
                                          <p:val>
                                            <p:fltVal val="0"/>
                                          </p:val>
                                        </p:tav>
                                        <p:tav tm="100000">
                                          <p:val>
                                            <p:strVal val="#ppt_h"/>
                                          </p:val>
                                        </p:tav>
                                      </p:tavLst>
                                    </p:anim>
                                    <p:animEffect transition="in" filter="fade">
                                      <p:cBhvr>
                                        <p:cTn id="16" dur="500"/>
                                        <p:tgtEl>
                                          <p:spTgt spid="3379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360"/>
                                          </p:val>
                                        </p:tav>
                                        <p:tav tm="100000">
                                          <p:val>
                                            <p:fltVal val="0"/>
                                          </p:val>
                                        </p:tav>
                                      </p:tavLst>
                                    </p:anim>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tác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5777352" y="3131126"/>
            <a:ext cx="6359236"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MnO</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là chất xúc tác cho phản ứng điều chế oxygen từ KClO</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a:t>
            </a:r>
          </a:p>
        </p:txBody>
      </p:sp>
      <p:pic>
        <p:nvPicPr>
          <p:cNvPr id="34818" name="Picture 2"/>
          <p:cNvPicPr>
            <a:picLocks noChangeAspect="1" noChangeArrowheads="1"/>
          </p:cNvPicPr>
          <p:nvPr/>
        </p:nvPicPr>
        <p:blipFill>
          <a:blip r:embed="rId4"/>
          <a:srcRect/>
          <a:stretch>
            <a:fillRect/>
          </a:stretch>
        </p:blipFill>
        <p:spPr bwMode="auto">
          <a:xfrm>
            <a:off x="0" y="0"/>
            <a:ext cx="5888182" cy="6864614"/>
          </a:xfrm>
          <a:prstGeom prst="rect">
            <a:avLst/>
          </a:prstGeom>
          <a:noFill/>
          <a:ln w="9525">
            <a:noFill/>
            <a:miter lim="800000"/>
            <a:headEnd/>
            <a:tailEnd/>
          </a:ln>
          <a:effectLst/>
        </p:spPr>
      </p:pic>
      <p:pic>
        <p:nvPicPr>
          <p:cNvPr id="34819" name="Picture 3"/>
          <p:cNvPicPr>
            <a:picLocks noChangeAspect="1" noChangeArrowheads="1"/>
          </p:cNvPicPr>
          <p:nvPr/>
        </p:nvPicPr>
        <p:blipFill>
          <a:blip r:embed="rId5"/>
          <a:srcRect/>
          <a:stretch>
            <a:fillRect/>
          </a:stretch>
        </p:blipFill>
        <p:spPr bwMode="auto">
          <a:xfrm>
            <a:off x="0" y="789735"/>
            <a:ext cx="12192000" cy="4836496"/>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amond(in)">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36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34818"/>
                                        </p:tgtEl>
                                      </p:cBhvr>
                                    </p:animEffect>
                                    <p:set>
                                      <p:cBhvr>
                                        <p:cTn id="20" dur="1" fill="hold">
                                          <p:stCondLst>
                                            <p:cond delay="499"/>
                                          </p:stCondLst>
                                        </p:cTn>
                                        <p:tgtEl>
                                          <p:spTgt spid="34818"/>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51" presetClass="entr" presetSubtype="0" fill="hold" nodeType="with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fade">
                                      <p:cBhvr>
                                        <p:cTn id="26" dur="770" decel="100000"/>
                                        <p:tgtEl>
                                          <p:spTgt spid="34819"/>
                                        </p:tgtEl>
                                      </p:cBhvr>
                                    </p:animEffect>
                                    <p:animScale>
                                      <p:cBhvr>
                                        <p:cTn id="27" dur="770" decel="100000"/>
                                        <p:tgtEl>
                                          <p:spTgt spid="34819"/>
                                        </p:tgtEl>
                                      </p:cBhvr>
                                      <p:from x="10000" y="10000"/>
                                      <p:to x="200000" y="450000"/>
                                    </p:animScale>
                                    <p:animScale>
                                      <p:cBhvr>
                                        <p:cTn id="28" dur="1230" accel="100000" fill="hold">
                                          <p:stCondLst>
                                            <p:cond delay="770"/>
                                          </p:stCondLst>
                                        </p:cTn>
                                        <p:tgtEl>
                                          <p:spTgt spid="34819"/>
                                        </p:tgtEl>
                                      </p:cBhvr>
                                      <p:from x="200000" y="450000"/>
                                      <p:to x="100000" y="100000"/>
                                    </p:animScale>
                                    <p:set>
                                      <p:cBhvr>
                                        <p:cTn id="29" dur="770" fill="hold"/>
                                        <p:tgtEl>
                                          <p:spTgt spid="34819"/>
                                        </p:tgtEl>
                                        <p:attrNameLst>
                                          <p:attrName>ppt_x</p:attrName>
                                        </p:attrNameLst>
                                      </p:cBhvr>
                                      <p:to>
                                        <p:strVal val="(0.5)"/>
                                      </p:to>
                                    </p:set>
                                    <p:anim from="(0.5)" to="(#ppt_x)" calcmode="lin" valueType="num">
                                      <p:cBhvr>
                                        <p:cTn id="30" dur="1230" accel="100000" fill="hold">
                                          <p:stCondLst>
                                            <p:cond delay="770"/>
                                          </p:stCondLst>
                                        </p:cTn>
                                        <p:tgtEl>
                                          <p:spTgt spid="34819"/>
                                        </p:tgtEl>
                                        <p:attrNameLst>
                                          <p:attrName>ppt_x</p:attrName>
                                        </p:attrNameLst>
                                      </p:cBhvr>
                                    </p:anim>
                                    <p:set>
                                      <p:cBhvr>
                                        <p:cTn id="31" dur="770" fill="hold"/>
                                        <p:tgtEl>
                                          <p:spTgt spid="34819"/>
                                        </p:tgtEl>
                                        <p:attrNameLst>
                                          <p:attrName>ppt_y</p:attrName>
                                        </p:attrNameLst>
                                      </p:cBhvr>
                                      <p:to>
                                        <p:strVal val="(#ppt_y+0.4)"/>
                                      </p:to>
                                    </p:set>
                                    <p:anim from="(#ppt_y+0.4)" to="(#ppt_y)" calcmode="lin" valueType="num">
                                      <p:cBhvr>
                                        <p:cTn id="32" dur="1230" accel="100000" fill="hold">
                                          <p:stCondLst>
                                            <p:cond delay="770"/>
                                          </p:stCondLst>
                                        </p:cTn>
                                        <p:tgtEl>
                                          <p:spTgt spid="3481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0" y="2755733"/>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nhiệt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hơn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09913"/>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Nồng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độ</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cao</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xảy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02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tác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4764642"/>
            <a:ext cx="12192000" cy="954107"/>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ức</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chế</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Picture 2"/>
          <p:cNvPicPr>
            <a:picLocks noChangeAspect="1" noChangeArrowheads="1"/>
          </p:cNvPicPr>
          <p:nvPr/>
        </p:nvPicPr>
        <p:blipFill>
          <a:blip r:embed="rId4"/>
          <a:srcRect/>
          <a:stretch>
            <a:fillRect/>
          </a:stretch>
        </p:blipFill>
        <p:spPr bwMode="auto">
          <a:xfrm>
            <a:off x="0" y="1809780"/>
            <a:ext cx="12164257" cy="2651414"/>
          </a:xfrm>
          <a:prstGeom prst="rect">
            <a:avLst/>
          </a:prstGeom>
          <a:noFill/>
          <a:ln w="9525">
            <a:noFill/>
            <a:miter lim="800000"/>
            <a:headEnd/>
            <a:tailEnd/>
          </a:ln>
          <a:effectLst/>
        </p:spPr>
      </p:pic>
      <p:pic>
        <p:nvPicPr>
          <p:cNvPr id="35843" name="Picture 3"/>
          <p:cNvPicPr>
            <a:picLocks noChangeAspect="1" noChangeArrowheads="1"/>
          </p:cNvPicPr>
          <p:nvPr/>
        </p:nvPicPr>
        <p:blipFill>
          <a:blip r:embed="rId5"/>
          <a:srcRect/>
          <a:stretch>
            <a:fillRect/>
          </a:stretch>
        </p:blipFill>
        <p:spPr bwMode="auto">
          <a:xfrm>
            <a:off x="0" y="2125407"/>
            <a:ext cx="12192000" cy="2459947"/>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Effect transition="in" filter="fade">
                                      <p:cBhvr>
                                        <p:cTn id="9" dur="10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1000"/>
                                        <p:tgtEl>
                                          <p:spTgt spid="35842"/>
                                        </p:tgtEl>
                                      </p:cBhvr>
                                    </p:animEffect>
                                    <p:set>
                                      <p:cBhvr>
                                        <p:cTn id="14" dur="1" fill="hold">
                                          <p:stCondLst>
                                            <p:cond delay="999"/>
                                          </p:stCondLst>
                                        </p:cTn>
                                        <p:tgtEl>
                                          <p:spTgt spid="35842"/>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box(in)">
                                      <p:cBhvr>
                                        <p:cTn id="1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0" y="1048164"/>
            <a:ext cx="12192000" cy="41604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33" name="TextBox 32"/>
          <p:cNvSpPr txBox="1"/>
          <p:nvPr/>
        </p:nvSpPr>
        <p:spPr>
          <a:xfrm>
            <a:off x="0" y="4924209"/>
            <a:ext cx="12192000" cy="523220"/>
          </a:xfrm>
          <a:prstGeom prst="rect">
            <a:avLst/>
          </a:prstGeom>
          <a:noFill/>
        </p:spPr>
        <p:txBody>
          <a:bodyPr wrap="square" rtlCol="0">
            <a:spAutoFit/>
          </a:bodyPr>
          <a:lstStyle/>
          <a:p>
            <a:pPr algn="just"/>
            <a:r>
              <a:rPr lang="en-US" sz="2800" dirty="0" smtClean="0">
                <a:solidFill>
                  <a:srgbClr val="FF00FF"/>
                </a:solidFill>
                <a:latin typeface="Times New Roman" panose="02020603050405020304" pitchFamily="18" charset="0"/>
                <a:cs typeface="Times New Roman" panose="02020603050405020304" pitchFamily="18" charset="0"/>
              </a:rPr>
              <a:t>Ở </a:t>
            </a:r>
            <a:r>
              <a:rPr lang="en-US" sz="2800" dirty="0" err="1" smtClean="0">
                <a:solidFill>
                  <a:srgbClr val="FF00FF"/>
                </a:solidFill>
                <a:latin typeface="Times New Roman" panose="02020603050405020304" pitchFamily="18" charset="0"/>
                <a:cs typeface="Times New Roman" panose="02020603050405020304" pitchFamily="18" charset="0"/>
              </a:rPr>
              <a:t>trường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hợp</a:t>
            </a:r>
            <a:r>
              <a:rPr lang="en-US" sz="2800" dirty="0" smtClean="0">
                <a:solidFill>
                  <a:srgbClr val="FF00FF"/>
                </a:solidFill>
                <a:latin typeface="Times New Roman" panose="02020603050405020304" pitchFamily="18" charset="0"/>
                <a:cs typeface="Times New Roman" panose="02020603050405020304" pitchFamily="18" charset="0"/>
              </a:rPr>
              <a:t> a) </a:t>
            </a:r>
            <a:r>
              <a:rPr lang="en-US" sz="2800" dirty="0" err="1" smtClean="0">
                <a:solidFill>
                  <a:srgbClr val="FF00FF"/>
                </a:solidFill>
                <a:latin typeface="Times New Roman" panose="02020603050405020304" pitchFamily="18" charset="0"/>
                <a:cs typeface="Times New Roman" panose="02020603050405020304" pitchFamily="18" charset="0"/>
              </a:rPr>
              <a:t>tốc</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độ</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phản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ứng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xảy</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ra</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nhanh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hơn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trường</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hợp</a:t>
            </a:r>
            <a:r>
              <a:rPr lang="en-US" sz="2800" dirty="0" smtClean="0">
                <a:solidFill>
                  <a:srgbClr val="FF00FF"/>
                </a:solidFill>
                <a:latin typeface="Times New Roman" panose="02020603050405020304" pitchFamily="18" charset="0"/>
                <a:cs typeface="Times New Roman" panose="02020603050405020304" pitchFamily="18" charset="0"/>
              </a:rPr>
              <a:t> b)</a:t>
            </a:r>
            <a:endParaRPr lang="en-US" sz="2800" dirty="0">
              <a:solidFill>
                <a:srgbClr val="FF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4"/>
          <a:srcRect/>
          <a:stretch>
            <a:fillRect/>
          </a:stretch>
        </p:blipFill>
        <p:spPr bwMode="auto">
          <a:xfrm>
            <a:off x="1223097" y="1374631"/>
            <a:ext cx="10869170" cy="3516024"/>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770" decel="100000"/>
                                        <p:tgtEl>
                                          <p:spTgt spid="2050"/>
                                        </p:tgtEl>
                                      </p:cBhvr>
                                    </p:animEffect>
                                    <p:animScale>
                                      <p:cBhvr>
                                        <p:cTn id="13" dur="770" decel="100000"/>
                                        <p:tgtEl>
                                          <p:spTgt spid="2050"/>
                                        </p:tgtEl>
                                      </p:cBhvr>
                                      <p:from x="10000" y="10000"/>
                                      <p:to x="200000" y="450000"/>
                                    </p:animScale>
                                    <p:animScale>
                                      <p:cBhvr>
                                        <p:cTn id="14" dur="1230" accel="100000" fill="hold">
                                          <p:stCondLst>
                                            <p:cond delay="770"/>
                                          </p:stCondLst>
                                        </p:cTn>
                                        <p:tgtEl>
                                          <p:spTgt spid="2050"/>
                                        </p:tgtEl>
                                      </p:cBhvr>
                                      <p:from x="200000" y="450000"/>
                                      <p:to x="100000" y="100000"/>
                                    </p:animScale>
                                    <p:set>
                                      <p:cBhvr>
                                        <p:cTn id="15" dur="770" fill="hold"/>
                                        <p:tgtEl>
                                          <p:spTgt spid="2050"/>
                                        </p:tgtEl>
                                        <p:attrNameLst>
                                          <p:attrName>ppt_x</p:attrName>
                                        </p:attrNameLst>
                                      </p:cBhvr>
                                      <p:to>
                                        <p:strVal val="(0.5)"/>
                                      </p:to>
                                    </p:set>
                                    <p:anim from="(0.5)" to="(#ppt_x)" calcmode="lin" valueType="num">
                                      <p:cBhvr>
                                        <p:cTn id="16" dur="1230" accel="100000" fill="hold">
                                          <p:stCondLst>
                                            <p:cond delay="770"/>
                                          </p:stCondLst>
                                        </p:cTn>
                                        <p:tgtEl>
                                          <p:spTgt spid="2050"/>
                                        </p:tgtEl>
                                        <p:attrNameLst>
                                          <p:attrName>ppt_x</p:attrName>
                                        </p:attrNameLst>
                                      </p:cBhvr>
                                    </p:anim>
                                    <p:set>
                                      <p:cBhvr>
                                        <p:cTn id="17" dur="770" fill="hold"/>
                                        <p:tgtEl>
                                          <p:spTgt spid="2050"/>
                                        </p:tgtEl>
                                        <p:attrNameLst>
                                          <p:attrName>ppt_y</p:attrName>
                                        </p:attrNameLst>
                                      </p:cBhvr>
                                      <p:to>
                                        <p:strVal val="(#ppt_y+0.4)"/>
                                      </p:to>
                                    </p:set>
                                    <p:anim from="(#ppt_y+0.4)" to="(#ppt_y)" calcmode="lin" valueType="num">
                                      <p:cBhvr>
                                        <p:cTn id="18" dur="1230" accel="100000" fill="hold">
                                          <p:stCondLst>
                                            <p:cond delay="770"/>
                                          </p:stCondLst>
                                        </p:cTn>
                                        <p:tgtEl>
                                          <p:spTgt spid="2050"/>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500" fill="hold"/>
                                        <p:tgtEl>
                                          <p:spTgt spid="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30">
                                            <p:txEl>
                                              <p:pRg st="0" end="0"/>
                                            </p:txEl>
                                          </p:spTgt>
                                        </p:tgtEl>
                                        <p:attrNameLst>
                                          <p:attrName>style.visibility</p:attrName>
                                        </p:attrNameLst>
                                      </p:cBhvr>
                                      <p:to>
                                        <p:strVal val="visible"/>
                                      </p:to>
                                    </p:set>
                                    <p:anim calcmode="lin" valueType="num">
                                      <p:cBhvr>
                                        <p:cTn id="32"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0">
                                            <p:txEl>
                                              <p:pRg st="0" end="0"/>
                                            </p:txEl>
                                          </p:spTgt>
                                        </p:tgtEl>
                                      </p:cBhvr>
                                    </p:animEffect>
                                  </p:childTnLst>
                                </p:cTn>
                              </p:par>
                              <p:par>
                                <p:cTn id="37" presetID="53" presetClass="exit" presetSubtype="0" fill="hold" nodeType="withEffect">
                                  <p:stCondLst>
                                    <p:cond delay="0"/>
                                  </p:stCondLst>
                                  <p:childTnLst>
                                    <p:anim calcmode="lin" valueType="num">
                                      <p:cBhvr>
                                        <p:cTn id="38" dur="500"/>
                                        <p:tgtEl>
                                          <p:spTgt spid="2050"/>
                                        </p:tgtEl>
                                        <p:attrNameLst>
                                          <p:attrName>ppt_w</p:attrName>
                                        </p:attrNameLst>
                                      </p:cBhvr>
                                      <p:tavLst>
                                        <p:tav tm="0">
                                          <p:val>
                                            <p:strVal val="ppt_w"/>
                                          </p:val>
                                        </p:tav>
                                        <p:tav tm="100000">
                                          <p:val>
                                            <p:fltVal val="0"/>
                                          </p:val>
                                        </p:tav>
                                      </p:tavLst>
                                    </p:anim>
                                    <p:anim calcmode="lin" valueType="num">
                                      <p:cBhvr>
                                        <p:cTn id="39" dur="500"/>
                                        <p:tgtEl>
                                          <p:spTgt spid="2050"/>
                                        </p:tgtEl>
                                        <p:attrNameLst>
                                          <p:attrName>ppt_h</p:attrName>
                                        </p:attrNameLst>
                                      </p:cBhvr>
                                      <p:tavLst>
                                        <p:tav tm="0">
                                          <p:val>
                                            <p:strVal val="ppt_h"/>
                                          </p:val>
                                        </p:tav>
                                        <p:tav tm="100000">
                                          <p:val>
                                            <p:fltVal val="0"/>
                                          </p:val>
                                        </p:tav>
                                      </p:tavLst>
                                    </p:anim>
                                    <p:animEffect transition="out" filter="fade">
                                      <p:cBhvr>
                                        <p:cTn id="40" dur="500"/>
                                        <p:tgtEl>
                                          <p:spTgt spid="2050"/>
                                        </p:tgtEl>
                                      </p:cBhvr>
                                    </p:animEffect>
                                    <p:set>
                                      <p:cBhvr>
                                        <p:cTn id="41" dur="1" fill="hold">
                                          <p:stCondLst>
                                            <p:cond delay="499"/>
                                          </p:stCondLst>
                                        </p:cTn>
                                        <p:tgtEl>
                                          <p:spTgt spid="2050"/>
                                        </p:tgtEl>
                                        <p:attrNameLst>
                                          <p:attrName>style.visibility</p:attrName>
                                        </p:attrNameLst>
                                      </p:cBhvr>
                                      <p:to>
                                        <p:strVal val="hidden"/>
                                      </p:to>
                                    </p:set>
                                  </p:childTnLst>
                                </p:cTn>
                              </p:par>
                              <p:par>
                                <p:cTn id="42" presetID="2" presetClass="exit" presetSubtype="4" fill="hold" grpId="1" nodeType="withEffect">
                                  <p:stCondLst>
                                    <p:cond delay="0"/>
                                  </p:stCondLst>
                                  <p:iterate type="lt">
                                    <p:tmPct val="0"/>
                                  </p:iterate>
                                  <p:childTnLst>
                                    <p:anim calcmode="lin" valueType="num">
                                      <p:cBhvr additive="base">
                                        <p:cTn id="43" dur="500"/>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build="p"/>
      <p:bldP spid="33" grpId="0" uiExpand="1" build="p"/>
      <p:bldP spid="33"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1" y="-1"/>
            <a:ext cx="5508001" cy="6858001"/>
          </a:xfrm>
          <a:prstGeom prst="rect">
            <a:avLst/>
          </a:prstGeom>
          <a:noFill/>
          <a:ln w="9525">
            <a:noFill/>
            <a:miter lim="800000"/>
            <a:headEnd/>
            <a:tailEnd/>
          </a:ln>
          <a:effectLst/>
        </p:spPr>
      </p:pic>
      <p:sp>
        <p:nvSpPr>
          <p:cNvPr id="3" name="TextBox 2"/>
          <p:cNvSpPr txBox="1"/>
          <p:nvPr/>
        </p:nvSpPr>
        <p:spPr>
          <a:xfrm>
            <a:off x="5443629" y="2428160"/>
            <a:ext cx="6679096" cy="1815882"/>
          </a:xfrm>
          <a:prstGeom prst="rect">
            <a:avLst/>
          </a:prstGeom>
          <a:noFill/>
        </p:spPr>
        <p:txBody>
          <a:bodyPr wrap="square" rtlCol="0">
            <a:spAutoFit/>
          </a:bodyPr>
          <a:lstStyle/>
          <a:p>
            <a:pPr algn="just"/>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que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que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619651"/>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1.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xảy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 </a:t>
            </a:r>
            <a:r>
              <a:rPr lang="en-US" sz="2800" dirty="0" err="1" smtClean="0">
                <a:solidFill>
                  <a:srgbClr val="FF00FF"/>
                </a:solidFill>
                <a:latin typeface="Times New Roman" pitchFamily="18" charset="0"/>
                <a:cs typeface="Times New Roman" pitchFamily="18" charset="0"/>
              </a:rPr>
              <a:t>dây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oxygen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còn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b </a:t>
            </a:r>
            <a:r>
              <a:rPr lang="en-US" sz="2800" dirty="0" err="1" smtClean="0">
                <a:solidFill>
                  <a:srgbClr val="FF00FF"/>
                </a:solidFill>
                <a:latin typeface="Times New Roman" pitchFamily="18" charset="0"/>
                <a:cs typeface="Times New Roman" pitchFamily="18" charset="0"/>
              </a:rPr>
              <a:t>dây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2022764" y="0"/>
            <a:ext cx="8035636" cy="3669164"/>
          </a:xfrm>
          <a:prstGeom prst="rect">
            <a:avLst/>
          </a:prstGeom>
          <a:noFill/>
          <a:ln w="9525">
            <a:noFill/>
            <a:miter lim="800000"/>
            <a:headEnd/>
            <a:tailEnd/>
          </a:ln>
          <a:effectLst/>
        </p:spPr>
      </p:pic>
      <p:sp>
        <p:nvSpPr>
          <p:cNvPr id="5" name="TextBox 4"/>
          <p:cNvSpPr txBox="1"/>
          <p:nvPr/>
        </p:nvSpPr>
        <p:spPr>
          <a:xfrm>
            <a:off x="27715" y="4575610"/>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2.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đốt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cháy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liệu</a:t>
            </a:r>
            <a:r>
              <a:rPr lang="en-US" sz="2800" dirty="0" smtClean="0">
                <a:solidFill>
                  <a:srgbClr val="FF00FF"/>
                </a:solidFill>
                <a:latin typeface="Times New Roman" pitchFamily="18" charset="0"/>
                <a:cs typeface="Times New Roman" pitchFamily="18" charset="0"/>
              </a:rPr>
              <a:t> (than, </a:t>
            </a:r>
            <a:r>
              <a:rPr lang="en-US" sz="2800" dirty="0" err="1" smtClean="0">
                <a:solidFill>
                  <a:srgbClr val="FF00FF"/>
                </a:solidFill>
                <a:latin typeface="Times New Roman" pitchFamily="18" charset="0"/>
                <a:cs typeface="Times New Roman" pitchFamily="18" charset="0"/>
              </a:rPr>
              <a:t>dầu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đốt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quẹt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đầu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diêm</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6" name="TextBox 5"/>
          <p:cNvSpPr txBox="1"/>
          <p:nvPr/>
        </p:nvSpPr>
        <p:spPr>
          <a:xfrm>
            <a:off x="13855" y="5531572"/>
            <a:ext cx="12122725"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2.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chậm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thực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men </a:t>
            </a:r>
            <a:r>
              <a:rPr lang="en-US" sz="2800" dirty="0" err="1" smtClean="0">
                <a:solidFill>
                  <a:srgbClr val="FF00FF"/>
                </a:solidFill>
                <a:latin typeface="Times New Roman" pitchFamily="18" charset="0"/>
                <a:cs typeface="Times New Roman" pitchFamily="18" charset="0"/>
              </a:rPr>
              <a:t>giấm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muối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dưa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lên</a:t>
            </a:r>
            <a:r>
              <a:rPr lang="en-US" sz="2800" dirty="0" smtClean="0">
                <a:solidFill>
                  <a:srgbClr val="FF00FF"/>
                </a:solidFill>
                <a:latin typeface="Times New Roman" pitchFamily="18" charset="0"/>
                <a:cs typeface="Times New Roman" pitchFamily="18" charset="0"/>
              </a:rPr>
              <a:t> men </a:t>
            </a:r>
            <a:r>
              <a:rPr lang="en-US" sz="2800" dirty="0" err="1" smtClean="0">
                <a:solidFill>
                  <a:srgbClr val="FF00FF"/>
                </a:solidFill>
                <a:latin typeface="Times New Roman" pitchFamily="18" charset="0"/>
                <a:cs typeface="Times New Roman" pitchFamily="18" charset="0"/>
              </a:rPr>
              <a:t>sữa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upRigh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0" y="0"/>
            <a:ext cx="9387071" cy="1551709"/>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1302370" y="1602094"/>
            <a:ext cx="5818866" cy="670051"/>
          </a:xfrm>
          <a:prstGeom prst="rect">
            <a:avLst/>
          </a:prstGeom>
          <a:noFill/>
          <a:ln w="9525">
            <a:noFill/>
            <a:miter lim="800000"/>
            <a:headEnd/>
            <a:tailEnd/>
          </a:ln>
          <a:effectLst/>
        </p:spPr>
      </p:pic>
      <p:pic>
        <p:nvPicPr>
          <p:cNvPr id="3076" name="Picture 4"/>
          <p:cNvPicPr>
            <a:picLocks noChangeAspect="1" noChangeArrowheads="1"/>
          </p:cNvPicPr>
          <p:nvPr/>
        </p:nvPicPr>
        <p:blipFill>
          <a:blip r:embed="rId6"/>
          <a:srcRect/>
          <a:stretch>
            <a:fillRect/>
          </a:stretch>
        </p:blipFill>
        <p:spPr bwMode="auto">
          <a:xfrm>
            <a:off x="-1" y="2267815"/>
            <a:ext cx="8617528" cy="1403272"/>
          </a:xfrm>
          <a:prstGeom prst="rect">
            <a:avLst/>
          </a:prstGeom>
          <a:noFill/>
          <a:ln w="9525">
            <a:noFill/>
            <a:miter lim="800000"/>
            <a:headEnd/>
            <a:tailEnd/>
          </a:ln>
          <a:effectLst/>
        </p:spPr>
      </p:pic>
      <p:pic>
        <p:nvPicPr>
          <p:cNvPr id="3077" name="Picture 5"/>
          <p:cNvPicPr>
            <a:picLocks noChangeAspect="1" noChangeArrowheads="1"/>
          </p:cNvPicPr>
          <p:nvPr/>
        </p:nvPicPr>
        <p:blipFill>
          <a:blip r:embed="rId7"/>
          <a:srcRect/>
          <a:stretch>
            <a:fillRect/>
          </a:stretch>
        </p:blipFill>
        <p:spPr bwMode="auto">
          <a:xfrm>
            <a:off x="0" y="3663660"/>
            <a:ext cx="8742218" cy="1846182"/>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56346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000" fill="hold"/>
                                        <p:tgtEl>
                                          <p:spTgt spid="3075"/>
                                        </p:tgtEl>
                                        <p:attrNameLst>
                                          <p:attrName>ppt_w</p:attrName>
                                        </p:attrNameLst>
                                      </p:cBhvr>
                                      <p:tavLst>
                                        <p:tav tm="0">
                                          <p:val>
                                            <p:fltVal val="0"/>
                                          </p:val>
                                        </p:tav>
                                        <p:tav tm="100000">
                                          <p:val>
                                            <p:strVal val="#ppt_w"/>
                                          </p:val>
                                        </p:tav>
                                      </p:tavLst>
                                    </p:anim>
                                    <p:anim calcmode="lin" valueType="num">
                                      <p:cBhvr>
                                        <p:cTn id="15" dur="1000" fill="hold"/>
                                        <p:tgtEl>
                                          <p:spTgt spid="3075"/>
                                        </p:tgtEl>
                                        <p:attrNameLst>
                                          <p:attrName>ppt_h</p:attrName>
                                        </p:attrNameLst>
                                      </p:cBhvr>
                                      <p:tavLst>
                                        <p:tav tm="0">
                                          <p:val>
                                            <p:fltVal val="0"/>
                                          </p:val>
                                        </p:tav>
                                        <p:tav tm="100000">
                                          <p:val>
                                            <p:strVal val="#ppt_h"/>
                                          </p:val>
                                        </p:tav>
                                      </p:tavLst>
                                    </p:anim>
                                    <p:animEffect transition="in" filter="fade">
                                      <p:cBhvr>
                                        <p:cTn id="16" dur="1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1000" fill="hold"/>
                                        <p:tgtEl>
                                          <p:spTgt spid="3076"/>
                                        </p:tgtEl>
                                        <p:attrNameLst>
                                          <p:attrName>ppt_w</p:attrName>
                                        </p:attrNameLst>
                                      </p:cBhvr>
                                      <p:tavLst>
                                        <p:tav tm="0">
                                          <p:val>
                                            <p:fltVal val="0"/>
                                          </p:val>
                                        </p:tav>
                                        <p:tav tm="100000">
                                          <p:val>
                                            <p:strVal val="#ppt_w"/>
                                          </p:val>
                                        </p:tav>
                                      </p:tavLst>
                                    </p:anim>
                                    <p:anim calcmode="lin" valueType="num">
                                      <p:cBhvr>
                                        <p:cTn id="22" dur="1000" fill="hold"/>
                                        <p:tgtEl>
                                          <p:spTgt spid="3076"/>
                                        </p:tgtEl>
                                        <p:attrNameLst>
                                          <p:attrName>ppt_h</p:attrName>
                                        </p:attrNameLst>
                                      </p:cBhvr>
                                      <p:tavLst>
                                        <p:tav tm="0">
                                          <p:val>
                                            <p:fltVal val="0"/>
                                          </p:val>
                                        </p:tav>
                                        <p:tav tm="100000">
                                          <p:val>
                                            <p:strVal val="#ppt_h"/>
                                          </p:val>
                                        </p:tav>
                                      </p:tavLst>
                                    </p:anim>
                                    <p:animEffect transition="in" filter="fade">
                                      <p:cBhvr>
                                        <p:cTn id="23" dur="1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 calcmode="lin" valueType="num">
                                      <p:cBhvr>
                                        <p:cTn id="28" dur="1000" fill="hold"/>
                                        <p:tgtEl>
                                          <p:spTgt spid="3077"/>
                                        </p:tgtEl>
                                        <p:attrNameLst>
                                          <p:attrName>ppt_w</p:attrName>
                                        </p:attrNameLst>
                                      </p:cBhvr>
                                      <p:tavLst>
                                        <p:tav tm="0">
                                          <p:val>
                                            <p:fltVal val="0"/>
                                          </p:val>
                                        </p:tav>
                                        <p:tav tm="100000">
                                          <p:val>
                                            <p:strVal val="#ppt_w"/>
                                          </p:val>
                                        </p:tav>
                                      </p:tavLst>
                                    </p:anim>
                                    <p:anim calcmode="lin" valueType="num">
                                      <p:cBhvr>
                                        <p:cTn id="29" dur="1000" fill="hold"/>
                                        <p:tgtEl>
                                          <p:spTgt spid="3077"/>
                                        </p:tgtEl>
                                        <p:attrNameLst>
                                          <p:attrName>ppt_h</p:attrName>
                                        </p:attrNameLst>
                                      </p:cBhvr>
                                      <p:tavLst>
                                        <p:tav tm="0">
                                          <p:val>
                                            <p:fltVal val="0"/>
                                          </p:val>
                                        </p:tav>
                                        <p:tav tm="100000">
                                          <p:val>
                                            <p:strVal val="#ppt_h"/>
                                          </p:val>
                                        </p:tav>
                                      </p:tavLst>
                                    </p:anim>
                                    <p:animEffect transition="in" filter="fade">
                                      <p:cBhvr>
                                        <p:cTn id="30"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7: </a:t>
            </a:r>
            <a:r>
              <a:rPr lang="en-US" sz="2600" b="1" dirty="0" err="1" smtClean="0">
                <a:solidFill>
                  <a:srgbClr val="FF00FF"/>
                </a:solidFill>
                <a:latin typeface="Times New Roman" pitchFamily="18" charset="0"/>
                <a:cs typeface="Times New Roman" pitchFamily="18" charset="0"/>
              </a:rPr>
              <a:t>TỐC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ĐỘ</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PHẢN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ỨNG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CHẤT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XÚC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TÁC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endParaRPr lang="en-US" sz="24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chậm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8194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ẢNH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HƯỞNG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ĐẾN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smtClean="0">
              <a:solidFill>
                <a:srgbClr val="0000FF"/>
              </a:solidFill>
              <a:latin typeface="Times New Roman" pitchFamily="18" charset="0"/>
              <a:cs typeface="Times New Roman" pitchFamily="18" charset="0"/>
            </a:endParaRPr>
          </a:p>
        </p:txBody>
      </p:sp>
      <p:sp>
        <p:nvSpPr>
          <p:cNvPr id="18" name="TextBox 17"/>
          <p:cNvSpPr txBox="1"/>
          <p:nvPr/>
        </p:nvSpPr>
        <p:spPr>
          <a:xfrm>
            <a:off x="0" y="2215405"/>
            <a:ext cx="12192000" cy="523220"/>
          </a:xfrm>
          <a:prstGeom prst="rect">
            <a:avLst/>
          </a:prstGeom>
          <a:noFill/>
        </p:spPr>
        <p:txBody>
          <a:bodyPr wrap="square" rtlCol="0">
            <a:spAutoFit/>
          </a:bodyPr>
          <a:lstStyle/>
          <a:p>
            <a:pPr marL="342900" indent="-342900"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Diện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bề</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mặt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tiếp</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xúc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lớn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càng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71D2D94-2555-4127-99EB-F19B1B95B6C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gt;)\uFFFD{9E93AA1A-940E-4897-AE60-F4AE63AFB3BA}&quot;,&quot;D:\\POWEPOINT\\BAI GIANG DUA LEN ELEANING\\PP BG KHTN8\\BÀI GIẢNG PP HÓA 8&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F12743C-499A-4435-BEEF-CC45BD33CAC8}:363"/>
</p:tagLst>
</file>

<file path=ppt/tags/tag11.xml><?xml version="1.0" encoding="utf-8"?>
<p:tagLst xmlns:a="http://schemas.openxmlformats.org/drawingml/2006/main" xmlns:r="http://schemas.openxmlformats.org/officeDocument/2006/relationships" xmlns:p="http://schemas.openxmlformats.org/presentationml/2006/main">
  <p:tag name="GENSWF_SLIDE_UID" val="{FCA7B6EC-1CBA-4A07-AD0B-E0D4C8500B5E}:364"/>
</p:tagLst>
</file>

<file path=ppt/tags/tag12.xml><?xml version="1.0" encoding="utf-8"?>
<p:tagLst xmlns:a="http://schemas.openxmlformats.org/drawingml/2006/main" xmlns:r="http://schemas.openxmlformats.org/officeDocument/2006/relationships" xmlns:p="http://schemas.openxmlformats.org/presentationml/2006/main">
  <p:tag name="GENSWF_SLIDE_UID" val="{657AAAF9-5973-46CB-9F4D-8DE43E045AF8}:362"/>
</p:tagLst>
</file>

<file path=ppt/tags/tag13.xml><?xml version="1.0" encoding="utf-8"?>
<p:tagLst xmlns:a="http://schemas.openxmlformats.org/drawingml/2006/main" xmlns:r="http://schemas.openxmlformats.org/officeDocument/2006/relationships" xmlns:p="http://schemas.openxmlformats.org/presentationml/2006/main">
  <p:tag name="GENSWF_SLIDE_UID" val="{D0AE742E-EF81-4A06-A4B9-6B769816E98D}:365"/>
</p:tagLst>
</file>

<file path=ppt/tags/tag14.xml><?xml version="1.0" encoding="utf-8"?>
<p:tagLst xmlns:a="http://schemas.openxmlformats.org/drawingml/2006/main" xmlns:r="http://schemas.openxmlformats.org/officeDocument/2006/relationships" xmlns:p="http://schemas.openxmlformats.org/presentationml/2006/main">
  <p:tag name="GENSWF_SLIDE_UID" val="{10D8241A-6BF5-428D-ACA1-8658DCB487E4}:366"/>
</p:tagLst>
</file>

<file path=ppt/tags/tag15.xml><?xml version="1.0" encoding="utf-8"?>
<p:tagLst xmlns:a="http://schemas.openxmlformats.org/drawingml/2006/main" xmlns:r="http://schemas.openxmlformats.org/officeDocument/2006/relationships" xmlns:p="http://schemas.openxmlformats.org/presentationml/2006/main">
  <p:tag name="GENSWF_SLIDE_UID" val="{AF79B5B5-3DA6-4520-9C42-20883A6F2F3E}:367"/>
</p:tagLst>
</file>

<file path=ppt/tags/tag16.xml><?xml version="1.0" encoding="utf-8"?>
<p:tagLst xmlns:a="http://schemas.openxmlformats.org/drawingml/2006/main" xmlns:r="http://schemas.openxmlformats.org/officeDocument/2006/relationships" xmlns:p="http://schemas.openxmlformats.org/presentationml/2006/main">
  <p:tag name="GENSWF_SLIDE_UID" val="{BA276572-44F4-4E67-AFC5-F9E2AE0A327E}:368"/>
</p:tagLst>
</file>

<file path=ppt/tags/tag17.xml><?xml version="1.0" encoding="utf-8"?>
<p:tagLst xmlns:a="http://schemas.openxmlformats.org/drawingml/2006/main" xmlns:r="http://schemas.openxmlformats.org/officeDocument/2006/relationships" xmlns:p="http://schemas.openxmlformats.org/presentationml/2006/main">
  <p:tag name="GENSWF_SLIDE_UID" val="{B2DAAFFA-48F6-4AF2-B6A1-253C715AEA03}:369"/>
</p:tagLst>
</file>

<file path=ppt/tags/tag18.xml><?xml version="1.0" encoding="utf-8"?>
<p:tagLst xmlns:a="http://schemas.openxmlformats.org/drawingml/2006/main" xmlns:r="http://schemas.openxmlformats.org/officeDocument/2006/relationships" xmlns:p="http://schemas.openxmlformats.org/presentationml/2006/main">
  <p:tag name="GENSWF_SLIDE_UID" val="{B390C19E-9A05-4709-B2D3-08A7D87A131D}:370"/>
</p:tagLst>
</file>

<file path=ppt/tags/tag19.xml><?xml version="1.0" encoding="utf-8"?>
<p:tagLst xmlns:a="http://schemas.openxmlformats.org/drawingml/2006/main" xmlns:r="http://schemas.openxmlformats.org/officeDocument/2006/relationships" xmlns:p="http://schemas.openxmlformats.org/presentationml/2006/main">
  <p:tag name="GENSWF_SLIDE_UID" val="{52F124CF-FFD1-4658-9D54-2772FF9ABAE9}:371"/>
</p:tagLst>
</file>

<file path=ppt/tags/tag2.xml><?xml version="1.0" encoding="utf-8"?>
<p:tagLst xmlns:a="http://schemas.openxmlformats.org/drawingml/2006/main" xmlns:r="http://schemas.openxmlformats.org/officeDocument/2006/relationships" xmlns:p="http://schemas.openxmlformats.org/presentationml/2006/main">
  <p:tag name="GENSWF_SLIDE_UID" val="{F7B16462-EBDA-4FA6-A649-E4DC006BC474}:333"/>
</p:tagLst>
</file>

<file path=ppt/tags/tag20.xml><?xml version="1.0" encoding="utf-8"?>
<p:tagLst xmlns:a="http://schemas.openxmlformats.org/drawingml/2006/main" xmlns:r="http://schemas.openxmlformats.org/officeDocument/2006/relationships" xmlns:p="http://schemas.openxmlformats.org/presentationml/2006/main">
  <p:tag name="GENSWF_SLIDE_UID" val="{31B362A4-659B-448A-A883-BF6931FD90BB}:372"/>
</p:tagLst>
</file>

<file path=ppt/tags/tag21.xml><?xml version="1.0" encoding="utf-8"?>
<p:tagLst xmlns:a="http://schemas.openxmlformats.org/drawingml/2006/main" xmlns:r="http://schemas.openxmlformats.org/officeDocument/2006/relationships" xmlns:p="http://schemas.openxmlformats.org/presentationml/2006/main">
  <p:tag name="GENSWF_SLIDE_UID" val="{541F21D4-8478-4F33-BA33-2C4ABE198272}:373"/>
</p:tagLst>
</file>

<file path=ppt/tags/tag22.xml><?xml version="1.0" encoding="utf-8"?>
<p:tagLst xmlns:a="http://schemas.openxmlformats.org/drawingml/2006/main" xmlns:r="http://schemas.openxmlformats.org/officeDocument/2006/relationships" xmlns:p="http://schemas.openxmlformats.org/presentationml/2006/main">
  <p:tag name="GENSWF_SLIDE_UID" val="{00AFE847-79A3-487A-9F91-7AA2A6290820}:374"/>
</p:tagLst>
</file>

<file path=ppt/tags/tag23.xml><?xml version="1.0" encoding="utf-8"?>
<p:tagLst xmlns:a="http://schemas.openxmlformats.org/drawingml/2006/main" xmlns:r="http://schemas.openxmlformats.org/officeDocument/2006/relationships" xmlns:p="http://schemas.openxmlformats.org/presentationml/2006/main">
  <p:tag name="GENSWF_SLIDE_UID" val="{EBF90191-BFF7-4AFC-8188-3A4470DDC10E}:375"/>
</p:tagLst>
</file>

<file path=ppt/tags/tag24.xml><?xml version="1.0" encoding="utf-8"?>
<p:tagLst xmlns:a="http://schemas.openxmlformats.org/drawingml/2006/main" xmlns:r="http://schemas.openxmlformats.org/officeDocument/2006/relationships" xmlns:p="http://schemas.openxmlformats.org/presentationml/2006/main">
  <p:tag name="GENSWF_SLIDE_UID" val="{E82376FE-EE48-44CB-84D9-7412EA8294E1}:376"/>
</p:tagLst>
</file>

<file path=ppt/tags/tag25.xml><?xml version="1.0" encoding="utf-8"?>
<p:tagLst xmlns:a="http://schemas.openxmlformats.org/drawingml/2006/main" xmlns:r="http://schemas.openxmlformats.org/officeDocument/2006/relationships" xmlns:p="http://schemas.openxmlformats.org/presentationml/2006/main">
  <p:tag name="GENSWF_SLIDE_UID" val="{57EA6335-1B79-4D83-A724-F440BBDC8CBA}:377"/>
</p:tagLst>
</file>

<file path=ppt/tags/tag26.xml><?xml version="1.0" encoding="utf-8"?>
<p:tagLst xmlns:a="http://schemas.openxmlformats.org/drawingml/2006/main" xmlns:r="http://schemas.openxmlformats.org/officeDocument/2006/relationships" xmlns:p="http://schemas.openxmlformats.org/presentationml/2006/main">
  <p:tag name="GENSWF_SLIDE_UID" val="{D55F2997-796E-42B4-8855-071066CB3CEC}:378"/>
</p:tagLst>
</file>

<file path=ppt/tags/tag3.xml><?xml version="1.0" encoding="utf-8"?>
<p:tagLst xmlns:a="http://schemas.openxmlformats.org/drawingml/2006/main" xmlns:r="http://schemas.openxmlformats.org/officeDocument/2006/relationships" xmlns:p="http://schemas.openxmlformats.org/presentationml/2006/main">
  <p:tag name="GENSWF_SLIDE_UID" val="{1A0D485B-CA04-4FC8-BC0E-14C26C1D1E00}:335"/>
</p:tagLst>
</file>

<file path=ppt/tags/tag4.xml><?xml version="1.0" encoding="utf-8"?>
<p:tagLst xmlns:a="http://schemas.openxmlformats.org/drawingml/2006/main" xmlns:r="http://schemas.openxmlformats.org/officeDocument/2006/relationships" xmlns:p="http://schemas.openxmlformats.org/presentationml/2006/main">
  <p:tag name="GENSWF_SLIDE_UID" val="{D4712F55-8C3B-43B3-8867-BA30FE604A26}:357"/>
</p:tagLst>
</file>

<file path=ppt/tags/tag5.xml><?xml version="1.0" encoding="utf-8"?>
<p:tagLst xmlns:a="http://schemas.openxmlformats.org/drawingml/2006/main" xmlns:r="http://schemas.openxmlformats.org/officeDocument/2006/relationships" xmlns:p="http://schemas.openxmlformats.org/presentationml/2006/main">
  <p:tag name="GENSWF_SLIDE_UID" val="{2551D8FE-A76B-4865-8C00-D7B3F2EBB191}:334"/>
</p:tagLst>
</file>

<file path=ppt/tags/tag6.xml><?xml version="1.0" encoding="utf-8"?>
<p:tagLst xmlns:a="http://schemas.openxmlformats.org/drawingml/2006/main" xmlns:r="http://schemas.openxmlformats.org/officeDocument/2006/relationships" xmlns:p="http://schemas.openxmlformats.org/presentationml/2006/main">
  <p:tag name="GENSWF_SLIDE_UID" val="{386C1245-3887-4881-AF6C-75E2BA0510DF}:358"/>
</p:tagLst>
</file>

<file path=ppt/tags/tag7.xml><?xml version="1.0" encoding="utf-8"?>
<p:tagLst xmlns:a="http://schemas.openxmlformats.org/drawingml/2006/main" xmlns:r="http://schemas.openxmlformats.org/officeDocument/2006/relationships" xmlns:p="http://schemas.openxmlformats.org/presentationml/2006/main">
  <p:tag name="GENSWF_SLIDE_UID" val="{4FE71CAC-F849-44DD-92A4-18B049E5CAAC}:359"/>
</p:tagLst>
</file>

<file path=ppt/tags/tag8.xml><?xml version="1.0" encoding="utf-8"?>
<p:tagLst xmlns:a="http://schemas.openxmlformats.org/drawingml/2006/main" xmlns:r="http://schemas.openxmlformats.org/officeDocument/2006/relationships" xmlns:p="http://schemas.openxmlformats.org/presentationml/2006/main">
  <p:tag name="GENSWF_SLIDE_UID" val="{41A0EC35-3EBB-4B43-AD5E-24CCB620E845}:360"/>
</p:tagLst>
</file>

<file path=ppt/tags/tag9.xml><?xml version="1.0" encoding="utf-8"?>
<p:tagLst xmlns:a="http://schemas.openxmlformats.org/drawingml/2006/main" xmlns:r="http://schemas.openxmlformats.org/officeDocument/2006/relationships" xmlns:p="http://schemas.openxmlformats.org/presentationml/2006/main">
  <p:tag name="GENSWF_SLIDE_UID" val="{3E9F4C4C-4493-4051-A265-90236887F360}:361"/>
</p:tagLst>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2357</TotalTime>
  <Words>1345</Words>
  <Application>Microsoft Office PowerPoint</Application>
  <PresentationFormat>Widescreen</PresentationFormat>
  <Paragraphs>119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dc:title>
  <dc:creator>Bùi Thị Thu Hiền</dc:creator>
  <cp:lastModifiedBy>PC</cp:lastModifiedBy>
  <cp:revision>511</cp:revision>
  <dcterms:created xsi:type="dcterms:W3CDTF">2022-07-11T10:05:56Z</dcterms:created>
  <dcterms:modified xsi:type="dcterms:W3CDTF">2025-01-15T00:24:57Z</dcterms:modified>
</cp:coreProperties>
</file>