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93" r:id="rId2"/>
  </p:sldMasterIdLst>
  <p:notesMasterIdLst>
    <p:notesMasterId r:id="rId32"/>
  </p:notesMasterIdLst>
  <p:sldIdLst>
    <p:sldId id="261" r:id="rId3"/>
    <p:sldId id="329" r:id="rId4"/>
    <p:sldId id="330" r:id="rId5"/>
    <p:sldId id="331" r:id="rId6"/>
    <p:sldId id="332" r:id="rId7"/>
    <p:sldId id="333" r:id="rId8"/>
    <p:sldId id="334" r:id="rId9"/>
    <p:sldId id="296" r:id="rId10"/>
    <p:sldId id="297" r:id="rId11"/>
    <p:sldId id="298" r:id="rId12"/>
    <p:sldId id="321" r:id="rId13"/>
    <p:sldId id="339" r:id="rId14"/>
    <p:sldId id="341" r:id="rId15"/>
    <p:sldId id="342" r:id="rId16"/>
    <p:sldId id="309" r:id="rId17"/>
    <p:sldId id="310" r:id="rId18"/>
    <p:sldId id="311" r:id="rId19"/>
    <p:sldId id="312" r:id="rId20"/>
    <p:sldId id="337" r:id="rId21"/>
    <p:sldId id="304" r:id="rId22"/>
    <p:sldId id="306" r:id="rId23"/>
    <p:sldId id="307" r:id="rId24"/>
    <p:sldId id="336" r:id="rId25"/>
    <p:sldId id="313" r:id="rId26"/>
    <p:sldId id="314" r:id="rId27"/>
    <p:sldId id="315" r:id="rId28"/>
    <p:sldId id="324" r:id="rId29"/>
    <p:sldId id="316" r:id="rId30"/>
    <p:sldId id="32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F04"/>
    <a:srgbClr val="FFFF66"/>
    <a:srgbClr val="2111B5"/>
    <a:srgbClr val="C1FE38"/>
    <a:srgbClr val="CC00FF"/>
    <a:srgbClr val="75C182"/>
    <a:srgbClr val="FC3AEE"/>
    <a:srgbClr val="FAFAAC"/>
    <a:srgbClr val="F7F9AD"/>
    <a:srgbClr val="F0F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66" d="100"/>
          <a:sy n="66" d="100"/>
        </p:scale>
        <p:origin x="7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10C7F-818F-4DCD-8961-D3B589E4E29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1E2E6-537C-4FD2-824C-D9D364FD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gb0babbdd12_1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1" name="Google Shape;4081;gb0babbdd12_1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94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9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1E2E6-537C-4FD2-824C-D9D364FDE8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7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C3A0-4485-45F2-9C7A-739714640168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08A7-A8FD-4C34-91D1-498909A12911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7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01BB-F6B8-4DEA-9CAE-AAA2795EBDF4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EED5C-6E2C-42FF-B47A-1C811683919B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69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05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815-FCEF-4EBE-8E66-0A13525F1D90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39D0-18C8-42E4-9BE1-3EFE6FD07EC7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1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C0B4-8EB0-4846-AED0-1D52C434B1F0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9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56DE-AF7F-4C8E-AF39-620B352590CF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6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D607-8BF3-4780-B54D-0E1756FF11D1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6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3A2EF-E599-49C0-BC8E-78C0F6FC1752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606E1-DE1F-4265-B36B-7F84C5F47B1D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2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May 14,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10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jpeg"/><Relationship Id="rId12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emf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075" y="166080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ĐOÁN TÊN THEO LOGO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2667000"/>
            <a:ext cx="9972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vi-VN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sát  hình ảnh các Logo và đoán nhanh tên thương </a:t>
            </a:r>
            <a:r>
              <a:rPr lang="vi-VN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tổ chức, sự kiện</a:t>
            </a:r>
            <a:r>
              <a:rPr lang="vi-VN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 Logo đó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6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2169;p30">
            <a:extLst>
              <a:ext uri="{FF2B5EF4-FFF2-40B4-BE49-F238E27FC236}">
                <a16:creationId xmlns:a16="http://schemas.microsoft.com/office/drawing/2014/main" id="{928BB399-716A-6C3A-0200-AB5D52512A87}"/>
              </a:ext>
            </a:extLst>
          </p:cNvPr>
          <p:cNvSpPr txBox="1">
            <a:spLocks/>
          </p:cNvSpPr>
          <p:nvPr/>
        </p:nvSpPr>
        <p:spPr>
          <a:xfrm>
            <a:off x="2244000" y="129681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Arial"/>
              </a:rPr>
              <a:t>NỘI DUNG BÀI HỌC</a:t>
            </a:r>
          </a:p>
        </p:txBody>
      </p:sp>
      <p:pic>
        <p:nvPicPr>
          <p:cNvPr id="136" name="Picture 7">
            <a:extLst>
              <a:ext uri="{FF2B5EF4-FFF2-40B4-BE49-F238E27FC236}">
                <a16:creationId xmlns:a16="http://schemas.microsoft.com/office/drawing/2014/main" id="{6B341BB5-D21D-06F7-3F12-30396D928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244002" y="2739215"/>
            <a:ext cx="3169145" cy="2733387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9934227-18B0-283F-9F77-405BA1D9228B}"/>
              </a:ext>
            </a:extLst>
          </p:cNvPr>
          <p:cNvSpPr/>
          <p:nvPr/>
        </p:nvSpPr>
        <p:spPr>
          <a:xfrm>
            <a:off x="5845766" y="2240782"/>
            <a:ext cx="3718691" cy="758321"/>
          </a:xfrm>
          <a:prstGeom prst="homePlate">
            <a:avLst/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smtClean="0">
                <a:solidFill>
                  <a:srgbClr val="FFFFFF"/>
                </a:solidFill>
                <a:sym typeface="Arial"/>
              </a:rPr>
              <a:t>I. </a:t>
            </a:r>
            <a:r>
              <a:rPr lang="en-US" sz="3200" b="1" kern="0" dirty="0" err="1">
                <a:solidFill>
                  <a:srgbClr val="FFFFFF"/>
                </a:solidFill>
                <a:sym typeface="Arial"/>
              </a:rPr>
              <a:t>Quan</a:t>
            </a:r>
            <a:r>
              <a:rPr lang="en-US" sz="3200" b="1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sym typeface="Arial"/>
              </a:rPr>
              <a:t>sát</a:t>
            </a:r>
            <a:endParaRPr lang="en-US" sz="3200" b="1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9" name="Arrow: Pentagon 138">
            <a:extLst>
              <a:ext uri="{FF2B5EF4-FFF2-40B4-BE49-F238E27FC236}">
                <a16:creationId xmlns:a16="http://schemas.microsoft.com/office/drawing/2014/main" id="{E4642639-A01F-7AA5-112F-05928C158846}"/>
              </a:ext>
            </a:extLst>
          </p:cNvPr>
          <p:cNvSpPr/>
          <p:nvPr/>
        </p:nvSpPr>
        <p:spPr>
          <a:xfrm>
            <a:off x="5845766" y="3312388"/>
            <a:ext cx="3718691" cy="758321"/>
          </a:xfrm>
          <a:prstGeom prst="homePlate">
            <a:avLst/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smtClean="0">
                <a:solidFill>
                  <a:srgbClr val="FFFFFF"/>
                </a:solidFill>
                <a:sym typeface="Arial"/>
              </a:rPr>
              <a:t>II. </a:t>
            </a:r>
            <a:r>
              <a:rPr lang="en-US" sz="3200" b="1" kern="0">
                <a:solidFill>
                  <a:srgbClr val="FFFFFF"/>
                </a:solidFill>
                <a:sym typeface="Arial"/>
              </a:rPr>
              <a:t>Thể hiện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18000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5" grpId="0" animBg="1"/>
      <p:bldP spid="1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99" y="381000"/>
            <a:ext cx="2285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I.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 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Quan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  <a:t/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28711" y="990600"/>
            <a:ext cx="1089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Thiết kế logo là việc sử dụng một hoặc kết hợp những yếu tố đồ họa như: Chấm, nét, hình, mảng màu, chữ để tạo nên biểu tượng theo một yêu cầu cụ thể.</a:t>
            </a:r>
            <a:endParaRPr lang="en-US" sz="3600" b="1">
              <a:solidFill>
                <a:srgbClr val="2111B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1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99" y="381000"/>
            <a:ext cx="2285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I.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 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Quan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  <a:t/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14424" y="950386"/>
            <a:ext cx="10391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 LUẬN NHÓM: 04 NHÓM (THỜI GIAN 5 PHÚT)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Nhóm 1, 2: Tìm hiểu về yếu tố hình và chữ trong thiết kế logo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8434" y="2057400"/>
            <a:ext cx="3423965" cy="3886200"/>
          </a:xfrm>
          <a:prstGeom prst="roundRect">
            <a:avLst>
              <a:gd name="adj" fmla="val 10610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Hình vẽ trên Logo biểu thị cho cái gì?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Màu sắc trên Logo có ý nghĩa gì?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Việc </a:t>
            </a: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kết hợp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hình</a:t>
            </a: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và </a:t>
            </a:r>
            <a:r>
              <a:rPr lang="en-US" sz="2400" b="1" kern="0" smtClean="0">
                <a:solidFill>
                  <a:prstClr val="black"/>
                </a:solidFill>
                <a:latin typeface="Arial" panose="020B0604020202020204" pitchFamily="34" charset="0"/>
              </a:rPr>
              <a:t>chữ</a:t>
            </a: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trên Logo như </a:t>
            </a: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thế nào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?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62399" y="2885487"/>
            <a:ext cx="972363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3938991" y="5031551"/>
            <a:ext cx="972363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934762" y="2100657"/>
            <a:ext cx="2513391" cy="1569660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 </a:t>
            </a:r>
            <a:r>
              <a:rPr lang="vi-VN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7676" y="4000500"/>
            <a:ext cx="2440478" cy="2062103"/>
          </a:xfrm>
          <a:prstGeom prst="rect">
            <a:avLst/>
          </a:prstGeom>
          <a:solidFill>
            <a:srgbClr val="F7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Hội Liên hiệp Phụ nữ Việt Nam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endCxn id="12" idx="1"/>
          </p:cNvCxnSpPr>
          <p:nvPr/>
        </p:nvCxnSpPr>
        <p:spPr>
          <a:xfrm>
            <a:off x="7448153" y="2885487"/>
            <a:ext cx="1063032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>
            <a:off x="7448154" y="5031551"/>
            <a:ext cx="972363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185" y="1907650"/>
            <a:ext cx="2039184" cy="1955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638" y="4191011"/>
            <a:ext cx="2219561" cy="1888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533400" y="1459998"/>
            <a:ext cx="3249721" cy="3106416"/>
          </a:xfrm>
          <a:prstGeom prst="wedgeRoundRectCallout">
            <a:avLst>
              <a:gd name="adj1" fmla="val -37245"/>
              <a:gd name="adj2" fmla="val 631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vẽ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logo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biểu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cho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cái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Open Sans"/>
              </a:rPr>
              <a:t>gì</a:t>
            </a:r>
            <a:r>
              <a:rPr lang="en-US" sz="2400" i="1" smtClean="0">
                <a:solidFill>
                  <a:srgbClr val="000000"/>
                </a:solidFill>
                <a:latin typeface="Open Sans"/>
              </a:rPr>
              <a:t>?</a:t>
            </a:r>
            <a:endParaRPr lang="en-US" sz="2400" dirty="0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Màu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sắc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logo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ý </a:t>
            </a:r>
            <a:r>
              <a:rPr lang="en-US" sz="2400" i="1" dirty="0" err="1">
                <a:solidFill>
                  <a:srgbClr val="000000"/>
                </a:solidFill>
                <a:latin typeface="Open Sans"/>
              </a:rPr>
              <a:t>nghĩa</a:t>
            </a:r>
            <a:r>
              <a:rPr lang="en-US" sz="24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Open Sans"/>
              </a:rPr>
              <a:t>gì</a:t>
            </a:r>
            <a:r>
              <a:rPr lang="en-US" sz="2400" i="1" smtClean="0">
                <a:solidFill>
                  <a:srgbClr val="000000"/>
                </a:solidFill>
                <a:latin typeface="Open Sans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smtClean="0">
                <a:solidFill>
                  <a:srgbClr val="000000"/>
                </a:solidFill>
                <a:latin typeface="Open Sans"/>
              </a:rPr>
              <a:t>+ Việc kết hợp giữa nét và mảng trên logo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" y="5052947"/>
            <a:ext cx="3119437" cy="1805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4915" y="1459998"/>
            <a:ext cx="2798211" cy="1569660"/>
          </a:xfrm>
          <a:prstGeom prst="rect">
            <a:avLst/>
          </a:prstGeom>
          <a:solidFill>
            <a:srgbClr val="F9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Tổng cục du lịch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4916" y="3535363"/>
            <a:ext cx="2798211" cy="2062103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Hội Liên Hiệp Thanh niên Việt Nam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205" y="1133675"/>
            <a:ext cx="2739338" cy="264072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822945" y="2244828"/>
            <a:ext cx="860444" cy="8578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3783121" y="3886200"/>
            <a:ext cx="900268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>
            <a:off x="7553127" y="2234651"/>
            <a:ext cx="1046347" cy="18755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>
            <a:off x="7590231" y="5052947"/>
            <a:ext cx="1009243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474" y="4152700"/>
            <a:ext cx="2590800" cy="25369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" y="76200"/>
            <a:ext cx="2285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I.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 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Quan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  <a:t/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534887"/>
            <a:ext cx="1039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 LUẬN NHÓM: 04 NHÓM (THỜI GIAN 5 PHÚT)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Nhóm 3, 4: Tìm hiểu yếu tố nét và mảng trong thiết kế logo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98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981200"/>
            <a:ext cx="2372626" cy="2287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362" y="1981200"/>
            <a:ext cx="2286000" cy="22384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" y="76200"/>
            <a:ext cx="2285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I.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 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Quan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Open Sans"/>
                <a:sym typeface="Jua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  <a:t/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534887"/>
            <a:ext cx="10391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 LUẬN NHÓM: 04 NHÓM (THỜI GIAN 5 PHÚT)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Nhóm 1, 2: Tìm hiểu về yếu tố hình và chữ trong thiết kế logo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Nhóm 3, 4: Tìm hiểu yếu tố nét và mảng trong thiết kế logo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2434284" cy="2224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057400"/>
            <a:ext cx="2765155" cy="2353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8013" y="4468545"/>
            <a:ext cx="14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NHÓM 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200" y="4458140"/>
            <a:ext cx="14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NHÓM 2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8384" y="4468105"/>
            <a:ext cx="14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NHÓM 3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95433" y="4468105"/>
            <a:ext cx="14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NHÓM 4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30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42724" y="1397732"/>
            <a:ext cx="1295400" cy="1066800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667000" y="4724400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639300" y="6374299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915400" y="6457940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9" y="2423892"/>
            <a:ext cx="3101431" cy="28339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8500" y="1196489"/>
            <a:ext cx="8267700" cy="584775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Logo Hội Nông dân Việt Nam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00474" y="2007701"/>
            <a:ext cx="8153400" cy="40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Hội nông dân Việt Nam kết hợp nhiều biểu tượng như: 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cờ đỏ sao vàng, cánh đồng lúa, bông lúa, bánh </a:t>
            </a: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răng </a:t>
            </a: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hiết </a:t>
            </a: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biểu tượng rõ ràng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và chữ được kết hợp hài hòa, c</a:t>
            </a: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mảng màu nguyên, tạo nên sự chắc chắn, hiệu ứng thị giác ấn tượng.</a:t>
            </a:r>
            <a:endParaRPr lang="vi-VN" altLang="vi-VN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650647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về yếu tố hình và chữ trong thiết kế 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logo</a:t>
            </a:r>
            <a:endParaRPr lang="en-US" sz="28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988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67206" y="1696658"/>
            <a:ext cx="1841429" cy="667805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421068" y="6292913"/>
            <a:ext cx="550733" cy="546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42824" y="6019800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870335" y="6292913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8636" y="1445786"/>
            <a:ext cx="7997564" cy="584775"/>
          </a:xfrm>
          <a:prstGeom prst="rect">
            <a:avLst/>
          </a:prstGeom>
          <a:solidFill>
            <a:srgbClr val="F7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Liên hiệp Phụ nữ Việt Nam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4038600" y="2030561"/>
            <a:ext cx="7661536" cy="45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Hội Liên hiệp Phụ nữ Việt Nam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tượng chính là chim bồ câu ngậm cành nguyệt quế đang tung cánh, thể hiện vẻ đẹp dịu dàng của người phụ nữ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Y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ếu tố </a:t>
            </a: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ạo hình có tính cách điệu cao (chim bồ câu, quả địa cầu)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và chữ được kết hợp hài hòa,</a:t>
            </a: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mảng màu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tạo nên sự tương phản, hấp dẫn.</a:t>
            </a:r>
            <a:endParaRPr lang="vi-VN" altLang="vi-VN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0" y="2030561"/>
            <a:ext cx="3523680" cy="2998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762000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về yếu tố hình và chữ trong thiết kế 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logo</a:t>
            </a:r>
            <a:endParaRPr lang="en-US" sz="28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7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24746" y="1553461"/>
            <a:ext cx="1037554" cy="762000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667000" y="4724400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95600" y="5029200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43746" y="6419850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2408" y="1261073"/>
            <a:ext cx="6878392" cy="584775"/>
          </a:xfrm>
          <a:prstGeom prst="rect">
            <a:avLst/>
          </a:prstGeom>
          <a:solidFill>
            <a:srgbClr val="F9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Logo của Tổng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 du lịch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886200" y="1936764"/>
            <a:ext cx="7911854" cy="40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Tổng cục du lịch gồm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ếu tố nét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ách điệu hình hai hòn Trống Mái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vịnh Hạ Long.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mảng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trời và biển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hòa, màu xanh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trắng tinh khiết, thể hiện một nền du lịch văn minh, không ô nhiễm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6" y="2315461"/>
            <a:ext cx="3393019" cy="32744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606670"/>
            <a:ext cx="8651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  <a:latin typeface="Open Sans"/>
              </a:rPr>
              <a:t>2. </a:t>
            </a:r>
            <a:r>
              <a:rPr lang="en-US" sz="2800" b="1" i="1" dirty="0" err="1" smtClean="0">
                <a:solidFill>
                  <a:srgbClr val="000000"/>
                </a:solidFill>
                <a:latin typeface="Open Sans"/>
              </a:rPr>
              <a:t>Tìm</a:t>
            </a:r>
            <a:r>
              <a:rPr lang="en-US" sz="2800" b="1" i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hiểu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yếu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tố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nét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mảng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thiết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kế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logo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37249" y="1752092"/>
            <a:ext cx="997097" cy="506263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3505200" y="6526699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5933118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33600" y="6298099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3700" y="1415456"/>
            <a:ext cx="8602390" cy="584775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Liên Hiệp Thanh niên Việt Nam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40" y="2209800"/>
            <a:ext cx="3017095" cy="2954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7600" y="2005224"/>
            <a:ext cx="787849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Hội Liên hiệp Thanh niên Việt Nam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nét đơn giản.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đường cong chữ S, biểu tượng cho đất nước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gôi sao thể hiện cho lí tưởng, mục đí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của tổ chức. 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 màu xanh lam với màu trắng cũng tạo nên cảm giác nhẹ nhàng, sự thanh bình, chất chứa khát vọng của tuổi trẻ.</a:t>
            </a:r>
            <a:endParaRPr lang="vi-VN" alt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2040" y="772180"/>
            <a:ext cx="8651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  <a:latin typeface="Open Sans"/>
              </a:rPr>
              <a:t>2. </a:t>
            </a:r>
            <a:r>
              <a:rPr lang="en-US" sz="2800" b="1" i="1" dirty="0" err="1" smtClean="0">
                <a:solidFill>
                  <a:srgbClr val="000000"/>
                </a:solidFill>
                <a:latin typeface="Open Sans"/>
              </a:rPr>
              <a:t>Tìm</a:t>
            </a:r>
            <a:r>
              <a:rPr lang="en-US" sz="2800" b="1" i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hiểu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yếu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tố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nét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mảng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thiết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kế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logo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6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3855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LOGO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TỔ CHỨC KHÁC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47333"/>
            <a:ext cx="2686596" cy="2686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455" y="735777"/>
            <a:ext cx="2509708" cy="2509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58694" y="1119894"/>
            <a:ext cx="2933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MẶT TRẬN TỔ QUỐC VIỆT NAM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0" y="3886200"/>
            <a:ext cx="2678906" cy="266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0400" y="5569803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UỶ BAN DÂN TỘC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9954" y="1119894"/>
            <a:ext cx="2538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HIỆP HỘI CÁC NƯỚC ĐÔNG NAM Á </a:t>
            </a:r>
            <a:r>
              <a:rPr lang="vi-VN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(ASEAN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036" y="3657600"/>
            <a:ext cx="2837659" cy="30338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38374" y="5481259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CÔNG ĐOÀN VIỆT NAM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9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5194012"/>
            <a:ext cx="7688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của </a:t>
            </a:r>
            <a:r>
              <a:rPr lang="vi-VN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nước giải </a:t>
            </a:r>
            <a:r>
              <a:rPr lang="vi-VN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 </a:t>
            </a:r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Pepsi</a:t>
            </a:r>
            <a:endParaRPr lang="vi-V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5562600" cy="44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8-Point Star 2"/>
          <p:cNvSpPr/>
          <p:nvPr/>
        </p:nvSpPr>
        <p:spPr>
          <a:xfrm>
            <a:off x="304800" y="114300"/>
            <a:ext cx="838200" cy="838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VNI-Yahoo" pitchFamily="2" charset="0"/>
              </a:rPr>
              <a:t>1</a:t>
            </a:r>
            <a:endParaRPr lang="en-US" sz="3600">
              <a:latin typeface="VNI-Yaho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1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42900"/>
            <a:ext cx="12192000" cy="7543800"/>
          </a:xfrm>
          <a:prstGeom prst="rect">
            <a:avLst/>
          </a:prstGeom>
        </p:spPr>
      </p:pic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633447" y="1219200"/>
            <a:ext cx="11201400" cy="5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dân tộc trong thiết kế logo thể hiện ở cách lựa chọn hình ảnh, ngôn ngữ tạo hình, cách tiếp cận </a:t>
            </a:r>
            <a:r>
              <a:rPr lang="vi-VN" alt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vi-VN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hóa, kinh tế, xã hội của các sản phẩm, tổ chức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</a:t>
            </a:r>
            <a:r>
              <a:rPr lang="vi-VN" alt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vi-VN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tới việc tối giản, lược bớt các chi tiết 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hình, mảng,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 nhằm tạo nên những sản phẩm có đặc điểm sau: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Đơn giản: Giúp cho Logo trở nên dễ nhận biết và ghi nhớ.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nghĩa: Cá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yếu tố trong thiết kế 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(chữ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nét, hình, mảng màu) mang đến cho người xem ý tưởng </a:t>
            </a:r>
            <a:r>
              <a:rPr lang="vi-VN" alt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cụ </a:t>
            </a:r>
            <a:r>
              <a:rPr lang="vi-VN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AutoShape 15" descr="Đại hội Đảng bộ các cấp, tiến tới Đại hội Đại biểu toàn quốc lần thứ XIII  của Đả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vi-VN" sz="1800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27650" name="Picture 2" descr="Tổng hợp 5000 ảnh động tuyển chọn cực đẹp cho Powerpoint | CTU - Diễn đàn  Sinh viên Đại học Cần Th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1" y="310793"/>
            <a:ext cx="1104089" cy="9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ổng hợp 5000 ảnh động tuyển chọn cực đẹp cho Powerpoint | CTU - Diễn đàn  Sinh viên Đại học Cần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42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46538"/>
            <a:ext cx="43434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2675"/>
            <a:ext cx="4300539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19" y="411647"/>
            <a:ext cx="2438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19" y="1708637"/>
            <a:ext cx="22098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19" y="3429000"/>
            <a:ext cx="2590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5867400" y="2362200"/>
            <a:ext cx="1447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5867400" y="5334000"/>
            <a:ext cx="160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78" y="4343400"/>
            <a:ext cx="741362" cy="2266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56" y="4343400"/>
            <a:ext cx="51276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2"/>
          <p:cNvSpPr txBox="1">
            <a:spLocks noChangeArrowheads="1"/>
          </p:cNvSpPr>
          <p:nvPr/>
        </p:nvSpPr>
        <p:spPr bwMode="auto">
          <a:xfrm>
            <a:off x="1524000" y="11906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vi-VN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altLang="vi-VN" sz="2800" b="1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altLang="vi-VN" sz="2800" b="1" u="sng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altLang="vi-VN" sz="2800" u="sng" dirty="0">
              <a:solidFill>
                <a:schemeClr val="accent1">
                  <a:lumMod val="75000"/>
                </a:schemeClr>
              </a:solidFill>
              <a:latin typeface=".VnArial Narrow" panose="020B7200000000000000" pitchFamily="34" charset="0"/>
            </a:endParaRPr>
          </a:p>
        </p:txBody>
      </p:sp>
      <p:sp>
        <p:nvSpPr>
          <p:cNvPr id="12300" name="TextBox 4"/>
          <p:cNvSpPr txBox="1">
            <a:spLocks noChangeArrowheads="1"/>
          </p:cNvSpPr>
          <p:nvPr/>
        </p:nvSpPr>
        <p:spPr bwMode="auto">
          <a:xfrm>
            <a:off x="1600200" y="581025"/>
            <a:ext cx="4572000" cy="53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ý tưởng </a:t>
            </a:r>
            <a:r>
              <a:rPr lang="vi-VN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altLang="vi-VN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7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9" grpId="0" animBg="1"/>
      <p:bldP spid="245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617788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99" y="2318545"/>
            <a:ext cx="15240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18544"/>
            <a:ext cx="1577975" cy="213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18544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4114800" y="338455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6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64506"/>
            <a:ext cx="3689350" cy="298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2" y="1509711"/>
            <a:ext cx="2752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9" y="3359943"/>
            <a:ext cx="6794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9" y="1764506"/>
            <a:ext cx="6953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5562600" y="3369468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5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15" y="165303"/>
            <a:ext cx="4341611" cy="48736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II</a:t>
            </a:r>
            <a:r>
              <a:rPr lang="vi-VN" b="1" smtClean="0"/>
              <a:t>. THỂ HIỆN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410" y="3251351"/>
            <a:ext cx="3781425" cy="358270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210503" y="165303"/>
            <a:ext cx="5531727" cy="2133600"/>
          </a:xfrm>
          <a:prstGeom prst="wedgeEllipseCallout">
            <a:avLst>
              <a:gd name="adj1" fmla="val -2461"/>
              <a:gd name="adj2" fmla="val 134144"/>
            </a:avLst>
          </a:prstGeom>
          <a:solidFill>
            <a:srgbClr val="C1FE3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Hãy nêu các bước thiết kế một Logo </a:t>
            </a:r>
            <a:r>
              <a:rPr lang="vi-VN" sz="3200" b="1">
                <a:latin typeface="+mj-lt"/>
              </a:rPr>
              <a:t>lớp </a:t>
            </a:r>
            <a:r>
              <a:rPr lang="vi-VN" sz="3200" b="1" smtClean="0">
                <a:latin typeface="+mj-lt"/>
              </a:rPr>
              <a:t>học</a:t>
            </a:r>
            <a:r>
              <a:rPr lang="en-US" sz="4000" b="1" dirty="0">
                <a:latin typeface="+mj-lt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197568"/>
            <a:ext cx="4876799" cy="5203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2. Các bước gợi ý thiết kế mộ logo lớp học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and Round Single Corner Rectangle 6"/>
          <p:cNvSpPr/>
          <p:nvPr/>
        </p:nvSpPr>
        <p:spPr>
          <a:xfrm>
            <a:off x="228600" y="609600"/>
            <a:ext cx="5486400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cs typeface="Times New Roman" panose="02020603050405020304" pitchFamily="18" charset="0"/>
              </a:rPr>
              <a:t>Bước 1: Ý tưởng thiết kế được cụ thể thành một phác thảo sơ bộ</a:t>
            </a:r>
            <a:endParaRPr lang="vi-VN" altLang="vi-VN" sz="1600" b="1" dirty="0">
              <a:solidFill>
                <a:srgbClr val="2111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nip and Round Single Corner Rectangle 7"/>
          <p:cNvSpPr/>
          <p:nvPr/>
        </p:nvSpPr>
        <p:spPr>
          <a:xfrm>
            <a:off x="6629399" y="3867150"/>
            <a:ext cx="5181599" cy="4953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2111B5"/>
                </a:solidFill>
              </a:rPr>
              <a:t>Bước 4: Hoàn thiện chi tiết</a:t>
            </a:r>
            <a:endParaRPr lang="en-US" sz="2000" b="1" dirty="0">
              <a:solidFill>
                <a:srgbClr val="2111B5"/>
              </a:solidFill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>
            <a:off x="6019800" y="609600"/>
            <a:ext cx="5977875" cy="6858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cs typeface="Times New Roman" panose="02020603050405020304" pitchFamily="18" charset="0"/>
              </a:rPr>
              <a:t>Bước 2: Hoàn thiện phác thảo sơ bộ bằng chì</a:t>
            </a:r>
            <a:r>
              <a:rPr lang="vi-VN" altLang="vi-VN" sz="2000" dirty="0">
                <a:solidFill>
                  <a:srgbClr val="2111B5"/>
                </a:solidFill>
                <a:cs typeface="Times New Roman" panose="02020603050405020304" pitchFamily="18" charset="0"/>
              </a:rPr>
              <a:t>.</a:t>
            </a:r>
            <a:endParaRPr lang="vi-VN" altLang="vi-VN" sz="1600" dirty="0">
              <a:solidFill>
                <a:srgbClr val="2111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nip and Round Single Corner Rectangle 9"/>
          <p:cNvSpPr/>
          <p:nvPr/>
        </p:nvSpPr>
        <p:spPr>
          <a:xfrm>
            <a:off x="228600" y="3848100"/>
            <a:ext cx="5562600" cy="5334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000" b="1" dirty="0">
                <a:solidFill>
                  <a:srgbClr val="2111B5"/>
                </a:solidFill>
                <a:cs typeface="Times New Roman" panose="02020603050405020304" pitchFamily="18" charset="0"/>
              </a:rPr>
              <a:t>Bước 3: Lựa chọn màu sắc thể hiện</a:t>
            </a:r>
            <a:endParaRPr lang="vi-VN" altLang="vi-VN" sz="1600" b="1" dirty="0">
              <a:solidFill>
                <a:srgbClr val="2111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832" y="1356648"/>
            <a:ext cx="1856763" cy="2353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805" y="1284414"/>
            <a:ext cx="1905285" cy="24255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988" y="4519612"/>
            <a:ext cx="1807607" cy="2305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114" y="4464050"/>
            <a:ext cx="1888976" cy="2393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5514" y="134590"/>
            <a:ext cx="10592086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gợi ý cách thiết kế một logo lớp học</a:t>
            </a:r>
            <a:endParaRPr lang="vi-VN" alt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6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32455"/>
            <a:ext cx="4122715" cy="370522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267200" y="937578"/>
            <a:ext cx="7848599" cy="3048000"/>
          </a:xfrm>
          <a:prstGeom prst="cloudCallout">
            <a:avLst>
              <a:gd name="adj1" fmla="val -41927"/>
              <a:gd name="adj2" fmla="val 6156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Logo cho lớp học của </a:t>
            </a:r>
            <a:r>
              <a:rPr lang="vi-V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386181"/>
            <a:ext cx="3100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hiện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8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562600" cy="6858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366251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TOAN LOC PC\Desktop\Bai 6 - Lop 7. Thiet ke lo go T1\Anh\Logo 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26306"/>
            <a:ext cx="3886200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6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28600"/>
            <a:ext cx="2209800" cy="685800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LƯU Ý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0" y="1112838"/>
            <a:ext cx="10058400" cy="487375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cách thể hiện:</a:t>
            </a:r>
          </a:p>
          <a:p>
            <a:pPr algn="just">
              <a:defRPr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phác hình.</a:t>
            </a:r>
          </a:p>
          <a:p>
            <a:pPr algn="just">
              <a:defRPr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để tìm sự kết hợp giữa hình và chữ, nét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Viết phần thuyết minh cho ý tưởng thiết kế logo của </a:t>
            </a:r>
            <a:r>
              <a:rPr lang="vi-VN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cá </a:t>
            </a:r>
            <a:r>
              <a:rPr lang="vi-VN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đến sự đơn giản và </a:t>
            </a:r>
            <a:r>
              <a:rPr lang="vi-VN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của các hình ảnh.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1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04800"/>
            <a:ext cx="4800600" cy="685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VỀ NHÀ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0" y="1112838"/>
            <a:ext cx="10058400" cy="487375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4000" b="1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en-US" sz="40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40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trên Internet các logo trong phần vận dụng cho tiết học sau./.</a:t>
            </a:r>
            <a:endParaRPr lang="en-US" sz="4000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  <a:defRPr/>
            </a:pP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8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5900" y="5194012"/>
            <a:ext cx="8086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>
                <a:solidFill>
                  <a:srgbClr val="FF0000"/>
                </a:solidFill>
                <a:cs typeface="Times New Roman" panose="02020603050405020304" pitchFamily="18" charset="0"/>
              </a:rPr>
              <a:t>Thương hiệu Thị trường thể thao Adidas</a:t>
            </a:r>
            <a:endParaRPr lang="vi-V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92" y="533400"/>
            <a:ext cx="6752651" cy="4267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8-Point Star 5"/>
          <p:cNvSpPr/>
          <p:nvPr/>
        </p:nvSpPr>
        <p:spPr>
          <a:xfrm>
            <a:off x="304800" y="114300"/>
            <a:ext cx="838200" cy="838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VNI-Yahoo" pitchFamily="2" charset="0"/>
              </a:rPr>
              <a:t>2</a:t>
            </a:r>
            <a:endParaRPr lang="en-US" sz="3600">
              <a:latin typeface="VNI-Yaho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6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5599" y="5486400"/>
            <a:ext cx="5827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của mạng xã hội FaceBook</a:t>
            </a:r>
            <a:endParaRPr lang="vi-V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OAN LOC PC\Desktop\Bai 6 - Lop 7. Thiet ke lo go T1\Anh\LG 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685800"/>
            <a:ext cx="4630737" cy="42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8-Point Star 4"/>
          <p:cNvSpPr/>
          <p:nvPr/>
        </p:nvSpPr>
        <p:spPr>
          <a:xfrm>
            <a:off x="304800" y="114300"/>
            <a:ext cx="838200" cy="838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VNI-Yahoo" pitchFamily="2" charset="0"/>
              </a:rPr>
              <a:t>3</a:t>
            </a:r>
            <a:endParaRPr lang="en-US" sz="3600">
              <a:latin typeface="VNI-Yaho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73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817" y="5486400"/>
            <a:ext cx="6910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FIFA WORLD CUP QATAR 2022</a:t>
            </a:r>
            <a:endParaRPr lang="vi-V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TOAN LOC PC\Desktop\Bai 6 - Lop 7. Thiet ke lo go T1\Anh\LG WC 20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0074"/>
            <a:ext cx="4724399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8-Point Star 4"/>
          <p:cNvSpPr/>
          <p:nvPr/>
        </p:nvSpPr>
        <p:spPr>
          <a:xfrm>
            <a:off x="304800" y="114300"/>
            <a:ext cx="838200" cy="838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VNI-Yahoo" pitchFamily="2" charset="0"/>
              </a:rPr>
              <a:t>4</a:t>
            </a:r>
            <a:endParaRPr lang="en-US" sz="3600">
              <a:latin typeface="VNI-Yaho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4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0521" y="5486400"/>
            <a:ext cx="783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của Tổ chức Đoàn TNCS Hồ Chí Minh</a:t>
            </a:r>
            <a:endParaRPr lang="vi-V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130898"/>
            <a:ext cx="3810000" cy="3974502"/>
          </a:xfrm>
          <a:prstGeom prst="rect">
            <a:avLst/>
          </a:prstGeom>
        </p:spPr>
      </p:pic>
      <p:sp>
        <p:nvSpPr>
          <p:cNvPr id="6" name="8-Point Star 5"/>
          <p:cNvSpPr/>
          <p:nvPr/>
        </p:nvSpPr>
        <p:spPr>
          <a:xfrm>
            <a:off x="304800" y="114300"/>
            <a:ext cx="838200" cy="838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VNI-Yahoo" pitchFamily="2" charset="0"/>
              </a:rPr>
              <a:t>5</a:t>
            </a:r>
            <a:endParaRPr lang="en-US" sz="3600">
              <a:latin typeface="VNI-Yaho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3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1091" y="5486400"/>
            <a:ext cx="553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Trường THCS xã Sơn Hà</a:t>
            </a:r>
            <a:endParaRPr lang="vi-V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NAM HOC 2022 - 2023\LO GO NHA TRUONG\LOGO NHA TRƯỜNG THCS SON H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80" y="990600"/>
            <a:ext cx="4003675" cy="4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914">
            <a:off x="1989884" y="379579"/>
            <a:ext cx="5588116" cy="445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8-Point Star 4"/>
          <p:cNvSpPr/>
          <p:nvPr/>
        </p:nvSpPr>
        <p:spPr>
          <a:xfrm>
            <a:off x="304800" y="114300"/>
            <a:ext cx="838200" cy="8382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VNI-Yahoo" pitchFamily="2" charset="0"/>
              </a:rPr>
              <a:t>6</a:t>
            </a:r>
            <a:endParaRPr lang="en-US" sz="3600">
              <a:latin typeface="VNI-Yaho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9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143000"/>
            <a:ext cx="10896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ogo</a:t>
            </a:r>
            <a:r>
              <a:rPr lang="en-US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 (biểu trưng)</a:t>
            </a:r>
            <a:r>
              <a:rPr lang="vi-VN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là một sản phẩm trực quan bao gồm chữ hoặc hình ảnh hoặc cả 2, được sử dụng để nhận dạng thương hiệu cho một </a:t>
            </a:r>
            <a:r>
              <a:rPr lang="vi-VN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công </a:t>
            </a:r>
            <a:r>
              <a:rPr lang="vi-VN" sz="3600" b="1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ty, tổ chức, sự kiện hay một cá nhân nào đó</a:t>
            </a:r>
            <a:r>
              <a:rPr lang="vi-VN" sz="3600" b="1" smtClean="0">
                <a:solidFill>
                  <a:srgbClr val="2111B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smtClean="0">
              <a:solidFill>
                <a:srgbClr val="2111B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7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Young woman teacher in front of chalkboard | Teacher  cartoon, Teacher picture, Classroom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4077" y="1447800"/>
            <a:ext cx="74567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11 – BÀI 6: THIẾT KẾ LOGO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vi-VN" alt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800147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altLang="x-non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3: YẾU TỐ DÂN TỘC TRONG MĨ THUẬT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94DA75-8D07-47E2-81FB-E3D53FA04DF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^\uFFFD\uFFFD{C8CB9255-9795-4023-999F-D346F6D578A9}&quot;,&quot;C:\\Users\\STD_DELL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hiet ke log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37FBF9-7C32-424A-88CA-3E5806E4F10E}:2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7877C-165D-460A-96C5-07E9C4576AA1}:2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91AAA7-43A2-4F5C-9A8A-FE6C54F4B7D5}:3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BA22E8-6A4D-436C-88F4-E55137ADF38B}:3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2138CE-3780-447F-97E0-0022B410EA14}:3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20948C-73CF-49D9-BE6E-AB651400710F}:3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9E7230-CBA3-438A-BA2F-725CF2E97DFD}:3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2F8FB-D628-43E4-BE1D-C88B1142996A}:3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6FE8C9-1609-4DC9-B520-56838C715D60}:3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80316-5156-4233-807C-E1C1F04953AB}:3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1D9FDF-CFB7-48E9-92D3-8F0E758BF942}:26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BFF609-8675-483D-BB3F-3C13797700CB}:3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6A77E0-1925-4468-8F01-4DEA5A606C66}:30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F6F1B4-F2F7-4CFE-AD51-C1F22AC827B7}:30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B0B55F-DC83-4B0B-B86A-136DAAF16AF8}:3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6092E-1736-4D59-B655-C2CB11CFC686}:3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9C4CBF-D74A-4ACF-9485-F41FB91A6A4A}:3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1905BD-95C7-467B-A9B7-B750448F1E00}:3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F33AB-7804-475E-BF4E-277F9D708CD1}:3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FDA6B-2C56-4A38-9E86-4FCD85249D19}:3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860A6B-5227-419F-B6C8-654490B502B2}:3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D5204F-25D2-400F-B927-59375CF7BB29}:32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6A61E6-9C1D-40FC-B05B-F9FB18865B69}:3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74B140-9306-4596-8AD8-774EEAB32738}:3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86890C-7391-4953-B51A-7FEE263FDEDF}:3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D2B7D-5033-4157-AB60-4CD1BA4761A9}:3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33EC7-E795-496A-9885-32767EC8A796}:3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DF6E04-359F-4039-BBE4-68A1F02CB2B2}:3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C9D552-E7CB-4260-9031-A40BD5C32920}:296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ea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1999</TotalTime>
  <Words>1243</Words>
  <Application>Microsoft Office PowerPoint</Application>
  <PresentationFormat>Widescreen</PresentationFormat>
  <Paragraphs>108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.VnArial Narrow</vt:lpstr>
      <vt:lpstr>Arial</vt:lpstr>
      <vt:lpstr>Calibri</vt:lpstr>
      <vt:lpstr>Calibri Light</vt:lpstr>
      <vt:lpstr>Franklin Gothic Book</vt:lpstr>
      <vt:lpstr>Franklin Gothic Medium</vt:lpstr>
      <vt:lpstr>Jua</vt:lpstr>
      <vt:lpstr>Open Sans</vt:lpstr>
      <vt:lpstr>Times New Roman</vt:lpstr>
      <vt:lpstr>Tunga</vt:lpstr>
      <vt:lpstr>VNI-Yahoo</vt:lpstr>
      <vt:lpstr>Wingdings</vt:lpstr>
      <vt:lpstr>Yeseva One</vt:lpstr>
      <vt:lpstr>Stream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THỂ HIỆN</vt:lpstr>
      <vt:lpstr>Các bước gợi ý cách thiết kế một logo lớp học</vt:lpstr>
      <vt:lpstr>PowerPoint Presentation</vt:lpstr>
      <vt:lpstr>BÀI THAM KHẢO</vt:lpstr>
      <vt:lpstr>LƯU Ý</vt:lpstr>
      <vt:lpstr>DẶN DÒ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Thiet ke logo</dc:title>
  <dc:creator>ACER</dc:creator>
  <cp:lastModifiedBy>STD_DELL</cp:lastModifiedBy>
  <cp:revision>187</cp:revision>
  <dcterms:created xsi:type="dcterms:W3CDTF">2022-11-04T07:29:29Z</dcterms:created>
  <dcterms:modified xsi:type="dcterms:W3CDTF">2025-05-14T04:57:31Z</dcterms:modified>
</cp:coreProperties>
</file>