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4"/>
  </p:notesMasterIdLst>
  <p:handoutMasterIdLst>
    <p:handoutMasterId r:id="rId35"/>
  </p:handoutMasterIdLst>
  <p:sldIdLst>
    <p:sldId id="420" r:id="rId4"/>
    <p:sldId id="256" r:id="rId5"/>
    <p:sldId id="257" r:id="rId6"/>
    <p:sldId id="258" r:id="rId7"/>
    <p:sldId id="421" r:id="rId8"/>
    <p:sldId id="299" r:id="rId9"/>
    <p:sldId id="411" r:id="rId10"/>
    <p:sldId id="404" r:id="rId11"/>
    <p:sldId id="405" r:id="rId12"/>
    <p:sldId id="409" r:id="rId13"/>
    <p:sldId id="410" r:id="rId14"/>
    <p:sldId id="305" r:id="rId15"/>
    <p:sldId id="423" r:id="rId16"/>
    <p:sldId id="342" r:id="rId17"/>
    <p:sldId id="412" r:id="rId18"/>
    <p:sldId id="379" r:id="rId19"/>
    <p:sldId id="414" r:id="rId20"/>
    <p:sldId id="368" r:id="rId21"/>
    <p:sldId id="415" r:id="rId22"/>
    <p:sldId id="416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26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93" d="100"/>
          <a:sy n="93" d="100"/>
        </p:scale>
        <p:origin x="302" y="53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6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97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9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40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85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905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11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0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9/13/2025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hyperlink" Target="https://www.youtube.com/user/TheMylove2011" TargetMode="External"/><Relationship Id="rId17" Type="http://schemas.openxmlformats.org/officeDocument/2006/relationships/audio" Target="../media/audio5.wav"/><Relationship Id="rId2" Type="http://schemas.openxmlformats.org/officeDocument/2006/relationships/audio" Target="../media/media2.m4a"/><Relationship Id="rId16" Type="http://schemas.openxmlformats.org/officeDocument/2006/relationships/audio" Target="../media/audio4.wav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1.gif"/><Relationship Id="rId1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6.wav"/><Relationship Id="rId7" Type="http://schemas.openxmlformats.org/officeDocument/2006/relationships/image" Target="../media/image33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wmf"/><Relationship Id="rId5" Type="http://schemas.openxmlformats.org/officeDocument/2006/relationships/audio" Target="../media/audio8.wav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35.emf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audio" Target="../media/audio1.wav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image" Target="../media/image3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3.xml"/><Relationship Id="rId5" Type="http://schemas.openxmlformats.org/officeDocument/2006/relationships/audio" Target="../media/audio8.wav"/><Relationship Id="rId1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audio" Target="../media/audio7.wav"/><Relationship Id="rId9" Type="http://schemas.openxmlformats.org/officeDocument/2006/relationships/image" Target="../media/image34.emf"/><Relationship Id="rId14" Type="http://schemas.openxmlformats.org/officeDocument/2006/relationships/hyperlink" Target="https://www.youtube.com/user/TheMylove201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6.wav"/><Relationship Id="rId7" Type="http://schemas.openxmlformats.org/officeDocument/2006/relationships/image" Target="../media/image33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wmf"/><Relationship Id="rId5" Type="http://schemas.openxmlformats.org/officeDocument/2006/relationships/audio" Target="../media/audio8.wav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35.emf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46959"/>
            <a:ext cx="9712036" cy="38928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38453" cy="1283071"/>
            <a:chOff x="1453442" y="2211662"/>
            <a:chExt cx="7538453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61006" y="2372176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NGHĨA CỦA TỪ NGỮ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82" y="1790699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6951" y="1790698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36210" y="256310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77" y="1790699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118768" y="-16362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97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3224" y="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II. NGHĨA CỦA TỪ NGỮ</a:t>
            </a: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76734" y="447277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2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lang="en-US" sz="3200" b="1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nội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dung (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sự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vật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chất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hoạt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động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hệ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…)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mà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biểu</a:t>
            </a:r>
            <a:r>
              <a:rPr lang="en-US" sz="3200" noProof="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endParaRPr lang="en-US" sz="3200" noProof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giải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thích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+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Đưa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ra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hoặc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trái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giải</a:t>
            </a:r>
            <a:r>
              <a:rPr kumimoji="0" lang="en-US" sz="320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thích</a:t>
            </a:r>
            <a:endParaRPr kumimoji="0" lang="en-US" sz="320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II. NGHĨA CỦA TỪ NGỮ</a:t>
            </a:r>
          </a:p>
        </p:txBody>
      </p:sp>
    </p:spTree>
    <p:extLst>
      <p:ext uri="{BB962C8B-B14F-4D97-AF65-F5344CB8AC3E}">
        <p14:creationId xmlns:p14="http://schemas.microsoft.com/office/powerpoint/2010/main" val="14962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thốn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042" y="490394"/>
            <a:ext cx="12051957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558" y="304802"/>
            <a:ext cx="11192356" cy="691522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88046" y="3267440"/>
            <a:ext cx="3323627" cy="2400191"/>
            <a:chOff x="392495" y="2143973"/>
            <a:chExt cx="3323627" cy="2449767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531046" y="3001202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373661" y="3319567"/>
            <a:ext cx="3247785" cy="2348064"/>
            <a:chOff x="3791964" y="2143973"/>
            <a:chExt cx="3247785" cy="3668313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/>
            <p:cNvSpPr txBox="1"/>
            <p:nvPr/>
          </p:nvSpPr>
          <p:spPr>
            <a:xfrm>
              <a:off x="3791964" y="3039411"/>
              <a:ext cx="3185076" cy="27728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xổi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97288" y="3319567"/>
            <a:ext cx="3185076" cy="2348064"/>
            <a:chOff x="7369086" y="2143973"/>
            <a:chExt cx="3185076" cy="2348064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23480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8316" y="1299938"/>
            <a:ext cx="10481184" cy="1560310"/>
          </a:xfrm>
          <a:prstGeom prst="rect">
            <a:avLst/>
          </a:prstGeom>
          <a:solidFill>
            <a:srgbClr val="BED8D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Đặt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ngữ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sau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</a:rPr>
              <a:t>Ăn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xổi</a:t>
            </a:r>
            <a:r>
              <a:rPr lang="en-US" sz="2400" dirty="0" smtClean="0">
                <a:solidFill>
                  <a:srgbClr val="FF0000"/>
                </a:solidFill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</a:rPr>
              <a:t>thì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</a:rPr>
              <a:t>Tắt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lửa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đèn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</a:rPr>
              <a:t>Hôi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như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cú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mèo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64211" cy="1283071"/>
            <a:chOff x="1453442" y="2211662"/>
            <a:chExt cx="7564211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86764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BIỆN PHÁP TU TỪ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6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III. BIỆN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PHÁP TU TỪ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1373"/>
              </p:ext>
            </p:extLst>
          </p:nvPr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386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mtClean="0"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so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III. BIỆN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PHÁP TU TỪ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  <p:pic>
        <p:nvPicPr>
          <p:cNvPr id="32" name="Picture 31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1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4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51723" y="-253116"/>
            <a:ext cx="738664" cy="50323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dirty="0"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BỐ CỤC BÀI HỌC</a:t>
            </a:r>
            <a:endParaRPr lang="zh-CN" altLang="en-US" sz="3600" dirty="0">
              <a:latin typeface="方正字迹-吕建德字体" panose="02010600010101010101" pitchFamily="2" charset="-122"/>
              <a:ea typeface="方正字迹-吕建德字体" panose="0201060001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584979" y="-1499985"/>
            <a:ext cx="1203273" cy="5786313"/>
            <a:chOff x="4056942" y="1436962"/>
            <a:chExt cx="1203273" cy="5786313"/>
          </a:xfrm>
        </p:grpSpPr>
        <p:grpSp>
          <p:nvGrpSpPr>
            <p:cNvPr id="5" name="组合 4"/>
            <p:cNvGrpSpPr/>
            <p:nvPr/>
          </p:nvGrpSpPr>
          <p:grpSpPr>
            <a:xfrm>
              <a:off x="4056942" y="1436962"/>
              <a:ext cx="1203273" cy="1283071"/>
              <a:chOff x="4056942" y="1461163"/>
              <a:chExt cx="1203273" cy="128307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4224316" y="1463985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069588" y="2958195"/>
              <a:ext cx="1094195" cy="4265080"/>
              <a:chOff x="1388524" y="2298733"/>
              <a:chExt cx="1094195" cy="4265080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388524" y="2298733"/>
                <a:ext cx="677108" cy="426508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TỪ ĐƠN VÀ TỪ PHỨC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021054" y="2300791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 rot="16200000">
            <a:off x="6031216" y="522539"/>
            <a:ext cx="1203273" cy="5395819"/>
            <a:chOff x="5604096" y="1436962"/>
            <a:chExt cx="1203273" cy="5395819"/>
          </a:xfrm>
        </p:grpSpPr>
        <p:grpSp>
          <p:nvGrpSpPr>
            <p:cNvPr id="12" name="组合 11"/>
            <p:cNvGrpSpPr/>
            <p:nvPr/>
          </p:nvGrpSpPr>
          <p:grpSpPr>
            <a:xfrm>
              <a:off x="5768978" y="2958083"/>
              <a:ext cx="909529" cy="3874698"/>
              <a:chOff x="1573191" y="2298621"/>
              <a:chExt cx="909529" cy="3874698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573191" y="2298621"/>
                <a:ext cx="677108" cy="387469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NGHĨA CỦA TỪ NGỮ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21055" y="2300789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604096" y="1436962"/>
              <a:ext cx="1203273" cy="1283071"/>
              <a:chOff x="4056942" y="1461163"/>
              <a:chExt cx="1203273" cy="128307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4224316" y="1463984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组合 10"/>
          <p:cNvGrpSpPr/>
          <p:nvPr/>
        </p:nvGrpSpPr>
        <p:grpSpPr>
          <a:xfrm rot="16200000">
            <a:off x="6200701" y="2997111"/>
            <a:ext cx="1284614" cy="4103223"/>
            <a:chOff x="5522755" y="1436962"/>
            <a:chExt cx="1284614" cy="4103223"/>
          </a:xfrm>
        </p:grpSpPr>
        <p:grpSp>
          <p:nvGrpSpPr>
            <p:cNvPr id="19" name="组合 11"/>
            <p:cNvGrpSpPr/>
            <p:nvPr/>
          </p:nvGrpSpPr>
          <p:grpSpPr>
            <a:xfrm>
              <a:off x="5522755" y="2958113"/>
              <a:ext cx="1169551" cy="2582072"/>
              <a:chOff x="1326968" y="2298651"/>
              <a:chExt cx="1169551" cy="2582072"/>
            </a:xfrm>
          </p:grpSpPr>
          <p:sp>
            <p:nvSpPr>
              <p:cNvPr id="23" name="文本框 15"/>
              <p:cNvSpPr txBox="1"/>
              <p:nvPr/>
            </p:nvSpPr>
            <p:spPr>
              <a:xfrm>
                <a:off x="1326968" y="2298651"/>
                <a:ext cx="1169551" cy="258207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BIỆN PHÁP TU TỪ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16"/>
              <p:cNvSpPr txBox="1"/>
              <p:nvPr/>
            </p:nvSpPr>
            <p:spPr>
              <a:xfrm>
                <a:off x="2021055" y="2300791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组合 12"/>
            <p:cNvGrpSpPr/>
            <p:nvPr/>
          </p:nvGrpSpPr>
          <p:grpSpPr>
            <a:xfrm>
              <a:off x="5604096" y="1436962"/>
              <a:ext cx="1203273" cy="1283071"/>
              <a:chOff x="4056942" y="1461163"/>
              <a:chExt cx="1203273" cy="1283071"/>
            </a:xfrm>
          </p:grpSpPr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22" name="文本框 14"/>
              <p:cNvSpPr txBox="1"/>
              <p:nvPr/>
            </p:nvSpPr>
            <p:spPr>
              <a:xfrm>
                <a:off x="4224316" y="1463984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III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 xmlns:a14="http://schemas.microsoft.com/office/drawing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64211" cy="1283071"/>
            <a:chOff x="1453442" y="2211662"/>
            <a:chExt cx="7564211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I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86764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TỪ ĐƠN VÀ TỪ PHỨC</a:t>
              </a:r>
              <a:endParaRPr lang="zh-CN" altLang="en-US" sz="36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 xmlns:a14="http://schemas.microsoft.com/office/drawing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6746"/>
            <a:ext cx="12192000" cy="1183134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61668" y="315616"/>
            <a:ext cx="3780717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4265622" y="315616"/>
            <a:ext cx="3754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8243391" y="315617"/>
            <a:ext cx="35745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745"/>
            <a:ext cx="12191999" cy="1448785"/>
          </a:xfrm>
          <a:prstGeom prst="rect">
            <a:avLst/>
          </a:prstGeom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982107" y="3252780"/>
            <a:ext cx="3780717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6061" y="3334854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008292" y="4436361"/>
            <a:ext cx="3754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982106" y="5619942"/>
            <a:ext cx="37807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6060" y="4495865"/>
            <a:ext cx="339227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6060" y="5679446"/>
            <a:ext cx="339227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406510" y="3081616"/>
            <a:ext cx="1114640" cy="111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53905" y="3323569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8589821" y="4777993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75315" y="5033115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  <p:extLst>
      <p:ext uri="{BB962C8B-B14F-4D97-AF65-F5344CB8AC3E}">
        <p14:creationId xmlns:p14="http://schemas.microsoft.com/office/powerpoint/2010/main" val="12302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833837"/>
              </p:ext>
            </p:extLst>
          </p:nvPr>
        </p:nvGraphicFramePr>
        <p:xfrm>
          <a:off x="1572142" y="1809616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6589" y="3193208"/>
            <a:ext cx="2449421" cy="13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912" y="3031783"/>
            <a:ext cx="2957384" cy="9379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6209" y="3031783"/>
            <a:ext cx="1765227" cy="18264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hoẳn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455" y="304799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686" y="1986712"/>
            <a:ext cx="9778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2682" y="4187442"/>
            <a:ext cx="2007281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3515" y="5131652"/>
            <a:ext cx="212750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goàm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5081" y="5084343"/>
            <a:ext cx="1669047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3515" y="4243758"/>
            <a:ext cx="2007281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2682</TotalTime>
  <Words>1536</Words>
  <Application>Microsoft Office PowerPoint</Application>
  <PresentationFormat>Widescreen</PresentationFormat>
  <Paragraphs>370</Paragraphs>
  <Slides>30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微软雅黑</vt:lpstr>
      <vt:lpstr>宋体</vt:lpstr>
      <vt:lpstr>.VnBlack</vt:lpstr>
      <vt:lpstr>Arial</vt:lpstr>
      <vt:lpstr>Arial Black</vt:lpstr>
      <vt:lpstr>Calibri</vt:lpstr>
      <vt:lpstr>Calibri Light</vt:lpstr>
      <vt:lpstr>等线</vt:lpstr>
      <vt:lpstr>Roboto</vt:lpstr>
      <vt:lpstr>Times New Roman</vt:lpstr>
      <vt:lpstr>UTM Avenida</vt:lpstr>
      <vt:lpstr>Wingdings</vt:lpstr>
      <vt:lpstr>叶根友毛笔行书简体2012版</vt:lpstr>
      <vt:lpstr>方正字迹-吕建德字体</vt:lpstr>
      <vt:lpstr>楷体</vt:lpstr>
      <vt:lpstr>禹卫书法行书简体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pc02</cp:lastModifiedBy>
  <cp:revision>435</cp:revision>
  <dcterms:created xsi:type="dcterms:W3CDTF">2018-05-12T14:50:40Z</dcterms:created>
  <dcterms:modified xsi:type="dcterms:W3CDTF">2025-09-13T09:02:00Z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