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.VnArial Narrow" panose="020B7200000000000000" pitchFamily="34" charset="0"/>
      <p:regular r:id="rId28"/>
      <p:bold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.VnTimeH" panose="020B7200000000000000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33"/>
    <a:srgbClr val="FF3399"/>
    <a:srgbClr val="8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1B537C-6E0D-4ED9-BEA1-98C0F7EC428A}">
  <a:tblStyle styleId="{011B537C-6E0D-4ED9-BEA1-98C0F7EC42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896;g35f391192_02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897;g35f391192_029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297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79;g3606f1c2d_3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Google Shape;880;g3606f1c2d_30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076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915;g35ed75ccf_0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916;g35ed75ccf_015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991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0C5564-1274-40DA-B3B5-DEB9DC174CD0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5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33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16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747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81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2405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89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977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539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 rotWithShape="0"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00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 txBox="1">
            <a:spLocks noGrp="1"/>
          </p:cNvSpPr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spcFirstLastPara="1" lIns="0" tIns="0" rIns="0" bIns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subTitle" idx="1"/>
          </p:nvPr>
        </p:nvSpPr>
        <p:spPr>
          <a:xfrm>
            <a:off x="1632600" y="3073838"/>
            <a:ext cx="5878800" cy="3966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/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spcBef>
                <a:spcPts val="60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spcBef>
                <a:spcPts val="60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spcBef>
                <a:spcPts val="600"/>
              </a:spcBef>
              <a:spcAft>
                <a:spcPts val="60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12878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lIns="0" tIns="0" rIns="0" bIns="0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2932500" cy="29358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marL="342900" lvl="0" indent="-2667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1500"/>
            </a:lvl1pPr>
            <a:lvl2pPr marL="685800" lvl="1" indent="-266700" rtl="0">
              <a:spcBef>
                <a:spcPts val="600"/>
              </a:spcBef>
              <a:spcAft>
                <a:spcPts val="0"/>
              </a:spcAft>
              <a:buSzPts val="2000"/>
              <a:buChar char="▻"/>
              <a:defRPr sz="1500"/>
            </a:lvl2pPr>
            <a:lvl3pPr marL="1028700" lvl="2" indent="-2667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1500"/>
            </a:lvl3pPr>
            <a:lvl4pPr marL="1371600" lvl="3" indent="-2667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500" lvl="4" indent="-2667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400" lvl="5" indent="-2667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300" lvl="6" indent="-2667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200" lvl="7" indent="-2667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473" name="Google Shape;473;p6"/>
          <p:cNvSpPr txBox="1">
            <a:spLocks noGrp="1"/>
          </p:cNvSpPr>
          <p:nvPr>
            <p:ph type="body" idx="2"/>
          </p:nvPr>
        </p:nvSpPr>
        <p:spPr>
          <a:xfrm>
            <a:off x="4199271" y="1553825"/>
            <a:ext cx="2932500" cy="29358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marL="342900" lvl="0" indent="-2667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1500"/>
            </a:lvl1pPr>
            <a:lvl2pPr marL="685800" lvl="1" indent="-266700" rtl="0">
              <a:spcBef>
                <a:spcPts val="600"/>
              </a:spcBef>
              <a:spcAft>
                <a:spcPts val="0"/>
              </a:spcAft>
              <a:buSzPts val="2000"/>
              <a:buChar char="▻"/>
              <a:defRPr sz="1500"/>
            </a:lvl2pPr>
            <a:lvl3pPr marL="1028700" lvl="2" indent="-2667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1500"/>
            </a:lvl3pPr>
            <a:lvl4pPr marL="1371600" lvl="3" indent="-2667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500" lvl="4" indent="-2667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400" lvl="5" indent="-2667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300" lvl="6" indent="-2667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200" lvl="7" indent="-2667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5" name="Google Shape;474;p6"/>
          <p:cNvSpPr txBox="1">
            <a:spLocks noGrp="1"/>
          </p:cNvSpPr>
          <p:nvPr>
            <p:ph type="sldNum" idx="10"/>
          </p:nvPr>
        </p:nvSpPr>
        <p:spPr>
          <a:xfrm>
            <a:off x="4297364" y="4597003"/>
            <a:ext cx="549275" cy="394097"/>
          </a:xfrm>
        </p:spPr>
        <p:txBody>
          <a:bodyPr lIns="0" tIns="0" rIns="0" bIns="0" anchor="ctr">
            <a:noAutofit/>
          </a:bodyPr>
          <a:lstStyle>
            <a:lvl1pPr algn="ctr">
              <a:defRPr/>
            </a:lvl1pPr>
          </a:lstStyle>
          <a:p>
            <a:fld id="{8F51B044-A5BF-480F-8CFD-E957534EC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72982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uds only">
  <p:cSld name="Blank - Clouds only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2;p12"/>
          <p:cNvSpPr txBox="1">
            <a:spLocks noGrp="1"/>
          </p:cNvSpPr>
          <p:nvPr>
            <p:ph type="sldNum" idx="10"/>
          </p:nvPr>
        </p:nvSpPr>
        <p:spPr>
          <a:xfrm>
            <a:off x="4297364" y="4597003"/>
            <a:ext cx="549275" cy="394097"/>
          </a:xfrm>
        </p:spPr>
        <p:txBody>
          <a:bodyPr lIns="0" tIns="0" rIns="0" bIns="0" anchor="ctr">
            <a:noAutofit/>
          </a:bodyPr>
          <a:lstStyle>
            <a:lvl1pPr algn="ctr">
              <a:defRPr/>
            </a:lvl1pPr>
          </a:lstStyle>
          <a:p>
            <a:fld id="{6FA19B36-8AE1-495A-96C2-A427CF928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85660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0775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3E9CC-B0C3-49CC-A1BD-1BDB07C77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86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951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764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36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744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972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620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863E-BDC6-47E3-835C-2FBF0253A1F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8145BB4-6231-4B90-9243-890D3C63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5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UU%20DU%20LIEU\Downloads\galileo-galilei-cha-de-khoa-hoc-hien-dai-bi-xet-xu-vi-bao-ve-thuyet-nhat-tam.mp4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1874044" y="1757362"/>
            <a:ext cx="53959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 VỚI TIẾT HỌC</a:t>
            </a: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42" y="3667125"/>
            <a:ext cx="1545431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97" y="3344466"/>
            <a:ext cx="45124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531">
            <a:off x="2015729" y="838200"/>
            <a:ext cx="762000" cy="6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139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0307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381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8301" y="161925"/>
            <a:ext cx="6069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-Khi x thay đổi mà y luôn nhận một giá trị thì y được gọi là hàm hằng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4360" y="733426"/>
            <a:ext cx="5372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-Hàm số có thể cho bằng công thức, bằng bảng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-Khi y là hàm số của x, ta có thể viết y = f(x), y = g(x)…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6141" y="1294210"/>
            <a:ext cx="5143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Giá trị của hàm số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566863"/>
            <a:ext cx="6858000" cy="11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51335" y="2765822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9194" y="3009900"/>
            <a:ext cx="6518672" cy="6850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vi-VN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a) Hàm số biểu thị quãng đường S(t) mà ô tô đi được trong thời gian t(h)</a:t>
            </a:r>
            <a:r>
              <a:rPr lang="en-US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: </a:t>
            </a:r>
            <a:r>
              <a:rPr lang="vi-VN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 = 60.t</a:t>
            </a:r>
            <a:endParaRPr lang="en-US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625" y="3684985"/>
            <a:ext cx="6654404" cy="7620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vi-VN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b) Quãng đường ô tô đi được trong thời gian t = 2(h) là: </a:t>
            </a:r>
            <a:endParaRPr lang="en-US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vi-VN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60.2 =120</a:t>
            </a:r>
            <a:r>
              <a:rPr lang="en-US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(km)</a:t>
            </a:r>
            <a:endParaRPr lang="en-US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3248" y="4343400"/>
            <a:ext cx="3459956" cy="3886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vi-VN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t=3(h) là 60.3 = 180 (km)</a:t>
            </a:r>
            <a:endParaRPr lang="en-US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91" name="TextBox 16"/>
          <p:cNvSpPr txBox="1">
            <a:spLocks noChangeArrowheads="1"/>
          </p:cNvSpPr>
          <p:nvPr/>
        </p:nvSpPr>
        <p:spPr bwMode="auto">
          <a:xfrm>
            <a:off x="4517232" y="3905250"/>
            <a:ext cx="3461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 i="1">
                <a:solidFill>
                  <a:srgbClr val="0000CC"/>
                </a:solidFill>
                <a:latin typeface="Times New Roman" panose="02020603050405020304" pitchFamily="18" charset="0"/>
                <a:ea typeface="DengXian" pitchFamily="2" charset="-122"/>
              </a:rPr>
              <a:t> </a:t>
            </a:r>
            <a:endParaRPr lang="en-US" altLang="en-US" sz="1800" b="1" i="1">
              <a:solidFill>
                <a:srgbClr val="0000CC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3755232" y="3982641"/>
            <a:ext cx="2850356" cy="10668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120</a:t>
            </a:r>
            <a:r>
              <a:rPr lang="vi-VN" b="1" i="1" dirty="0">
                <a:solidFill>
                  <a:srgbClr val="0000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là giá trị của hàm số 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S</a:t>
            </a:r>
            <a:r>
              <a:rPr lang="vi-VN" b="1" i="1" dirty="0">
                <a:solidFill>
                  <a:srgbClr val="0000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tại 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vi-VN" b="1" i="1" dirty="0">
                <a:solidFill>
                  <a:srgbClr val="0000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= 2 và kí hiệu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:</a:t>
            </a:r>
          </a:p>
          <a:p>
            <a:pPr>
              <a:defRPr/>
            </a:pP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S</a:t>
            </a:r>
            <a:r>
              <a:rPr lang="vi-VN" b="1" i="1" dirty="0">
                <a:solidFill>
                  <a:srgbClr val="0000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(2) = 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120</a:t>
            </a:r>
            <a:endParaRPr lang="en-US" b="1" i="1" dirty="0">
              <a:solidFill>
                <a:srgbClr val="0000CC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6800850" y="3982641"/>
            <a:ext cx="1129904" cy="360759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S(3)</a:t>
            </a:r>
          </a:p>
        </p:txBody>
      </p:sp>
      <p:sp>
        <p:nvSpPr>
          <p:cNvPr id="20" name="Rectangle: Rounded Corners 19"/>
          <p:cNvSpPr/>
          <p:nvPr/>
        </p:nvSpPr>
        <p:spPr>
          <a:xfrm rot="10800000" flipV="1">
            <a:off x="6800850" y="4457700"/>
            <a:ext cx="1200150" cy="457200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S(3) =180</a:t>
            </a:r>
          </a:p>
        </p:txBody>
      </p:sp>
    </p:spTree>
    <p:extLst>
      <p:ext uri="{BB962C8B-B14F-4D97-AF65-F5344CB8AC3E}">
        <p14:creationId xmlns:p14="http://schemas.microsoft.com/office/powerpoint/2010/main" val="6921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3" grpId="0"/>
      <p:bldP spid="15" grpId="0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7"/>
          <p:cNvSpPr>
            <a:spLocks noChangeArrowheads="1"/>
          </p:cNvSpPr>
          <p:nvPr/>
        </p:nvSpPr>
        <p:spPr bwMode="auto">
          <a:xfrm>
            <a:off x="1143000" y="13098"/>
            <a:ext cx="6858000" cy="1358503"/>
          </a:xfrm>
          <a:prstGeom prst="flowChartAlternateProcess">
            <a:avLst/>
          </a:prstGeom>
          <a:solidFill>
            <a:srgbClr val="CCFF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Kết luận: Cho hàm số y = f(x) xác định tại x =a. Giá trị tương ứng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hàm số f(x) khi x =a được gọi là </a:t>
            </a:r>
            <a:r>
              <a:rPr lang="en-US" altLang="en-US" sz="1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hàm số y = f(x) 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=a, kí hiệu: f(a)</a:t>
            </a:r>
            <a:endParaRPr lang="en-US" altLang="en-US" sz="1800" b="1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4629150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62050" y="1852613"/>
            <a:ext cx="1428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56097" y="2164556"/>
            <a:ext cx="1428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Ta có: f(-2) =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52688" y="2164556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(-2) +5=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45644" y="2164556"/>
            <a:ext cx="85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2139554"/>
            <a:ext cx="145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f(0) =0+5=5</a:t>
            </a:r>
          </a:p>
        </p:txBody>
      </p:sp>
      <p:pic>
        <p:nvPicPr>
          <p:cNvPr id="215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2462212"/>
            <a:ext cx="2757488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1" y="14288"/>
            <a:ext cx="6858000" cy="10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66813" y="1200150"/>
            <a:ext cx="1428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26331" y="1546623"/>
            <a:ext cx="5634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Xét hàm số: y = f(x) =5x</a:t>
            </a:r>
            <a:r>
              <a:rPr lang="en-US" alt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mà vật đó chuyển động sau 2 giây là: f(2) =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57950" y="1824038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5.2</a:t>
            </a:r>
            <a:r>
              <a:rPr lang="en-US" alt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=20 (m)</a:t>
            </a:r>
            <a:r>
              <a:rPr lang="en-US" alt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0307_1j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381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0307_1j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91" y="3694510"/>
            <a:ext cx="381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alileo-galilei-cha-de-khoa-hoc-hien-dai-bi-xet-xu-vi-bao-ve-thuyet-nhat-tam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85800"/>
            <a:ext cx="5982891" cy="434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114550" y="119062"/>
            <a:ext cx="5657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KHOA HỌC (Video nhà bác học Galileo Galilei)</a:t>
            </a:r>
          </a:p>
        </p:txBody>
      </p:sp>
    </p:spTree>
    <p:extLst>
      <p:ext uri="{BB962C8B-B14F-4D97-AF65-F5344CB8AC3E}">
        <p14:creationId xmlns:p14="http://schemas.microsoft.com/office/powerpoint/2010/main" val="38572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rot="1255057">
            <a:off x="6640116" y="4274344"/>
            <a:ext cx="45244" cy="3571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rot="1255057" flipH="1">
            <a:off x="6630592" y="4302919"/>
            <a:ext cx="48815" cy="42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rot="719151">
            <a:off x="6630591" y="3999310"/>
            <a:ext cx="45244" cy="3571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rot="719151" flipH="1">
            <a:off x="6625829" y="4027885"/>
            <a:ext cx="48815" cy="42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rot="1049539">
            <a:off x="6688932" y="3606404"/>
            <a:ext cx="45244" cy="3571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rot="1049539" flipH="1">
            <a:off x="6681788" y="3634978"/>
            <a:ext cx="48816" cy="42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rot="1767525">
            <a:off x="6692504" y="3771900"/>
            <a:ext cx="45244" cy="3571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rot="1767525" flipH="1">
            <a:off x="6678217" y="3798094"/>
            <a:ext cx="48815" cy="42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1371600" y="411957"/>
            <a:ext cx="6400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1.Bài tập 1</a:t>
            </a:r>
            <a:r>
              <a:rPr lang="en-US" altLang="en-US" sz="1800">
                <a:solidFill>
                  <a:srgbClr val="0000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Đại l­ượng y có phải là hàm số của đại l­ượng x hay không, nếu bảng giá trị t­ương ứng của chúng được cho bởi mỗi trường hợp sau:</a:t>
            </a:r>
          </a:p>
        </p:txBody>
      </p:sp>
      <p:grpSp>
        <p:nvGrpSpPr>
          <p:cNvPr id="47194" name="Group 90"/>
          <p:cNvGrpSpPr>
            <a:grpSpLocks/>
          </p:cNvGrpSpPr>
          <p:nvPr/>
        </p:nvGrpSpPr>
        <p:grpSpPr bwMode="auto">
          <a:xfrm>
            <a:off x="1485900" y="1357315"/>
            <a:ext cx="3200400" cy="817961"/>
            <a:chOff x="288" y="960"/>
            <a:chExt cx="2688" cy="687"/>
          </a:xfrm>
        </p:grpSpPr>
        <p:sp>
          <p:nvSpPr>
            <p:cNvPr id="24612" name="Text Box 91"/>
            <p:cNvSpPr txBox="1">
              <a:spLocks noChangeArrowheads="1"/>
            </p:cNvSpPr>
            <p:nvPr/>
          </p:nvSpPr>
          <p:spPr bwMode="auto">
            <a:xfrm>
              <a:off x="1824" y="1252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-2</a:t>
              </a:r>
            </a:p>
          </p:txBody>
        </p:sp>
        <p:sp>
          <p:nvSpPr>
            <p:cNvPr id="24613" name="Text Box 92"/>
            <p:cNvSpPr txBox="1">
              <a:spLocks noChangeArrowheads="1"/>
            </p:cNvSpPr>
            <p:nvPr/>
          </p:nvSpPr>
          <p:spPr bwMode="auto">
            <a:xfrm>
              <a:off x="2208" y="960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3</a:t>
              </a:r>
            </a:p>
          </p:txBody>
        </p:sp>
        <p:sp>
          <p:nvSpPr>
            <p:cNvPr id="24614" name="Text Box 93"/>
            <p:cNvSpPr txBox="1">
              <a:spLocks noChangeArrowheads="1"/>
            </p:cNvSpPr>
            <p:nvPr/>
          </p:nvSpPr>
          <p:spPr bwMode="auto">
            <a:xfrm>
              <a:off x="2592" y="960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4</a:t>
              </a:r>
            </a:p>
          </p:txBody>
        </p:sp>
        <p:sp>
          <p:nvSpPr>
            <p:cNvPr id="24615" name="Text Box 94"/>
            <p:cNvSpPr txBox="1">
              <a:spLocks noChangeArrowheads="1"/>
            </p:cNvSpPr>
            <p:nvPr/>
          </p:nvSpPr>
          <p:spPr bwMode="auto">
            <a:xfrm>
              <a:off x="1440" y="1252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  -2</a:t>
              </a:r>
            </a:p>
          </p:txBody>
        </p:sp>
        <p:sp>
          <p:nvSpPr>
            <p:cNvPr id="24616" name="Text Box 95"/>
            <p:cNvSpPr txBox="1">
              <a:spLocks noChangeArrowheads="1"/>
            </p:cNvSpPr>
            <p:nvPr/>
          </p:nvSpPr>
          <p:spPr bwMode="auto">
            <a:xfrm>
              <a:off x="768" y="960"/>
              <a:ext cx="672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>
                  <a:solidFill>
                    <a:srgbClr val="0000F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17" name="Text Box 96"/>
            <p:cNvSpPr txBox="1">
              <a:spLocks noChangeArrowheads="1"/>
            </p:cNvSpPr>
            <p:nvPr/>
          </p:nvSpPr>
          <p:spPr bwMode="auto">
            <a:xfrm>
              <a:off x="1440" y="960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1</a:t>
              </a:r>
            </a:p>
          </p:txBody>
        </p:sp>
        <p:sp>
          <p:nvSpPr>
            <p:cNvPr id="24618" name="Text Box 97"/>
            <p:cNvSpPr txBox="1">
              <a:spLocks noChangeArrowheads="1"/>
            </p:cNvSpPr>
            <p:nvPr/>
          </p:nvSpPr>
          <p:spPr bwMode="auto">
            <a:xfrm>
              <a:off x="2208" y="1256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-2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4619" name="Text Box 98"/>
            <p:cNvSpPr txBox="1">
              <a:spLocks noChangeArrowheads="1"/>
            </p:cNvSpPr>
            <p:nvPr/>
          </p:nvSpPr>
          <p:spPr bwMode="auto">
            <a:xfrm>
              <a:off x="2592" y="1252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-2</a:t>
              </a:r>
            </a:p>
          </p:txBody>
        </p:sp>
        <p:sp>
          <p:nvSpPr>
            <p:cNvPr id="24620" name="Text Box 99"/>
            <p:cNvSpPr txBox="1">
              <a:spLocks noChangeArrowheads="1"/>
            </p:cNvSpPr>
            <p:nvPr/>
          </p:nvSpPr>
          <p:spPr bwMode="auto">
            <a:xfrm>
              <a:off x="1824" y="960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2</a:t>
              </a:r>
            </a:p>
          </p:txBody>
        </p:sp>
        <p:sp>
          <p:nvSpPr>
            <p:cNvPr id="24621" name="Text Box 100"/>
            <p:cNvSpPr txBox="1">
              <a:spLocks noChangeArrowheads="1"/>
            </p:cNvSpPr>
            <p:nvPr/>
          </p:nvSpPr>
          <p:spPr bwMode="auto">
            <a:xfrm>
              <a:off x="768" y="1252"/>
              <a:ext cx="672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22" name="Text Box 101"/>
            <p:cNvSpPr txBox="1">
              <a:spLocks noChangeArrowheads="1"/>
            </p:cNvSpPr>
            <p:nvPr/>
          </p:nvSpPr>
          <p:spPr bwMode="auto">
            <a:xfrm>
              <a:off x="288" y="1104"/>
              <a:ext cx="288" cy="543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47218" name="Group 114"/>
          <p:cNvGrpSpPr>
            <a:grpSpLocks/>
          </p:cNvGrpSpPr>
          <p:nvPr/>
        </p:nvGrpSpPr>
        <p:grpSpPr bwMode="auto">
          <a:xfrm>
            <a:off x="1473994" y="2983708"/>
            <a:ext cx="3200400" cy="721519"/>
            <a:chOff x="288" y="3024"/>
            <a:chExt cx="2688" cy="606"/>
          </a:xfrm>
        </p:grpSpPr>
        <p:sp>
          <p:nvSpPr>
            <p:cNvPr id="24601" name="Text Box 115"/>
            <p:cNvSpPr txBox="1">
              <a:spLocks noChangeArrowheads="1"/>
            </p:cNvSpPr>
            <p:nvPr/>
          </p:nvSpPr>
          <p:spPr bwMode="auto">
            <a:xfrm>
              <a:off x="1824" y="3320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-3</a:t>
              </a:r>
            </a:p>
          </p:txBody>
        </p:sp>
        <p:sp>
          <p:nvSpPr>
            <p:cNvPr id="24602" name="Text Box 116"/>
            <p:cNvSpPr txBox="1">
              <a:spLocks noChangeArrowheads="1"/>
            </p:cNvSpPr>
            <p:nvPr/>
          </p:nvSpPr>
          <p:spPr bwMode="auto">
            <a:xfrm>
              <a:off x="2208" y="3024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3</a:t>
              </a:r>
            </a:p>
          </p:txBody>
        </p:sp>
        <p:sp>
          <p:nvSpPr>
            <p:cNvPr id="24603" name="Text Box 117"/>
            <p:cNvSpPr txBox="1">
              <a:spLocks noChangeArrowheads="1"/>
            </p:cNvSpPr>
            <p:nvPr/>
          </p:nvSpPr>
          <p:spPr bwMode="auto">
            <a:xfrm>
              <a:off x="2592" y="3024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4</a:t>
              </a:r>
            </a:p>
          </p:txBody>
        </p:sp>
        <p:sp>
          <p:nvSpPr>
            <p:cNvPr id="24604" name="Text Box 118"/>
            <p:cNvSpPr txBox="1">
              <a:spLocks noChangeArrowheads="1"/>
            </p:cNvSpPr>
            <p:nvPr/>
          </p:nvSpPr>
          <p:spPr bwMode="auto">
            <a:xfrm>
              <a:off x="1440" y="3320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  -2</a:t>
              </a:r>
            </a:p>
          </p:txBody>
        </p:sp>
        <p:sp>
          <p:nvSpPr>
            <p:cNvPr id="24605" name="Text Box 119"/>
            <p:cNvSpPr txBox="1">
              <a:spLocks noChangeArrowheads="1"/>
            </p:cNvSpPr>
            <p:nvPr/>
          </p:nvSpPr>
          <p:spPr bwMode="auto">
            <a:xfrm>
              <a:off x="768" y="3024"/>
              <a:ext cx="672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 x</a:t>
              </a:r>
            </a:p>
          </p:txBody>
        </p:sp>
        <p:sp>
          <p:nvSpPr>
            <p:cNvPr id="24606" name="Text Box 120"/>
            <p:cNvSpPr txBox="1">
              <a:spLocks noChangeArrowheads="1"/>
            </p:cNvSpPr>
            <p:nvPr/>
          </p:nvSpPr>
          <p:spPr bwMode="auto">
            <a:xfrm>
              <a:off x="1440" y="3024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1</a:t>
              </a:r>
            </a:p>
          </p:txBody>
        </p:sp>
        <p:sp>
          <p:nvSpPr>
            <p:cNvPr id="24607" name="Text Box 121"/>
            <p:cNvSpPr txBox="1">
              <a:spLocks noChangeArrowheads="1"/>
            </p:cNvSpPr>
            <p:nvPr/>
          </p:nvSpPr>
          <p:spPr bwMode="auto">
            <a:xfrm>
              <a:off x="2208" y="3320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-4</a:t>
              </a:r>
            </a:p>
          </p:txBody>
        </p:sp>
        <p:sp>
          <p:nvSpPr>
            <p:cNvPr id="24608" name="Text Box 122"/>
            <p:cNvSpPr txBox="1">
              <a:spLocks noChangeArrowheads="1"/>
            </p:cNvSpPr>
            <p:nvPr/>
          </p:nvSpPr>
          <p:spPr bwMode="auto">
            <a:xfrm>
              <a:off x="2592" y="3320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-5</a:t>
              </a:r>
            </a:p>
          </p:txBody>
        </p:sp>
        <p:sp>
          <p:nvSpPr>
            <p:cNvPr id="24609" name="Text Box 123"/>
            <p:cNvSpPr txBox="1">
              <a:spLocks noChangeArrowheads="1"/>
            </p:cNvSpPr>
            <p:nvPr/>
          </p:nvSpPr>
          <p:spPr bwMode="auto">
            <a:xfrm>
              <a:off x="1824" y="3024"/>
              <a:ext cx="384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2</a:t>
              </a:r>
            </a:p>
          </p:txBody>
        </p:sp>
        <p:sp>
          <p:nvSpPr>
            <p:cNvPr id="24610" name="Text Box 124"/>
            <p:cNvSpPr txBox="1">
              <a:spLocks noChangeArrowheads="1"/>
            </p:cNvSpPr>
            <p:nvPr/>
          </p:nvSpPr>
          <p:spPr bwMode="auto">
            <a:xfrm>
              <a:off x="768" y="3320"/>
              <a:ext cx="672" cy="3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y</a:t>
              </a:r>
            </a:p>
          </p:txBody>
        </p:sp>
        <p:sp>
          <p:nvSpPr>
            <p:cNvPr id="24611" name="Text Box 125"/>
            <p:cNvSpPr txBox="1">
              <a:spLocks noChangeArrowheads="1"/>
            </p:cNvSpPr>
            <p:nvPr/>
          </p:nvSpPr>
          <p:spPr bwMode="auto">
            <a:xfrm>
              <a:off x="288" y="3072"/>
              <a:ext cx="288" cy="543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b)</a:t>
              </a:r>
            </a:p>
          </p:txBody>
        </p:sp>
      </p:grpSp>
      <p:sp>
        <p:nvSpPr>
          <p:cNvPr id="24589" name="Text Box 126"/>
          <p:cNvSpPr txBox="1">
            <a:spLocks noChangeArrowheads="1"/>
          </p:cNvSpPr>
          <p:nvPr/>
        </p:nvSpPr>
        <p:spPr bwMode="auto">
          <a:xfrm>
            <a:off x="1500187" y="57150"/>
            <a:ext cx="1969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TẬP:</a:t>
            </a:r>
          </a:p>
        </p:txBody>
      </p:sp>
      <p:sp>
        <p:nvSpPr>
          <p:cNvPr id="47231" name="Text Box 127"/>
          <p:cNvSpPr txBox="1">
            <a:spLocks noChangeArrowheads="1"/>
          </p:cNvSpPr>
          <p:nvPr/>
        </p:nvSpPr>
        <p:spPr bwMode="auto">
          <a:xfrm>
            <a:off x="4651773" y="2138362"/>
            <a:ext cx="21034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i="1">
                <a:solidFill>
                  <a:srgbClr val="FF0000"/>
                </a:solidFill>
              </a:rPr>
              <a:t>Hàm số (hàm hằng y=-2)</a:t>
            </a:r>
          </a:p>
        </p:txBody>
      </p:sp>
      <p:sp>
        <p:nvSpPr>
          <p:cNvPr id="47233" name="Text Box 129"/>
          <p:cNvSpPr txBox="1">
            <a:spLocks noChangeArrowheads="1"/>
          </p:cNvSpPr>
          <p:nvPr/>
        </p:nvSpPr>
        <p:spPr bwMode="auto">
          <a:xfrm>
            <a:off x="4782741" y="3808810"/>
            <a:ext cx="185820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i="1">
                <a:solidFill>
                  <a:srgbClr val="FF0000"/>
                </a:solidFill>
              </a:rPr>
              <a:t>Không phải là hàm số</a:t>
            </a:r>
          </a:p>
        </p:txBody>
      </p:sp>
      <p:sp>
        <p:nvSpPr>
          <p:cNvPr id="24592" name="AutoShape 1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4914900"/>
            <a:ext cx="457200" cy="228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24593" name="Text Box 98"/>
          <p:cNvSpPr txBox="1">
            <a:spLocks noChangeArrowheads="1"/>
          </p:cNvSpPr>
          <p:nvPr/>
        </p:nvSpPr>
        <p:spPr bwMode="auto">
          <a:xfrm>
            <a:off x="4686300" y="1707356"/>
            <a:ext cx="457200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4"/>
                </a:solidFill>
                <a:latin typeface=".VnArial Narrow" panose="020B7200000000000000" pitchFamily="34" charset="0"/>
              </a:rPr>
              <a:t>-2</a:t>
            </a:r>
          </a:p>
        </p:txBody>
      </p:sp>
      <p:sp>
        <p:nvSpPr>
          <p:cNvPr id="24594" name="Text Box 98"/>
          <p:cNvSpPr txBox="1">
            <a:spLocks noChangeArrowheads="1"/>
          </p:cNvSpPr>
          <p:nvPr/>
        </p:nvSpPr>
        <p:spPr bwMode="auto">
          <a:xfrm>
            <a:off x="4686300" y="1354931"/>
            <a:ext cx="457200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4"/>
                </a:solidFill>
                <a:latin typeface=".VnArial Narrow" panose="020B7200000000000000" pitchFamily="34" charset="0"/>
              </a:rPr>
              <a:t>5</a:t>
            </a:r>
          </a:p>
        </p:txBody>
      </p:sp>
      <p:sp>
        <p:nvSpPr>
          <p:cNvPr id="24595" name="Text Box 98"/>
          <p:cNvSpPr txBox="1">
            <a:spLocks noChangeArrowheads="1"/>
          </p:cNvSpPr>
          <p:nvPr/>
        </p:nvSpPr>
        <p:spPr bwMode="auto">
          <a:xfrm>
            <a:off x="5151835" y="1707356"/>
            <a:ext cx="457200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4"/>
                </a:solidFill>
                <a:latin typeface=".VnArial Narrow" panose="020B7200000000000000" pitchFamily="34" charset="0"/>
              </a:rPr>
              <a:t>-2</a:t>
            </a:r>
          </a:p>
        </p:txBody>
      </p:sp>
      <p:sp>
        <p:nvSpPr>
          <p:cNvPr id="24596" name="Text Box 98"/>
          <p:cNvSpPr txBox="1">
            <a:spLocks noChangeArrowheads="1"/>
          </p:cNvSpPr>
          <p:nvPr/>
        </p:nvSpPr>
        <p:spPr bwMode="auto">
          <a:xfrm>
            <a:off x="5151835" y="1354931"/>
            <a:ext cx="457200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4"/>
                </a:solidFill>
                <a:latin typeface=".VnArial Narrow" panose="020B7200000000000000" pitchFamily="34" charset="0"/>
              </a:rPr>
              <a:t>6</a:t>
            </a:r>
          </a:p>
        </p:txBody>
      </p:sp>
      <p:sp>
        <p:nvSpPr>
          <p:cNvPr id="24597" name="Text Box 98"/>
          <p:cNvSpPr txBox="1">
            <a:spLocks noChangeArrowheads="1"/>
          </p:cNvSpPr>
          <p:nvPr/>
        </p:nvSpPr>
        <p:spPr bwMode="auto">
          <a:xfrm>
            <a:off x="4674394" y="2983706"/>
            <a:ext cx="457200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4"/>
                </a:solidFill>
                <a:latin typeface=".VnArial Narrow" panose="020B7200000000000000" pitchFamily="34" charset="0"/>
              </a:rPr>
              <a:t>1</a:t>
            </a:r>
          </a:p>
        </p:txBody>
      </p:sp>
      <p:sp>
        <p:nvSpPr>
          <p:cNvPr id="24598" name="Text Box 98"/>
          <p:cNvSpPr txBox="1">
            <a:spLocks noChangeArrowheads="1"/>
          </p:cNvSpPr>
          <p:nvPr/>
        </p:nvSpPr>
        <p:spPr bwMode="auto">
          <a:xfrm>
            <a:off x="4674394" y="3338513"/>
            <a:ext cx="457200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4"/>
                </a:solidFill>
                <a:latin typeface=".VnArial Narrow" panose="020B7200000000000000" pitchFamily="34" charset="0"/>
              </a:rPr>
              <a:t>-6</a:t>
            </a:r>
          </a:p>
        </p:txBody>
      </p:sp>
      <p:sp>
        <p:nvSpPr>
          <p:cNvPr id="24599" name="Text Box 98"/>
          <p:cNvSpPr txBox="1">
            <a:spLocks noChangeArrowheads="1"/>
          </p:cNvSpPr>
          <p:nvPr/>
        </p:nvSpPr>
        <p:spPr bwMode="auto">
          <a:xfrm>
            <a:off x="5126831" y="2983706"/>
            <a:ext cx="457200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4"/>
                </a:solidFill>
                <a:latin typeface=".VnArial Narrow" panose="020B7200000000000000" pitchFamily="34" charset="0"/>
              </a:rPr>
              <a:t>5</a:t>
            </a:r>
          </a:p>
        </p:txBody>
      </p:sp>
      <p:sp>
        <p:nvSpPr>
          <p:cNvPr id="24600" name="Text Box 98"/>
          <p:cNvSpPr txBox="1">
            <a:spLocks noChangeArrowheads="1"/>
          </p:cNvSpPr>
          <p:nvPr/>
        </p:nvSpPr>
        <p:spPr bwMode="auto">
          <a:xfrm>
            <a:off x="5124450" y="3340894"/>
            <a:ext cx="457200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4"/>
                </a:solidFill>
                <a:latin typeface=".VnArial Narrow" panose="020B7200000000000000" pitchFamily="34" charset="0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98867147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9" grpId="0" autoUpdateAnimBg="0"/>
      <p:bldP spid="47231" grpId="0"/>
      <p:bldP spid="472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 rot="1255057">
            <a:off x="6640116" y="4274344"/>
            <a:ext cx="45244" cy="3571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rot="1255057" flipH="1">
            <a:off x="6630592" y="4302919"/>
            <a:ext cx="48815" cy="42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rot="719151">
            <a:off x="6630591" y="3999310"/>
            <a:ext cx="45244" cy="3571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rot="719151" flipH="1">
            <a:off x="6625829" y="4027885"/>
            <a:ext cx="48815" cy="42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rot="1049539">
            <a:off x="6688932" y="3606404"/>
            <a:ext cx="45244" cy="3571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rot="1049539" flipH="1">
            <a:off x="6681788" y="3634978"/>
            <a:ext cx="48816" cy="42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rot="1767525">
            <a:off x="6692504" y="3771900"/>
            <a:ext cx="45244" cy="3571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rot="1767525" flipH="1">
            <a:off x="6678217" y="3798094"/>
            <a:ext cx="48815" cy="42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6854428" y="3600450"/>
            <a:ext cx="803672" cy="1143000"/>
            <a:chOff x="4797" y="3024"/>
            <a:chExt cx="675" cy="960"/>
          </a:xfrm>
        </p:grpSpPr>
        <p:sp>
          <p:nvSpPr>
            <p:cNvPr id="25693" name="Oval 11"/>
            <p:cNvSpPr>
              <a:spLocks noChangeArrowheads="1"/>
            </p:cNvSpPr>
            <p:nvPr/>
          </p:nvSpPr>
          <p:spPr bwMode="auto">
            <a:xfrm>
              <a:off x="4797" y="3024"/>
              <a:ext cx="675" cy="96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25694" name="Text Box 12"/>
            <p:cNvSpPr txBox="1">
              <a:spLocks noChangeArrowheads="1"/>
            </p:cNvSpPr>
            <p:nvPr/>
          </p:nvSpPr>
          <p:spPr bwMode="auto">
            <a:xfrm>
              <a:off x="5136" y="3261"/>
              <a:ext cx="295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5695" name="Text Box 13"/>
            <p:cNvSpPr txBox="1">
              <a:spLocks noChangeArrowheads="1"/>
            </p:cNvSpPr>
            <p:nvPr/>
          </p:nvSpPr>
          <p:spPr bwMode="auto">
            <a:xfrm>
              <a:off x="5148" y="307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0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5696" name="Text Box 14"/>
            <p:cNvSpPr txBox="1">
              <a:spLocks noChangeArrowheads="1"/>
            </p:cNvSpPr>
            <p:nvPr/>
          </p:nvSpPr>
          <p:spPr bwMode="auto">
            <a:xfrm>
              <a:off x="5040" y="3456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2</a:t>
              </a:r>
            </a:p>
          </p:txBody>
        </p:sp>
        <p:sp>
          <p:nvSpPr>
            <p:cNvPr id="25697" name="Text Box 15"/>
            <p:cNvSpPr txBox="1">
              <a:spLocks noChangeArrowheads="1"/>
            </p:cNvSpPr>
            <p:nvPr/>
          </p:nvSpPr>
          <p:spPr bwMode="auto">
            <a:xfrm>
              <a:off x="5086" y="3696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11" name="Group 16"/>
          <p:cNvGrpSpPr>
            <a:grpSpLocks/>
          </p:cNvGrpSpPr>
          <p:nvPr/>
        </p:nvGrpSpPr>
        <p:grpSpPr bwMode="auto">
          <a:xfrm>
            <a:off x="5368529" y="2171700"/>
            <a:ext cx="857250" cy="1143000"/>
            <a:chOff x="3312" y="2256"/>
            <a:chExt cx="720" cy="960"/>
          </a:xfrm>
        </p:grpSpPr>
        <p:grpSp>
          <p:nvGrpSpPr>
            <p:cNvPr id="25687" name="Group 17"/>
            <p:cNvGrpSpPr>
              <a:grpSpLocks/>
            </p:cNvGrpSpPr>
            <p:nvPr/>
          </p:nvGrpSpPr>
          <p:grpSpPr bwMode="auto">
            <a:xfrm>
              <a:off x="3312" y="2256"/>
              <a:ext cx="720" cy="960"/>
              <a:chOff x="3360" y="2256"/>
              <a:chExt cx="720" cy="960"/>
            </a:xfrm>
          </p:grpSpPr>
          <p:sp>
            <p:nvSpPr>
              <p:cNvPr id="25689" name="Oval 18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720" cy="9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25690" name="Text Box 19"/>
              <p:cNvSpPr txBox="1">
                <a:spLocks noChangeArrowheads="1"/>
              </p:cNvSpPr>
              <p:nvPr/>
            </p:nvSpPr>
            <p:spPr bwMode="auto">
              <a:xfrm>
                <a:off x="3576" y="2880"/>
                <a:ext cx="22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4"/>
                    </a:solidFill>
                    <a:latin typeface=".VnArial Narrow" panose="020B7200000000000000" pitchFamily="34" charset="0"/>
                  </a:rPr>
                  <a:t>3</a:t>
                </a:r>
              </a:p>
            </p:txBody>
          </p:sp>
          <p:sp>
            <p:nvSpPr>
              <p:cNvPr id="25691" name="Text Box 20"/>
              <p:cNvSpPr txBox="1">
                <a:spLocks noChangeArrowheads="1"/>
              </p:cNvSpPr>
              <p:nvPr/>
            </p:nvSpPr>
            <p:spPr bwMode="auto">
              <a:xfrm>
                <a:off x="3552" y="2448"/>
                <a:ext cx="33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5692" name="Text Box 21"/>
              <p:cNvSpPr txBox="1">
                <a:spLocks noChangeArrowheads="1"/>
              </p:cNvSpPr>
              <p:nvPr/>
            </p:nvSpPr>
            <p:spPr bwMode="auto">
              <a:xfrm>
                <a:off x="3552" y="2688"/>
                <a:ext cx="11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4"/>
                    </a:solidFill>
                    <a:latin typeface=".VnArial Narrow" panose="020B7200000000000000" pitchFamily="34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688" name="Text Box 22"/>
            <p:cNvSpPr txBox="1">
              <a:spLocks noChangeArrowheads="1"/>
            </p:cNvSpPr>
            <p:nvPr/>
          </p:nvSpPr>
          <p:spPr bwMode="auto">
            <a:xfrm>
              <a:off x="3504" y="2256"/>
              <a:ext cx="28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0</a:t>
              </a:r>
            </a:p>
          </p:txBody>
        </p:sp>
      </p:grpSp>
      <p:grpSp>
        <p:nvGrpSpPr>
          <p:cNvPr id="25612" name="Group 23"/>
          <p:cNvGrpSpPr>
            <a:grpSpLocks/>
          </p:cNvGrpSpPr>
          <p:nvPr/>
        </p:nvGrpSpPr>
        <p:grpSpPr bwMode="auto">
          <a:xfrm>
            <a:off x="5425679" y="3600450"/>
            <a:ext cx="857250" cy="1143000"/>
            <a:chOff x="3408" y="3264"/>
            <a:chExt cx="720" cy="960"/>
          </a:xfrm>
        </p:grpSpPr>
        <p:sp>
          <p:nvSpPr>
            <p:cNvPr id="25683" name="Oval 24"/>
            <p:cNvSpPr>
              <a:spLocks noChangeArrowheads="1"/>
            </p:cNvSpPr>
            <p:nvPr/>
          </p:nvSpPr>
          <p:spPr bwMode="auto">
            <a:xfrm>
              <a:off x="3408" y="3264"/>
              <a:ext cx="72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25684" name="Text Box 25"/>
            <p:cNvSpPr txBox="1">
              <a:spLocks noChangeArrowheads="1"/>
            </p:cNvSpPr>
            <p:nvPr/>
          </p:nvSpPr>
          <p:spPr bwMode="auto">
            <a:xfrm>
              <a:off x="3488" y="3704"/>
              <a:ext cx="22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5685" name="Text Box 26"/>
            <p:cNvSpPr txBox="1">
              <a:spLocks noChangeArrowheads="1"/>
            </p:cNvSpPr>
            <p:nvPr/>
          </p:nvSpPr>
          <p:spPr bwMode="auto">
            <a:xfrm>
              <a:off x="3624" y="3264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0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5686" name="Text Box 27"/>
            <p:cNvSpPr txBox="1">
              <a:spLocks noChangeArrowheads="1"/>
            </p:cNvSpPr>
            <p:nvPr/>
          </p:nvSpPr>
          <p:spPr bwMode="auto">
            <a:xfrm>
              <a:off x="3504" y="3456"/>
              <a:ext cx="33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13" name="Group 28"/>
          <p:cNvGrpSpPr>
            <a:grpSpLocks/>
          </p:cNvGrpSpPr>
          <p:nvPr/>
        </p:nvGrpSpPr>
        <p:grpSpPr bwMode="auto">
          <a:xfrm>
            <a:off x="5254229" y="857250"/>
            <a:ext cx="857250" cy="1200150"/>
            <a:chOff x="3312" y="1200"/>
            <a:chExt cx="720" cy="1008"/>
          </a:xfrm>
        </p:grpSpPr>
        <p:sp>
          <p:nvSpPr>
            <p:cNvPr id="25678" name="Oval 29"/>
            <p:cNvSpPr>
              <a:spLocks noChangeArrowheads="1"/>
            </p:cNvSpPr>
            <p:nvPr/>
          </p:nvSpPr>
          <p:spPr bwMode="auto">
            <a:xfrm>
              <a:off x="3312" y="1248"/>
              <a:ext cx="72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25679" name="Text Box 30"/>
            <p:cNvSpPr txBox="1">
              <a:spLocks noChangeArrowheads="1"/>
            </p:cNvSpPr>
            <p:nvPr/>
          </p:nvSpPr>
          <p:spPr bwMode="auto">
            <a:xfrm>
              <a:off x="3456" y="1872"/>
              <a:ext cx="22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5680" name="Text Box 31"/>
            <p:cNvSpPr txBox="1">
              <a:spLocks noChangeArrowheads="1"/>
            </p:cNvSpPr>
            <p:nvPr/>
          </p:nvSpPr>
          <p:spPr bwMode="auto">
            <a:xfrm>
              <a:off x="3456" y="1200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-</a:t>
              </a: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5681" name="Text Box 32"/>
            <p:cNvSpPr txBox="1">
              <a:spLocks noChangeArrowheads="1"/>
            </p:cNvSpPr>
            <p:nvPr/>
          </p:nvSpPr>
          <p:spPr bwMode="auto">
            <a:xfrm>
              <a:off x="3408" y="1440"/>
              <a:ext cx="33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-1</a:t>
              </a:r>
            </a:p>
          </p:txBody>
        </p:sp>
        <p:sp>
          <p:nvSpPr>
            <p:cNvPr id="25682" name="Text Box 33"/>
            <p:cNvSpPr txBox="1">
              <a:spLocks noChangeArrowheads="1"/>
            </p:cNvSpPr>
            <p:nvPr/>
          </p:nvSpPr>
          <p:spPr bwMode="auto">
            <a:xfrm>
              <a:off x="3444" y="1680"/>
              <a:ext cx="11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14" name="Group 34"/>
          <p:cNvGrpSpPr>
            <a:grpSpLocks/>
          </p:cNvGrpSpPr>
          <p:nvPr/>
        </p:nvGrpSpPr>
        <p:grpSpPr bwMode="auto">
          <a:xfrm>
            <a:off x="6686551" y="971550"/>
            <a:ext cx="803672" cy="1143000"/>
            <a:chOff x="4656" y="672"/>
            <a:chExt cx="675" cy="960"/>
          </a:xfrm>
        </p:grpSpPr>
        <p:sp>
          <p:nvSpPr>
            <p:cNvPr id="25675" name="Oval 35"/>
            <p:cNvSpPr>
              <a:spLocks noChangeArrowheads="1"/>
            </p:cNvSpPr>
            <p:nvPr/>
          </p:nvSpPr>
          <p:spPr bwMode="auto">
            <a:xfrm>
              <a:off x="4656" y="672"/>
              <a:ext cx="675" cy="96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25676" name="Text Box 36"/>
            <p:cNvSpPr txBox="1">
              <a:spLocks noChangeArrowheads="1"/>
            </p:cNvSpPr>
            <p:nvPr/>
          </p:nvSpPr>
          <p:spPr bwMode="auto">
            <a:xfrm>
              <a:off x="5037" y="1200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0FCF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8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5677" name="Text Box 37"/>
            <p:cNvSpPr txBox="1">
              <a:spLocks noChangeArrowheads="1"/>
            </p:cNvSpPr>
            <p:nvPr/>
          </p:nvSpPr>
          <p:spPr bwMode="auto">
            <a:xfrm>
              <a:off x="4989" y="76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0FCF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15" name="Group 38"/>
          <p:cNvGrpSpPr>
            <a:grpSpLocks/>
          </p:cNvGrpSpPr>
          <p:nvPr/>
        </p:nvGrpSpPr>
        <p:grpSpPr bwMode="auto">
          <a:xfrm>
            <a:off x="6797278" y="2228850"/>
            <a:ext cx="803672" cy="1143000"/>
            <a:chOff x="4749" y="1872"/>
            <a:chExt cx="675" cy="960"/>
          </a:xfrm>
        </p:grpSpPr>
        <p:sp>
          <p:nvSpPr>
            <p:cNvPr id="25673" name="Oval 39"/>
            <p:cNvSpPr>
              <a:spLocks noChangeArrowheads="1"/>
            </p:cNvSpPr>
            <p:nvPr/>
          </p:nvSpPr>
          <p:spPr bwMode="auto">
            <a:xfrm>
              <a:off x="4749" y="1872"/>
              <a:ext cx="675" cy="96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25674" name="Text Box 40"/>
            <p:cNvSpPr txBox="1">
              <a:spLocks noChangeArrowheads="1"/>
            </p:cNvSpPr>
            <p:nvPr/>
          </p:nvSpPr>
          <p:spPr bwMode="auto">
            <a:xfrm>
              <a:off x="5089" y="2172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4"/>
                  </a:solidFill>
                  <a:latin typeface=".VnArial Narrow" panose="020B7200000000000000" pitchFamily="34" charset="0"/>
                </a:rPr>
                <a:t>1</a:t>
              </a:r>
            </a:p>
          </p:txBody>
        </p:sp>
      </p:grpSp>
      <p:grpSp>
        <p:nvGrpSpPr>
          <p:cNvPr id="25616" name="Group 41"/>
          <p:cNvGrpSpPr>
            <a:grpSpLocks/>
          </p:cNvGrpSpPr>
          <p:nvPr/>
        </p:nvGrpSpPr>
        <p:grpSpPr bwMode="auto">
          <a:xfrm rot="19793977">
            <a:off x="5711429" y="1600200"/>
            <a:ext cx="1314450" cy="628650"/>
            <a:chOff x="4032" y="720"/>
            <a:chExt cx="1104" cy="528"/>
          </a:xfrm>
        </p:grpSpPr>
        <p:sp>
          <p:nvSpPr>
            <p:cNvPr id="25670" name="Line 42"/>
            <p:cNvSpPr>
              <a:spLocks noChangeShapeType="1"/>
            </p:cNvSpPr>
            <p:nvPr/>
          </p:nvSpPr>
          <p:spPr bwMode="auto">
            <a:xfrm rot="1589450">
              <a:off x="4819" y="804"/>
              <a:ext cx="38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71" name="Line 43"/>
            <p:cNvSpPr>
              <a:spLocks noChangeShapeType="1"/>
            </p:cNvSpPr>
            <p:nvPr/>
          </p:nvSpPr>
          <p:spPr bwMode="auto">
            <a:xfrm rot="1589450" flipH="1">
              <a:off x="4798" y="825"/>
              <a:ext cx="41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72" name="Arc 44"/>
            <p:cNvSpPr>
              <a:spLocks/>
            </p:cNvSpPr>
            <p:nvPr/>
          </p:nvSpPr>
          <p:spPr bwMode="auto">
            <a:xfrm rot="7293803" flipH="1">
              <a:off x="4320" y="432"/>
              <a:ext cx="528" cy="1104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617" name="Group 46"/>
          <p:cNvGrpSpPr>
            <a:grpSpLocks/>
          </p:cNvGrpSpPr>
          <p:nvPr/>
        </p:nvGrpSpPr>
        <p:grpSpPr bwMode="auto">
          <a:xfrm rot="19810939">
            <a:off x="5707856" y="1182291"/>
            <a:ext cx="1314450" cy="628650"/>
            <a:chOff x="4032" y="720"/>
            <a:chExt cx="1104" cy="528"/>
          </a:xfrm>
        </p:grpSpPr>
        <p:sp>
          <p:nvSpPr>
            <p:cNvPr id="25667" name="Line 47"/>
            <p:cNvSpPr>
              <a:spLocks noChangeShapeType="1"/>
            </p:cNvSpPr>
            <p:nvPr/>
          </p:nvSpPr>
          <p:spPr bwMode="auto">
            <a:xfrm rot="1589450">
              <a:off x="4819" y="804"/>
              <a:ext cx="38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68" name="Line 48"/>
            <p:cNvSpPr>
              <a:spLocks noChangeShapeType="1"/>
            </p:cNvSpPr>
            <p:nvPr/>
          </p:nvSpPr>
          <p:spPr bwMode="auto">
            <a:xfrm rot="1589450" flipH="1">
              <a:off x="4798" y="825"/>
              <a:ext cx="41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69" name="Arc 49"/>
            <p:cNvSpPr>
              <a:spLocks/>
            </p:cNvSpPr>
            <p:nvPr/>
          </p:nvSpPr>
          <p:spPr bwMode="auto">
            <a:xfrm rot="7293803" flipH="1">
              <a:off x="4320" y="432"/>
              <a:ext cx="528" cy="1104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618" name="Group 50"/>
          <p:cNvGrpSpPr>
            <a:grpSpLocks/>
          </p:cNvGrpSpPr>
          <p:nvPr/>
        </p:nvGrpSpPr>
        <p:grpSpPr bwMode="auto">
          <a:xfrm rot="19267196">
            <a:off x="5757863" y="1285875"/>
            <a:ext cx="1314450" cy="628650"/>
            <a:chOff x="4032" y="720"/>
            <a:chExt cx="1104" cy="528"/>
          </a:xfrm>
        </p:grpSpPr>
        <p:sp>
          <p:nvSpPr>
            <p:cNvPr id="25664" name="Line 51"/>
            <p:cNvSpPr>
              <a:spLocks noChangeShapeType="1"/>
            </p:cNvSpPr>
            <p:nvPr/>
          </p:nvSpPr>
          <p:spPr bwMode="auto">
            <a:xfrm rot="1589450">
              <a:off x="4819" y="804"/>
              <a:ext cx="38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65" name="Line 52"/>
            <p:cNvSpPr>
              <a:spLocks noChangeShapeType="1"/>
            </p:cNvSpPr>
            <p:nvPr/>
          </p:nvSpPr>
          <p:spPr bwMode="auto">
            <a:xfrm rot="1589450" flipH="1">
              <a:off x="4798" y="825"/>
              <a:ext cx="41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66" name="Arc 53"/>
            <p:cNvSpPr>
              <a:spLocks/>
            </p:cNvSpPr>
            <p:nvPr/>
          </p:nvSpPr>
          <p:spPr bwMode="auto">
            <a:xfrm rot="7293803" flipH="1">
              <a:off x="4320" y="432"/>
              <a:ext cx="528" cy="1104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619" name="Group 54"/>
          <p:cNvGrpSpPr>
            <a:grpSpLocks/>
          </p:cNvGrpSpPr>
          <p:nvPr/>
        </p:nvGrpSpPr>
        <p:grpSpPr bwMode="auto">
          <a:xfrm>
            <a:off x="5543550" y="1200150"/>
            <a:ext cx="1428750" cy="628650"/>
            <a:chOff x="4080" y="432"/>
            <a:chExt cx="1200" cy="528"/>
          </a:xfrm>
        </p:grpSpPr>
        <p:sp>
          <p:nvSpPr>
            <p:cNvPr id="25661" name="Line 55"/>
            <p:cNvSpPr>
              <a:spLocks noChangeShapeType="1"/>
            </p:cNvSpPr>
            <p:nvPr/>
          </p:nvSpPr>
          <p:spPr bwMode="auto">
            <a:xfrm rot="1589450">
              <a:off x="4915" y="516"/>
              <a:ext cx="42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62" name="Line 56"/>
            <p:cNvSpPr>
              <a:spLocks noChangeShapeType="1"/>
            </p:cNvSpPr>
            <p:nvPr/>
          </p:nvSpPr>
          <p:spPr bwMode="auto">
            <a:xfrm rot="1589450" flipH="1">
              <a:off x="4901" y="537"/>
              <a:ext cx="44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63" name="Arc 57"/>
            <p:cNvSpPr>
              <a:spLocks/>
            </p:cNvSpPr>
            <p:nvPr/>
          </p:nvSpPr>
          <p:spPr bwMode="auto">
            <a:xfrm rot="7293803" flipH="1">
              <a:off x="4416" y="96"/>
              <a:ext cx="528" cy="1200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620" name="Group 58"/>
          <p:cNvGrpSpPr>
            <a:grpSpLocks/>
          </p:cNvGrpSpPr>
          <p:nvPr/>
        </p:nvGrpSpPr>
        <p:grpSpPr bwMode="auto">
          <a:xfrm rot="20350155">
            <a:off x="5843588" y="2582466"/>
            <a:ext cx="1314450" cy="628650"/>
            <a:chOff x="4032" y="720"/>
            <a:chExt cx="1104" cy="528"/>
          </a:xfrm>
        </p:grpSpPr>
        <p:sp>
          <p:nvSpPr>
            <p:cNvPr id="25658" name="Line 59"/>
            <p:cNvSpPr>
              <a:spLocks noChangeShapeType="1"/>
            </p:cNvSpPr>
            <p:nvPr/>
          </p:nvSpPr>
          <p:spPr bwMode="auto">
            <a:xfrm rot="1589450">
              <a:off x="4819" y="804"/>
              <a:ext cx="38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59" name="Line 60"/>
            <p:cNvSpPr>
              <a:spLocks noChangeShapeType="1"/>
            </p:cNvSpPr>
            <p:nvPr/>
          </p:nvSpPr>
          <p:spPr bwMode="auto">
            <a:xfrm rot="1589450" flipH="1">
              <a:off x="4798" y="825"/>
              <a:ext cx="41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60" name="Arc 61"/>
            <p:cNvSpPr>
              <a:spLocks/>
            </p:cNvSpPr>
            <p:nvPr/>
          </p:nvSpPr>
          <p:spPr bwMode="auto">
            <a:xfrm rot="7293803" flipH="1">
              <a:off x="4320" y="432"/>
              <a:ext cx="528" cy="1104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621" name="Group 62"/>
          <p:cNvGrpSpPr>
            <a:grpSpLocks/>
          </p:cNvGrpSpPr>
          <p:nvPr/>
        </p:nvGrpSpPr>
        <p:grpSpPr bwMode="auto">
          <a:xfrm rot="19834870">
            <a:off x="5882879" y="2686050"/>
            <a:ext cx="1314450" cy="628650"/>
            <a:chOff x="4032" y="720"/>
            <a:chExt cx="1104" cy="528"/>
          </a:xfrm>
        </p:grpSpPr>
        <p:sp>
          <p:nvSpPr>
            <p:cNvPr id="25655" name="Line 63"/>
            <p:cNvSpPr>
              <a:spLocks noChangeShapeType="1"/>
            </p:cNvSpPr>
            <p:nvPr/>
          </p:nvSpPr>
          <p:spPr bwMode="auto">
            <a:xfrm rot="1589450">
              <a:off x="4819" y="804"/>
              <a:ext cx="38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56" name="Line 64"/>
            <p:cNvSpPr>
              <a:spLocks noChangeShapeType="1"/>
            </p:cNvSpPr>
            <p:nvPr/>
          </p:nvSpPr>
          <p:spPr bwMode="auto">
            <a:xfrm rot="1589450" flipH="1">
              <a:off x="4798" y="825"/>
              <a:ext cx="41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57" name="Arc 65"/>
            <p:cNvSpPr>
              <a:spLocks/>
            </p:cNvSpPr>
            <p:nvPr/>
          </p:nvSpPr>
          <p:spPr bwMode="auto">
            <a:xfrm rot="7293803" flipH="1">
              <a:off x="4320" y="432"/>
              <a:ext cx="528" cy="1104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622" name="Group 66"/>
          <p:cNvGrpSpPr>
            <a:grpSpLocks/>
          </p:cNvGrpSpPr>
          <p:nvPr/>
        </p:nvGrpSpPr>
        <p:grpSpPr bwMode="auto">
          <a:xfrm rot="19229558">
            <a:off x="5925741" y="2796779"/>
            <a:ext cx="1314450" cy="628650"/>
            <a:chOff x="4032" y="720"/>
            <a:chExt cx="1104" cy="528"/>
          </a:xfrm>
        </p:grpSpPr>
        <p:sp>
          <p:nvSpPr>
            <p:cNvPr id="25652" name="Line 67"/>
            <p:cNvSpPr>
              <a:spLocks noChangeShapeType="1"/>
            </p:cNvSpPr>
            <p:nvPr/>
          </p:nvSpPr>
          <p:spPr bwMode="auto">
            <a:xfrm rot="1589450">
              <a:off x="4819" y="804"/>
              <a:ext cx="38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53" name="Line 68"/>
            <p:cNvSpPr>
              <a:spLocks noChangeShapeType="1"/>
            </p:cNvSpPr>
            <p:nvPr/>
          </p:nvSpPr>
          <p:spPr bwMode="auto">
            <a:xfrm rot="1589450" flipH="1">
              <a:off x="4798" y="825"/>
              <a:ext cx="41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54" name="Arc 69"/>
            <p:cNvSpPr>
              <a:spLocks/>
            </p:cNvSpPr>
            <p:nvPr/>
          </p:nvSpPr>
          <p:spPr bwMode="auto">
            <a:xfrm rot="7293803" flipH="1">
              <a:off x="4320" y="432"/>
              <a:ext cx="528" cy="1104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623" name="Group 70"/>
          <p:cNvGrpSpPr>
            <a:grpSpLocks/>
          </p:cNvGrpSpPr>
          <p:nvPr/>
        </p:nvGrpSpPr>
        <p:grpSpPr bwMode="auto">
          <a:xfrm rot="21025868">
            <a:off x="5829300" y="2439591"/>
            <a:ext cx="1314450" cy="628650"/>
            <a:chOff x="4032" y="720"/>
            <a:chExt cx="1104" cy="528"/>
          </a:xfrm>
        </p:grpSpPr>
        <p:sp>
          <p:nvSpPr>
            <p:cNvPr id="25649" name="Line 71"/>
            <p:cNvSpPr>
              <a:spLocks noChangeShapeType="1"/>
            </p:cNvSpPr>
            <p:nvPr/>
          </p:nvSpPr>
          <p:spPr bwMode="auto">
            <a:xfrm rot="1589450">
              <a:off x="4819" y="804"/>
              <a:ext cx="38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50" name="Line 72"/>
            <p:cNvSpPr>
              <a:spLocks noChangeShapeType="1"/>
            </p:cNvSpPr>
            <p:nvPr/>
          </p:nvSpPr>
          <p:spPr bwMode="auto">
            <a:xfrm rot="1589450" flipH="1">
              <a:off x="4798" y="825"/>
              <a:ext cx="41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51" name="Arc 73"/>
            <p:cNvSpPr>
              <a:spLocks/>
            </p:cNvSpPr>
            <p:nvPr/>
          </p:nvSpPr>
          <p:spPr bwMode="auto">
            <a:xfrm rot="7293803" flipH="1">
              <a:off x="4320" y="432"/>
              <a:ext cx="528" cy="1104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624" name="Group 74"/>
          <p:cNvGrpSpPr>
            <a:grpSpLocks/>
          </p:cNvGrpSpPr>
          <p:nvPr/>
        </p:nvGrpSpPr>
        <p:grpSpPr bwMode="auto">
          <a:xfrm rot="20328157">
            <a:off x="5907881" y="3671888"/>
            <a:ext cx="1314450" cy="628650"/>
            <a:chOff x="4032" y="720"/>
            <a:chExt cx="1104" cy="528"/>
          </a:xfrm>
        </p:grpSpPr>
        <p:sp>
          <p:nvSpPr>
            <p:cNvPr id="25646" name="Line 75"/>
            <p:cNvSpPr>
              <a:spLocks noChangeShapeType="1"/>
            </p:cNvSpPr>
            <p:nvPr/>
          </p:nvSpPr>
          <p:spPr bwMode="auto">
            <a:xfrm rot="1589450">
              <a:off x="4819" y="804"/>
              <a:ext cx="38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47" name="Line 76"/>
            <p:cNvSpPr>
              <a:spLocks noChangeShapeType="1"/>
            </p:cNvSpPr>
            <p:nvPr/>
          </p:nvSpPr>
          <p:spPr bwMode="auto">
            <a:xfrm rot="1589450" flipH="1">
              <a:off x="4798" y="825"/>
              <a:ext cx="41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48" name="Arc 77"/>
            <p:cNvSpPr>
              <a:spLocks/>
            </p:cNvSpPr>
            <p:nvPr/>
          </p:nvSpPr>
          <p:spPr bwMode="auto">
            <a:xfrm rot="7293803" flipH="1">
              <a:off x="4320" y="432"/>
              <a:ext cx="528" cy="1104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625" name="Group 78"/>
          <p:cNvGrpSpPr>
            <a:grpSpLocks/>
          </p:cNvGrpSpPr>
          <p:nvPr/>
        </p:nvGrpSpPr>
        <p:grpSpPr bwMode="auto">
          <a:xfrm rot="20625867">
            <a:off x="5768579" y="4271963"/>
            <a:ext cx="1314450" cy="628650"/>
            <a:chOff x="4032" y="720"/>
            <a:chExt cx="1104" cy="528"/>
          </a:xfrm>
        </p:grpSpPr>
        <p:sp>
          <p:nvSpPr>
            <p:cNvPr id="25643" name="Line 79"/>
            <p:cNvSpPr>
              <a:spLocks noChangeShapeType="1"/>
            </p:cNvSpPr>
            <p:nvPr/>
          </p:nvSpPr>
          <p:spPr bwMode="auto">
            <a:xfrm rot="1589450">
              <a:off x="4819" y="804"/>
              <a:ext cx="38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44" name="Line 80"/>
            <p:cNvSpPr>
              <a:spLocks noChangeShapeType="1"/>
            </p:cNvSpPr>
            <p:nvPr/>
          </p:nvSpPr>
          <p:spPr bwMode="auto">
            <a:xfrm rot="1589450" flipH="1">
              <a:off x="4798" y="825"/>
              <a:ext cx="41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45" name="Arc 81"/>
            <p:cNvSpPr>
              <a:spLocks/>
            </p:cNvSpPr>
            <p:nvPr/>
          </p:nvSpPr>
          <p:spPr bwMode="auto">
            <a:xfrm rot="7293803" flipH="1">
              <a:off x="4320" y="432"/>
              <a:ext cx="528" cy="1104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626" name="Group 82"/>
          <p:cNvGrpSpPr>
            <a:grpSpLocks/>
          </p:cNvGrpSpPr>
          <p:nvPr/>
        </p:nvGrpSpPr>
        <p:grpSpPr bwMode="auto">
          <a:xfrm rot="20668259">
            <a:off x="5747147" y="4018360"/>
            <a:ext cx="1314450" cy="628650"/>
            <a:chOff x="4032" y="720"/>
            <a:chExt cx="1104" cy="528"/>
          </a:xfrm>
        </p:grpSpPr>
        <p:sp>
          <p:nvSpPr>
            <p:cNvPr id="25640" name="Line 83"/>
            <p:cNvSpPr>
              <a:spLocks noChangeShapeType="1"/>
            </p:cNvSpPr>
            <p:nvPr/>
          </p:nvSpPr>
          <p:spPr bwMode="auto">
            <a:xfrm rot="1589450">
              <a:off x="4819" y="804"/>
              <a:ext cx="38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41" name="Line 84"/>
            <p:cNvSpPr>
              <a:spLocks noChangeShapeType="1"/>
            </p:cNvSpPr>
            <p:nvPr/>
          </p:nvSpPr>
          <p:spPr bwMode="auto">
            <a:xfrm rot="1589450" flipH="1">
              <a:off x="4798" y="825"/>
              <a:ext cx="41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42" name="Arc 85"/>
            <p:cNvSpPr>
              <a:spLocks/>
            </p:cNvSpPr>
            <p:nvPr/>
          </p:nvSpPr>
          <p:spPr bwMode="auto">
            <a:xfrm rot="7293803" flipH="1">
              <a:off x="4320" y="432"/>
              <a:ext cx="528" cy="1104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627" name="Group 86"/>
          <p:cNvGrpSpPr>
            <a:grpSpLocks/>
          </p:cNvGrpSpPr>
          <p:nvPr/>
        </p:nvGrpSpPr>
        <p:grpSpPr bwMode="auto">
          <a:xfrm rot="20879825">
            <a:off x="5861447" y="3768329"/>
            <a:ext cx="1314450" cy="628650"/>
            <a:chOff x="4032" y="720"/>
            <a:chExt cx="1104" cy="528"/>
          </a:xfrm>
        </p:grpSpPr>
        <p:sp>
          <p:nvSpPr>
            <p:cNvPr id="25637" name="Line 87"/>
            <p:cNvSpPr>
              <a:spLocks noChangeShapeType="1"/>
            </p:cNvSpPr>
            <p:nvPr/>
          </p:nvSpPr>
          <p:spPr bwMode="auto">
            <a:xfrm rot="1589450">
              <a:off x="4819" y="804"/>
              <a:ext cx="38" cy="30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38" name="Line 88"/>
            <p:cNvSpPr>
              <a:spLocks noChangeShapeType="1"/>
            </p:cNvSpPr>
            <p:nvPr/>
          </p:nvSpPr>
          <p:spPr bwMode="auto">
            <a:xfrm rot="1589450" flipH="1">
              <a:off x="4798" y="825"/>
              <a:ext cx="41" cy="36"/>
            </a:xfrm>
            <a:prstGeom prst="line">
              <a:avLst/>
            </a:prstGeom>
            <a:noFill/>
            <a:ln w="9525">
              <a:solidFill>
                <a:srgbClr val="E3190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39" name="Arc 89"/>
            <p:cNvSpPr>
              <a:spLocks/>
            </p:cNvSpPr>
            <p:nvPr/>
          </p:nvSpPr>
          <p:spPr bwMode="auto">
            <a:xfrm rot="7293803" flipH="1">
              <a:off x="4320" y="432"/>
              <a:ext cx="528" cy="1104"/>
            </a:xfrm>
            <a:custGeom>
              <a:avLst/>
              <a:gdLst>
                <a:gd name="T0" fmla="*/ 0 w 21600"/>
                <a:gd name="T1" fmla="*/ 0 h 23248"/>
                <a:gd name="T2" fmla="*/ 0 w 21600"/>
                <a:gd name="T3" fmla="*/ 0 h 23248"/>
                <a:gd name="T4" fmla="*/ 0 w 21600"/>
                <a:gd name="T5" fmla="*/ 0 h 2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248" fill="none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</a:path>
                <a:path w="21600" h="23248" stroke="0" extrusionOk="0">
                  <a:moveTo>
                    <a:pt x="20219" y="-1"/>
                  </a:moveTo>
                  <a:cubicBezTo>
                    <a:pt x="21132" y="2429"/>
                    <a:pt x="21600" y="5003"/>
                    <a:pt x="21600" y="7599"/>
                  </a:cubicBezTo>
                  <a:cubicBezTo>
                    <a:pt x="21600" y="13514"/>
                    <a:pt x="19173" y="19170"/>
                    <a:pt x="14888" y="23248"/>
                  </a:cubicBezTo>
                  <a:lnTo>
                    <a:pt x="0" y="7599"/>
                  </a:lnTo>
                  <a:lnTo>
                    <a:pt x="20219" y="-1"/>
                  </a:lnTo>
                  <a:close/>
                </a:path>
              </a:pathLst>
            </a:custGeom>
            <a:noFill/>
            <a:ln w="9525">
              <a:solidFill>
                <a:srgbClr val="E3190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5628" name="TextBox 1"/>
          <p:cNvSpPr txBox="1">
            <a:spLocks noChangeArrowheads="1"/>
          </p:cNvSpPr>
          <p:nvPr/>
        </p:nvSpPr>
        <p:spPr bwMode="auto">
          <a:xfrm>
            <a:off x="4647010" y="1257300"/>
            <a:ext cx="735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X___</a:t>
            </a:r>
          </a:p>
        </p:txBody>
      </p:sp>
      <p:sp>
        <p:nvSpPr>
          <p:cNvPr id="25629" name="TextBox 2"/>
          <p:cNvSpPr txBox="1">
            <a:spLocks noChangeArrowheads="1"/>
          </p:cNvSpPr>
          <p:nvPr/>
        </p:nvSpPr>
        <p:spPr bwMode="auto">
          <a:xfrm>
            <a:off x="4761310" y="2547938"/>
            <a:ext cx="735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X___</a:t>
            </a:r>
          </a:p>
        </p:txBody>
      </p:sp>
      <p:sp>
        <p:nvSpPr>
          <p:cNvPr id="25630" name="TextBox 3"/>
          <p:cNvSpPr txBox="1">
            <a:spLocks noChangeArrowheads="1"/>
          </p:cNvSpPr>
          <p:nvPr/>
        </p:nvSpPr>
        <p:spPr bwMode="auto">
          <a:xfrm>
            <a:off x="4813698" y="4005263"/>
            <a:ext cx="735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X___</a:t>
            </a:r>
          </a:p>
        </p:txBody>
      </p:sp>
      <p:sp>
        <p:nvSpPr>
          <p:cNvPr id="25631" name="TextBox 4"/>
          <p:cNvSpPr txBox="1">
            <a:spLocks noChangeArrowheads="1"/>
          </p:cNvSpPr>
          <p:nvPr/>
        </p:nvSpPr>
        <p:spPr bwMode="auto">
          <a:xfrm>
            <a:off x="7440216" y="4338638"/>
            <a:ext cx="85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__Y</a:t>
            </a:r>
          </a:p>
        </p:txBody>
      </p:sp>
      <p:sp>
        <p:nvSpPr>
          <p:cNvPr id="25632" name="TextBox 5"/>
          <p:cNvSpPr txBox="1">
            <a:spLocks noChangeArrowheads="1"/>
          </p:cNvSpPr>
          <p:nvPr/>
        </p:nvSpPr>
        <p:spPr bwMode="auto">
          <a:xfrm>
            <a:off x="7523560" y="2717006"/>
            <a:ext cx="85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__Y</a:t>
            </a:r>
          </a:p>
        </p:txBody>
      </p:sp>
      <p:sp>
        <p:nvSpPr>
          <p:cNvPr id="25633" name="TextBox 6"/>
          <p:cNvSpPr txBox="1">
            <a:spLocks noChangeArrowheads="1"/>
          </p:cNvSpPr>
          <p:nvPr/>
        </p:nvSpPr>
        <p:spPr bwMode="auto">
          <a:xfrm>
            <a:off x="7443788" y="1209675"/>
            <a:ext cx="85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__Y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2949178" y="541735"/>
            <a:ext cx="1956197" cy="429815"/>
          </a:xfrm>
          <a:prstGeom prst="cloudCallout">
            <a:avLst>
              <a:gd name="adj1" fmla="val 68399"/>
              <a:gd name="adj2" fmla="val 121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/>
          <p:cNvSpPr/>
          <p:nvPr/>
        </p:nvSpPr>
        <p:spPr>
          <a:xfrm>
            <a:off x="1693069" y="1933575"/>
            <a:ext cx="2625329" cy="652463"/>
          </a:xfrm>
          <a:prstGeom prst="cloudCallout">
            <a:avLst>
              <a:gd name="adj1" fmla="val 73113"/>
              <a:gd name="adj2" fmla="val 922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=1)</a:t>
            </a:r>
          </a:p>
        </p:txBody>
      </p:sp>
      <p:sp>
        <p:nvSpPr>
          <p:cNvPr id="12" name="Thought Bubble: Cloud 11"/>
          <p:cNvSpPr/>
          <p:nvPr/>
        </p:nvSpPr>
        <p:spPr>
          <a:xfrm>
            <a:off x="2769394" y="4061222"/>
            <a:ext cx="2282429" cy="584597"/>
          </a:xfrm>
          <a:prstGeom prst="cloudCallout">
            <a:avLst>
              <a:gd name="adj1" fmla="val 71761"/>
              <a:gd name="adj2" fmla="val 527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6873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943100" y="400050"/>
            <a:ext cx="5657850" cy="830997"/>
          </a:xfrm>
          <a:prstGeom prst="rect">
            <a:avLst/>
          </a:prstGeom>
          <a:solidFill>
            <a:srgbClr val="D7F5F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NI-Times" pitchFamily="2" charset="0"/>
              </a:rPr>
              <a:t> 2. 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công thức 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b="1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x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.Ta nói y là hàm số của x đúng hay sai ?</a:t>
            </a:r>
          </a:p>
        </p:txBody>
      </p:sp>
      <p:pic>
        <p:nvPicPr>
          <p:cNvPr id="26627" name="Picture 9" descr="696932h0rv8jquw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0"/>
            <a:ext cx="53697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771900" y="1657350"/>
            <a:ext cx="1771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Đúng</a:t>
            </a:r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3771900" y="2228850"/>
            <a:ext cx="1771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286000" y="3429000"/>
            <a:ext cx="4686300" cy="12234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VNI-Times" pitchFamily="2" charset="0"/>
              </a:rPr>
              <a:t>  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Vì khi x = 1 thì y= 1 và y=  -1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x có </a:t>
            </a: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giá trị của y nên y </a:t>
            </a: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phải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là hàm số của x </a:t>
            </a:r>
          </a:p>
        </p:txBody>
      </p:sp>
      <p:sp>
        <p:nvSpPr>
          <p:cNvPr id="26631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4743450"/>
            <a:ext cx="685800" cy="40005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pic>
        <p:nvPicPr>
          <p:cNvPr id="26632" name="Picture 16" descr="8F831D4C86504E53A1502B3F9E6393B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514850"/>
            <a:ext cx="586979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2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58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714500" y="1277541"/>
            <a:ext cx="6057900" cy="3277820"/>
          </a:xfrm>
          <a:prstGeom prst="rect">
            <a:avLst/>
          </a:prstGeom>
          <a:solidFill>
            <a:srgbClr val="D7F5F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Bài tập 2 Tr 58-SGK</a:t>
            </a:r>
            <a:r>
              <a:rPr lang="en-US" altLang="en-US" sz="2100">
                <a:latin typeface="VNI-Times" pitchFamily="2" charset="0"/>
              </a:rPr>
              <a:t>:</a:t>
            </a:r>
            <a:r>
              <a:rPr lang="en-US" altLang="en-US" sz="2100">
                <a:solidFill>
                  <a:srgbClr val="FF3300"/>
                </a:solidFill>
                <a:latin typeface="VNI-Times" pitchFamily="2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a)Cho hàm số y= 2x +10. Tìm giá trị của y tương ứng với mỗi giá trị sau của x: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x =-5; x= 0; x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b) Cho hàm số y =-2x</a:t>
            </a:r>
            <a:r>
              <a:rPr lang="en-US" altLang="en-US" sz="2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+1. Tìm giá trị của y tương ứng với mỗi giá trị của x sau: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x =-1; x = 0; x = 1; x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>
              <a:latin typeface="VNI-Times" pitchFamily="2" charset="0"/>
            </a:endParaRPr>
          </a:p>
        </p:txBody>
      </p:sp>
      <p:pic>
        <p:nvPicPr>
          <p:cNvPr id="27651" name="Picture 7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-16669"/>
            <a:ext cx="1196579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2" name="Object 8"/>
          <p:cNvGraphicFramePr>
            <a:graphicFrameLocks noChangeAspect="1"/>
          </p:cNvGraphicFramePr>
          <p:nvPr/>
        </p:nvGraphicFramePr>
        <p:xfrm>
          <a:off x="3486150" y="2400300"/>
          <a:ext cx="258366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152334" imgH="393529" progId="Equation.DSMT4">
                  <p:embed/>
                </p:oleObj>
              </mc:Choice>
              <mc:Fallback>
                <p:oleObj name="Equation" r:id="rId4" imgW="152334" imgH="393529" progId="Equation.DSMT4">
                  <p:embed/>
                  <p:pic>
                    <p:nvPicPr>
                      <p:cNvPr id="276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2400300"/>
                        <a:ext cx="258366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8"/>
          <p:cNvGraphicFramePr>
            <a:graphicFrameLocks noChangeAspect="1"/>
          </p:cNvGraphicFramePr>
          <p:nvPr/>
        </p:nvGraphicFramePr>
        <p:xfrm>
          <a:off x="4229100" y="3714750"/>
          <a:ext cx="2381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139639" imgH="393529" progId="Equation.DSMT4">
                  <p:embed/>
                </p:oleObj>
              </mc:Choice>
              <mc:Fallback>
                <p:oleObj name="Equation" r:id="rId6" imgW="139639" imgH="393529" progId="Equation.DSMT4">
                  <p:embed/>
                  <p:pic>
                    <p:nvPicPr>
                      <p:cNvPr id="2765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3714750"/>
                        <a:ext cx="2381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3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532335" y="171450"/>
            <a:ext cx="2914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8650"/>
            <a:ext cx="6858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5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615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5572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171700" y="400050"/>
            <a:ext cx="5429250" cy="900246"/>
          </a:xfrm>
          <a:prstGeom prst="rect">
            <a:avLst/>
          </a:prstGeom>
          <a:solidFill>
            <a:srgbClr val="D7F5F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bổ sung</a:t>
            </a: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hàm số y = 2x + 3 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số thích hợp vào ô trống trong bảng sau :</a:t>
            </a:r>
          </a:p>
        </p:txBody>
      </p:sp>
      <p:graphicFrame>
        <p:nvGraphicFramePr>
          <p:cNvPr id="29732" name="Group 36"/>
          <p:cNvGraphicFramePr>
            <a:graphicFrameLocks noGrp="1"/>
          </p:cNvGraphicFramePr>
          <p:nvPr>
            <p:ph/>
          </p:nvPr>
        </p:nvGraphicFramePr>
        <p:xfrm>
          <a:off x="2457450" y="1543051"/>
          <a:ext cx="4572000" cy="1051322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2228850" y="2743200"/>
            <a:ext cx="4572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tìm x với y = 5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3714750" y="3200400"/>
            <a:ext cx="24574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  <a:r>
              <a:rPr lang="en-US" altLang="en-US" sz="2100">
                <a:solidFill>
                  <a:srgbClr val="000000"/>
                </a:solidFill>
                <a:latin typeface="VNI-Times" pitchFamily="2" charset="0"/>
              </a:rPr>
              <a:t>: </a:t>
            </a: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2x +3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4857750" y="3913585"/>
            <a:ext cx="14859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= 5– 3 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4857750" y="4263628"/>
            <a:ext cx="14859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= 2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4857750" y="4663678"/>
            <a:ext cx="14859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= 1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4057650" y="1624012"/>
            <a:ext cx="6286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3257550" y="2138362"/>
            <a:ext cx="6286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VNI-Times" pitchFamily="2" charset="0"/>
              </a:rPr>
              <a:t>-1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4800600" y="1624012"/>
            <a:ext cx="6286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5543550" y="2138362"/>
            <a:ext cx="6286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6286500" y="1624012"/>
            <a:ext cx="6286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VNI-Times" pitchFamily="2" charset="0"/>
              </a:rPr>
              <a:t>-1,5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4426744" y="3583781"/>
            <a:ext cx="14859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+ 3 = 5 </a:t>
            </a:r>
          </a:p>
        </p:txBody>
      </p:sp>
    </p:spTree>
    <p:extLst>
      <p:ext uri="{BB962C8B-B14F-4D97-AF65-F5344CB8AC3E}">
        <p14:creationId xmlns:p14="http://schemas.microsoft.com/office/powerpoint/2010/main" val="14975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3" grpId="0"/>
      <p:bldP spid="29734" grpId="0"/>
      <p:bldP spid="29736" grpId="0"/>
      <p:bldP spid="29737" grpId="0"/>
      <p:bldP spid="29738" grpId="0"/>
      <p:bldP spid="29739" grpId="0"/>
      <p:bldP spid="29740" grpId="0"/>
      <p:bldP spid="29741" grpId="0"/>
      <p:bldP spid="29742" grpId="0"/>
      <p:bldP spid="29743" grpId="0"/>
      <p:bldP spid="297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2" descr="Ho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"/>
            <a:ext cx="406004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Object 63"/>
          <p:cNvGraphicFramePr>
            <a:graphicFrameLocks noChangeAspect="1"/>
          </p:cNvGraphicFramePr>
          <p:nvPr/>
        </p:nvGraphicFramePr>
        <p:xfrm>
          <a:off x="1143000" y="400050"/>
          <a:ext cx="7429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orelDRAW" r:id="rId4" imgW="1228592" imgH="1119262" progId="CorelDRAW.Graphic.12">
                  <p:embed/>
                </p:oleObj>
              </mc:Choice>
              <mc:Fallback>
                <p:oleObj name="CorelDRAW" r:id="rId4" imgW="1228592" imgH="1119262" progId="CorelDRAW.Graphic.12">
                  <p:embed/>
                  <p:pic>
                    <p:nvPicPr>
                      <p:cNvPr id="921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0050"/>
                        <a:ext cx="7429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4"/>
          <p:cNvGraphicFramePr>
            <a:graphicFrameLocks noChangeAspect="1"/>
          </p:cNvGraphicFramePr>
          <p:nvPr/>
        </p:nvGraphicFramePr>
        <p:xfrm>
          <a:off x="1543050" y="285750"/>
          <a:ext cx="571500" cy="52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DRAW" r:id="rId6" imgW="1228592" imgH="1119262" progId="CorelDRAW.Graphic.12">
                  <p:embed/>
                </p:oleObj>
              </mc:Choice>
              <mc:Fallback>
                <p:oleObj name="CorelDRAW" r:id="rId6" imgW="1228592" imgH="1119262" progId="CorelDRAW.Graphic.12">
                  <p:embed/>
                  <p:pic>
                    <p:nvPicPr>
                      <p:cNvPr id="922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285750"/>
                        <a:ext cx="571500" cy="520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2" name="Line 65"/>
          <p:cNvSpPr>
            <a:spLocks noChangeShapeType="1"/>
          </p:cNvSpPr>
          <p:nvPr/>
        </p:nvSpPr>
        <p:spPr bwMode="auto">
          <a:xfrm>
            <a:off x="4572000" y="857250"/>
            <a:ext cx="0" cy="1684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00300" y="228600"/>
            <a:ext cx="4972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CÁC NỘI DUNG TRONG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HÀM SỐ VÀ ĐỒ THỊ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00250" y="1000125"/>
            <a:ext cx="22848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Hàm số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71675" y="1585913"/>
            <a:ext cx="2400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tọa độ. Đồ thị của hàm số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14900" y="971550"/>
            <a:ext cx="23431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72050" y="1600200"/>
            <a:ext cx="2200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của hàm số bậc nhất</a:t>
            </a:r>
          </a:p>
        </p:txBody>
      </p:sp>
    </p:spTree>
    <p:extLst>
      <p:ext uri="{BB962C8B-B14F-4D97-AF65-F5344CB8AC3E}">
        <p14:creationId xmlns:p14="http://schemas.microsoft.com/office/powerpoint/2010/main" val="18631169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1143000" y="0"/>
            <a:ext cx="6858000" cy="1143000"/>
            <a:chOff x="0" y="0"/>
            <a:chExt cx="5760" cy="960"/>
          </a:xfrm>
        </p:grpSpPr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96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vi-VN" sz="405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endParaRPr>
            </a:p>
          </p:txBody>
        </p:sp>
        <p:sp>
          <p:nvSpPr>
            <p:cNvPr id="3072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4" y="66"/>
              <a:ext cx="5209" cy="7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700" b="1" kern="10">
                  <a:ln w="12700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9999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VỀ NHÀ </a:t>
              </a:r>
              <a:endParaRPr lang="en-US" sz="27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296966" y="2468166"/>
            <a:ext cx="6858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204097" y="2418160"/>
            <a:ext cx="6858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143000" y="1314450"/>
            <a:ext cx="6686550" cy="3028950"/>
          </a:xfrm>
          <a:prstGeom prst="rect">
            <a:avLst/>
          </a:prstGeom>
          <a:solidFill>
            <a:schemeClr val="accent1">
              <a:alpha val="61000"/>
            </a:schemeClr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VNI-Times" pitchFamily="2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3;5 / Trang 59–SGK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>
                <a:solidFill>
                  <a:srgbClr val="000000"/>
                </a:solidFill>
                <a:latin typeface="VNI-Times" pitchFamily="2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VNI-Times" pitchFamily="2" charset="0"/>
              </a:rPr>
            </a:br>
            <a:endParaRPr lang="en-US" sz="2400" b="1" dirty="0">
              <a:solidFill>
                <a:srgbClr val="09008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8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/>
          <p:cNvSpPr txBox="1">
            <a:spLocks noChangeArrowheads="1"/>
          </p:cNvSpPr>
          <p:nvPr/>
        </p:nvSpPr>
        <p:spPr bwMode="auto">
          <a:xfrm>
            <a:off x="1163242" y="-16669"/>
            <a:ext cx="299204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Thanh long là một loại cây chịu hạn, không kén đất, rất thích hợp với điều kiện khí hậu và thổ nhưỡng của tỉnh Bình Thuận. Giá bán 1 kg thanh long ruột đỏ loại I là 32 000 đồng. Với mỗi lượng thanh long loại I được bán ra, người bán sẽ thu được một số tiền tương ứng.</a:t>
            </a:r>
          </a:p>
        </p:txBody>
      </p:sp>
      <p:sp>
        <p:nvSpPr>
          <p:cNvPr id="14" name="Bong bóng Ý nghĩ: Hình đám mây 13"/>
          <p:cNvSpPr/>
          <p:nvPr/>
        </p:nvSpPr>
        <p:spPr>
          <a:xfrm>
            <a:off x="3681413" y="3371850"/>
            <a:ext cx="4232672" cy="14430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kilogam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94">
            <a:off x="1522810" y="3743325"/>
            <a:ext cx="1316831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98" y="69056"/>
            <a:ext cx="3774281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400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9"/>
          <p:cNvSpPr/>
          <p:nvPr/>
        </p:nvSpPr>
        <p:spPr>
          <a:xfrm>
            <a:off x="5387767" y="2564126"/>
            <a:ext cx="149074" cy="14234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0"/>
          </a:p>
        </p:txBody>
      </p:sp>
      <p:grpSp>
        <p:nvGrpSpPr>
          <p:cNvPr id="12293" name="Google Shape;921;p19"/>
          <p:cNvGrpSpPr>
            <a:grpSpLocks/>
          </p:cNvGrpSpPr>
          <p:nvPr/>
        </p:nvGrpSpPr>
        <p:grpSpPr bwMode="auto">
          <a:xfrm>
            <a:off x="6867525" y="4086225"/>
            <a:ext cx="1133475" cy="1134666"/>
            <a:chOff x="6654650" y="3665275"/>
            <a:chExt cx="409100" cy="409125"/>
          </a:xfrm>
        </p:grpSpPr>
        <p:sp>
          <p:nvSpPr>
            <p:cNvPr id="12328" name="Google Shape;922;p19"/>
            <p:cNvSpPr>
              <a:spLocks/>
            </p:cNvSpPr>
            <p:nvPr/>
          </p:nvSpPr>
          <p:spPr bwMode="auto">
            <a:xfrm>
              <a:off x="6808525" y="3819150"/>
              <a:ext cx="211875" cy="211900"/>
            </a:xfrm>
            <a:custGeom>
              <a:avLst/>
              <a:gdLst>
                <a:gd name="T0" fmla="*/ 2147483646 w 8475"/>
                <a:gd name="T1" fmla="*/ 0 h 8476"/>
                <a:gd name="T2" fmla="*/ 2147483646 w 8475"/>
                <a:gd name="T3" fmla="*/ 2147483646 h 8476"/>
                <a:gd name="T4" fmla="*/ 2147483646 w 8475"/>
                <a:gd name="T5" fmla="*/ 2147483646 h 8476"/>
                <a:gd name="T6" fmla="*/ 2147483646 w 8475"/>
                <a:gd name="T7" fmla="*/ 2147483646 h 8476"/>
                <a:gd name="T8" fmla="*/ 2147483646 w 8475"/>
                <a:gd name="T9" fmla="*/ 2147483646 h 8476"/>
                <a:gd name="T10" fmla="*/ 2147483646 w 8475"/>
                <a:gd name="T11" fmla="*/ 2147483646 h 8476"/>
                <a:gd name="T12" fmla="*/ 2147483646 w 8475"/>
                <a:gd name="T13" fmla="*/ 2147483646 h 8476"/>
                <a:gd name="T14" fmla="*/ 2147483646 w 8475"/>
                <a:gd name="T15" fmla="*/ 2147483646 h 8476"/>
                <a:gd name="T16" fmla="*/ 0 w 8475"/>
                <a:gd name="T17" fmla="*/ 2147483646 h 8476"/>
                <a:gd name="T18" fmla="*/ 2147483646 w 8475"/>
                <a:gd name="T19" fmla="*/ 2147483646 h 8476"/>
                <a:gd name="T20" fmla="*/ 2147483646 w 8475"/>
                <a:gd name="T21" fmla="*/ 2147483646 h 8476"/>
                <a:gd name="T22" fmla="*/ 2147483646 w 8475"/>
                <a:gd name="T23" fmla="*/ 2147483646 h 8476"/>
                <a:gd name="T24" fmla="*/ 2147483646 w 8475"/>
                <a:gd name="T25" fmla="*/ 2147483646 h 8476"/>
                <a:gd name="T26" fmla="*/ 2147483646 w 8475"/>
                <a:gd name="T27" fmla="*/ 2147483646 h 8476"/>
                <a:gd name="T28" fmla="*/ 2147483646 w 8475"/>
                <a:gd name="T29" fmla="*/ 2147483646 h 8476"/>
                <a:gd name="T30" fmla="*/ 2147483646 w 8475"/>
                <a:gd name="T31" fmla="*/ 2147483646 h 8476"/>
                <a:gd name="T32" fmla="*/ 2147483646 w 8475"/>
                <a:gd name="T33" fmla="*/ 2147483646 h 8476"/>
                <a:gd name="T34" fmla="*/ 2147483646 w 8475"/>
                <a:gd name="T35" fmla="*/ 2147483646 h 8476"/>
                <a:gd name="T36" fmla="*/ 2147483646 w 8475"/>
                <a:gd name="T37" fmla="*/ 2147483646 h 8476"/>
                <a:gd name="T38" fmla="*/ 2147483646 w 8475"/>
                <a:gd name="T39" fmla="*/ 2147483646 h 8476"/>
                <a:gd name="T40" fmla="*/ 2147483646 w 8475"/>
                <a:gd name="T41" fmla="*/ 2147483646 h 8476"/>
                <a:gd name="T42" fmla="*/ 2147483646 w 8475"/>
                <a:gd name="T43" fmla="*/ 2147483646 h 8476"/>
                <a:gd name="T44" fmla="*/ 2147483646 w 8475"/>
                <a:gd name="T45" fmla="*/ 2147483646 h 8476"/>
                <a:gd name="T46" fmla="*/ 2147483646 w 8475"/>
                <a:gd name="T47" fmla="*/ 2147483646 h 8476"/>
                <a:gd name="T48" fmla="*/ 2147483646 w 8475"/>
                <a:gd name="T49" fmla="*/ 2147483646 h 8476"/>
                <a:gd name="T50" fmla="*/ 2147483646 w 8475"/>
                <a:gd name="T51" fmla="*/ 2147483646 h 8476"/>
                <a:gd name="T52" fmla="*/ 2147483646 w 8475"/>
                <a:gd name="T53" fmla="*/ 2147483646 h 8476"/>
                <a:gd name="T54" fmla="*/ 2147483646 w 8475"/>
                <a:gd name="T55" fmla="*/ 2147483646 h 8476"/>
                <a:gd name="T56" fmla="*/ 2147483646 w 8475"/>
                <a:gd name="T57" fmla="*/ 2147483646 h 8476"/>
                <a:gd name="T58" fmla="*/ 2147483646 w 8475"/>
                <a:gd name="T59" fmla="*/ 2147483646 h 8476"/>
                <a:gd name="T60" fmla="*/ 2147483646 w 8475"/>
                <a:gd name="T61" fmla="*/ 2147483646 h 8476"/>
                <a:gd name="T62" fmla="*/ 2147483646 w 8475"/>
                <a:gd name="T63" fmla="*/ 2147483646 h 8476"/>
                <a:gd name="T64" fmla="*/ 2147483646 w 8475"/>
                <a:gd name="T65" fmla="*/ 2147483646 h 8476"/>
                <a:gd name="T66" fmla="*/ 2147483646 w 8475"/>
                <a:gd name="T67" fmla="*/ 2147483646 h 8476"/>
                <a:gd name="T68" fmla="*/ 2147483646 w 8475"/>
                <a:gd name="T69" fmla="*/ 2147483646 h 8476"/>
                <a:gd name="T70" fmla="*/ 2147483646 w 8475"/>
                <a:gd name="T71" fmla="*/ 2147483646 h 8476"/>
                <a:gd name="T72" fmla="*/ 2147483646 w 8475"/>
                <a:gd name="T73" fmla="*/ 2147483646 h 8476"/>
                <a:gd name="T74" fmla="*/ 2147483646 w 8475"/>
                <a:gd name="T75" fmla="*/ 2147483646 h 8476"/>
                <a:gd name="T76" fmla="*/ 2147483646 w 8475"/>
                <a:gd name="T77" fmla="*/ 2147483646 h 8476"/>
                <a:gd name="T78" fmla="*/ 2147483646 w 8475"/>
                <a:gd name="T79" fmla="*/ 2147483646 h 8476"/>
                <a:gd name="T80" fmla="*/ 2147483646 w 8475"/>
                <a:gd name="T81" fmla="*/ 0 h 8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 rotWithShape="0">
              <a:gsLst>
                <a:gs pos="0">
                  <a:srgbClr val="2A4B7A"/>
                </a:gs>
                <a:gs pos="100000">
                  <a:srgbClr val="0A1018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en-US" sz="1350"/>
            </a:p>
          </p:txBody>
        </p:sp>
        <p:sp>
          <p:nvSpPr>
            <p:cNvPr id="12329" name="Google Shape;923;p19"/>
            <p:cNvSpPr>
              <a:spLocks/>
            </p:cNvSpPr>
            <p:nvPr/>
          </p:nvSpPr>
          <p:spPr bwMode="auto">
            <a:xfrm>
              <a:off x="6654650" y="3665275"/>
              <a:ext cx="409100" cy="409125"/>
            </a:xfrm>
            <a:custGeom>
              <a:avLst/>
              <a:gdLst>
                <a:gd name="T0" fmla="*/ 2147483646 w 16364"/>
                <a:gd name="T1" fmla="*/ 2147483646 h 16365"/>
                <a:gd name="T2" fmla="*/ 2147483646 w 16364"/>
                <a:gd name="T3" fmla="*/ 2147483646 h 16365"/>
                <a:gd name="T4" fmla="*/ 2147483646 w 16364"/>
                <a:gd name="T5" fmla="*/ 2147483646 h 16365"/>
                <a:gd name="T6" fmla="*/ 2147483646 w 16364"/>
                <a:gd name="T7" fmla="*/ 2147483646 h 16365"/>
                <a:gd name="T8" fmla="*/ 2147483646 w 16364"/>
                <a:gd name="T9" fmla="*/ 2147483646 h 16365"/>
                <a:gd name="T10" fmla="*/ 2147483646 w 16364"/>
                <a:gd name="T11" fmla="*/ 2147483646 h 16365"/>
                <a:gd name="T12" fmla="*/ 2147483646 w 16364"/>
                <a:gd name="T13" fmla="*/ 2147483646 h 16365"/>
                <a:gd name="T14" fmla="*/ 2147483646 w 16364"/>
                <a:gd name="T15" fmla="*/ 2147483646 h 16365"/>
                <a:gd name="T16" fmla="*/ 2147483646 w 16364"/>
                <a:gd name="T17" fmla="*/ 2147483646 h 16365"/>
                <a:gd name="T18" fmla="*/ 2147483646 w 16364"/>
                <a:gd name="T19" fmla="*/ 2147483646 h 16365"/>
                <a:gd name="T20" fmla="*/ 2147483646 w 16364"/>
                <a:gd name="T21" fmla="*/ 2147483646 h 16365"/>
                <a:gd name="T22" fmla="*/ 2147483646 w 16364"/>
                <a:gd name="T23" fmla="*/ 2147483646 h 16365"/>
                <a:gd name="T24" fmla="*/ 2147483646 w 16364"/>
                <a:gd name="T25" fmla="*/ 2147483646 h 16365"/>
                <a:gd name="T26" fmla="*/ 2147483646 w 16364"/>
                <a:gd name="T27" fmla="*/ 2147483646 h 16365"/>
                <a:gd name="T28" fmla="*/ 2147483646 w 16364"/>
                <a:gd name="T29" fmla="*/ 2147483646 h 16365"/>
                <a:gd name="T30" fmla="*/ 2147483646 w 16364"/>
                <a:gd name="T31" fmla="*/ 2147483646 h 16365"/>
                <a:gd name="T32" fmla="*/ 2147483646 w 16364"/>
                <a:gd name="T33" fmla="*/ 2147483646 h 16365"/>
                <a:gd name="T34" fmla="*/ 2147483646 w 16364"/>
                <a:gd name="T35" fmla="*/ 2147483646 h 16365"/>
                <a:gd name="T36" fmla="*/ 2147483646 w 16364"/>
                <a:gd name="T37" fmla="*/ 2147483646 h 16365"/>
                <a:gd name="T38" fmla="*/ 2147483646 w 16364"/>
                <a:gd name="T39" fmla="*/ 2147483646 h 16365"/>
                <a:gd name="T40" fmla="*/ 2147483646 w 16364"/>
                <a:gd name="T41" fmla="*/ 2147483646 h 16365"/>
                <a:gd name="T42" fmla="*/ 2147483646 w 16364"/>
                <a:gd name="T43" fmla="*/ 2147483646 h 16365"/>
                <a:gd name="T44" fmla="*/ 2147483646 w 16364"/>
                <a:gd name="T45" fmla="*/ 2147483646 h 16365"/>
                <a:gd name="T46" fmla="*/ 2147483646 w 16364"/>
                <a:gd name="T47" fmla="*/ 2147483646 h 16365"/>
                <a:gd name="T48" fmla="*/ 2147483646 w 16364"/>
                <a:gd name="T49" fmla="*/ 2147483646 h 16365"/>
                <a:gd name="T50" fmla="*/ 2147483646 w 16364"/>
                <a:gd name="T51" fmla="*/ 2147483646 h 16365"/>
                <a:gd name="T52" fmla="*/ 2147483646 w 16364"/>
                <a:gd name="T53" fmla="*/ 2147483646 h 16365"/>
                <a:gd name="T54" fmla="*/ 2147483646 w 16364"/>
                <a:gd name="T55" fmla="*/ 2147483646 h 16365"/>
                <a:gd name="T56" fmla="*/ 2147483646 w 16364"/>
                <a:gd name="T57" fmla="*/ 2147483646 h 16365"/>
                <a:gd name="T58" fmla="*/ 2147483646 w 16364"/>
                <a:gd name="T59" fmla="*/ 2147483646 h 16365"/>
                <a:gd name="T60" fmla="*/ 2147483646 w 16364"/>
                <a:gd name="T61" fmla="*/ 2147483646 h 16365"/>
                <a:gd name="T62" fmla="*/ 2147483646 w 16364"/>
                <a:gd name="T63" fmla="*/ 2147483646 h 16365"/>
                <a:gd name="T64" fmla="*/ 2147483646 w 16364"/>
                <a:gd name="T65" fmla="*/ 9765625 h 16365"/>
                <a:gd name="T66" fmla="*/ 2147483646 w 16364"/>
                <a:gd name="T67" fmla="*/ 2147483646 h 16365"/>
                <a:gd name="T68" fmla="*/ 2147483646 w 16364"/>
                <a:gd name="T69" fmla="*/ 2147483646 h 16365"/>
                <a:gd name="T70" fmla="*/ 2147483646 w 16364"/>
                <a:gd name="T71" fmla="*/ 2147483646 h 16365"/>
                <a:gd name="T72" fmla="*/ 2147483646 w 16364"/>
                <a:gd name="T73" fmla="*/ 2147483646 h 16365"/>
                <a:gd name="T74" fmla="*/ 2147483646 w 16364"/>
                <a:gd name="T75" fmla="*/ 2147483646 h 16365"/>
                <a:gd name="T76" fmla="*/ 2147483646 w 16364"/>
                <a:gd name="T77" fmla="*/ 2147483646 h 16365"/>
                <a:gd name="T78" fmla="*/ 2147483646 w 16364"/>
                <a:gd name="T79" fmla="*/ 2147483646 h 16365"/>
                <a:gd name="T80" fmla="*/ 2147483646 w 16364"/>
                <a:gd name="T81" fmla="*/ 2147483646 h 16365"/>
                <a:gd name="T82" fmla="*/ 2147483646 w 16364"/>
                <a:gd name="T83" fmla="*/ 2147483646 h 16365"/>
                <a:gd name="T84" fmla="*/ 2147483646 w 16364"/>
                <a:gd name="T85" fmla="*/ 2147483646 h 16365"/>
                <a:gd name="T86" fmla="*/ 2147483646 w 16364"/>
                <a:gd name="T87" fmla="*/ 2147483646 h 16365"/>
                <a:gd name="T88" fmla="*/ 2147483646 w 16364"/>
                <a:gd name="T89" fmla="*/ 2147483646 h 16365"/>
                <a:gd name="T90" fmla="*/ 0 w 16364"/>
                <a:gd name="T91" fmla="*/ 2147483646 h 16365"/>
                <a:gd name="T92" fmla="*/ 2147483646 w 16364"/>
                <a:gd name="T93" fmla="*/ 2147483646 h 16365"/>
                <a:gd name="T94" fmla="*/ 2147483646 w 16364"/>
                <a:gd name="T95" fmla="*/ 2147483646 h 16365"/>
                <a:gd name="T96" fmla="*/ 2147483646 w 16364"/>
                <a:gd name="T97" fmla="*/ 2147483646 h 16365"/>
                <a:gd name="T98" fmla="*/ 2147483646 w 16364"/>
                <a:gd name="T99" fmla="*/ 2147483646 h 16365"/>
                <a:gd name="T100" fmla="*/ 2147483646 w 16364"/>
                <a:gd name="T101" fmla="*/ 2147483646 h 16365"/>
                <a:gd name="T102" fmla="*/ 2147483646 w 16364"/>
                <a:gd name="T103" fmla="*/ 2147483646 h 16365"/>
                <a:gd name="T104" fmla="*/ 2147483646 w 16364"/>
                <a:gd name="T105" fmla="*/ 2147483646 h 16365"/>
                <a:gd name="T106" fmla="*/ 2147483646 w 16364"/>
                <a:gd name="T107" fmla="*/ 2147483646 h 16365"/>
                <a:gd name="T108" fmla="*/ 2147483646 w 16364"/>
                <a:gd name="T109" fmla="*/ 2147483646 h 16365"/>
                <a:gd name="T110" fmla="*/ 2147483646 w 16364"/>
                <a:gd name="T111" fmla="*/ 2147483646 h 16365"/>
                <a:gd name="T112" fmla="*/ 2147483646 w 16364"/>
                <a:gd name="T113" fmla="*/ 1201171875 h 16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lnTo>
                    <a:pt x="13580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lnTo>
                    <a:pt x="9721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lnTo>
                    <a:pt x="9086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lnTo>
                    <a:pt x="15362" y="1"/>
                  </a:lnTo>
                  <a:close/>
                </a:path>
              </a:pathLst>
            </a:custGeom>
            <a:gradFill rotWithShape="0">
              <a:gsLst>
                <a:gs pos="0">
                  <a:srgbClr val="2A4B7A"/>
                </a:gs>
                <a:gs pos="100000">
                  <a:srgbClr val="0A1018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endParaRPr lang="en-US" sz="1350"/>
            </a:p>
          </p:txBody>
        </p:sp>
      </p:grpSp>
      <p:sp>
        <p:nvSpPr>
          <p:cNvPr id="924" name="Google Shape;924;p19"/>
          <p:cNvSpPr/>
          <p:nvPr/>
        </p:nvSpPr>
        <p:spPr>
          <a:xfrm rot="2466855">
            <a:off x="4630898" y="1168882"/>
            <a:ext cx="207102" cy="1977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0"/>
          </a:p>
        </p:txBody>
      </p:sp>
      <p:sp>
        <p:nvSpPr>
          <p:cNvPr id="925" name="Google Shape;925;p19"/>
          <p:cNvSpPr/>
          <p:nvPr/>
        </p:nvSpPr>
        <p:spPr>
          <a:xfrm rot="19990865">
            <a:off x="4931012" y="1436308"/>
            <a:ext cx="149033" cy="1423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0"/>
          </a:p>
        </p:txBody>
      </p:sp>
      <p:sp>
        <p:nvSpPr>
          <p:cNvPr id="926" name="Google Shape;926;p19"/>
          <p:cNvSpPr/>
          <p:nvPr/>
        </p:nvSpPr>
        <p:spPr>
          <a:xfrm rot="2925883">
            <a:off x="6102407" y="2039291"/>
            <a:ext cx="111615" cy="10657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0"/>
          </a:p>
        </p:txBody>
      </p:sp>
      <p:sp>
        <p:nvSpPr>
          <p:cNvPr id="927" name="Google Shape;927;p19"/>
          <p:cNvSpPr/>
          <p:nvPr/>
        </p:nvSpPr>
        <p:spPr>
          <a:xfrm rot="19990467">
            <a:off x="5412039" y="1142698"/>
            <a:ext cx="100549" cy="960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defRPr/>
            </a:pPr>
            <a:endParaRPr sz="1350"/>
          </a:p>
        </p:txBody>
      </p:sp>
      <p:grpSp>
        <p:nvGrpSpPr>
          <p:cNvPr id="12306" name="Google Shape;929;p19"/>
          <p:cNvGrpSpPr>
            <a:grpSpLocks/>
          </p:cNvGrpSpPr>
          <p:nvPr/>
        </p:nvGrpSpPr>
        <p:grpSpPr bwMode="auto">
          <a:xfrm rot="5400000">
            <a:off x="3483769" y="-1526381"/>
            <a:ext cx="533401" cy="3331369"/>
            <a:chOff x="967895" y="415018"/>
            <a:chExt cx="628714" cy="3926280"/>
          </a:xfrm>
        </p:grpSpPr>
        <p:sp>
          <p:nvSpPr>
            <p:cNvPr id="930" name="Google Shape;930;p19"/>
            <p:cNvSpPr/>
            <p:nvPr/>
          </p:nvSpPr>
          <p:spPr>
            <a:xfrm>
              <a:off x="1206470" y="972107"/>
              <a:ext cx="151565" cy="3377611"/>
            </a:xfrm>
            <a:prstGeom prst="trapezoid">
              <a:avLst>
                <a:gd name="adj" fmla="val 25183"/>
              </a:avLst>
            </a:prstGeom>
            <a:gradFill>
              <a:gsLst>
                <a:gs pos="0">
                  <a:srgbClr val="FFFFFF">
                    <a:alpha val="50588"/>
                    <a:alpha val="16200"/>
                  </a:srgbClr>
                </a:gs>
                <a:gs pos="100000">
                  <a:srgbClr val="FFFFFF">
                    <a:alpha val="0"/>
                    <a:alpha val="1620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grpSp>
          <p:nvGrpSpPr>
            <p:cNvPr id="12319" name="Google Shape;931;p19"/>
            <p:cNvGrpSpPr>
              <a:grpSpLocks/>
            </p:cNvGrpSpPr>
            <p:nvPr/>
          </p:nvGrpSpPr>
          <p:grpSpPr bwMode="auto">
            <a:xfrm>
              <a:off x="967895" y="415018"/>
              <a:ext cx="628714" cy="801374"/>
              <a:chOff x="1774126" y="766200"/>
              <a:chExt cx="1582467" cy="2017050"/>
            </a:xfrm>
          </p:grpSpPr>
          <p:sp>
            <p:nvSpPr>
              <p:cNvPr id="12320" name="Google Shape;932;p19"/>
              <p:cNvSpPr>
                <a:spLocks/>
              </p:cNvSpPr>
              <p:nvPr/>
            </p:nvSpPr>
            <p:spPr bwMode="auto">
              <a:xfrm>
                <a:off x="2394628" y="2579744"/>
                <a:ext cx="341579" cy="203506"/>
              </a:xfrm>
              <a:custGeom>
                <a:avLst/>
                <a:gdLst>
                  <a:gd name="T0" fmla="*/ 60433 w 273811"/>
                  <a:gd name="T1" fmla="*/ 0 h 163131"/>
                  <a:gd name="T2" fmla="*/ 0 w 273811"/>
                  <a:gd name="T3" fmla="*/ 365484 h 163131"/>
                  <a:gd name="T4" fmla="*/ 413640 w 273811"/>
                  <a:gd name="T5" fmla="*/ 492881 h 163131"/>
                  <a:gd name="T6" fmla="*/ 827283 w 273811"/>
                  <a:gd name="T7" fmla="*/ 365484 h 163131"/>
                  <a:gd name="T8" fmla="*/ 766849 w 273811"/>
                  <a:gd name="T9" fmla="*/ 0 h 163131"/>
                  <a:gd name="T10" fmla="*/ 60433 w 273811"/>
                  <a:gd name="T11" fmla="*/ 0 h 163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811" h="163131" extrusionOk="0">
                    <a:moveTo>
                      <a:pt x="20002" y="0"/>
                    </a:moveTo>
                    <a:lnTo>
                      <a:pt x="0" y="120967"/>
                    </a:lnTo>
                    <a:cubicBezTo>
                      <a:pt x="0" y="120967"/>
                      <a:pt x="34798" y="163132"/>
                      <a:pt x="136906" y="163132"/>
                    </a:cubicBezTo>
                    <a:cubicBezTo>
                      <a:pt x="239014" y="163132"/>
                      <a:pt x="273812" y="120967"/>
                      <a:pt x="273812" y="120967"/>
                    </a:cubicBezTo>
                    <a:lnTo>
                      <a:pt x="253810" y="0"/>
                    </a:lnTo>
                    <a:lnTo>
                      <a:pt x="200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CAD"/>
                  </a:gs>
                  <a:gs pos="100000">
                    <a:srgbClr val="A7AFCB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69" tIns="34275" rIns="68569" bIns="34275" anchor="ctr"/>
              <a:lstStyle/>
              <a:p>
                <a:endParaRPr lang="en-US" sz="1350"/>
              </a:p>
            </p:txBody>
          </p:sp>
          <p:sp>
            <p:nvSpPr>
              <p:cNvPr id="933" name="Google Shape;933;p19"/>
              <p:cNvSpPr/>
              <p:nvPr/>
            </p:nvSpPr>
            <p:spPr>
              <a:xfrm>
                <a:off x="1763529" y="1896424"/>
                <a:ext cx="639345" cy="840605"/>
              </a:xfrm>
              <a:custGeom>
                <a:avLst/>
                <a:gdLst/>
                <a:ahLst/>
                <a:cxnLst/>
                <a:rect l="l" t="t" r="r" b="b"/>
                <a:pathLst>
                  <a:path w="511873" h="674116" extrusionOk="0">
                    <a:moveTo>
                      <a:pt x="436626" y="414528"/>
                    </a:moveTo>
                    <a:lnTo>
                      <a:pt x="0" y="674116"/>
                    </a:lnTo>
                    <a:cubicBezTo>
                      <a:pt x="0" y="674116"/>
                      <a:pt x="55118" y="297752"/>
                      <a:pt x="230759" y="183261"/>
                    </a:cubicBezTo>
                    <a:lnTo>
                      <a:pt x="5118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9"/>
              <p:cNvSpPr/>
              <p:nvPr/>
            </p:nvSpPr>
            <p:spPr>
              <a:xfrm>
                <a:off x="2706652" y="1896426"/>
                <a:ext cx="639343" cy="840605"/>
              </a:xfrm>
              <a:custGeom>
                <a:avLst/>
                <a:gdLst/>
                <a:ahLst/>
                <a:cxnLst/>
                <a:rect l="l" t="t" r="r" b="b"/>
                <a:pathLst>
                  <a:path w="511810" h="674116" extrusionOk="0">
                    <a:moveTo>
                      <a:pt x="75248" y="414528"/>
                    </a:moveTo>
                    <a:lnTo>
                      <a:pt x="511810" y="674116"/>
                    </a:lnTo>
                    <a:cubicBezTo>
                      <a:pt x="511810" y="674116"/>
                      <a:pt x="456755" y="297752"/>
                      <a:pt x="281114" y="183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9"/>
              <p:cNvSpPr/>
              <p:nvPr/>
            </p:nvSpPr>
            <p:spPr>
              <a:xfrm>
                <a:off x="2176809" y="797989"/>
                <a:ext cx="755910" cy="1882531"/>
              </a:xfrm>
              <a:custGeom>
                <a:avLst/>
                <a:gdLst/>
                <a:ahLst/>
                <a:cxnLst/>
                <a:rect l="l" t="t" r="r" b="b"/>
                <a:pathLst>
                  <a:path w="606180" h="1508680" extrusionOk="0">
                    <a:moveTo>
                      <a:pt x="366146" y="30147"/>
                    </a:moveTo>
                    <a:cubicBezTo>
                      <a:pt x="336237" y="-10049"/>
                      <a:pt x="269943" y="-10049"/>
                      <a:pt x="239971" y="30147"/>
                    </a:cubicBezTo>
                    <a:cubicBezTo>
                      <a:pt x="140276" y="164005"/>
                      <a:pt x="-38095" y="453882"/>
                      <a:pt x="7244" y="765794"/>
                    </a:cubicBezTo>
                    <a:lnTo>
                      <a:pt x="84968" y="1391460"/>
                    </a:lnTo>
                    <a:cubicBezTo>
                      <a:pt x="84968" y="1391460"/>
                      <a:pt x="140403" y="1508681"/>
                      <a:pt x="303090" y="1508681"/>
                    </a:cubicBezTo>
                    <a:cubicBezTo>
                      <a:pt x="465777" y="1508681"/>
                      <a:pt x="521213" y="1391460"/>
                      <a:pt x="521213" y="1391460"/>
                    </a:cubicBezTo>
                    <a:lnTo>
                      <a:pt x="598937" y="765794"/>
                    </a:lnTo>
                    <a:cubicBezTo>
                      <a:pt x="644276" y="453882"/>
                      <a:pt x="465904" y="164005"/>
                      <a:pt x="366146" y="301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4" name="Google Shape;936;p19"/>
              <p:cNvSpPr>
                <a:spLocks/>
              </p:cNvSpPr>
              <p:nvPr/>
            </p:nvSpPr>
            <p:spPr bwMode="auto">
              <a:xfrm>
                <a:off x="2568529" y="766497"/>
                <a:ext cx="375239" cy="1881623"/>
              </a:xfrm>
              <a:custGeom>
                <a:avLst/>
                <a:gdLst>
                  <a:gd name="T0" fmla="*/ 183029 w 300793"/>
                  <a:gd name="T1" fmla="*/ 90364 h 1508315"/>
                  <a:gd name="T2" fmla="*/ 0 w 300793"/>
                  <a:gd name="T3" fmla="*/ 0 h 1508315"/>
                  <a:gd name="T4" fmla="*/ 0 w 300793"/>
                  <a:gd name="T5" fmla="*/ 4557169 h 1508315"/>
                  <a:gd name="T6" fmla="*/ 652309 w 300793"/>
                  <a:gd name="T7" fmla="*/ 4203384 h 1508315"/>
                  <a:gd name="T8" fmla="*/ 887143 w 300793"/>
                  <a:gd name="T9" fmla="*/ 2313022 h 1508315"/>
                  <a:gd name="T10" fmla="*/ 183029 w 300793"/>
                  <a:gd name="T11" fmla="*/ 90364 h 15083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0793" h="1508315" extrusionOk="0">
                    <a:moveTo>
                      <a:pt x="60579" y="29909"/>
                    </a:moveTo>
                    <a:cubicBezTo>
                      <a:pt x="46025" y="11195"/>
                      <a:pt x="23705" y="178"/>
                      <a:pt x="0" y="0"/>
                    </a:cubicBezTo>
                    <a:lnTo>
                      <a:pt x="0" y="1508316"/>
                    </a:lnTo>
                    <a:cubicBezTo>
                      <a:pt x="160718" y="1507109"/>
                      <a:pt x="215900" y="1391222"/>
                      <a:pt x="215900" y="1391222"/>
                    </a:cubicBezTo>
                    <a:lnTo>
                      <a:pt x="293624" y="765556"/>
                    </a:lnTo>
                    <a:cubicBezTo>
                      <a:pt x="338709" y="453644"/>
                      <a:pt x="160338" y="163766"/>
                      <a:pt x="60579" y="29909"/>
                    </a:cubicBezTo>
                    <a:close/>
                  </a:path>
                </a:pathLst>
              </a:custGeom>
              <a:solidFill>
                <a:srgbClr val="FFFFFF">
                  <a:alpha val="1607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69" tIns="34275" rIns="68569" bIns="34275" anchor="ctr"/>
              <a:lstStyle/>
              <a:p>
                <a:endParaRPr lang="en-US" sz="1350"/>
              </a:p>
            </p:txBody>
          </p:sp>
          <p:sp>
            <p:nvSpPr>
              <p:cNvPr id="937" name="Google Shape;937;p19"/>
              <p:cNvSpPr/>
              <p:nvPr/>
            </p:nvSpPr>
            <p:spPr>
              <a:xfrm>
                <a:off x="2332229" y="1115864"/>
                <a:ext cx="423874" cy="187193"/>
              </a:xfrm>
              <a:custGeom>
                <a:avLst/>
                <a:gdLst/>
                <a:ahLst/>
                <a:cxnLst/>
                <a:rect l="l" t="t" r="r" b="b"/>
                <a:pathLst>
                  <a:path w="339470" h="148145" extrusionOk="0">
                    <a:moveTo>
                      <a:pt x="169736" y="78295"/>
                    </a:moveTo>
                    <a:cubicBezTo>
                      <a:pt x="233236" y="78295"/>
                      <a:pt x="292036" y="104457"/>
                      <a:pt x="339471" y="148145"/>
                    </a:cubicBezTo>
                    <a:cubicBezTo>
                      <a:pt x="301752" y="58610"/>
                      <a:pt x="239839" y="0"/>
                      <a:pt x="169736" y="0"/>
                    </a:cubicBezTo>
                    <a:cubicBezTo>
                      <a:pt x="99632" y="0"/>
                      <a:pt x="37719" y="58610"/>
                      <a:pt x="0" y="148145"/>
                    </a:cubicBezTo>
                    <a:cubicBezTo>
                      <a:pt x="47371" y="104457"/>
                      <a:pt x="106045" y="78295"/>
                      <a:pt x="169736" y="782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6" name="Google Shape;938;p19"/>
              <p:cNvSpPr>
                <a:spLocks/>
              </p:cNvSpPr>
              <p:nvPr/>
            </p:nvSpPr>
            <p:spPr bwMode="auto">
              <a:xfrm>
                <a:off x="2568529" y="1074924"/>
                <a:ext cx="208654" cy="184732"/>
              </a:xfrm>
              <a:custGeom>
                <a:avLst/>
                <a:gdLst>
                  <a:gd name="T0" fmla="*/ 0 w 167258"/>
                  <a:gd name="T1" fmla="*/ 236363 h 148082"/>
                  <a:gd name="T2" fmla="*/ 505346 w 167258"/>
                  <a:gd name="T3" fmla="*/ 447406 h 148082"/>
                  <a:gd name="T4" fmla="*/ 0 w 167258"/>
                  <a:gd name="T5" fmla="*/ 0 h 148082"/>
                  <a:gd name="T6" fmla="*/ 0 w 167258"/>
                  <a:gd name="T7" fmla="*/ 236363 h 1480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58" h="148082" extrusionOk="0">
                    <a:moveTo>
                      <a:pt x="0" y="78232"/>
                    </a:moveTo>
                    <a:cubicBezTo>
                      <a:pt x="62738" y="78867"/>
                      <a:pt x="120650" y="104839"/>
                      <a:pt x="167259" y="148082"/>
                    </a:cubicBezTo>
                    <a:cubicBezTo>
                      <a:pt x="129985" y="59563"/>
                      <a:pt x="69088" y="1333"/>
                      <a:pt x="0" y="0"/>
                    </a:cubicBezTo>
                    <a:lnTo>
                      <a:pt x="0" y="782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69" tIns="34275" rIns="68569" bIns="34275" anchor="ctr"/>
              <a:lstStyle/>
              <a:p>
                <a:endParaRPr lang="en-US" sz="1350"/>
              </a:p>
            </p:txBody>
          </p:sp>
          <p:sp>
            <p:nvSpPr>
              <p:cNvPr id="12327" name="Google Shape;939;p19"/>
              <p:cNvSpPr>
                <a:spLocks/>
              </p:cNvSpPr>
              <p:nvPr/>
            </p:nvSpPr>
            <p:spPr bwMode="auto">
              <a:xfrm>
                <a:off x="2513864" y="1953303"/>
                <a:ext cx="103138" cy="765386"/>
              </a:xfrm>
              <a:custGeom>
                <a:avLst/>
                <a:gdLst>
                  <a:gd name="T0" fmla="*/ 249794 w 82676"/>
                  <a:gd name="T1" fmla="*/ 1253205 h 613536"/>
                  <a:gd name="T2" fmla="*/ 124897 w 82676"/>
                  <a:gd name="T3" fmla="*/ 1853715 h 613536"/>
                  <a:gd name="T4" fmla="*/ 0 w 82676"/>
                  <a:gd name="T5" fmla="*/ 1253205 h 613536"/>
                  <a:gd name="T6" fmla="*/ 124897 w 82676"/>
                  <a:gd name="T7" fmla="*/ 0 h 613536"/>
                  <a:gd name="T8" fmla="*/ 249794 w 82676"/>
                  <a:gd name="T9" fmla="*/ 1253205 h 613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676" h="613536" extrusionOk="0">
                    <a:moveTo>
                      <a:pt x="82677" y="414782"/>
                    </a:moveTo>
                    <a:cubicBezTo>
                      <a:pt x="82677" y="584200"/>
                      <a:pt x="41339" y="613537"/>
                      <a:pt x="41339" y="613537"/>
                    </a:cubicBezTo>
                    <a:cubicBezTo>
                      <a:pt x="41339" y="613537"/>
                      <a:pt x="0" y="584200"/>
                      <a:pt x="0" y="414782"/>
                    </a:cubicBezTo>
                    <a:cubicBezTo>
                      <a:pt x="0" y="245364"/>
                      <a:pt x="41339" y="0"/>
                      <a:pt x="41339" y="0"/>
                    </a:cubicBezTo>
                    <a:cubicBezTo>
                      <a:pt x="41339" y="0"/>
                      <a:pt x="82677" y="245364"/>
                      <a:pt x="82677" y="41478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8B1B1"/>
                  </a:gs>
                  <a:gs pos="100000">
                    <a:srgbClr val="E83F3F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69" tIns="34275" rIns="68569" bIns="34275" anchor="ctr"/>
              <a:lstStyle/>
              <a:p>
                <a:endParaRPr lang="en-US" sz="1350"/>
              </a:p>
            </p:txBody>
          </p:sp>
        </p:grpSp>
      </p:grpSp>
      <p:sp>
        <p:nvSpPr>
          <p:cNvPr id="2" name="Hộp Văn bản 1"/>
          <p:cNvSpPr txBox="1"/>
          <p:nvPr/>
        </p:nvSpPr>
        <p:spPr>
          <a:xfrm>
            <a:off x="1740694" y="222647"/>
            <a:ext cx="5172075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HÀM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7" y="-327422"/>
            <a:ext cx="159543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97" y="4518422"/>
            <a:ext cx="2562225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07157"/>
            <a:ext cx="1188244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23950" y="1714500"/>
            <a:ext cx="2247900" cy="2047875"/>
            <a:chOff x="609600" y="3867574"/>
            <a:chExt cx="5562600" cy="3657600"/>
          </a:xfrm>
        </p:grpSpPr>
        <p:grpSp>
          <p:nvGrpSpPr>
            <p:cNvPr id="12315" name="Group 4"/>
            <p:cNvGrpSpPr>
              <a:grpSpLocks/>
            </p:cNvGrpSpPr>
            <p:nvPr/>
          </p:nvGrpSpPr>
          <p:grpSpPr bwMode="auto">
            <a:xfrm>
              <a:off x="609600" y="3867574"/>
              <a:ext cx="5562600" cy="3657600"/>
              <a:chOff x="0" y="0"/>
              <a:chExt cx="1669403" cy="2066396"/>
            </a:xfrm>
          </p:grpSpPr>
          <p:sp>
            <p:nvSpPr>
              <p:cNvPr id="12317" name="Freeform 5"/>
              <p:cNvSpPr>
                <a:spLocks/>
              </p:cNvSpPr>
              <p:nvPr/>
            </p:nvSpPr>
            <p:spPr bwMode="auto">
              <a:xfrm>
                <a:off x="0" y="0"/>
                <a:ext cx="1669403" cy="2066396"/>
              </a:xfrm>
              <a:custGeom>
                <a:avLst/>
                <a:gdLst>
                  <a:gd name="T0" fmla="*/ 0 w 1669403"/>
                  <a:gd name="T1" fmla="*/ 0 h 2066396"/>
                  <a:gd name="T2" fmla="*/ 1669403 w 1669403"/>
                  <a:gd name="T3" fmla="*/ 0 h 2066396"/>
                  <a:gd name="T4" fmla="*/ 1669403 w 1669403"/>
                  <a:gd name="T5" fmla="*/ 2066396 h 2066396"/>
                  <a:gd name="T6" fmla="*/ 0 w 1669403"/>
                  <a:gd name="T7" fmla="*/ 2066396 h 2066396"/>
                  <a:gd name="T8" fmla="*/ 0 w 1669403"/>
                  <a:gd name="T9" fmla="*/ 0 h 2066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D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786379" y="4650130"/>
              <a:ext cx="5200208" cy="10306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  <a:defRPr/>
              </a:pPr>
              <a:r>
                <a:rPr lang="pt-BR" sz="2100" b="1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I.ĐỊNH NGHĨA</a:t>
              </a: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auto">
          <a:xfrm>
            <a:off x="3488532" y="1722835"/>
            <a:ext cx="2146697" cy="2047875"/>
          </a:xfrm>
          <a:custGeom>
            <a:avLst/>
            <a:gdLst>
              <a:gd name="T0" fmla="*/ 0 w 1669403"/>
              <a:gd name="T1" fmla="*/ 0 h 2066396"/>
              <a:gd name="T2" fmla="*/ 1669403 w 1669403"/>
              <a:gd name="T3" fmla="*/ 2066396 h 2066396"/>
            </a:gdLst>
            <a:ahLst/>
            <a:cxnLst/>
            <a:rect l="T0" t="T1" r="T2" b="T3"/>
            <a:pathLst>
              <a:path w="1669403" h="2066396">
                <a:moveTo>
                  <a:pt x="0" y="0"/>
                </a:moveTo>
                <a:lnTo>
                  <a:pt x="1669403" y="0"/>
                </a:lnTo>
                <a:lnTo>
                  <a:pt x="1669403" y="2066396"/>
                </a:lnTo>
                <a:lnTo>
                  <a:pt x="0" y="2066396"/>
                </a:lnTo>
                <a:lnTo>
                  <a:pt x="0" y="0"/>
                </a:lnTo>
                <a:close/>
              </a:path>
            </a:pathLst>
          </a:custGeom>
          <a:solidFill>
            <a:srgbClr val="F7DE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GIÁ TRỊ CỦA HÀM SỐ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5744766" y="1722835"/>
            <a:ext cx="2146697" cy="2039540"/>
          </a:xfrm>
          <a:custGeom>
            <a:avLst/>
            <a:gdLst>
              <a:gd name="T0" fmla="*/ 0 w 1669403"/>
              <a:gd name="T1" fmla="*/ 0 h 2066396"/>
              <a:gd name="T2" fmla="*/ 1669403 w 1669403"/>
              <a:gd name="T3" fmla="*/ 2066396 h 2066396"/>
            </a:gdLst>
            <a:ahLst/>
            <a:cxnLst/>
            <a:rect l="T0" t="T1" r="T2" b="T3"/>
            <a:pathLst>
              <a:path w="1669403" h="2066396">
                <a:moveTo>
                  <a:pt x="0" y="0"/>
                </a:moveTo>
                <a:lnTo>
                  <a:pt x="1669403" y="0"/>
                </a:lnTo>
                <a:lnTo>
                  <a:pt x="1669403" y="2066396"/>
                </a:lnTo>
                <a:lnTo>
                  <a:pt x="0" y="2066396"/>
                </a:lnTo>
                <a:lnTo>
                  <a:pt x="0" y="0"/>
                </a:lnTo>
                <a:close/>
              </a:path>
            </a:pathLst>
          </a:custGeom>
          <a:solidFill>
            <a:srgbClr val="F7DE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50344" y="1056085"/>
            <a:ext cx="3407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3835859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143000" y="4763"/>
            <a:ext cx="6858000" cy="46166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HÀM SỐ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43000" y="410766"/>
            <a:ext cx="31432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r>
              <a:rPr lang="en-US" altLang="en-US" sz="21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40" name="Picture 150" descr="butterflies_flowers_sm_nwm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4295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00100"/>
            <a:ext cx="685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71700"/>
            <a:ext cx="6858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00350" y="1425179"/>
            <a:ext cx="2628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54907" y="1771650"/>
            <a:ext cx="6560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Với mỗi giá trị của x ta xác định được một giá trị tương ứng của 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14650" y="3305175"/>
            <a:ext cx="2628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8725" y="3642123"/>
            <a:ext cx="6600825" cy="7620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Tx/>
              <a:buAutoNum type="alphaLcParenR"/>
              <a:defRPr/>
            </a:pPr>
            <a:r>
              <a:rPr lang="nl-NL" b="1" kern="100" spc="-23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Số tiền người bán thu được khi bán 2 kg thanh long là : </a:t>
            </a:r>
          </a:p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nl-NL" b="1" kern="100" spc="-23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32 000 . 2 = 64 000 (đồng)</a:t>
            </a:r>
            <a:endParaRPr lang="en-US" b="1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9004" y="4439841"/>
            <a:ext cx="5772150" cy="3886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nl-NL" b="1" kern="100" spc="-23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Khi bán 3 kg thanh long là: 32 000. 3 = 96 000 (đồng)</a:t>
            </a:r>
            <a:endParaRPr lang="en-US" b="1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6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10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133475" y="35719"/>
            <a:ext cx="6858000" cy="46166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HÀM SỐ</a:t>
            </a:r>
          </a:p>
        </p:txBody>
      </p:sp>
      <p:pic>
        <p:nvPicPr>
          <p:cNvPr id="15363" name="Picture 16" descr="butterflies_flowers_sm_nwm[1]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4295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57213"/>
            <a:ext cx="6858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91816" y="1894285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Số tiền người bán thu được khi bán x(kg) thanh long là: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y = 32 000. x (đồng)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7300" y="2626519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Qua 2 hoạt động trên ta có thể nói rằng: Mối quan hệ giữa hai đại lượng </a:t>
            </a: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; mối quan </a:t>
            </a:r>
            <a:r>
              <a:rPr lang="nl-NL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nl-NL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giữa hai đại lượng </a:t>
            </a:r>
            <a:r>
              <a:rPr lang="nl-NL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số kilogam thanh long được bán ra </a:t>
            </a:r>
            <a:r>
              <a:rPr lang="nl-NL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nl-NL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người bán thu được</a:t>
            </a:r>
            <a:r>
              <a:rPr lang="nl-NL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hàm số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971800" y="3850482"/>
            <a:ext cx="2057400" cy="1021556"/>
          </a:xfrm>
          <a:prstGeom prst="flowChartAlternateProcess">
            <a:avLst/>
          </a:prstGeom>
          <a:solidFill>
            <a:srgbClr val="FF66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là gì?</a:t>
            </a:r>
            <a:endParaRPr lang="en-US" altLang="en-US" sz="2700" b="1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>
            <a:spLocks noGrp="1" noChangeArrowheads="1"/>
          </p:cNvSpPr>
          <p:nvPr>
            <p:ph type="title"/>
          </p:nvPr>
        </p:nvSpPr>
        <p:spPr>
          <a:xfrm>
            <a:off x="1143000" y="82154"/>
            <a:ext cx="6858000" cy="461665"/>
          </a:xfrm>
          <a:solidFill>
            <a:schemeClr val="accent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HÀM SỐ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0" y="594123"/>
            <a:ext cx="6858000" cy="1475532"/>
          </a:xfrm>
          <a:prstGeom prst="rect">
            <a:avLst/>
          </a:prstGeom>
          <a:solidFill>
            <a:srgbClr val="D7F5F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600"/>
              </a:spcAft>
              <a:buNone/>
              <a:defRPr/>
            </a:pPr>
            <a:r>
              <a:rPr lang="vi-VN" sz="2100" b="1" kern="100" spc="-23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 Định nghĩa:</a:t>
            </a:r>
            <a:r>
              <a:rPr lang="en-US" sz="21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100" b="1" kern="100" spc="-23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Nếu đại lượng y </a:t>
            </a:r>
            <a:r>
              <a:rPr lang="vi-VN" sz="2100" b="1" kern="100" spc="-23" dirty="0" smtClea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phụ </a:t>
            </a:r>
            <a:r>
              <a:rPr lang="vi-VN" sz="2100" b="1" kern="100" spc="-23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thuộc vào đại lượng x (x thay đổi) sao cho với mỗi giá trị của x ta luôn xác định được chỉ một giá trị tương ứng của y thì y được gọi là hàm số của x và x gọi là biến số.</a:t>
            </a:r>
            <a:endParaRPr lang="en-US" sz="2100" b="1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388" name="Picture 16" descr="butterflies_flowers_sm_nwm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25"/>
            <a:ext cx="74295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9" y="2880123"/>
            <a:ext cx="68580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14650" y="3582591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7300" y="3857625"/>
            <a:ext cx="5429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thể tích  V(cm</a:t>
            </a:r>
            <a:r>
              <a:rPr lang="en-US" altLang="en-US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) của hình lập phương: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7300" y="4146947"/>
            <a:ext cx="1428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V = x</a:t>
            </a:r>
            <a:r>
              <a:rPr lang="en-US" altLang="en-US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(cm</a:t>
            </a:r>
            <a:r>
              <a:rPr lang="en-US" altLang="en-US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8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7300" y="4437460"/>
            <a:ext cx="6057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Mỗi giá trị của x chỉ xác định đúng một giá trị của V nên V là hàm số của x  </a:t>
            </a:r>
          </a:p>
        </p:txBody>
      </p:sp>
      <p:pic>
        <p:nvPicPr>
          <p:cNvPr id="16394" name="Picture 5" descr="0307_1j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9" y="3543300"/>
            <a:ext cx="381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13347"/>
            <a:ext cx="3343275" cy="8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29150" y="2114551"/>
            <a:ext cx="3257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Hai đại lượng tỉ lệ thuận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Hai đại lượng tỉ lệ nghịch</a:t>
            </a:r>
          </a:p>
        </p:txBody>
      </p:sp>
    </p:spTree>
    <p:extLst>
      <p:ext uri="{BB962C8B-B14F-4D97-AF65-F5344CB8AC3E}">
        <p14:creationId xmlns:p14="http://schemas.microsoft.com/office/powerpoint/2010/main" val="40126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3" grpId="0"/>
      <p:bldP spid="4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4287441" cy="482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57150"/>
            <a:ext cx="2686050" cy="482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4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485900" y="76201"/>
            <a:ext cx="5543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Nhiệt độ T là hàm số của thời điểm t vì mỗi giá trị của t chỉ xác định đúng một giá trị của T</a:t>
            </a:r>
          </a:p>
        </p:txBody>
      </p:sp>
      <p:pic>
        <p:nvPicPr>
          <p:cNvPr id="19459" name="Picture 5" descr="0307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381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1533525" y="690563"/>
            <a:ext cx="5600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Thời điểm t không phải là hàm số của nhiệt độ T. Vì nhiệt độ T = 34</a:t>
            </a:r>
            <a:r>
              <a:rPr lang="en-US" altLang="en-US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(C) tương ứng với hai thời điểm khác nhau là t =13(h) và t =14(h)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94247"/>
            <a:ext cx="6858000" cy="8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00300" y="2550319"/>
          <a:ext cx="4000500" cy="723900"/>
        </p:xfrm>
        <a:graphic>
          <a:graphicData uri="http://schemas.openxmlformats.org/drawingml/2006/table">
            <a:tbl>
              <a:tblPr/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525441"/>
            <a:ext cx="1885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85900" y="3802857"/>
            <a:ext cx="5705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Đại lượng y là hàm số của đại lượng x vì mỗi giá trị của x chỉ xác định đúng một giá trị của 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00800" y="2912269"/>
            <a:ext cx="914400" cy="75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hought Bubble: Cloud 8"/>
          <p:cNvSpPr/>
          <p:nvPr/>
        </p:nvSpPr>
        <p:spPr>
          <a:xfrm>
            <a:off x="5200650" y="4452938"/>
            <a:ext cx="2171700" cy="502444"/>
          </a:xfrm>
          <a:prstGeom prst="cloudCallout">
            <a:avLst>
              <a:gd name="adj1" fmla="val -3982"/>
              <a:gd name="adj2" fmla="val -24666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9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  <p:bldP spid="5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1202</Words>
  <Application>Microsoft Office PowerPoint</Application>
  <PresentationFormat>On-screen Show (16:9)</PresentationFormat>
  <Paragraphs>182</Paragraphs>
  <Slides>20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Wingdings 3</vt:lpstr>
      <vt:lpstr>Times New Roman</vt:lpstr>
      <vt:lpstr>Arial</vt:lpstr>
      <vt:lpstr>Trebuchet MS</vt:lpstr>
      <vt:lpstr>VNI-Times</vt:lpstr>
      <vt:lpstr>.VnArial Narrow</vt:lpstr>
      <vt:lpstr>Calibri</vt:lpstr>
      <vt:lpstr>DengXian</vt:lpstr>
      <vt:lpstr>.VnTimeH</vt:lpstr>
      <vt:lpstr>Facet</vt:lpstr>
      <vt:lpstr>CorelDRAW 12.0 Graphic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HÀM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Education Center</dc:title>
  <dc:creator>MyPC</dc:creator>
  <cp:lastModifiedBy>ADMIN</cp:lastModifiedBy>
  <cp:revision>31</cp:revision>
  <dcterms:modified xsi:type="dcterms:W3CDTF">2023-12-12T01:02:39Z</dcterms:modified>
</cp:coreProperties>
</file>