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30"/>
  </p:notesMasterIdLst>
  <p:sldIdLst>
    <p:sldId id="257" r:id="rId6"/>
    <p:sldId id="258" r:id="rId7"/>
    <p:sldId id="259" r:id="rId8"/>
    <p:sldId id="267" r:id="rId9"/>
    <p:sldId id="561" r:id="rId10"/>
    <p:sldId id="546" r:id="rId11"/>
    <p:sldId id="550" r:id="rId12"/>
    <p:sldId id="549" r:id="rId13"/>
    <p:sldId id="547" r:id="rId14"/>
    <p:sldId id="269" r:id="rId15"/>
    <p:sldId id="556" r:id="rId16"/>
    <p:sldId id="274" r:id="rId17"/>
    <p:sldId id="562" r:id="rId18"/>
    <p:sldId id="564" r:id="rId19"/>
    <p:sldId id="558" r:id="rId20"/>
    <p:sldId id="553" r:id="rId21"/>
    <p:sldId id="289" r:id="rId22"/>
    <p:sldId id="554" r:id="rId23"/>
    <p:sldId id="294" r:id="rId24"/>
    <p:sldId id="316" r:id="rId25"/>
    <p:sldId id="317" r:id="rId26"/>
    <p:sldId id="565" r:id="rId27"/>
    <p:sldId id="543" r:id="rId28"/>
    <p:sldId id="54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9F7C5"/>
    <a:srgbClr val="C7A169"/>
    <a:srgbClr val="FF3300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364" autoAdjust="0"/>
  </p:normalViewPr>
  <p:slideViewPr>
    <p:cSldViewPr snapToGrid="0" showGuides="1">
      <p:cViewPr varScale="1">
        <p:scale>
          <a:sx n="59" d="100"/>
          <a:sy n="59" d="100"/>
        </p:scale>
        <p:origin x="102" y="216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jpeg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12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5077931" y="387252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320" y="1510775"/>
            <a:ext cx="7569200" cy="4237562"/>
            <a:chOff x="2306320" y="1510775"/>
            <a:chExt cx="7569200" cy="4237562"/>
          </a:xfrm>
        </p:grpSpPr>
        <p:sp>
          <p:nvSpPr>
            <p:cNvPr id="6" name="Rectangle 5"/>
            <p:cNvSpPr/>
            <p:nvPr/>
          </p:nvSpPr>
          <p:spPr>
            <a:xfrm>
              <a:off x="2306320" y="1510775"/>
              <a:ext cx="7569200" cy="677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kumimoji="0" lang="en-US" sz="3800" b="1" i="0" u="none" strike="noStrike" kern="1200" cap="none" spc="0" normalizeH="0" baseline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kumimoji="0" lang="en-US" sz="3800" b="1" i="0" u="none" strike="noStrike" kern="1200" cap="none" spc="0" normalizeH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 SÁU CHỮ, BẢY CHỮ</a:t>
              </a:r>
              <a:endPara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6250" l="2969" r="95313">
                          <a14:foregroundMark x1="25000" y1="57031" x2="25000" y2="57031"/>
                          <a14:foregroundMark x1="30156" y1="54688" x2="30156" y2="54688"/>
                          <a14:foregroundMark x1="31406" y1="53125" x2="31406" y2="53125"/>
                          <a14:foregroundMark x1="32344" y1="52812" x2="32344" y2="52812"/>
                          <a14:foregroundMark x1="52500" y1="54219" x2="52500" y2="54219"/>
                          <a14:foregroundMark x1="56250" y1="54219" x2="56250" y2="54219"/>
                          <a14:foregroundMark x1="71250" y1="54219" x2="71250" y2="54219"/>
                          <a14:foregroundMark x1="74219" y1="53594" x2="74219" y2="53594"/>
                          <a14:foregroundMark x1="78438" y1="52344" x2="78438" y2="52344"/>
                          <a14:foregroundMark x1="82188" y1="51250" x2="82188" y2="51250"/>
                          <a14:foregroundMark x1="77813" y1="69063" x2="77813" y2="69063"/>
                          <a14:foregroundMark x1="67969" y1="71875" x2="67969" y2="71875"/>
                          <a14:foregroundMark x1="67500" y1="72031" x2="64844" y2="74219"/>
                          <a14:foregroundMark x1="59062" y1="74844" x2="59062" y2="74844"/>
                          <a14:foregroundMark x1="51719" y1="75625" x2="51719" y2="75625"/>
                          <a14:foregroundMark x1="47031" y1="76094" x2="45938" y2="76563"/>
                          <a14:foregroundMark x1="30469" y1="76094" x2="30469" y2="76094"/>
                          <a14:foregroundMark x1="29688" y1="75625" x2="29688" y2="75625"/>
                          <a14:foregroundMark x1="23438" y1="71875" x2="23438" y2="71875"/>
                          <a14:foregroundMark x1="22188" y1="70625" x2="22188" y2="70625"/>
                          <a14:foregroundMark x1="15156" y1="66875" x2="15156" y2="66875"/>
                          <a14:foregroundMark x1="17031" y1="66719" x2="17031" y2="66719"/>
                          <a14:foregroundMark x1="18750" y1="66719" x2="18750" y2="66719"/>
                          <a14:foregroundMark x1="24844" y1="67344" x2="24844" y2="67344"/>
                          <a14:foregroundMark x1="35156" y1="71875" x2="35156" y2="71875"/>
                          <a14:foregroundMark x1="35313" y1="72031" x2="35313" y2="72031"/>
                          <a14:foregroundMark x1="21563" y1="62969" x2="21563" y2="62969"/>
                          <a14:foregroundMark x1="14688" y1="61094" x2="14688" y2="61094"/>
                          <a14:foregroundMark x1="12812" y1="59219" x2="12812" y2="59219"/>
                          <a14:foregroundMark x1="10469" y1="59219" x2="10469" y2="59219"/>
                          <a14:foregroundMark x1="39531" y1="64844" x2="39531" y2="64844"/>
                          <a14:foregroundMark x1="41250" y1="64063" x2="41250" y2="64063"/>
                          <a14:foregroundMark x1="51250" y1="62656" x2="51250" y2="62656"/>
                          <a14:foregroundMark x1="62813" y1="62500" x2="62813" y2="62500"/>
                          <a14:foregroundMark x1="71406" y1="61563" x2="71406" y2="61563"/>
                          <a14:foregroundMark x1="76875" y1="61250" x2="76875" y2="61250"/>
                          <a14:foregroundMark x1="17031" y1="53281" x2="17031" y2="53281"/>
                          <a14:foregroundMark x1="13281" y1="49375" x2="13281" y2="49375"/>
                          <a14:foregroundMark x1="12812" y1="47656" x2="12812" y2="47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8276" y="3009899"/>
              <a:ext cx="2738438" cy="273843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77998" y="4013616"/>
              <a:ext cx="2864888" cy="11387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NGỮ VĂN </a:t>
              </a:r>
              <a:r>
                <a:rPr kumimoji="0" lang="en-US" sz="3200" b="1" i="0" u="none" strike="noStrike" kern="1200" cap="none" spc="0" normalizeH="0" baseline="0" noProof="0" dirty="0" smtClean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8 </a:t>
              </a:r>
              <a:endPara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latin typeface="Garamond" panose="02020404030301010803"/>
                </a:rPr>
                <a:t>CÁNH DIỀU</a:t>
              </a:r>
              <a:endParaRPr kumimoji="0" lang="en-US" sz="36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41519" y="2291959"/>
              <a:ext cx="5822428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NẾU MAI EM VỀ CHIÊM HÓA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                                   Mai</a:t>
              </a:r>
              <a:r>
                <a:rPr kumimoji="0" lang="en-US" sz="44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Liễu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559" y="1190492"/>
            <a:ext cx="8115004" cy="5432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" y="109968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831" y="-101601"/>
            <a:ext cx="12192000" cy="7061201"/>
            <a:chOff x="0" y="-144463"/>
            <a:chExt cx="12192000" cy="7061201"/>
          </a:xfrm>
        </p:grpSpPr>
        <p:sp>
          <p:nvSpPr>
            <p:cNvPr id="19458" name="AutoShape 2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144463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2" name="AutoShape 4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350838" y="15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8" name="Picture 2" descr="Giáo án Nếu mai em về Chiêm Hóa (Cánh diều 2023) | Giáo án Ngữ văn 8 (ảnh 1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566" y="33179"/>
              <a:ext cx="1562893" cy="142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6200" y="160338"/>
              <a:ext cx="12115800" cy="6756400"/>
              <a:chOff x="76200" y="160338"/>
              <a:chExt cx="12115800" cy="6756400"/>
            </a:xfrm>
          </p:grpSpPr>
          <p:pic>
            <p:nvPicPr>
              <p:cNvPr id="19459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" y="4867275"/>
                <a:ext cx="2892425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0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671888"/>
                <a:ext cx="2943225" cy="2525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1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088" y="4078288"/>
                <a:ext cx="2241550" cy="234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3" name="AutoShape 6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576263" y="160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4" name="AutoShape 8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728663" y="312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5" name="AutoShape 10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881063" y="4651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6" name="AutoShape 12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1033463" y="617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7" name="AutoShape 14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185863" y="7699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8" name="AutoShape 16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338263" y="922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9" name="AutoShape 18" descr="Ông đồ - Tiếng thở dài tiếc nuối cho một nền văn hoá truyền thống đang lụi tàn"/>
              <p:cNvSpPr>
                <a:spLocks noChangeAspect="1" noChangeArrowheads="1"/>
              </p:cNvSpPr>
              <p:nvPr/>
            </p:nvSpPr>
            <p:spPr bwMode="auto">
              <a:xfrm>
                <a:off x="1490663" y="1074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1947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033" y="2377281"/>
                <a:ext cx="2408237" cy="1381125"/>
              </a:xfrm>
              <a:prstGeom prst="rect">
                <a:avLst/>
              </a:prstGeom>
              <a:noFill/>
              <a:ln w="228600" cap="sq" cmpd="thickThin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Callout 2 15"/>
              <p:cNvSpPr/>
              <p:nvPr/>
            </p:nvSpPr>
            <p:spPr>
              <a:xfrm>
                <a:off x="6591300" y="1454150"/>
                <a:ext cx="2498725" cy="612775"/>
              </a:xfrm>
              <a:prstGeom prst="borderCallout2">
                <a:avLst/>
              </a:prstGeom>
              <a:solidFill>
                <a:srgbClr val="FBDAD1"/>
              </a:solidFill>
              <a:ln w="476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0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Tác</a:t>
                </a:r>
                <a:r>
                  <a:rPr lang="en-US" sz="2000" b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giả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20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Mai Liễu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73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788" y="922338"/>
                <a:ext cx="2438400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939338" y="985838"/>
                <a:ext cx="1520825" cy="45402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 smtClean="0">
                    <a:solidFill>
                      <a:schemeClr val="bg1"/>
                    </a:solidFill>
                  </a:rPr>
                  <a:t>19</a:t>
                </a:r>
                <a:r>
                  <a:rPr lang="vi-VN" b="1" dirty="0" smtClean="0">
                    <a:solidFill>
                      <a:schemeClr val="bg1"/>
                    </a:solidFill>
                  </a:rPr>
                  <a:t>49 - 2020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475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976687" cy="211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190875" cy="1008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9064625" y="2495550"/>
                <a:ext cx="2511425" cy="5048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Quê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b="1" dirty="0" smtClean="0">
                    <a:latin typeface="Times New Roman" pitchFamily="18" charset="0"/>
                    <a:cs typeface="Times New Roman" pitchFamily="18" charset="0"/>
                  </a:rPr>
                  <a:t>Tuyên Quang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574088" y="3446463"/>
                <a:ext cx="3606800" cy="6572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b="1" dirty="0" smtClean="0">
                    <a:latin typeface="Times New Roman" pitchFamily="18" charset="0"/>
                    <a:cs typeface="Times New Roman" pitchFamily="18" charset="0"/>
                  </a:rPr>
                  <a:t>Các sáng tác của ông phong phú về đề tài</a:t>
                </a:r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79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38" y="2006600"/>
                <a:ext cx="3987800" cy="308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8574088" y="4388167"/>
                <a:ext cx="3617912" cy="611188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ông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nặng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dirty="0" smtClean="0">
                    <a:latin typeface="Times New Roman" pitchFamily="18" charset="0"/>
                    <a:cs typeface="Times New Roman" pitchFamily="18" charset="0"/>
                  </a:rPr>
                  <a:t>tình yêu quê hương và con người (miền núi)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81" name="Picture 1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038" y="6045200"/>
                <a:ext cx="2582862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2" name="Picture 1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750" y="2803525"/>
                <a:ext cx="2528888" cy="167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3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625" y="1935480"/>
                <a:ext cx="3492500" cy="262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4" name="Picture 10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63" y="1122363"/>
                <a:ext cx="35099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728663" y="1935480"/>
                <a:ext cx="2813050" cy="609600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1700" b="1" dirty="0" smtClean="0">
                    <a:latin typeface="Times New Roman" pitchFamily="18" charset="0"/>
                    <a:cs typeface="Times New Roman" pitchFamily="18" charset="0"/>
                  </a:rPr>
                  <a:t>Thơ sáu chữ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08" name="Rounded Rectangle 43007"/>
              <p:cNvSpPr/>
              <p:nvPr/>
            </p:nvSpPr>
            <p:spPr>
              <a:xfrm flipH="1">
                <a:off x="787401" y="2710500"/>
                <a:ext cx="2702877" cy="633412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PTBĐ: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cảm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1700" b="1" dirty="0" smtClean="0"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vi-VN" sz="1700" b="1" dirty="0">
                    <a:latin typeface="Times New Roman" pitchFamily="18" charset="0"/>
                    <a:cs typeface="Times New Roman" pitchFamily="18" charset="0"/>
                  </a:rPr>
                  <a:t>ự</a:t>
                </a:r>
                <a:r>
                  <a:rPr lang="en-US" sz="17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sự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Miêu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tả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11" name="Line Callout 2 43010"/>
              <p:cNvSpPr/>
              <p:nvPr/>
            </p:nvSpPr>
            <p:spPr>
              <a:xfrm rot="10800000">
                <a:off x="3363913" y="4078288"/>
                <a:ext cx="2081212" cy="681037"/>
              </a:xfrm>
              <a:prstGeom prst="borderCallout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9" name="TextBox 43012"/>
              <p:cNvSpPr txBox="1">
                <a:spLocks noChangeArrowheads="1"/>
              </p:cNvSpPr>
              <p:nvPr/>
            </p:nvSpPr>
            <p:spPr bwMode="auto">
              <a:xfrm>
                <a:off x="3571875" y="4219575"/>
                <a:ext cx="161131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4" name="Rounded Rectangle 43013"/>
              <p:cNvSpPr/>
              <p:nvPr/>
            </p:nvSpPr>
            <p:spPr>
              <a:xfrm>
                <a:off x="77788" y="3667760"/>
                <a:ext cx="2216150" cy="695958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P1: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Bức tranh thiên nhiên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27000" y="4794568"/>
                <a:ext cx="2278063" cy="6543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P2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Vẻ đẹp con người trong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27000" y="6098856"/>
                <a:ext cx="2478088" cy="66960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P3: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Nét riêng trong lễ hội đầu năm ở Chiêm Hóa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547938" y="5678488"/>
                <a:ext cx="1622425" cy="55403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b="1">
                    <a:latin typeface="Times New Roman" pitchFamily="18" charset="0"/>
                    <a:cs typeface="Times New Roman" pitchFamily="18" charset="0"/>
                  </a:rPr>
                  <a:t>Bố cục: 3 phần</a:t>
                </a:r>
              </a:p>
            </p:txBody>
          </p:sp>
        </p:grpSp>
        <p:sp>
          <p:nvSpPr>
            <p:cNvPr id="40" name="Frame 39"/>
            <p:cNvSpPr/>
            <p:nvPr/>
          </p:nvSpPr>
          <p:spPr>
            <a:xfrm>
              <a:off x="0" y="0"/>
              <a:ext cx="12192000" cy="6857999"/>
            </a:xfrm>
            <a:prstGeom prst="frame">
              <a:avLst>
                <a:gd name="adj1" fmla="val 93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42" name="Frame 4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2035" y="2347569"/>
            <a:ext cx="2414269" cy="144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9650" y="2383630"/>
            <a:ext cx="2408238" cy="1323439"/>
          </a:xfrm>
          <a:prstGeom prst="rect">
            <a:avLst/>
          </a:prstGeom>
          <a:solidFill>
            <a:srgbClr val="39F7C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NẾU MAI EM VỀ CHIÊM HÓA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</a:t>
            </a:r>
            <a:r>
              <a:rPr kumimoji="0" lang="vi-VN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000" b="1" i="0" u="none" strike="noStrike" kern="1200" cap="none" spc="0" normalizeH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Liễu</a:t>
            </a:r>
            <a:endParaRPr kumimoji="0" lang="vi-VN" sz="2000" b="1" i="0" u="none" strike="noStrike" kern="1200" cap="none" spc="0" normalizeH="0" noProof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584" y="1226186"/>
            <a:ext cx="2356246" cy="45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787401" y="1149193"/>
            <a:ext cx="2824162" cy="61436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1700" b="1" dirty="0" smtClean="0">
                <a:latin typeface="Times New Roman" pitchFamily="18" charset="0"/>
                <a:cs typeface="Times New Roman" pitchFamily="18" charset="0"/>
              </a:rPr>
              <a:t>Xuất xứ: Trích trong “Thơ Mai Liễu” – năm 2015</a:t>
            </a:r>
            <a:endParaRPr lang="en-US" sz="17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7435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18160" y="197485"/>
            <a:ext cx="1115568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1520" y="181613"/>
            <a:ext cx="8173720" cy="8505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NẾU MAI EM VỀ CHIÊM HÓA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(Mai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935248"/>
              </p:ext>
            </p:extLst>
          </p:nvPr>
        </p:nvGraphicFramePr>
        <p:xfrm>
          <a:off x="1183640" y="762000"/>
          <a:ext cx="9824720" cy="53714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5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3640" y="762000"/>
          <a:ext cx="9824720" cy="578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98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2440" y="3139440"/>
            <a:ext cx="3723640" cy="212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ngút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0116" y="3219661"/>
            <a:ext cx="2870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vi-VN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116" y="4654414"/>
            <a:ext cx="25410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</a:t>
            </a:r>
            <a:endParaRPr lang="en-US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0040" y="5451184"/>
            <a:ext cx="8869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62880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01866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42" y="2530938"/>
            <a:ext cx="4216399" cy="40084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44837" y="2510812"/>
            <a:ext cx="9140904" cy="4215108"/>
            <a:chOff x="1244837" y="2480332"/>
            <a:chExt cx="9140904" cy="4377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4837" y="2480332"/>
              <a:ext cx="4347951" cy="4059049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244837" y="6539381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DAO</a:t>
              </a: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23858" y="6539380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TÀY</a:t>
              </a:r>
              <a:endParaRPr lang="en-US" dirty="0"/>
            </a:p>
          </p:txBody>
        </p:sp>
      </p:grpSp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38442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488" y="2926692"/>
            <a:ext cx="58654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3318" y="2996847"/>
            <a:ext cx="4673782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264166" y="3058510"/>
            <a:ext cx="535323" cy="32845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142" y="49555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 gái Tày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Nhân hóa: mùa xuân em cũng lạc đường.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9089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ame 13"/>
          <p:cNvSpPr/>
          <p:nvPr/>
        </p:nvSpPr>
        <p:spPr>
          <a:xfrm>
            <a:off x="0" y="-90890"/>
            <a:ext cx="12192000" cy="694889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2922926"/>
            <a:ext cx="3575" cy="45719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Flowchart: Magnetic Disk 7"/>
          <p:cNvSpPr/>
          <p:nvPr/>
        </p:nvSpPr>
        <p:spPr>
          <a:xfrm>
            <a:off x="4034081" y="1977954"/>
            <a:ext cx="4098439" cy="92519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vùng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Chiêm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1712229" y="3023912"/>
            <a:ext cx="2744157" cy="1836347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7908290" y="2978105"/>
            <a:ext cx="2865120" cy="1910461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220" y="1537309"/>
            <a:ext cx="7495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290" y="2799841"/>
            <a:ext cx="2865120" cy="689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2229" y="2847708"/>
            <a:ext cx="2744156" cy="7748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07631" y="3070245"/>
            <a:ext cx="2749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NT: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1293328" y="5063809"/>
            <a:ext cx="988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53340" y="5873295"/>
            <a:ext cx="965395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9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2" y="5739475"/>
            <a:ext cx="11832847" cy="94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117475" y="1829118"/>
            <a:ext cx="3863975" cy="4149722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35672" y="2218291"/>
            <a:ext cx="3512436" cy="289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err="1" smtClean="0">
                <a:latin typeface="Times New Roman" panose="02020603050405020304" pitchFamily="18" charset="0"/>
              </a:rPr>
              <a:t>Nghệ</a:t>
            </a:r>
            <a:r>
              <a:rPr lang="en-US" altLang="en-US" sz="2000" b="1" u="sng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 smtClean="0">
                <a:latin typeface="Times New Roman" panose="02020603050405020304" pitchFamily="18" charset="0"/>
              </a:rPr>
              <a:t>thuật</a:t>
            </a:r>
            <a:r>
              <a:rPr lang="en-US" altLang="en-US" sz="2000" b="1" u="sng" dirty="0" smtClean="0">
                <a:latin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3943350" y="1838643"/>
            <a:ext cx="4186238" cy="4095411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159250" y="2029143"/>
            <a:ext cx="3581400" cy="36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33"/>
          <p:cNvGrpSpPr>
            <a:grpSpLocks/>
          </p:cNvGrpSpPr>
          <p:nvPr/>
        </p:nvGrpSpPr>
        <p:grpSpPr bwMode="auto">
          <a:xfrm>
            <a:off x="8070850" y="1834833"/>
            <a:ext cx="4187825" cy="4095411"/>
            <a:chOff x="1809" y="2422"/>
            <a:chExt cx="3768" cy="6034"/>
          </a:xfrm>
        </p:grpSpPr>
        <p:sp>
          <p:nvSpPr>
            <p:cNvPr id="21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2" name="矩形 93"/>
            <p:cNvSpPr/>
            <p:nvPr/>
          </p:nvSpPr>
          <p:spPr>
            <a:xfrm>
              <a:off x="1809" y="2422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3" name="矩形 93"/>
            <p:cNvSpPr/>
            <p:nvPr/>
          </p:nvSpPr>
          <p:spPr>
            <a:xfrm rot="10800000">
              <a:off x="4971" y="7851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8288338" y="2026920"/>
            <a:ext cx="3581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  <a:r>
              <a:rPr lang="en-US" alt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ame 2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176273" y="1130300"/>
            <a:ext cx="11883647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0" y="575926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241739" y="1262390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48759" y="3179221"/>
            <a:ext cx="4481781" cy="1674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b="1" dirty="0" err="1">
                <a:solidFill>
                  <a:srgbClr val="C00000"/>
                </a:solidFill>
              </a:rPr>
              <a:t>Viết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một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đoạn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văn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ngắn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để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thiệu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về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quê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hương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những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nét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đặc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trưng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vẻ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đẹp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riêng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ấy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r>
              <a:rPr lang="vi-VN" b="1" dirty="0">
                <a:solidFill>
                  <a:srgbClr val="C00000"/>
                </a:solidFill>
              </a:rPr>
              <a:t>                                                                     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Freeform 31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Ngữ Văn 8 Tập Một - Cánh Diề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56000" y="2126360"/>
            <a:ext cx="5176735" cy="3133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970651" y="258489"/>
            <a:ext cx="4250697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Plaque 6"/>
          <p:cNvSpPr/>
          <p:nvPr/>
        </p:nvSpPr>
        <p:spPr>
          <a:xfrm>
            <a:off x="917842" y="761353"/>
            <a:ext cx="2164570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121" y="1375419"/>
            <a:ext cx="8548492" cy="5246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1" y="1924705"/>
            <a:ext cx="6964854" cy="4087211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33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7847" y="2830174"/>
            <a:ext cx="76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160681"/>
            <a:ext cx="12120880" cy="6697319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436914"/>
            <a:ext cx="11393715" cy="5109029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43829" y="1228321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128148" y="1147617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7998078" y="110746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152571" y="120652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358406" y="2377099"/>
            <a:ext cx="6913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933" y="1526733"/>
            <a:ext cx="29767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4741" y="1182902"/>
            <a:ext cx="7689940" cy="5343597"/>
            <a:chOff x="549049" y="1182902"/>
            <a:chExt cx="7685631" cy="5343597"/>
          </a:xfrm>
        </p:grpSpPr>
        <p:sp>
          <p:nvSpPr>
            <p:cNvPr id="2" name="Rectangle 1"/>
            <p:cNvSpPr/>
            <p:nvPr/>
          </p:nvSpPr>
          <p:spPr>
            <a:xfrm>
              <a:off x="549049" y="1182902"/>
              <a:ext cx="6096000" cy="5878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hiểu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chung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39" y="1837733"/>
              <a:ext cx="4257041" cy="468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189730" y="3667760"/>
              <a:ext cx="3888377" cy="2373137"/>
              <a:chOff x="4189730" y="3667760"/>
              <a:chExt cx="3888377" cy="237313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06240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Năm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sinh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189730" y="4350606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Quê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quán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96080" y="5007662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Phong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cách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st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89730" y="5664718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Tác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phẩm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chính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78187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Xuất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xứ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94787" y="4368969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Thể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thơ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203994" y="5007662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PTBĐ:</a:t>
                </a:r>
                <a:endParaRPr lang="en-US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63354" y="5671565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Bố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cục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9573" y="2362372"/>
            <a:ext cx="4585735" cy="11438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Tên thật là Ma Văn Liễu, bút danh Mai Liễu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573" y="3782200"/>
            <a:ext cx="4513943" cy="76813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57095" algn="l"/>
              </a:tabLs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1949, 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421822" y="4823136"/>
            <a:ext cx="5755458" cy="1537023"/>
          </a:xfrm>
          <a:prstGeom prst="diamon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2869" y="2191657"/>
            <a:ext cx="5112915" cy="2126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72167" y="4597073"/>
            <a:ext cx="5128109" cy="156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</a:t>
            </a:r>
            <a:r>
              <a:rPr lang="de-DE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 …</a:t>
            </a: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Giáo án Nếu mai em về Chiêm Hóa (Cánh diều 2023) | Giáo án Ngữ văn 8 (ảnh 1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2196890"/>
            <a:ext cx="17907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78065" y="1361306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87014" y="2184425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ràn</a:t>
              </a:r>
              <a:r>
                <a:rPr lang="vi-VN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194504" y="1309213"/>
            <a:ext cx="8736240" cy="5345588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76" y="5855394"/>
            <a:ext cx="748588" cy="712786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7" name="Picture 2" descr="Ngữ Văn 8 Tập Một - Cánh Diề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94612" y="1453738"/>
            <a:ext cx="748588" cy="71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09528" y="5837493"/>
            <a:ext cx="748588" cy="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7625" y="985361"/>
            <a:ext cx="6019800" cy="4419600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000" dirty="0">
              <a:solidFill>
                <a:srgbClr val="00007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181725" y="1068388"/>
            <a:ext cx="5892800" cy="39560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3806825" y="4713288"/>
            <a:ext cx="5048250" cy="20574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73627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-58638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595732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66416" y="928688"/>
            <a:ext cx="2514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Liễu</a:t>
            </a:r>
            <a:endParaRPr lang="en-US" alt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837793" y="69728"/>
            <a:ext cx="6348247" cy="77549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NẾU MAI EM VỀ CHIÊM HÓA</a:t>
            </a:r>
            <a:endParaRPr lang="en-US" sz="2400" b="1" dirty="0">
              <a:latin typeface="Broadway" panose="04040905080B020205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075" y="62624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0000"/>
                </a:solidFill>
                <a:latin typeface="+mj-lt"/>
              </a:rPr>
              <a:t>(Tháng Giêng, Ất </a:t>
            </a:r>
            <a:r>
              <a:rPr lang="vi-VN" sz="2000" b="1" dirty="0" smtClean="0">
                <a:solidFill>
                  <a:srgbClr val="000000"/>
                </a:solidFill>
                <a:latin typeface="+mj-lt"/>
              </a:rPr>
              <a:t>Hợi)</a:t>
            </a: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828" y="1833563"/>
            <a:ext cx="3598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Cho ta gửi nỗi nhớ cùng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Tháng giêng mưa tơ rét lộc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Em về vừa kịp mùa măng.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Non Thần hình như trẻ lại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Xanh lên ngút ngát một màu.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7429" y="1649036"/>
            <a:ext cx="3926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Phố đông cứ mải tìm nhau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409" y="5084535"/>
            <a:ext cx="3797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lùng tùng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 nhau.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dirty="0">
                <a:latin typeface="+mj-lt"/>
              </a:rPr>
              <a:t/>
            </a: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0871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481" y="2914416"/>
            <a:ext cx="5121580" cy="850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 Hoá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một huyện nằm ở phía bắc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1" y="3721329"/>
            <a:ext cx="5092462" cy="29537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60061" y="1715031"/>
            <a:ext cx="6124264" cy="1260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(còn gọi là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 tồng, lồng tông):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xuống 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ồng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ược 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 vào dịp đầu xuân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bào các dân tộc Thái. Tày,...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061" y="3036337"/>
            <a:ext cx="6124264" cy="363878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2" y="125875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62" y="1825625"/>
            <a:ext cx="6290448" cy="4832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tơ rét lộc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mưa xuân giăng nhẹ (như tơ), rét vào đầu mùa xuân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miền Bắc, không quá lạnh, là dịp cây cối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Non Thần: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núi Bách Thần thuộc thị trấn Vĩnh Lộc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 Chiêm Hoá,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Ngừ hoa: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dây kết bằng len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đỏ,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hai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ngực áo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phụ nữ Dao đỏ.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79" y="410527"/>
            <a:ext cx="4607739" cy="49934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895" y="481647"/>
            <a:ext cx="6310815" cy="1229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cầu bằng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màu. dùng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tung, ném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trong ngày hội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 miền núi phía bắc.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3688</TotalTime>
  <Words>1753</Words>
  <Application>Microsoft Office PowerPoint</Application>
  <PresentationFormat>Widescreen</PresentationFormat>
  <Paragraphs>188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微软雅黑</vt:lpstr>
      <vt:lpstr>Agency FB</vt:lpstr>
      <vt:lpstr>Algerian</vt:lpstr>
      <vt:lpstr>Arial</vt:lpstr>
      <vt:lpstr>Bahnschrift SemiBold Condensed</vt:lpstr>
      <vt:lpstr>Broadway</vt:lpstr>
      <vt:lpstr>Calibri</vt:lpstr>
      <vt:lpstr>Calibri Light</vt:lpstr>
      <vt:lpstr>等线</vt:lpstr>
      <vt:lpstr>Garamond</vt:lpstr>
      <vt:lpstr>Lucida Handwriting</vt:lpstr>
      <vt:lpstr>MS Mincho</vt:lpstr>
      <vt:lpstr>Symbol</vt:lpstr>
      <vt:lpstr>Times New Roman</vt:lpstr>
      <vt:lpstr>Wingdings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246</cp:revision>
  <dcterms:created xsi:type="dcterms:W3CDTF">2021-09-08T13:32:23Z</dcterms:created>
  <dcterms:modified xsi:type="dcterms:W3CDTF">2024-11-14T14:37:12Z</dcterms:modified>
</cp:coreProperties>
</file>