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0" r:id="rId2"/>
    <p:sldId id="280" r:id="rId3"/>
    <p:sldId id="282" r:id="rId4"/>
    <p:sldId id="259" r:id="rId5"/>
    <p:sldId id="283" r:id="rId6"/>
    <p:sldId id="284" r:id="rId7"/>
    <p:sldId id="285" r:id="rId8"/>
    <p:sldId id="327" r:id="rId9"/>
    <p:sldId id="328" r:id="rId10"/>
    <p:sldId id="329" r:id="rId11"/>
    <p:sldId id="330" r:id="rId12"/>
    <p:sldId id="331" r:id="rId13"/>
    <p:sldId id="334" r:id="rId14"/>
    <p:sldId id="286" r:id="rId15"/>
    <p:sldId id="287" r:id="rId16"/>
    <p:sldId id="288" r:id="rId17"/>
    <p:sldId id="289" r:id="rId18"/>
    <p:sldId id="290" r:id="rId19"/>
    <p:sldId id="335" r:id="rId20"/>
    <p:sldId id="336" r:id="rId21"/>
    <p:sldId id="337" r:id="rId22"/>
    <p:sldId id="338" r:id="rId23"/>
    <p:sldId id="291" r:id="rId24"/>
    <p:sldId id="292" r:id="rId25"/>
    <p:sldId id="296" r:id="rId26"/>
    <p:sldId id="340" r:id="rId27"/>
    <p:sldId id="339" r:id="rId28"/>
    <p:sldId id="298" r:id="rId29"/>
    <p:sldId id="294" r:id="rId30"/>
    <p:sldId id="295" r:id="rId31"/>
    <p:sldId id="301" r:id="rId32"/>
    <p:sldId id="300" r:id="rId33"/>
    <p:sldId id="341" r:id="rId34"/>
    <p:sldId id="342" r:id="rId35"/>
    <p:sldId id="299" r:id="rId36"/>
    <p:sldId id="343" r:id="rId37"/>
    <p:sldId id="34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FF"/>
    <a:srgbClr val="BF2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0" autoAdjust="0"/>
    <p:restoredTop sz="94660"/>
  </p:normalViewPr>
  <p:slideViewPr>
    <p:cSldViewPr snapToGrid="0" showGuides="1">
      <p:cViewPr>
        <p:scale>
          <a:sx n="203" d="100"/>
          <a:sy n="203" d="100"/>
        </p:scale>
        <p:origin x="144" y="1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A499-111D-4A1A-A508-C83AD3AE8FAA}" type="datetimeFigureOut">
              <a:rPr lang="en-US" smtClean="0"/>
              <a:t>2/10/25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C92212-B932-44AB-841C-2BF41F81AC20}" type="slidenum">
              <a:rPr lang="en-US" smtClean="0"/>
              <a:t>‹#›</a:t>
            </a:fld>
            <a:endParaRPr lang="en-US"/>
          </a:p>
        </p:txBody>
      </p:sp>
    </p:spTree>
    <p:extLst>
      <p:ext uri="{BB962C8B-B14F-4D97-AF65-F5344CB8AC3E}">
        <p14:creationId xmlns:p14="http://schemas.microsoft.com/office/powerpoint/2010/main" val="1638678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662C84-252B-49A7-95E1-260C4D5FB66F}"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99829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175306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1622818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503C03C-B3D8-4BA9-BA84-045AD05FF7EF}" type="slidenum">
              <a:rPr lang="en-US" altLang="en-US"/>
              <a:pPr/>
              <a:t>‹#›</a:t>
            </a:fld>
            <a:endParaRPr lang="en-US" altLang="en-US"/>
          </a:p>
        </p:txBody>
      </p:sp>
    </p:spTree>
    <p:extLst>
      <p:ext uri="{BB962C8B-B14F-4D97-AF65-F5344CB8AC3E}">
        <p14:creationId xmlns:p14="http://schemas.microsoft.com/office/powerpoint/2010/main" val="1658383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62C84-252B-49A7-95E1-260C4D5FB66F}"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421796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62C84-252B-49A7-95E1-260C4D5FB66F}" type="datetimeFigureOut">
              <a:rPr lang="en-US" smtClean="0"/>
              <a:t>2/10/25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765495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62C84-252B-49A7-95E1-260C4D5FB66F}"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859151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62C84-252B-49A7-95E1-260C4D5FB66F}" type="datetimeFigureOut">
              <a:rPr lang="en-US" smtClean="0"/>
              <a:t>2/10/25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904767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62C84-252B-49A7-95E1-260C4D5FB66F}" type="datetimeFigureOut">
              <a:rPr lang="en-US" smtClean="0"/>
              <a:t>2/10/25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395292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62C84-252B-49A7-95E1-260C4D5FB66F}" type="datetimeFigureOut">
              <a:rPr lang="en-US" smtClean="0"/>
              <a:t>2/10/25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3507650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62C84-252B-49A7-95E1-260C4D5FB66F}"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13261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662C84-252B-49A7-95E1-260C4D5FB66F}" type="datetimeFigureOut">
              <a:rPr lang="en-US" smtClean="0"/>
              <a:t>2/10/25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3BAC79-84F6-444C-B5A8-0A93AEF1A8C9}" type="slidenum">
              <a:rPr lang="en-US" smtClean="0"/>
              <a:t>‹#›</a:t>
            </a:fld>
            <a:endParaRPr lang="en-US"/>
          </a:p>
        </p:txBody>
      </p:sp>
    </p:spTree>
    <p:extLst>
      <p:ext uri="{BB962C8B-B14F-4D97-AF65-F5344CB8AC3E}">
        <p14:creationId xmlns:p14="http://schemas.microsoft.com/office/powerpoint/2010/main" val="205832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2C84-252B-49A7-95E1-260C4D5FB66F}" type="datetimeFigureOut">
              <a:rPr lang="en-US" smtClean="0"/>
              <a:t>2/10/25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BAC79-84F6-444C-B5A8-0A93AEF1A8C9}" type="slidenum">
              <a:rPr lang="en-US" smtClean="0"/>
              <a:t>‹#›</a:t>
            </a:fld>
            <a:endParaRPr lang="en-US"/>
          </a:p>
        </p:txBody>
      </p:sp>
    </p:spTree>
    <p:extLst>
      <p:ext uri="{BB962C8B-B14F-4D97-AF65-F5344CB8AC3E}">
        <p14:creationId xmlns:p14="http://schemas.microsoft.com/office/powerpoint/2010/main" val="220763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946" y="749179"/>
            <a:ext cx="11487149" cy="2344231"/>
          </a:xfrm>
          <a:prstGeom prst="rect">
            <a:avLst/>
          </a:prstGeom>
        </p:spPr>
        <p:txBody>
          <a:bodyPr wrap="square">
            <a:spAutoFit/>
          </a:bodyPr>
          <a:lstStyle/>
          <a:p>
            <a:pPr algn="ctr">
              <a:lnSpc>
                <a:spcPct val="115000"/>
              </a:lnSpc>
              <a:spcAft>
                <a:spcPts val="100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CHỦ ĐỀ 5</a:t>
            </a:r>
            <a:endParaRPr lang="en-US" sz="6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6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 LÍ TỰ NHIÊN HẢI PHÒNG</a:t>
            </a:r>
            <a:endParaRPr lang="en-US" sz="6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Hải Phòng: Phân cấp đầu tư công cho cấp huyệ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54" y="3429000"/>
            <a:ext cx="3963870" cy="2585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eo núi ở vườn quốc gia - Cát B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058" y="3429000"/>
            <a:ext cx="3974924" cy="25854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Đi Cát bà khám phá rừng ngập mặn Phù Long – Du lịch Cát Bà Hải Ph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7316" y="3429000"/>
            <a:ext cx="3845946" cy="25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33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ext Box 8"/>
          <p:cNvSpPr txBox="1">
            <a:spLocks noChangeArrowheads="1"/>
          </p:cNvSpPr>
          <p:nvPr/>
        </p:nvSpPr>
        <p:spPr bwMode="auto">
          <a:xfrm>
            <a:off x="584266" y="176547"/>
            <a:ext cx="10865921" cy="107721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dirty="0">
                <a:cs typeface="Times New Roman" panose="02020603050405020304" pitchFamily="18" charset="0"/>
              </a:rPr>
              <a:t>Ô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gồm</a:t>
            </a:r>
            <a:r>
              <a:rPr lang="en-US" altLang="en-US" sz="3200" dirty="0">
                <a:cs typeface="Times New Roman" panose="02020603050405020304" pitchFamily="18" charset="0"/>
              </a:rPr>
              <a:t> 6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cái</a:t>
            </a:r>
            <a:r>
              <a:rPr lang="en-US" altLang="en-US" sz="3200" dirty="0">
                <a:cs typeface="Times New Roman" panose="02020603050405020304" pitchFamily="18" charset="0"/>
              </a:rPr>
              <a:t>, </a:t>
            </a:r>
            <a:r>
              <a:rPr lang="en-US" altLang="en-US" sz="3200" dirty="0" err="1">
                <a:cs typeface="Times New Roman" panose="02020603050405020304" pitchFamily="18" charset="0"/>
              </a:rPr>
              <a:t>là</a:t>
            </a:r>
            <a:r>
              <a:rPr lang="en-US" altLang="en-US" sz="3200" dirty="0">
                <a:cs typeface="Times New Roman" panose="02020603050405020304" pitchFamily="18" charset="0"/>
              </a:rPr>
              <a:t> </a:t>
            </a:r>
            <a:r>
              <a:rPr lang="en-US" altLang="en-US" sz="3200" dirty="0" err="1">
                <a:cs typeface="Times New Roman" panose="02020603050405020304" pitchFamily="18" charset="0"/>
              </a:rPr>
              <a:t>dạng</a:t>
            </a:r>
            <a:r>
              <a:rPr lang="en-US" altLang="en-US" sz="3200" dirty="0">
                <a:cs typeface="Times New Roman" panose="02020603050405020304" pitchFamily="18" charset="0"/>
              </a:rPr>
              <a:t> </a:t>
            </a:r>
            <a:r>
              <a:rPr lang="en-US" altLang="en-US" sz="3200" dirty="0" err="1">
                <a:cs typeface="Times New Roman" panose="02020603050405020304" pitchFamily="18" charset="0"/>
              </a:rPr>
              <a:t>địa</a:t>
            </a:r>
            <a:r>
              <a:rPr lang="en-US" altLang="en-US" sz="3200" dirty="0">
                <a:cs typeface="Times New Roman" panose="02020603050405020304" pitchFamily="18" charset="0"/>
              </a:rPr>
              <a:t> </a:t>
            </a:r>
            <a:r>
              <a:rPr lang="en-US" altLang="en-US" sz="3200" dirty="0" err="1">
                <a:cs typeface="Times New Roman" panose="02020603050405020304" pitchFamily="18" charset="0"/>
              </a:rPr>
              <a:t>hình</a:t>
            </a:r>
            <a:r>
              <a:rPr lang="en-US" altLang="en-US" sz="3200" dirty="0">
                <a:cs typeface="Times New Roman" panose="02020603050405020304" pitchFamily="18" charset="0"/>
              </a:rPr>
              <a:t> </a:t>
            </a:r>
            <a:r>
              <a:rPr lang="en-US" altLang="en-US" sz="3200" dirty="0" err="1">
                <a:cs typeface="Times New Roman" panose="02020603050405020304" pitchFamily="18" charset="0"/>
              </a:rPr>
              <a:t>nhô</a:t>
            </a:r>
            <a:r>
              <a:rPr lang="en-US" altLang="en-US" sz="3200" dirty="0">
                <a:cs typeface="Times New Roman" panose="02020603050405020304" pitchFamily="18" charset="0"/>
              </a:rPr>
              <a:t> </a:t>
            </a:r>
            <a:r>
              <a:rPr lang="en-US" altLang="en-US" sz="3200" dirty="0" err="1">
                <a:cs typeface="Times New Roman" panose="02020603050405020304" pitchFamily="18" charset="0"/>
              </a:rPr>
              <a:t>cao</a:t>
            </a:r>
            <a:r>
              <a:rPr lang="en-US" altLang="en-US" sz="3200" dirty="0">
                <a:cs typeface="Times New Roman" panose="02020603050405020304" pitchFamily="18" charset="0"/>
              </a:rPr>
              <a:t>, </a:t>
            </a:r>
            <a:r>
              <a:rPr lang="en-US" altLang="en-US" sz="3200" dirty="0" err="1">
                <a:cs typeface="Times New Roman" panose="02020603050405020304" pitchFamily="18" charset="0"/>
              </a:rPr>
              <a:t>có</a:t>
            </a:r>
            <a:r>
              <a:rPr lang="en-US" altLang="en-US" sz="3200" dirty="0">
                <a:cs typeface="Times New Roman" panose="02020603050405020304" pitchFamily="18" charset="0"/>
              </a:rPr>
              <a:t> </a:t>
            </a:r>
            <a:r>
              <a:rPr lang="en-US" altLang="en-US" sz="3200" dirty="0" err="1">
                <a:cs typeface="Times New Roman" panose="02020603050405020304" pitchFamily="18" charset="0"/>
              </a:rPr>
              <a:t>đỉnh</a:t>
            </a:r>
            <a:r>
              <a:rPr lang="en-US" altLang="en-US" sz="3200" dirty="0">
                <a:cs typeface="Times New Roman" panose="02020603050405020304" pitchFamily="18" charset="0"/>
              </a:rPr>
              <a:t> </a:t>
            </a:r>
            <a:r>
              <a:rPr lang="en-US" altLang="en-US" sz="3200" dirty="0" err="1">
                <a:cs typeface="Times New Roman" panose="02020603050405020304" pitchFamily="18" charset="0"/>
              </a:rPr>
              <a:t>tròn</a:t>
            </a:r>
            <a:r>
              <a:rPr lang="en-US" altLang="en-US" sz="3200" dirty="0">
                <a:cs typeface="Times New Roman" panose="02020603050405020304" pitchFamily="18" charset="0"/>
              </a:rPr>
              <a:t>, </a:t>
            </a:r>
            <a:r>
              <a:rPr lang="en-US" altLang="en-US" sz="3200" dirty="0" err="1">
                <a:cs typeface="Times New Roman" panose="02020603050405020304" pitchFamily="18" charset="0"/>
              </a:rPr>
              <a:t>sườn</a:t>
            </a:r>
            <a:r>
              <a:rPr lang="en-US" altLang="en-US" sz="3200" dirty="0">
                <a:cs typeface="Times New Roman" panose="02020603050405020304" pitchFamily="18" charset="0"/>
              </a:rPr>
              <a:t> </a:t>
            </a:r>
            <a:r>
              <a:rPr lang="en-US" altLang="en-US" sz="3200" dirty="0" err="1">
                <a:cs typeface="Times New Roman" panose="02020603050405020304" pitchFamily="18" charset="0"/>
              </a:rPr>
              <a:t>thoải</a:t>
            </a:r>
            <a:r>
              <a:rPr lang="en-US" altLang="en-US" sz="3200" dirty="0">
                <a:cs typeface="Times New Roman" panose="02020603050405020304" pitchFamily="18" charset="0"/>
              </a:rPr>
              <a:t>. </a:t>
            </a:r>
            <a:r>
              <a:rPr lang="en-US" altLang="en-US" sz="3200" dirty="0" err="1">
                <a:cs typeface="Times New Roman" panose="02020603050405020304" pitchFamily="18" charset="0"/>
              </a:rPr>
              <a:t>Thuận</a:t>
            </a:r>
            <a:r>
              <a:rPr lang="en-US" altLang="en-US" sz="3200" dirty="0">
                <a:cs typeface="Times New Roman" panose="02020603050405020304" pitchFamily="18" charset="0"/>
              </a:rPr>
              <a:t> </a:t>
            </a:r>
            <a:r>
              <a:rPr lang="en-US" altLang="en-US" sz="3200" dirty="0" err="1">
                <a:cs typeface="Times New Roman" panose="02020603050405020304" pitchFamily="18" charset="0"/>
              </a:rPr>
              <a:t>lợi</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rừng</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cây</a:t>
            </a:r>
            <a:r>
              <a:rPr lang="en-US" altLang="en-US" sz="3200" dirty="0">
                <a:cs typeface="Times New Roman" panose="02020603050405020304" pitchFamily="18" charset="0"/>
              </a:rPr>
              <a:t> </a:t>
            </a:r>
            <a:r>
              <a:rPr lang="en-US" altLang="en-US" sz="3200" dirty="0" err="1">
                <a:cs typeface="Times New Roman" panose="02020603050405020304" pitchFamily="18" charset="0"/>
              </a:rPr>
              <a:t>công</a:t>
            </a:r>
            <a:r>
              <a:rPr lang="en-US" altLang="en-US" sz="3200" dirty="0">
                <a:cs typeface="Times New Roman" panose="02020603050405020304" pitchFamily="18" charset="0"/>
              </a:rPr>
              <a:t> </a:t>
            </a:r>
            <a:r>
              <a:rPr lang="en-US" altLang="en-US" sz="3200" dirty="0" err="1">
                <a:cs typeface="Times New Roman" panose="02020603050405020304" pitchFamily="18" charset="0"/>
              </a:rPr>
              <a:t>nghiệp</a:t>
            </a:r>
            <a:endParaRPr lang="en-US" altLang="en-US" sz="3200" dirty="0">
              <a:latin typeface=".VnSouthern" pitchFamily="34" charset="0"/>
            </a:endParaRPr>
          </a:p>
        </p:txBody>
      </p:sp>
      <p:pic>
        <p:nvPicPr>
          <p:cNvPr id="2050" name="Picture 2" descr="leo núi ở vườn quốc gia - Cát B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482" y="1350917"/>
            <a:ext cx="9515487" cy="53459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627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3" name="Group 25"/>
          <p:cNvGrpSpPr>
            <a:grpSpLocks/>
          </p:cNvGrpSpPr>
          <p:nvPr/>
        </p:nvGrpSpPr>
        <p:grpSpPr bwMode="auto">
          <a:xfrm>
            <a:off x="2313314" y="1177241"/>
            <a:ext cx="7071045" cy="1322119"/>
            <a:chOff x="1248" y="912"/>
            <a:chExt cx="3357" cy="384"/>
          </a:xfrm>
        </p:grpSpPr>
        <p:sp>
          <p:nvSpPr>
            <p:cNvPr id="2054" name="Rectangle 26"/>
            <p:cNvSpPr>
              <a:spLocks noChangeArrowheads="1"/>
            </p:cNvSpPr>
            <p:nvPr/>
          </p:nvSpPr>
          <p:spPr bwMode="auto">
            <a:xfrm>
              <a:off x="3048"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4800" dirty="0">
                  <a:solidFill>
                    <a:schemeClr val="bg2"/>
                  </a:solidFill>
                  <a:cs typeface="Times New Roman" panose="02020603050405020304" pitchFamily="18" charset="0"/>
                </a:rPr>
                <a:t>N</a:t>
              </a:r>
            </a:p>
          </p:txBody>
        </p:sp>
        <p:grpSp>
          <p:nvGrpSpPr>
            <p:cNvPr id="2055" name="Group 27"/>
            <p:cNvGrpSpPr>
              <a:grpSpLocks/>
            </p:cNvGrpSpPr>
            <p:nvPr/>
          </p:nvGrpSpPr>
          <p:grpSpPr bwMode="auto">
            <a:xfrm>
              <a:off x="1248" y="912"/>
              <a:ext cx="3357" cy="384"/>
              <a:chOff x="1248" y="912"/>
              <a:chExt cx="3357" cy="384"/>
            </a:xfrm>
          </p:grpSpPr>
          <p:sp>
            <p:nvSpPr>
              <p:cNvPr id="2056" name="Rectangle 28"/>
              <p:cNvSpPr>
                <a:spLocks noChangeArrowheads="1"/>
              </p:cNvSpPr>
              <p:nvPr/>
            </p:nvSpPr>
            <p:spPr bwMode="auto">
              <a:xfrm>
                <a:off x="4173"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I</a:t>
                </a:r>
              </a:p>
            </p:txBody>
          </p:sp>
          <p:sp>
            <p:nvSpPr>
              <p:cNvPr id="2057" name="Rectangle 29"/>
              <p:cNvSpPr>
                <a:spLocks noChangeArrowheads="1"/>
              </p:cNvSpPr>
              <p:nvPr/>
            </p:nvSpPr>
            <p:spPr bwMode="auto">
              <a:xfrm>
                <a:off x="3629"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Ú</a:t>
                </a:r>
              </a:p>
            </p:txBody>
          </p:sp>
          <p:sp>
            <p:nvSpPr>
              <p:cNvPr id="2058" name="Rectangle 30"/>
              <p:cNvSpPr>
                <a:spLocks noChangeArrowheads="1"/>
              </p:cNvSpPr>
              <p:nvPr/>
            </p:nvSpPr>
            <p:spPr bwMode="auto">
              <a:xfrm>
                <a:off x="124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000" dirty="0">
                    <a:solidFill>
                      <a:schemeClr val="bg2"/>
                    </a:solidFill>
                    <a:cs typeface="Times New Roman" panose="02020603050405020304" pitchFamily="18" charset="0"/>
                  </a:rPr>
                  <a:t>Đ</a:t>
                </a:r>
              </a:p>
            </p:txBody>
          </p:sp>
          <p:sp>
            <p:nvSpPr>
              <p:cNvPr id="2059" name="Rectangle 31"/>
              <p:cNvSpPr>
                <a:spLocks noChangeArrowheads="1"/>
              </p:cNvSpPr>
              <p:nvPr/>
            </p:nvSpPr>
            <p:spPr bwMode="auto">
              <a:xfrm>
                <a:off x="172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Ồ</a:t>
                </a:r>
              </a:p>
            </p:txBody>
          </p:sp>
          <p:sp>
            <p:nvSpPr>
              <p:cNvPr id="2060"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5400" dirty="0">
                    <a:solidFill>
                      <a:schemeClr val="bg2"/>
                    </a:solidFill>
                    <a:cs typeface="Times New Roman" panose="02020603050405020304" pitchFamily="18" charset="0"/>
                  </a:rPr>
                  <a:t>I</a:t>
                </a:r>
              </a:p>
            </p:txBody>
          </p:sp>
        </p:grpSp>
      </p:grpSp>
    </p:spTree>
    <p:custDataLst>
      <p:tags r:id="rId1"/>
    </p:custDataLst>
    <p:extLst>
      <p:ext uri="{BB962C8B-B14F-4D97-AF65-F5344CB8AC3E}">
        <p14:creationId xmlns:p14="http://schemas.microsoft.com/office/powerpoint/2010/main" val="575264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9"/>
          <p:cNvSpPr txBox="1">
            <a:spLocks noChangeArrowheads="1"/>
          </p:cNvSpPr>
          <p:nvPr/>
        </p:nvSpPr>
        <p:spPr bwMode="auto">
          <a:xfrm>
            <a:off x="220629" y="97281"/>
            <a:ext cx="11206975" cy="1200329"/>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600" dirty="0">
                <a:solidFill>
                  <a:srgbClr val="0000FF"/>
                </a:solidFill>
                <a:cs typeface="Times New Roman" panose="02020603050405020304" pitchFamily="18" charset="0"/>
              </a:rPr>
              <a:t>Ô </a:t>
            </a:r>
            <a:r>
              <a:rPr lang="en-US" altLang="en-US" sz="3600" dirty="0" err="1">
                <a:solidFill>
                  <a:srgbClr val="0000FF"/>
                </a:solidFill>
                <a:cs typeface="Times New Roman" panose="02020603050405020304" pitchFamily="18" charset="0"/>
              </a:rPr>
              <a:t>chữ</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gồm</a:t>
            </a:r>
            <a:r>
              <a:rPr lang="en-US" altLang="en-US" sz="3600" dirty="0">
                <a:solidFill>
                  <a:srgbClr val="0000FF"/>
                </a:solidFill>
                <a:cs typeface="Times New Roman" panose="02020603050405020304" pitchFamily="18" charset="0"/>
              </a:rPr>
              <a:t> 13 </a:t>
            </a:r>
            <a:r>
              <a:rPr lang="en-US" altLang="en-US" sz="3600" dirty="0" err="1">
                <a:solidFill>
                  <a:srgbClr val="0000FF"/>
                </a:solidFill>
                <a:cs typeface="Times New Roman" panose="02020603050405020304" pitchFamily="18" charset="0"/>
              </a:rPr>
              <a:t>chữ</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cái</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là</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vùng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đất</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ven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biển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trồng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rừng</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ngập</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mặn</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sú</a:t>
            </a:r>
            <a:r>
              <a:rPr lang="en-US" altLang="en-US" sz="3600" dirty="0">
                <a:solidFill>
                  <a:srgbClr val="0000FF"/>
                </a:solidFill>
                <a:cs typeface="Times New Roman" panose="02020603050405020304" pitchFamily="18" charset="0"/>
              </a:rPr>
              <a:t>, </a:t>
            </a:r>
            <a:r>
              <a:rPr lang="en-US" altLang="en-US" sz="3600" dirty="0" err="1">
                <a:solidFill>
                  <a:srgbClr val="0000FF"/>
                </a:solidFill>
                <a:cs typeface="Times New Roman" panose="02020603050405020304" pitchFamily="18" charset="0"/>
              </a:rPr>
              <a:t>vẹt</a:t>
            </a:r>
            <a:r>
              <a:rPr lang="en-US" altLang="en-US" sz="3600" dirty="0">
                <a:solidFill>
                  <a:srgbClr val="0000FF"/>
                </a:solidFill>
                <a:cs typeface="Times New Roman" panose="02020603050405020304" pitchFamily="18" charset="0"/>
              </a:rPr>
              <a:t>..</a:t>
            </a:r>
          </a:p>
        </p:txBody>
      </p:sp>
      <p:pic>
        <p:nvPicPr>
          <p:cNvPr id="3074" name="Picture 2" descr="Đi Cát bà khám phá rừng ngập mặn Phù Long – Du lịch Cát Bà Hải Phò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569" y="1421910"/>
            <a:ext cx="8849087" cy="5209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5098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2757" y="1664060"/>
            <a:ext cx="8169802" cy="2734492"/>
            <a:chOff x="2483157" y="4870490"/>
            <a:chExt cx="9207008" cy="1326695"/>
          </a:xfrm>
        </p:grpSpPr>
        <p:grpSp>
          <p:nvGrpSpPr>
            <p:cNvPr id="13" name="Group 25"/>
            <p:cNvGrpSpPr>
              <a:grpSpLocks/>
            </p:cNvGrpSpPr>
            <p:nvPr/>
          </p:nvGrpSpPr>
          <p:grpSpPr bwMode="auto">
            <a:xfrm>
              <a:off x="2483157" y="4870492"/>
              <a:ext cx="3955790" cy="1325562"/>
              <a:chOff x="2208" y="912"/>
              <a:chExt cx="1968" cy="385"/>
            </a:xfrm>
          </p:grpSpPr>
          <p:sp>
            <p:nvSpPr>
              <p:cNvPr id="18" name="Rectangle 26"/>
              <p:cNvSpPr>
                <a:spLocks noChangeArrowheads="1"/>
              </p:cNvSpPr>
              <p:nvPr/>
            </p:nvSpPr>
            <p:spPr bwMode="auto">
              <a:xfrm>
                <a:off x="3141" y="913"/>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grpSp>
            <p:nvGrpSpPr>
              <p:cNvPr id="19" name="Group 27"/>
              <p:cNvGrpSpPr>
                <a:grpSpLocks/>
              </p:cNvGrpSpPr>
              <p:nvPr/>
            </p:nvGrpSpPr>
            <p:grpSpPr bwMode="auto">
              <a:xfrm>
                <a:off x="2208" y="912"/>
                <a:ext cx="1968" cy="385"/>
                <a:chOff x="2208" y="912"/>
                <a:chExt cx="1968" cy="385"/>
              </a:xfrm>
            </p:grpSpPr>
            <p:sp>
              <p:nvSpPr>
                <p:cNvPr id="20" name="Rectangle 29"/>
                <p:cNvSpPr>
                  <a:spLocks noChangeArrowheads="1"/>
                </p:cNvSpPr>
                <p:nvPr/>
              </p:nvSpPr>
              <p:spPr bwMode="auto">
                <a:xfrm>
                  <a:off x="3744"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1"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2" name="Rectangle 33"/>
                <p:cNvSpPr>
                  <a:spLocks noChangeArrowheads="1"/>
                </p:cNvSpPr>
                <p:nvPr/>
              </p:nvSpPr>
              <p:spPr bwMode="auto">
                <a:xfrm>
                  <a:off x="2661" y="913"/>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Ã</a:t>
                  </a:r>
                </a:p>
              </p:txBody>
            </p:sp>
          </p:grpSp>
        </p:grpSp>
        <p:sp>
          <p:nvSpPr>
            <p:cNvPr id="14" name="Rectangle 28"/>
            <p:cNvSpPr>
              <a:spLocks noChangeArrowheads="1"/>
            </p:cNvSpPr>
            <p:nvPr/>
          </p:nvSpPr>
          <p:spPr bwMode="auto">
            <a:xfrm>
              <a:off x="7502961"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sp>
          <p:nvSpPr>
            <p:cNvPr id="15" name="Rectangle 28"/>
            <p:cNvSpPr>
              <a:spLocks noChangeArrowheads="1"/>
            </p:cNvSpPr>
            <p:nvPr/>
          </p:nvSpPr>
          <p:spPr bwMode="auto">
            <a:xfrm>
              <a:off x="8716916"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V</a:t>
              </a:r>
            </a:p>
          </p:txBody>
        </p:sp>
        <p:sp>
          <p:nvSpPr>
            <p:cNvPr id="16" name="Rectangle 28"/>
            <p:cNvSpPr>
              <a:spLocks noChangeArrowheads="1"/>
            </p:cNvSpPr>
            <p:nvPr/>
          </p:nvSpPr>
          <p:spPr bwMode="auto">
            <a:xfrm>
              <a:off x="9752118"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E</a:t>
              </a:r>
            </a:p>
          </p:txBody>
        </p:sp>
        <p:sp>
          <p:nvSpPr>
            <p:cNvPr id="17" name="Rectangle 28"/>
            <p:cNvSpPr>
              <a:spLocks noChangeArrowheads="1"/>
            </p:cNvSpPr>
            <p:nvPr/>
          </p:nvSpPr>
          <p:spPr bwMode="auto">
            <a:xfrm>
              <a:off x="10780218" y="4875066"/>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grpSp>
      <p:sp>
        <p:nvSpPr>
          <p:cNvPr id="23" name="Rectangle 29"/>
          <p:cNvSpPr>
            <a:spLocks noChangeArrowheads="1"/>
          </p:cNvSpPr>
          <p:nvPr/>
        </p:nvSpPr>
        <p:spPr bwMode="auto">
          <a:xfrm>
            <a:off x="3770294"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Ồ</a:t>
            </a:r>
          </a:p>
        </p:txBody>
      </p:sp>
      <p:sp>
        <p:nvSpPr>
          <p:cNvPr id="24" name="Rectangle 29"/>
          <p:cNvSpPr>
            <a:spLocks noChangeArrowheads="1"/>
          </p:cNvSpPr>
          <p:nvPr/>
        </p:nvSpPr>
        <p:spPr bwMode="auto">
          <a:xfrm>
            <a:off x="8770337"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25" name="Rectangle 29"/>
          <p:cNvSpPr>
            <a:spLocks noChangeArrowheads="1"/>
          </p:cNvSpPr>
          <p:nvPr/>
        </p:nvSpPr>
        <p:spPr bwMode="auto">
          <a:xfrm>
            <a:off x="9678818"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I</a:t>
            </a:r>
          </a:p>
        </p:txBody>
      </p:sp>
      <p:sp>
        <p:nvSpPr>
          <p:cNvPr id="26" name="Rectangle 29"/>
          <p:cNvSpPr>
            <a:spLocks noChangeArrowheads="1"/>
          </p:cNvSpPr>
          <p:nvPr/>
        </p:nvSpPr>
        <p:spPr bwMode="auto">
          <a:xfrm>
            <a:off x="10535132"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Ể</a:t>
            </a:r>
          </a:p>
        </p:txBody>
      </p:sp>
      <p:sp>
        <p:nvSpPr>
          <p:cNvPr id="27" name="Rectangle 29"/>
          <p:cNvSpPr>
            <a:spLocks noChangeArrowheads="1"/>
          </p:cNvSpPr>
          <p:nvPr/>
        </p:nvSpPr>
        <p:spPr bwMode="auto">
          <a:xfrm>
            <a:off x="11391446" y="1664060"/>
            <a:ext cx="770522" cy="272506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spTree>
    <p:extLst>
      <p:ext uri="{BB962C8B-B14F-4D97-AF65-F5344CB8AC3E}">
        <p14:creationId xmlns:p14="http://schemas.microsoft.com/office/powerpoint/2010/main" val="735804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5395" y="1062446"/>
            <a:ext cx="10519954" cy="2494209"/>
          </a:xfrm>
          <a:prstGeom prst="rect">
            <a:avLst/>
          </a:prstGeom>
        </p:spPr>
        <p:txBody>
          <a:bodyPr wrap="square">
            <a:spAutoFit/>
          </a:bodyPr>
          <a:lstStyle/>
          <a:p>
            <a:pPr algn="just">
              <a:lnSpc>
                <a:spcPct val="115000"/>
              </a:lnSpc>
              <a:spcAft>
                <a:spcPts val="1000"/>
              </a:spcAft>
              <a:tabLst>
                <a:tab pos="1714500" algn="l"/>
              </a:tabLs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Thảo luận câu hỏi theo nhóm đôi: </a:t>
            </a:r>
          </a:p>
          <a:p>
            <a:pPr algn="just">
              <a:lnSpc>
                <a:spcPct val="115000"/>
              </a:lnSpc>
              <a:spcAft>
                <a:spcPts val="1000"/>
              </a:spcAft>
              <a:tabLst>
                <a:tab pos="1714500" algn="l"/>
              </a:tabLst>
            </a:pP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HP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48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8674" y="238552"/>
            <a:ext cx="11591109" cy="6288068"/>
          </a:xfrm>
          <a:prstGeom prst="rect">
            <a:avLst/>
          </a:prstGeom>
        </p:spPr>
        <p:txBody>
          <a:bodyPr wrap="square">
            <a:spAutoFit/>
          </a:bodyPr>
          <a:lstStyle/>
          <a:p>
            <a:pPr algn="just">
              <a:lnSpc>
                <a:spcPct val="115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2.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85%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Vĩnh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Dương</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đá</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vôi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thấp</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10%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núi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Sơn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600" dirty="0">
                <a:latin typeface="Times New Roman" panose="02020603050405020304" pitchFamily="18" charset="0"/>
                <a:ea typeface="Calibri" panose="020F0502020204030204" pitchFamily="34" charset="0"/>
                <a:cs typeface="Times New Roman" panose="02020603050405020304" pitchFamily="18" charset="0"/>
              </a:rPr>
              <a:t> chia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cắt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mạnh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chiếm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gần</a:t>
            </a:r>
            <a:r>
              <a:rPr lang="en-US" sz="3600" dirty="0">
                <a:latin typeface="Times New Roman" panose="02020603050405020304" pitchFamily="18" charset="0"/>
                <a:ea typeface="Calibri" panose="020F0502020204030204" pitchFamily="34" charset="0"/>
                <a:cs typeface="Times New Roman" panose="02020603050405020304" pitchFamily="18" charset="0"/>
              </a:rPr>
              <a:t> 5%: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huyện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Nguyên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bãi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bồi</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ven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3600" dirty="0">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553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167999"/>
            <a:ext cx="11260183" cy="5432256"/>
          </a:xfrm>
          <a:prstGeom prst="rect">
            <a:avLst/>
          </a:prstGeom>
        </p:spPr>
        <p:txBody>
          <a:bodyPr wrap="square">
            <a:spAutoFit/>
          </a:bodyPr>
          <a:lstStyle/>
          <a:p>
            <a:pPr algn="ctr">
              <a:lnSpc>
                <a:spcPct val="115000"/>
              </a:lnSpc>
              <a:spcAft>
                <a:spcPts val="1000"/>
              </a:spcAft>
            </a:pP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 CHƠI: VIẾT TIẾP SỨC</a:t>
            </a:r>
          </a:p>
          <a:p>
            <a:pPr marL="571500" indent="-571500">
              <a:lnSpc>
                <a:spcPct val="115000"/>
              </a:lnSpc>
              <a:spcAft>
                <a:spcPts val="1000"/>
              </a:spcAft>
              <a:buFontTx/>
              <a:buChar char="-"/>
            </a:pPr>
            <a:r>
              <a:rPr lang="en-US" sz="4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000" dirty="0">
                <a:latin typeface="Times New Roman" panose="02020603050405020304" pitchFamily="18" charset="0"/>
                <a:ea typeface="Calibri" panose="020F0502020204030204" pitchFamily="34" charset="0"/>
                <a:cs typeface="Times New Roman" panose="02020603050405020304" pitchFamily="18" charset="0"/>
              </a:rPr>
              <a:t> con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4000" dirty="0">
                <a:latin typeface="Times New Roman" panose="02020603050405020304" pitchFamily="18" charset="0"/>
                <a:ea typeface="Calibri" panose="020F0502020204030204" pitchFamily="34" charset="0"/>
                <a:cs typeface="Times New Roman" panose="02020603050405020304" pitchFamily="18" charset="0"/>
              </a:rPr>
              <a:t> ở HP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em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biết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15000"/>
              </a:lnSpc>
              <a:spcAft>
                <a:spcPts val="1000"/>
              </a:spcAft>
              <a:buFontTx/>
              <a:buChar char="-"/>
            </a:pPr>
            <a:r>
              <a:rPr lang="en-US" sz="4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rồi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hs</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lần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hết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latin typeface="Times New Roman" panose="02020603050405020304" pitchFamily="18" charset="0"/>
                <a:ea typeface="Calibri" panose="020F0502020204030204" pitchFamily="34" charset="0"/>
                <a:cs typeface="Times New Roman" panose="02020603050405020304" pitchFamily="18" charset="0"/>
              </a:rPr>
              <a:t> quay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marL="571500" indent="-571500">
              <a:lnSpc>
                <a:spcPct val="115000"/>
              </a:lnSpc>
              <a:spcAft>
                <a:spcPts val="1000"/>
              </a:spcAft>
              <a:buFontTx/>
              <a:buChar char="-"/>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gian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nhạc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( 2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phút</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714564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919674410"/>
              </p:ext>
            </p:extLst>
          </p:nvPr>
        </p:nvGraphicFramePr>
        <p:xfrm>
          <a:off x="191589" y="87086"/>
          <a:ext cx="11852366" cy="7245785"/>
        </p:xfrm>
        <a:graphic>
          <a:graphicData uri="http://schemas.openxmlformats.org/drawingml/2006/table">
            <a:tbl>
              <a:tblPr firstRow="1" firstCol="1" bandRow="1">
                <a:tableStyleId>{5C22544A-7EE6-4342-B048-85BDC9FD1C3A}</a:tableStyleId>
              </a:tblPr>
              <a:tblGrid>
                <a:gridCol w="11852366">
                  <a:extLst>
                    <a:ext uri="{9D8B030D-6E8A-4147-A177-3AD203B41FA5}">
                      <a16:colId xmlns:a16="http://schemas.microsoft.com/office/drawing/2014/main" val="1187124735"/>
                    </a:ext>
                  </a:extLst>
                </a:gridCol>
              </a:tblGrid>
              <a:tr h="7245785">
                <a:tc>
                  <a:txBody>
                    <a:bodyPr/>
                    <a:lstStyle/>
                    <a:p>
                      <a:pPr marL="0" marR="0" algn="ctr">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PHIẾU HỌC TẬP</a:t>
                      </a:r>
                    </a:p>
                    <a:p>
                      <a:pPr marL="0" marR="0" algn="ctr">
                        <a:lnSpc>
                          <a:spcPct val="115000"/>
                        </a:lnSpc>
                        <a:spcBef>
                          <a:spcPts val="0"/>
                        </a:spcBef>
                        <a:spcAft>
                          <a:spcPts val="0"/>
                        </a:spcAft>
                      </a:pPr>
                      <a:r>
                        <a:rPr lang="en-US" sz="2800" b="0" dirty="0">
                          <a:solidFill>
                            <a:schemeClr val="tx1"/>
                          </a:solidFill>
                          <a:effectLst/>
                          <a:latin typeface="Times New Roman" panose="02020603050405020304" pitchFamily="18" charset="0"/>
                          <a:cs typeface="Times New Roman" panose="02020603050405020304" pitchFamily="18" charset="0"/>
                        </a:rPr>
                        <a:t>ĐẶC ĐIỂM SÔNG NGÒI HẢI PHÒNG</a:t>
                      </a:r>
                    </a:p>
                    <a:p>
                      <a:pPr marL="0" marR="0">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1. </a:t>
                      </a:r>
                      <a:r>
                        <a:rPr lang="en-US" sz="2800" b="1" dirty="0" err="1">
                          <a:solidFill>
                            <a:srgbClr val="FF0000"/>
                          </a:solidFill>
                          <a:effectLst/>
                          <a:latin typeface="Times New Roman" panose="02020603050405020304" pitchFamily="18" charset="0"/>
                          <a:cs typeface="Times New Roman" panose="02020603050405020304" pitchFamily="18" charset="0"/>
                        </a:rPr>
                        <a:t>Sông</a:t>
                      </a:r>
                      <a:r>
                        <a:rPr lang="en-US" sz="2800" b="1" dirty="0">
                          <a:solidFill>
                            <a:srgbClr val="FF0000"/>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Đặc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Tổng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chiều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dài</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a:t>
                      </a:r>
                      <a:r>
                        <a:rPr lang="en-US" sz="2800" b="0" dirty="0">
                          <a:solidFill>
                            <a:schemeClr val="tx1"/>
                          </a:solidFill>
                          <a:effectLst/>
                          <a:latin typeface="Times New Roman" panose="02020603050405020304" pitchFamily="18" charset="0"/>
                          <a:cs typeface="Times New Roman" panose="02020603050405020304" pitchFamily="18" charset="0"/>
                        </a:rPr>
                        <a:t> con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Là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hạ</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lưu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hệ</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thống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Có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cửa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sông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chính</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1" dirty="0">
                          <a:solidFill>
                            <a:srgbClr val="FF0000"/>
                          </a:solidFill>
                          <a:effectLst/>
                          <a:latin typeface="Times New Roman" panose="02020603050405020304" pitchFamily="18" charset="0"/>
                          <a:cs typeface="Times New Roman" panose="02020603050405020304" pitchFamily="18" charset="0"/>
                        </a:rPr>
                        <a:t>2. </a:t>
                      </a:r>
                      <a:r>
                        <a:rPr lang="en-US" sz="2800" b="1" dirty="0" err="1">
                          <a:solidFill>
                            <a:srgbClr val="FF0000"/>
                          </a:solidFill>
                          <a:effectLst/>
                          <a:latin typeface="Times New Roman" panose="02020603050405020304" pitchFamily="18" charset="0"/>
                          <a:cs typeface="Times New Roman" panose="02020603050405020304" pitchFamily="18" charset="0"/>
                        </a:rPr>
                        <a:t>Hồ</a:t>
                      </a:r>
                      <a:r>
                        <a:rPr lang="en-US" sz="2800" b="1" dirty="0">
                          <a:solidFill>
                            <a:srgbClr val="FF0000"/>
                          </a:solidFill>
                          <a:effectLst/>
                          <a:latin typeface="Times New Roman" panose="02020603050405020304" pitchFamily="18" charset="0"/>
                          <a:cs typeface="Times New Roman" panose="02020603050405020304" pitchFamily="18" charset="0"/>
                        </a:rPr>
                        <a:t>: </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Đặc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điểm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chung</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Tên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một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số</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hồ</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lớn</a:t>
                      </a:r>
                      <a:r>
                        <a:rPr lang="en-US" sz="2800" b="0" dirty="0">
                          <a:solidFill>
                            <a:schemeClr val="tx1"/>
                          </a:solidFill>
                          <a:effectLst/>
                          <a:latin typeface="Times New Roman" panose="02020603050405020304" pitchFamily="18" charset="0"/>
                          <a:cs typeface="Times New Roman" panose="02020603050405020304" pitchFamily="18" charset="0"/>
                        </a:rPr>
                        <a:t>:……………………………………………………………….</a:t>
                      </a:r>
                    </a:p>
                    <a:p>
                      <a:pPr marL="0" marR="0">
                        <a:lnSpc>
                          <a:spcPct val="115000"/>
                        </a:lnSpc>
                        <a:spcBef>
                          <a:spcPts val="0"/>
                        </a:spcBef>
                        <a:spcAft>
                          <a:spcPts val="0"/>
                        </a:spcAft>
                      </a:pPr>
                      <a:r>
                        <a:rPr lang="en-US" sz="2800" b="0" dirty="0" err="1">
                          <a:solidFill>
                            <a:schemeClr val="tx1"/>
                          </a:solidFill>
                          <a:effectLst/>
                          <a:latin typeface="Times New Roman" panose="02020603050405020304" pitchFamily="18" charset="0"/>
                          <a:cs typeface="Times New Roman" panose="02020603050405020304" pitchFamily="18" charset="0"/>
                        </a:rPr>
                        <a:t>Vai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trò</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245406689"/>
                  </a:ext>
                </a:extLst>
              </a:tr>
            </a:tbl>
          </a:graphicData>
        </a:graphic>
      </p:graphicFrame>
    </p:spTree>
    <p:extLst>
      <p:ext uri="{BB962C8B-B14F-4D97-AF65-F5344CB8AC3E}">
        <p14:creationId xmlns:p14="http://schemas.microsoft.com/office/powerpoint/2010/main" val="1455355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3" y="487680"/>
            <a:ext cx="11295017" cy="4427879"/>
          </a:xfrm>
          <a:prstGeom prst="rect">
            <a:avLst/>
          </a:prstGeom>
        </p:spPr>
        <p:txBody>
          <a:bodyPr wrap="square">
            <a:spAutoFit/>
          </a:bodyPr>
          <a:lstStyle/>
          <a:p>
            <a:pPr>
              <a:lnSpc>
                <a:spcPct val="115000"/>
              </a:lnSpc>
              <a:spcAft>
                <a:spcPts val="1000"/>
              </a:spcAft>
            </a:pP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3.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Hệ</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thống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sông</a:t>
            </a: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hồ</a:t>
            </a:r>
            <a:endParaRPr lang="en-US"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ngòi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mùa</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Đằng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Cấm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Lạch</a:t>
            </a:r>
            <a:r>
              <a:rPr lang="en-US" sz="3600" dirty="0">
                <a:latin typeface="Times New Roman" panose="02020603050405020304" pitchFamily="18" charset="0"/>
                <a:ea typeface="Calibri" panose="020F0502020204030204" pitchFamily="34" charset="0"/>
                <a:cs typeface="Times New Roman" panose="02020603050405020304" pitchFamily="18" charset="0"/>
              </a:rPr>
              <a:t> Tray,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Úc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Bình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Tam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3600" dirty="0">
                <a:latin typeface="Times New Roman" panose="02020603050405020304" pitchFamily="18" charset="0"/>
                <a:ea typeface="Calibri" panose="020F0502020204030204" pitchFamily="34" charset="0"/>
                <a:cs typeface="Times New Roman" panose="02020603050405020304" pitchFamily="18" charset="0"/>
              </a:rPr>
              <a:t> An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Biên</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thuỷ</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3600" dirty="0">
                <a:latin typeface="Times New Roman" panose="02020603050405020304" pitchFamily="18" charset="0"/>
                <a:ea typeface="Calibri" panose="020F0502020204030204" pitchFamily="34" charset="0"/>
                <a:cs typeface="Times New Roman" panose="02020603050405020304" pitchFamily="18" charset="0"/>
              </a:rPr>
              <a:t>, du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lịch</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537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ôi bờ sông Cấ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741" y="135299"/>
            <a:ext cx="5986100" cy="4149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0" name="Picture 4" descr="Không có mô tả ả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740" y="2286317"/>
            <a:ext cx="5876925" cy="414931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9303" y="4284615"/>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Cấm</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8599715" y="1578431"/>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Sông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Úc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173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474" y="266701"/>
            <a:ext cx="11630025" cy="4764381"/>
          </a:xfrm>
          <a:prstGeom prst="rect">
            <a:avLst/>
          </a:prstGeom>
        </p:spPr>
        <p:txBody>
          <a:bodyPr wrap="square">
            <a:spAutoFit/>
          </a:bodyPr>
          <a:lstStyle/>
          <a:p>
            <a:pPr algn="ctr">
              <a:lnSpc>
                <a:spcPct val="115000"/>
              </a:lnSpc>
            </a:pP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Trò</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chơi</a:t>
            </a:r>
            <a:endPar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NÓI TIẾP SỨC. </a:t>
            </a:r>
          </a:p>
          <a:p>
            <a:pPr>
              <a:lnSpc>
                <a:spcPct val="115000"/>
              </a:lnSpc>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phố</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trùng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pPr>
            <a:r>
              <a:rPr lang="en-US" sz="4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5s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ea typeface="Times New Roman" panose="02020603050405020304" pitchFamily="18" charset="0"/>
                <a:cs typeface="Times New Roman" panose="02020603050405020304" pitchFamily="18" charset="0"/>
              </a:rPr>
              <a:t>thua</a:t>
            </a:r>
            <a:r>
              <a:rPr lang="en-US" sz="4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9013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5 địa điểm chụp ảnh đẹp miễn chê ở Hải Ph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661" y="0"/>
            <a:ext cx="9091749" cy="68097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0298" y="130627"/>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An </a:t>
            </a:r>
            <a:r>
              <a:rPr lang="en-US" sz="4000" dirty="0" err="1">
                <a:latin typeface="Times New Roman" panose="02020603050405020304" pitchFamily="18" charset="0"/>
                <a:cs typeface="Times New Roman" panose="02020603050405020304" pitchFamily="18" charset="0"/>
              </a:rPr>
              <a:t>Biên</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8847908" y="130627"/>
            <a:ext cx="4066903"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Ngựa</a:t>
            </a:r>
            <a:endParaRPr lang="en-US" sz="4000" dirty="0">
              <a:latin typeface="Times New Roman" panose="02020603050405020304" pitchFamily="18" charset="0"/>
              <a:cs typeface="Times New Roman" panose="02020603050405020304" pitchFamily="18" charset="0"/>
            </a:endParaRPr>
          </a:p>
        </p:txBody>
      </p:sp>
      <p:cxnSp>
        <p:nvCxnSpPr>
          <p:cNvPr id="7" name="Straight Arrow Connector 6"/>
          <p:cNvCxnSpPr/>
          <p:nvPr/>
        </p:nvCxnSpPr>
        <p:spPr>
          <a:xfrm>
            <a:off x="2081349" y="740229"/>
            <a:ext cx="365760" cy="1027611"/>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9178834" y="657498"/>
            <a:ext cx="727166" cy="1345473"/>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14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P. Hải Phòng - Kênh truyền hình Đài Tiếng nói Việt Nam - VOVT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6" y="-1"/>
            <a:ext cx="12127864" cy="6699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73650" y="423235"/>
            <a:ext cx="2943497"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Tam </a:t>
            </a:r>
            <a:r>
              <a:rPr lang="en-US" sz="4000" dirty="0" err="1">
                <a:latin typeface="Times New Roman" panose="02020603050405020304" pitchFamily="18" charset="0"/>
                <a:cs typeface="Times New Roman" panose="02020603050405020304" pitchFamily="18" charset="0"/>
              </a:rPr>
              <a:t>Bạc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8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 Lịch: Hồ Nước Xanh, Hang Động tuyệt đẹp tại An Sơn, Thủy Nguyên, Hải  Phò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535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67626" y="374904"/>
            <a:ext cx="6447390"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Hồ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núi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xanh</a:t>
            </a:r>
            <a:r>
              <a:rPr lang="en-US" sz="4000" dirty="0">
                <a:latin typeface="Times New Roman" panose="02020603050405020304" pitchFamily="18" charset="0"/>
                <a:cs typeface="Times New Roman" panose="02020603050405020304" pitchFamily="18" charset="0"/>
              </a:rPr>
              <a:t> - </a:t>
            </a:r>
            <a:r>
              <a:rPr lang="en-US" sz="4000" dirty="0" err="1">
                <a:latin typeface="Times New Roman" panose="02020603050405020304" pitchFamily="18" charset="0"/>
                <a:cs typeface="Times New Roman" panose="02020603050405020304" pitchFamily="18" charset="0"/>
              </a:rPr>
              <a:t>Thủy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487056"/>
            <a:ext cx="11582400" cy="5149102"/>
          </a:xfrm>
          <a:prstGeom prst="rect">
            <a:avLst/>
          </a:prstGeom>
        </p:spPr>
        <p:txBody>
          <a:bodyPr wrap="square">
            <a:spAutoFit/>
          </a:bodyPr>
          <a:lstStyle/>
          <a:p>
            <a:pPr algn="ctr">
              <a:lnSpc>
                <a:spcPct val="115000"/>
              </a:lnSpc>
              <a:spcAft>
                <a:spcPts val="1000"/>
              </a:spcAft>
            </a:pP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THẢO LUẬN NHÓM</a:t>
            </a:r>
          </a:p>
          <a:p>
            <a:pPr algn="just">
              <a:lnSpc>
                <a:spcPct val="115000"/>
              </a:lnSpc>
              <a:spcAft>
                <a:spcPts val="1000"/>
              </a:spcAft>
            </a:pPr>
            <a:r>
              <a:rPr lang="en-US" sz="44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tập</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nSpc>
                <a:spcPct val="115000"/>
              </a:lnSpc>
              <a:spcAft>
                <a:spcPts val="1000"/>
              </a:spcAft>
              <a:buFontTx/>
              <a:buChar char="-"/>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sơ</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đồ</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tư</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duy</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quát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khóa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chính</a:t>
            </a:r>
            <a:r>
              <a:rPr lang="en-US" sz="4400" i="1" dirty="0">
                <a:latin typeface="Times New Roman" panose="02020603050405020304" pitchFamily="18" charset="0"/>
                <a:ea typeface="Calibri" panose="020F0502020204030204" pitchFamily="34" charset="0"/>
                <a:cs typeface="Times New Roman" panose="02020603050405020304" pitchFamily="18" charset="0"/>
              </a:rPr>
              <a:t> ở HP. </a:t>
            </a:r>
          </a:p>
          <a:p>
            <a:pPr marL="571500" indent="-571500">
              <a:lnSpc>
                <a:spcPct val="115000"/>
              </a:lnSpc>
              <a:spcAft>
                <a:spcPts val="1000"/>
              </a:spcAft>
              <a:buFontTx/>
              <a:buChar char="-"/>
            </a:pPr>
            <a:r>
              <a:rPr lang="en-US" sz="4400" i="1" dirty="0" err="1">
                <a:latin typeface="Times New Roman" panose="02020603050405020304" pitchFamily="18" charset="0"/>
                <a:ea typeface="Calibri" panose="020F0502020204030204" pitchFamily="34" charset="0"/>
                <a:cs typeface="Times New Roman" panose="02020603050405020304" pitchFamily="18" charset="0"/>
              </a:rPr>
              <a:t>Vẽ</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latin typeface="Times New Roman" panose="02020603050405020304" pitchFamily="18" charset="0"/>
                <a:ea typeface="Calibri" panose="020F0502020204030204" pitchFamily="34" charset="0"/>
                <a:cs typeface="Times New Roman" panose="02020603050405020304" pitchFamily="18" charset="0"/>
              </a:rPr>
              <a:t> minh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họa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cho</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vai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trò</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đó</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bày</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giải</a:t>
            </a:r>
            <a:r>
              <a:rPr lang="en-US" sz="4400" i="1" dirty="0">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thích</a:t>
            </a:r>
            <a:r>
              <a:rPr lang="en-US" sz="4400" i="1" dirty="0">
                <a:latin typeface="Times New Roman" panose="02020603050405020304" pitchFamily="18" charset="0"/>
                <a:ea typeface="Calibri" panose="020F0502020204030204" pitchFamily="34" charset="0"/>
                <a:cs typeface="Times New Roman" panose="02020603050405020304" pitchFamily="18" charset="0"/>
              </a:rPr>
              <a:t> ý </a:t>
            </a:r>
            <a:r>
              <a:rPr lang="en-US" sz="4400" i="1" dirty="0" err="1">
                <a:latin typeface="Times New Roman" panose="02020603050405020304" pitchFamily="18" charset="0"/>
                <a:ea typeface="Calibri" panose="020F0502020204030204" pitchFamily="34" charset="0"/>
                <a:cs typeface="Times New Roman" panose="02020603050405020304" pitchFamily="18" charset="0"/>
              </a:rPr>
              <a:t>tưởng</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43586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65464" y="1978294"/>
            <a:ext cx="4389120" cy="1654629"/>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4">
                    <a:lumMod val="40000"/>
                    <a:lumOff val="60000"/>
                  </a:schemeClr>
                </a:solidFill>
                <a:latin typeface="Times New Roman" panose="02020603050405020304" pitchFamily="18" charset="0"/>
                <a:cs typeface="Times New Roman" panose="02020603050405020304" pitchFamily="18" charset="0"/>
              </a:rPr>
              <a:t>CÁC LOẠI ĐẤT HẢI PHÒNG</a:t>
            </a:r>
          </a:p>
        </p:txBody>
      </p:sp>
      <p:sp>
        <p:nvSpPr>
          <p:cNvPr id="4" name="Curved Left Arrow 3"/>
          <p:cNvSpPr/>
          <p:nvPr/>
        </p:nvSpPr>
        <p:spPr>
          <a:xfrm rot="15294140">
            <a:off x="3468975" y="-185073"/>
            <a:ext cx="838059" cy="293912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Pentagon 4"/>
          <p:cNvSpPr/>
          <p:nvPr/>
        </p:nvSpPr>
        <p:spPr>
          <a:xfrm>
            <a:off x="5415986" y="809897"/>
            <a:ext cx="4903671" cy="1168397"/>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Đất chua ở trong đê</a:t>
            </a:r>
            <a:endParaRPr lang="en-US" sz="40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Pentagon 5"/>
          <p:cNvSpPr/>
          <p:nvPr/>
        </p:nvSpPr>
        <p:spPr>
          <a:xfrm>
            <a:off x="5328901" y="2384570"/>
            <a:ext cx="6166414" cy="1506582"/>
          </a:xfrm>
          <a:prstGeom prst="homePlat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Đất chua mặn ở ngoài đê</a:t>
            </a:r>
            <a:endParaRPr lang="en-US" sz="4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Pentagon 6"/>
          <p:cNvSpPr/>
          <p:nvPr/>
        </p:nvSpPr>
        <p:spPr>
          <a:xfrm>
            <a:off x="5503817" y="4397829"/>
            <a:ext cx="6600352" cy="1332411"/>
          </a:xfrm>
          <a:prstGeom prst="homePlat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Đất mặn ven biển</a:t>
            </a:r>
            <a:endParaRPr lang="en-US" sz="4000" dirty="0">
              <a:latin typeface="Times New Roman" panose="02020603050405020304" pitchFamily="18" charset="0"/>
              <a:cs typeface="Times New Roman" panose="02020603050405020304" pitchFamily="18" charset="0"/>
            </a:endParaRPr>
          </a:p>
        </p:txBody>
      </p:sp>
      <p:sp>
        <p:nvSpPr>
          <p:cNvPr id="8" name="Curved Left Arrow 7"/>
          <p:cNvSpPr/>
          <p:nvPr/>
        </p:nvSpPr>
        <p:spPr>
          <a:xfrm rot="17671954" flipH="1">
            <a:off x="3333893" y="2975325"/>
            <a:ext cx="810435" cy="350975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ight Arrow 8"/>
          <p:cNvSpPr/>
          <p:nvPr/>
        </p:nvSpPr>
        <p:spPr>
          <a:xfrm>
            <a:off x="4362995" y="3013166"/>
            <a:ext cx="965906" cy="3483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7652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602" y="6309901"/>
            <a:ext cx="11739154" cy="548099"/>
          </a:xfrm>
          <a:prstGeom prst="rect">
            <a:avLst/>
          </a:prstGeom>
        </p:spPr>
        <p:txBody>
          <a:bodyPr wrap="square">
            <a:spAutoFit/>
          </a:bodyPr>
          <a:lstStyle/>
          <a:p>
            <a:pPr algn="just">
              <a:lnSpc>
                <a:spcPct val="115000"/>
              </a:lnSpc>
              <a:spcAft>
                <a:spcPts val="1000"/>
              </a:spcAft>
            </a:pP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mấy</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mùa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theo</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8194" name="Picture 2" descr="Cây hoa s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3795" y="457564"/>
            <a:ext cx="4050793" cy="29165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hiều hoạt động đặc sắc tại &amp;quot;Lễ hội Hoa phượng đỏ&amp;quot; | VTV.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482" y="196232"/>
            <a:ext cx="398732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ác Loại Hoa Đào Chơi Tết Được Yêu Thích Nhất"/>
          <p:cNvPicPr>
            <a:picLocks noChangeAspect="1" noChangeArrowheads="1"/>
          </p:cNvPicPr>
          <p:nvPr/>
        </p:nvPicPr>
        <p:blipFill rotWithShape="1">
          <a:blip r:embed="rId4">
            <a:extLst>
              <a:ext uri="{28A0092B-C50C-407E-A947-70E740481C1C}">
                <a14:useLocalDpi xmlns:a14="http://schemas.microsoft.com/office/drawing/2010/main" val="0"/>
              </a:ext>
            </a:extLst>
          </a:blip>
          <a:srcRect r="4402" b="16628"/>
          <a:stretch/>
        </p:blipFill>
        <p:spPr bwMode="auto">
          <a:xfrm>
            <a:off x="0" y="749808"/>
            <a:ext cx="3606772" cy="2724912"/>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Đọc văn bản: Cây bàng và trả lời câu hỏ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223" y="3374136"/>
            <a:ext cx="4031671" cy="268394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TIN KHÔNG KHÍ LẠNH VÀ CẢNH BÁO GIÓ MẠNH SÓNG LỚN TRÊN B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345" y="3519457"/>
            <a:ext cx="4034790" cy="268986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ải Phòng cho học sinh nghỉ học nếu thời tiết dưới 10 độ C - Giáo dụ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94" y="3666744"/>
            <a:ext cx="3616228" cy="235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555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 y="139336"/>
            <a:ext cx="11904617" cy="5520486"/>
          </a:xfrm>
          <a:prstGeom prst="rect">
            <a:avLst/>
          </a:prstGeom>
        </p:spPr>
        <p:txBody>
          <a:bodyPr wrap="square">
            <a:spAutoFit/>
          </a:bodyPr>
          <a:lstStyle/>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latin typeface="Times New Roman" panose="02020603050405020304" pitchFamily="18" charset="0"/>
                <a:ea typeface="Calibri" panose="020F0502020204030204" pitchFamily="34" charset="0"/>
                <a:cs typeface="Times New Roman" panose="02020603050405020304" pitchFamily="18" charset="0"/>
              </a:rPr>
              <a:t> HP:</a:t>
            </a: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656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ữ liệu bảng biểu và bảng xếp hạng hàng tháng và hàng năm điều kiện khí hậu  ở Hải Phò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150" y="283463"/>
            <a:ext cx="9710801" cy="6069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985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005" y="139336"/>
            <a:ext cx="11904617" cy="6086794"/>
          </a:xfrm>
          <a:prstGeom prst="rect">
            <a:avLst/>
          </a:prstGeom>
        </p:spPr>
        <p:txBody>
          <a:bodyPr wrap="square">
            <a:spAutoFit/>
          </a:bodyPr>
          <a:lstStyle/>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tin SGK,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sau</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5 - tháng10</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27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11 –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20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6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10</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mưa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8</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hậu</a:t>
            </a:r>
            <a:r>
              <a:rPr lang="en-US" sz="3200" dirty="0">
                <a:latin typeface="Times New Roman" panose="02020603050405020304" pitchFamily="18" charset="0"/>
                <a:ea typeface="Calibri" panose="020F0502020204030204" pitchFamily="34" charset="0"/>
                <a:cs typeface="Times New Roman" panose="02020603050405020304" pitchFamily="18" charset="0"/>
              </a:rPr>
              <a:t> HP:</a:t>
            </a:r>
          </a:p>
          <a:p>
            <a:pPr algn="just">
              <a:lnSpc>
                <a:spcPct val="115000"/>
              </a:lnSpc>
              <a:spcAft>
                <a:spcPts val="1000"/>
              </a:spcAft>
            </a:pP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rõ</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rệt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chung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nhiệt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ẩm</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gió</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mùa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mang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biển</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99950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427" y="373713"/>
            <a:ext cx="11434355" cy="4308039"/>
          </a:xfrm>
          <a:prstGeom prst="rect">
            <a:avLst/>
          </a:prstGeom>
        </p:spPr>
        <p:txBody>
          <a:bodyPr wrap="square">
            <a:spAutoFit/>
          </a:bodyPr>
          <a:lstStyle/>
          <a:p>
            <a:pPr algn="just">
              <a:lnSpc>
                <a:spcPct val="115000"/>
              </a:lnSpc>
              <a:spcAft>
                <a:spcPts val="1000"/>
              </a:spcAft>
            </a:pPr>
            <a:r>
              <a:rPr lang="nl-NL" sz="4400" b="1" dirty="0">
                <a:latin typeface="Times New Roman" panose="02020603050405020304" pitchFamily="18" charset="0"/>
                <a:ea typeface="Calibri" panose="020F0502020204030204" pitchFamily="34" charset="0"/>
                <a:cs typeface="Times New Roman" panose="02020603050405020304" pitchFamily="18" charset="0"/>
              </a:rPr>
              <a:t>5. Khí hậu:</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Khí hậu mang tính chất nhiệt đới gió mùa, ảnh hưởng mạnh mẽ của biển</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Mùa đông lạnh, khô, kéo dài từ tháng 11-T4</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400" dirty="0">
                <a:latin typeface="Times New Roman" panose="02020603050405020304" pitchFamily="18" charset="0"/>
                <a:ea typeface="Calibri" panose="020F0502020204030204" pitchFamily="34" charset="0"/>
                <a:cs typeface="Times New Roman" panose="02020603050405020304" pitchFamily="18" charset="0"/>
              </a:rPr>
              <a:t>- Mùa hè nóng, mưa nhiều, từ tháng 5-T10</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5154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23" y="511284"/>
            <a:ext cx="10990218" cy="2310889"/>
          </a:xfrm>
          <a:prstGeom prst="rect">
            <a:avLst/>
          </a:prstGeom>
        </p:spPr>
        <p:txBody>
          <a:bodyPr wrap="square">
            <a:spAutoFit/>
          </a:bodyPr>
          <a:lstStyle/>
          <a:p>
            <a:pPr algn="just">
              <a:lnSpc>
                <a:spcPct val="115000"/>
              </a:lnSpc>
              <a:spcAft>
                <a:spcPts val="50"/>
              </a:spcAft>
            </a:pP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Quan</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sát</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video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sau</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và</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kênh</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chữ</a:t>
            </a:r>
            <a:r>
              <a:rPr lang="en-US" sz="3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SGK </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3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Phòng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30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2. Ý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xã</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hội</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48" y="159675"/>
            <a:ext cx="714375" cy="1295400"/>
          </a:xfrm>
          <a:prstGeom prst="rect">
            <a:avLst/>
          </a:prstGeom>
        </p:spPr>
      </p:pic>
    </p:spTree>
    <p:extLst>
      <p:ext uri="{BB962C8B-B14F-4D97-AF65-F5344CB8AC3E}">
        <p14:creationId xmlns:p14="http://schemas.microsoft.com/office/powerpoint/2010/main" val="2265998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257" y="96697"/>
            <a:ext cx="11669486" cy="5830314"/>
          </a:xfrm>
          <a:prstGeom prst="rect">
            <a:avLst/>
          </a:prstGeom>
        </p:spPr>
        <p:txBody>
          <a:bodyPr wrap="square">
            <a:spAutoFit/>
          </a:bodyPr>
          <a:lstStyle/>
          <a:p>
            <a:pPr algn="ctr">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HỎI VÀ TRẢ LỜI CÂU HỎI</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HS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6,7;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tục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3200" dirty="0">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3.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3200" dirty="0">
                <a:latin typeface="Times New Roman" panose="02020603050405020304" pitchFamily="18" charset="0"/>
                <a:ea typeface="Calibri" panose="020F0502020204030204" pitchFamily="34" charset="0"/>
                <a:cs typeface="Times New Roman" panose="02020603050405020304" pitchFamily="18" charset="0"/>
              </a:rPr>
              <a:t> quay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vòng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thua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dung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hỏi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thức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Ví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Rừng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vai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trò</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ntn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731382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256" y="289332"/>
            <a:ext cx="11364686" cy="5432256"/>
          </a:xfrm>
          <a:prstGeom prst="rect">
            <a:avLst/>
          </a:prstGeom>
        </p:spPr>
        <p:txBody>
          <a:bodyPr wrap="square">
            <a:spAutoFit/>
          </a:bodyPr>
          <a:lstStyle/>
          <a:p>
            <a:pPr algn="just">
              <a:lnSpc>
                <a:spcPct val="115000"/>
              </a:lnSpc>
              <a:spcAft>
                <a:spcPts val="1000"/>
              </a:spcAft>
            </a:pP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tập</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lỗi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sai</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endParaRPr lang="en-US"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Đặc điểm sinh vật của Hải Phòng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nghèo</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nàn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 Khoáng sản của Hải Phòng chủ yếu là dầu mỏ,</a:t>
            </a:r>
            <a:r>
              <a:rPr lang="nl-NL"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000" dirty="0">
                <a:latin typeface="Times New Roman" panose="02020603050405020304" pitchFamily="18" charset="0"/>
                <a:ea typeface="Calibri" panose="020F0502020204030204" pitchFamily="34" charset="0"/>
                <a:cs typeface="Times New Roman" panose="02020603050405020304" pitchFamily="18" charset="0"/>
              </a:rPr>
              <a:t> 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 name="Straight Connector 3"/>
          <p:cNvCxnSpPr/>
          <p:nvPr/>
        </p:nvCxnSpPr>
        <p:spPr>
          <a:xfrm flipV="1">
            <a:off x="6242957" y="2629989"/>
            <a:ext cx="1750423" cy="8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4320" y="3438144"/>
            <a:ext cx="1984248"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58989" y="2154626"/>
            <a:ext cx="2240280"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năm</a:t>
            </a:r>
            <a:endParaRPr lang="en-US" sz="36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3256" y="2790507"/>
            <a:ext cx="2517648"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phú</a:t>
            </a:r>
            <a:endParaRPr lang="en-US" sz="3600" dirty="0">
              <a:latin typeface="Times New Roman" panose="02020603050405020304" pitchFamily="18" charset="0"/>
              <a:cs typeface="Times New Roman" panose="02020603050405020304" pitchFamily="18" charset="0"/>
            </a:endParaRPr>
          </a:p>
        </p:txBody>
      </p:sp>
      <p:cxnSp>
        <p:nvCxnSpPr>
          <p:cNvPr id="10" name="Straight Connector 9"/>
          <p:cNvCxnSpPr/>
          <p:nvPr/>
        </p:nvCxnSpPr>
        <p:spPr>
          <a:xfrm>
            <a:off x="9198428" y="4107399"/>
            <a:ext cx="1499616" cy="91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15548" y="3470212"/>
            <a:ext cx="1580388" cy="646331"/>
          </a:xfrm>
          <a:prstGeom prst="rect">
            <a:avLst/>
          </a:prstGeom>
          <a:solidFill>
            <a:srgbClr val="FFFFFF"/>
          </a:solidFill>
        </p:spPr>
        <p:txBody>
          <a:bodyPr wrap="square" rtlCol="0">
            <a:spAutoFit/>
          </a:bodyPr>
          <a:lstStyle/>
          <a:p>
            <a:r>
              <a:rPr lang="en-US" sz="3600" dirty="0" err="1">
                <a:latin typeface="Times New Roman" panose="02020603050405020304" pitchFamily="18" charset="0"/>
                <a:cs typeface="Times New Roman" panose="02020603050405020304" pitchFamily="18" charset="0"/>
              </a:rPr>
              <a:t>đá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vôi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541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5429" y="136569"/>
            <a:ext cx="11225348" cy="5432256"/>
          </a:xfrm>
          <a:prstGeom prst="rect">
            <a:avLst/>
          </a:prstGeom>
        </p:spPr>
        <p:txBody>
          <a:bodyPr wrap="square">
            <a:spAutoFit/>
          </a:bodyPr>
          <a:lstStyle/>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6. Sinh vật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Thảm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quanh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nguồn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lợi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phú</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b="1" dirty="0">
                <a:latin typeface="Times New Roman" panose="02020603050405020304" pitchFamily="18" charset="0"/>
                <a:ea typeface="Calibri" panose="020F0502020204030204" pitchFamily="34" charset="0"/>
                <a:cs typeface="Times New Roman" panose="02020603050405020304" pitchFamily="18" charset="0"/>
              </a:rPr>
              <a:t>7. Khoáng sản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đá</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vôi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sét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cát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khoáng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4000" dirty="0">
                <a:latin typeface="Times New Roman" panose="02020603050405020304" pitchFamily="18" charset="0"/>
                <a:ea typeface="Calibri" panose="020F0502020204030204" pitchFamily="34" charset="0"/>
                <a:cs typeface="Times New Roman" panose="02020603050405020304" pitchFamily="18" charset="0"/>
              </a:rPr>
              <a:t> CN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802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hé vườn Quốc gia Cát Bà thăm đường độc đạo"/>
          <p:cNvPicPr>
            <a:picLocks noChangeAspect="1" noChangeArrowheads="1"/>
          </p:cNvPicPr>
          <p:nvPr/>
        </p:nvPicPr>
        <p:blipFill rotWithShape="1">
          <a:blip r:embed="rId2">
            <a:extLst>
              <a:ext uri="{28A0092B-C50C-407E-A947-70E740481C1C}">
                <a14:useLocalDpi xmlns:a14="http://schemas.microsoft.com/office/drawing/2010/main" val="0"/>
              </a:ext>
            </a:extLst>
          </a:blip>
          <a:srcRect b="7414"/>
          <a:stretch/>
        </p:blipFill>
        <p:spPr bwMode="auto">
          <a:xfrm>
            <a:off x="146431" y="220091"/>
            <a:ext cx="5715000" cy="423303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Tour Du Lịch Cát Bà 3 Ngày 2 Đê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143" y="220091"/>
            <a:ext cx="6146161" cy="4233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776" y="4928616"/>
            <a:ext cx="11183112"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Vườn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3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Quy hoạch khoáng sản trên địa bàn thành phố Hải Phòng đến năm 2020, tầm  nhìn đến năm 2030 - Xi măng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738"/>
            <a:ext cx="5484109" cy="344055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Xi măng Hải Phòng, biểu tượng của Thành phố Hoa Phượng đỏ “Trung dũng -  Quyết thắng” | Vật liệ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576" y="144276"/>
            <a:ext cx="6358128" cy="4291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946" y="3922776"/>
            <a:ext cx="4014216"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Khai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vôi</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821802" y="4630662"/>
            <a:ext cx="4919094" cy="707886"/>
          </a:xfrm>
          <a:prstGeom prst="rect">
            <a:avLst/>
          </a:prstGeom>
          <a:noFill/>
        </p:spPr>
        <p:txBody>
          <a:bodyPr wrap="square" rtlCol="0">
            <a:spAutoFit/>
          </a:bodyPr>
          <a:lstStyle/>
          <a:p>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máy</a:t>
            </a:r>
            <a:r>
              <a:rPr lang="en-US" sz="4000" dirty="0">
                <a:latin typeface="Times New Roman" panose="02020603050405020304" pitchFamily="18" charset="0"/>
                <a:cs typeface="Times New Roman" panose="02020603050405020304" pitchFamily="18" charset="0"/>
              </a:rPr>
              <a:t> xi </a:t>
            </a:r>
            <a:r>
              <a:rPr lang="en-US" sz="4000" dirty="0" err="1">
                <a:latin typeface="Times New Roman" panose="02020603050405020304" pitchFamily="18" charset="0"/>
                <a:cs typeface="Times New Roman" panose="02020603050405020304" pitchFamily="18" charset="0"/>
              </a:rPr>
              <a:t>măng</a:t>
            </a:r>
            <a:r>
              <a:rPr lang="en-US" sz="40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7682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044" y="182255"/>
            <a:ext cx="11556275" cy="4724370"/>
          </a:xfrm>
          <a:prstGeom prst="rect">
            <a:avLst/>
          </a:prstGeom>
        </p:spPr>
        <p:txBody>
          <a:bodyPr wrap="square">
            <a:spAutoFit/>
          </a:bodyPr>
          <a:lstStyle/>
          <a:p>
            <a:pPr algn="ctr">
              <a:lnSpc>
                <a:spcPct val="115000"/>
              </a:lnSpc>
              <a:spcAft>
                <a:spcPts val="1000"/>
              </a:spcAft>
            </a:pPr>
            <a:r>
              <a:rPr lang="nl-NL"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LUYỆN TẬP</a:t>
            </a:r>
          </a:p>
          <a:p>
            <a:pPr algn="ctr">
              <a:lnSpc>
                <a:spcPct val="115000"/>
              </a:lnSpc>
              <a:spcAft>
                <a:spcPts val="1000"/>
              </a:spcAft>
            </a:pPr>
            <a:r>
              <a:rPr lang="nl-NL" sz="4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TRÌNH BÀY 1 PHÚT:</a:t>
            </a:r>
          </a:p>
          <a:p>
            <a:pPr algn="just">
              <a:lnSpc>
                <a:spcPct val="115000"/>
              </a:lnSpc>
              <a:spcAft>
                <a:spcPts val="1000"/>
              </a:spcAft>
            </a:pP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nl-NL" sz="4000" dirty="0">
                <a:latin typeface="Times New Roman" panose="02020603050405020304" pitchFamily="18" charset="0"/>
                <a:ea typeface="Calibri" panose="020F0502020204030204" pitchFamily="34" charset="0"/>
                <a:cs typeface="Times New Roman" panose="02020603050405020304" pitchFamily="18" charset="0"/>
              </a:rPr>
              <a:t>Nếu em là người kêu gọi đầu tư cho thành phố HP, em sẽ giới thiệu về thành phố như thế nào để mọi người đầu tư vốn đến thành phố mình?</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4000" dirty="0">
                <a:latin typeface="Times New Roman" panose="02020603050405020304" pitchFamily="18" charset="0"/>
                <a:ea typeface="Calibri" panose="020F0502020204030204" pitchFamily="34" charset="0"/>
                <a:cs typeface="Times New Roman" panose="02020603050405020304" pitchFamily="18" charset="0"/>
              </a:rPr>
              <a:t>	HS chuẩn bị nội dung trong thời gian 2p</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338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4" y="1854926"/>
            <a:ext cx="11434355" cy="2742289"/>
          </a:xfrm>
          <a:prstGeom prst="rect">
            <a:avLst/>
          </a:prstGeom>
        </p:spPr>
        <p:txBody>
          <a:bodyPr wrap="square">
            <a:spAutoFit/>
          </a:bodyPr>
          <a:lstStyle/>
          <a:p>
            <a:pPr algn="just">
              <a:lnSpc>
                <a:spcPct val="115000"/>
              </a:lnSpc>
              <a:spcAft>
                <a:spcPts val="1000"/>
              </a:spcAft>
            </a:pPr>
            <a:r>
              <a:rPr lang="nl-NL" sz="3200" b="1" dirty="0">
                <a:latin typeface="Times New Roman" panose="02020603050405020304" pitchFamily="18" charset="0"/>
                <a:ea typeface="Calibri" panose="020F0502020204030204" pitchFamily="34" charset="0"/>
                <a:cs typeface="Times New Roman" panose="02020603050405020304" pitchFamily="18" charset="0"/>
              </a:rPr>
              <a:t>* Em hãy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ba</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1000"/>
              </a:spcAft>
            </a:pPr>
            <a:r>
              <a:rPr lang="en-US" sz="3200" spc="-20" dirty="0">
                <a:latin typeface="Times New Roman" panose="02020603050405020304" pitchFamily="18" charset="0"/>
                <a:ea typeface="Calibri" panose="020F0502020204030204" pitchFamily="34" charset="0"/>
                <a:cs typeface="Times New Roman" panose="02020603050405020304" pitchFamily="18" charset="0"/>
              </a:rPr>
              <a:t>1.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phố</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Hải</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Phòng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tương</a:t>
            </a:r>
            <a:r>
              <a:rPr lang="en-US" sz="3200"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spc="-2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3727268" y="696685"/>
            <a:ext cx="4824549" cy="707886"/>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238102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29691" y="1985554"/>
            <a:ext cx="8464732" cy="58477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tập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phố</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Phòng</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4643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2514493842662541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 y="103837"/>
            <a:ext cx="12131040" cy="6833720"/>
          </a:xfrm>
          <a:prstGeom prst="rect">
            <a:avLst/>
          </a:prstGeom>
        </p:spPr>
      </p:pic>
    </p:spTree>
    <p:extLst>
      <p:ext uri="{BB962C8B-B14F-4D97-AF65-F5344CB8AC3E}">
        <p14:creationId xmlns:p14="http://schemas.microsoft.com/office/powerpoint/2010/main" val="2333251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002" y="5538652"/>
            <a:ext cx="1947590" cy="1198517"/>
          </a:xfrm>
          <a:prstGeom prst="rect">
            <a:avLst/>
          </a:prstGeom>
        </p:spPr>
      </p:pic>
      <p:sp>
        <p:nvSpPr>
          <p:cNvPr id="3" name="Rectangle 2"/>
          <p:cNvSpPr/>
          <p:nvPr/>
        </p:nvSpPr>
        <p:spPr>
          <a:xfrm>
            <a:off x="235131" y="291952"/>
            <a:ext cx="11874547" cy="4865434"/>
          </a:xfrm>
          <a:prstGeom prst="rect">
            <a:avLst/>
          </a:prstGeom>
        </p:spPr>
        <p:txBody>
          <a:bodyPr wrap="square">
            <a:spAutoFit/>
          </a:bodyPr>
          <a:lstStyle/>
          <a:p>
            <a:pPr marL="342900" marR="0" lvl="0" indent="-342900" algn="just">
              <a:lnSpc>
                <a:spcPct val="115000"/>
              </a:lnSpc>
              <a:spcBef>
                <a:spcPts val="0"/>
              </a:spcBef>
              <a:spcAft>
                <a:spcPts val="50"/>
              </a:spcAft>
              <a:buFont typeface="+mj-lt"/>
              <a:buAutoNum type="arabicPeriod"/>
            </a:pP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Vị</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trí</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địa</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lí</a:t>
            </a:r>
            <a:r>
              <a:rPr lang="en-US" sz="4000" b="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b="1" dirty="0">
                <a:latin typeface="Times New Roman" panose="02020603050405020304" pitchFamily="18" charset="0"/>
                <a:ea typeface="Arial" panose="020B0604020202020204" pitchFamily="34" charset="0"/>
                <a:cs typeface="Times New Roman" panose="02020603050405020304" pitchFamily="18" charset="0"/>
              </a:rPr>
              <a:t>* Vị trí: </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dirty="0">
                <a:latin typeface="Times New Roman" panose="02020603050405020304" pitchFamily="18" charset="0"/>
                <a:ea typeface="Arial" panose="020B0604020202020204" pitchFamily="34" charset="0"/>
                <a:cs typeface="Times New Roman" panose="02020603050405020304" pitchFamily="18" charset="0"/>
              </a:rPr>
              <a:t>+ Nằm trong vùng </a:t>
            </a:r>
            <a:r>
              <a:rPr lang="en-US" sz="40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sông</a:t>
            </a:r>
            <a:r>
              <a:rPr lang="en-US" sz="4000" dirty="0">
                <a:latin typeface="Times New Roman" panose="02020603050405020304" pitchFamily="18" charset="0"/>
                <a:ea typeface="Arial" panose="020B0604020202020204" pitchFamily="34" charset="0"/>
                <a:cs typeface="Times New Roman" panose="02020603050405020304" pitchFamily="18" charset="0"/>
              </a:rPr>
              <a:t> </a:t>
            </a:r>
            <a:r>
              <a:rPr lang="en-US" sz="4000" dirty="0" err="1">
                <a:latin typeface="Times New Roman" panose="02020603050405020304" pitchFamily="18" charset="0"/>
                <a:ea typeface="Arial" panose="020B0604020202020204" pitchFamily="34" charset="0"/>
                <a:cs typeface="Times New Roman" panose="02020603050405020304" pitchFamily="18" charset="0"/>
              </a:rPr>
              <a:t>Hồng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nl-NL" sz="4000" dirty="0">
                <a:latin typeface="Times New Roman" panose="02020603050405020304" pitchFamily="18" charset="0"/>
                <a:ea typeface="Arial" panose="020B0604020202020204" pitchFamily="34" charset="0"/>
                <a:cs typeface="Times New Roman" panose="02020603050405020304" pitchFamily="18" charset="0"/>
              </a:rPr>
              <a:t>+ Giáp Quảng Ninh, Hải Dương, Thái Bình và giáp biển</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latin typeface="Times New Roman" panose="02020603050405020304" pitchFamily="18" charset="0"/>
                <a:ea typeface="Calibri" panose="020F0502020204030204" pitchFamily="34" charset="0"/>
                <a:cs typeface="Times New Roman" panose="02020603050405020304" pitchFamily="18" charset="0"/>
              </a:rPr>
              <a:t> 1500 km2 </a:t>
            </a:r>
          </a:p>
          <a:p>
            <a:pPr algn="just">
              <a:lnSpc>
                <a:spcPct val="115000"/>
              </a:lnSpc>
              <a:spcAft>
                <a:spcPts val="1000"/>
              </a:spcAf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bờ</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4000" dirty="0">
                <a:latin typeface="Times New Roman" panose="02020603050405020304" pitchFamily="18" charset="0"/>
                <a:ea typeface="Calibri" panose="020F0502020204030204" pitchFamily="34" charset="0"/>
                <a:cs typeface="Times New Roman" panose="02020603050405020304" pitchFamily="18" charset="0"/>
              </a:rPr>
              <a:t> 125km</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839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2116" y="469531"/>
            <a:ext cx="11547768" cy="5522730"/>
          </a:xfrm>
          <a:prstGeom prst="rect">
            <a:avLst/>
          </a:prstGeom>
        </p:spPr>
        <p:txBody>
          <a:bodyPr wrap="square">
            <a:spAutoFit/>
          </a:bodyPr>
          <a:lstStyle/>
          <a:p>
            <a:pPr algn="just">
              <a:lnSpc>
                <a:spcPct val="115000"/>
              </a:lnSpc>
              <a:spcAft>
                <a:spcPts val="1000"/>
              </a:spcAft>
            </a:pPr>
            <a:r>
              <a:rPr lang="en-US" sz="3600" b="1" dirty="0">
                <a:latin typeface="Times New Roman" panose="02020603050405020304" pitchFamily="18" charset="0"/>
                <a:ea typeface="Calibri" panose="020F0502020204030204" pitchFamily="34" charset="0"/>
                <a:cs typeface="Times New Roman" panose="02020603050405020304" pitchFamily="18" charset="0"/>
              </a:rPr>
              <a:t>* Ý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vị</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trí</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lý</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latin typeface="Times New Roman" panose="02020603050405020304" pitchFamily="18" charset="0"/>
                <a:ea typeface="Calibri" panose="020F0502020204030204" pitchFamily="34" charset="0"/>
                <a:cs typeface="Times New Roman" panose="02020603050405020304" pitchFamily="18" charset="0"/>
              </a:rPr>
              <a:t> KT-XH: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DHBB,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cửa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ngõ</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miền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Hải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Phòng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tới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tỉnh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thuận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tiện</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Nằm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vùng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kinh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trọng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Bộ</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910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726" y="505097"/>
            <a:ext cx="10519954" cy="4790029"/>
          </a:xfrm>
          <a:prstGeom prst="rect">
            <a:avLst/>
          </a:prstGeom>
        </p:spPr>
        <p:txBody>
          <a:bodyPr wrap="square">
            <a:spAutoFit/>
          </a:bodyPr>
          <a:lstStyle/>
          <a:p>
            <a:pPr algn="just">
              <a:lnSpc>
                <a:spcPct val="115000"/>
              </a:lnSpc>
              <a:spcAft>
                <a:spcPts val="50"/>
              </a:spcAft>
            </a:pPr>
            <a:r>
              <a:rPr lang="nl-NL" sz="4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 NHÌN TRANH ĐOÁN Ô CHỮ. </a:t>
            </a:r>
          </a:p>
          <a:p>
            <a:pPr algn="just">
              <a:lnSpc>
                <a:spcPct val="115000"/>
              </a:lnSpc>
              <a:spcAft>
                <a:spcPts val="50"/>
              </a:spcAf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Gv đưa các bức tranh, hs nhìn và đoán đó là ô chữ gì.</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1714500" algn="l"/>
              </a:tabLst>
            </a:pPr>
            <a:r>
              <a:rPr lang="nl-NL" sz="44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Sau khi chơi trò chơi, trả lời câu hỏi theo nhóm đôi: </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HP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bố</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4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4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8286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1212470" y="97376"/>
            <a:ext cx="9749641" cy="107721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3200" dirty="0">
                <a:cs typeface="Times New Roman" panose="02020603050405020304" pitchFamily="18" charset="0"/>
              </a:rPr>
              <a:t>Ô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gồm</a:t>
            </a:r>
            <a:r>
              <a:rPr lang="en-US" altLang="en-US" sz="3200" dirty="0">
                <a:cs typeface="Times New Roman" panose="02020603050405020304" pitchFamily="18" charset="0"/>
              </a:rPr>
              <a:t> 11 </a:t>
            </a:r>
            <a:r>
              <a:rPr lang="en-US" altLang="en-US" sz="3200" dirty="0" err="1">
                <a:cs typeface="Times New Roman" panose="02020603050405020304" pitchFamily="18" charset="0"/>
              </a:rPr>
              <a:t>chữ</a:t>
            </a:r>
            <a:r>
              <a:rPr lang="en-US" altLang="en-US" sz="3200" dirty="0">
                <a:cs typeface="Times New Roman" panose="02020603050405020304" pitchFamily="18" charset="0"/>
              </a:rPr>
              <a:t> </a:t>
            </a:r>
            <a:r>
              <a:rPr lang="en-US" altLang="en-US" sz="3200" dirty="0" err="1">
                <a:cs typeface="Times New Roman" panose="02020603050405020304" pitchFamily="18" charset="0"/>
              </a:rPr>
              <a:t>cái</a:t>
            </a:r>
            <a:r>
              <a:rPr lang="en-US" altLang="en-US" sz="3200" dirty="0">
                <a:cs typeface="Times New Roman" panose="02020603050405020304" pitchFamily="18" charset="0"/>
              </a:rPr>
              <a:t>- </a:t>
            </a:r>
            <a:r>
              <a:rPr lang="en-US" altLang="en-US" sz="3200" dirty="0" err="1">
                <a:cs typeface="Times New Roman" panose="02020603050405020304" pitchFamily="18" charset="0"/>
              </a:rPr>
              <a:t>một</a:t>
            </a:r>
            <a:r>
              <a:rPr lang="en-US" altLang="en-US" sz="3200" dirty="0">
                <a:cs typeface="Times New Roman" panose="02020603050405020304" pitchFamily="18" charset="0"/>
              </a:rPr>
              <a:t> </a:t>
            </a:r>
            <a:r>
              <a:rPr lang="en-US" altLang="en-US" sz="3200" dirty="0" err="1">
                <a:cs typeface="Times New Roman" panose="02020603050405020304" pitchFamily="18" charset="0"/>
              </a:rPr>
              <a:t>dạng</a:t>
            </a:r>
            <a:r>
              <a:rPr lang="en-US" altLang="en-US" sz="3200" dirty="0">
                <a:cs typeface="Times New Roman" panose="02020603050405020304" pitchFamily="18" charset="0"/>
              </a:rPr>
              <a:t> </a:t>
            </a:r>
            <a:r>
              <a:rPr lang="en-US" altLang="en-US" sz="3200" dirty="0" err="1">
                <a:cs typeface="Times New Roman" panose="02020603050405020304" pitchFamily="18" charset="0"/>
              </a:rPr>
              <a:t>địa</a:t>
            </a:r>
            <a:r>
              <a:rPr lang="en-US" altLang="en-US" sz="3200" dirty="0">
                <a:cs typeface="Times New Roman" panose="02020603050405020304" pitchFamily="18" charset="0"/>
              </a:rPr>
              <a:t> </a:t>
            </a:r>
            <a:r>
              <a:rPr lang="en-US" altLang="en-US" sz="3200" dirty="0" err="1">
                <a:cs typeface="Times New Roman" panose="02020603050405020304" pitchFamily="18" charset="0"/>
              </a:rPr>
              <a:t>hình</a:t>
            </a:r>
            <a:r>
              <a:rPr lang="en-US" altLang="en-US" sz="3200" dirty="0">
                <a:cs typeface="Times New Roman" panose="02020603050405020304" pitchFamily="18" charset="0"/>
              </a:rPr>
              <a:t> </a:t>
            </a:r>
            <a:r>
              <a:rPr lang="en-US" altLang="en-US" sz="3200" dirty="0" err="1">
                <a:cs typeface="Times New Roman" panose="02020603050405020304" pitchFamily="18" charset="0"/>
              </a:rPr>
              <a:t>bằng</a:t>
            </a:r>
            <a:r>
              <a:rPr lang="en-US" altLang="en-US" sz="3200" dirty="0">
                <a:cs typeface="Times New Roman" panose="02020603050405020304" pitchFamily="18" charset="0"/>
              </a:rPr>
              <a:t> </a:t>
            </a:r>
            <a:r>
              <a:rPr lang="en-US" altLang="en-US" sz="3200" dirty="0" err="1">
                <a:cs typeface="Times New Roman" panose="02020603050405020304" pitchFamily="18" charset="0"/>
              </a:rPr>
              <a:t>phẳng</a:t>
            </a:r>
            <a:r>
              <a:rPr lang="en-US" altLang="en-US" sz="3200" dirty="0">
                <a:cs typeface="Times New Roman" panose="02020603050405020304" pitchFamily="18" charset="0"/>
              </a:rPr>
              <a:t>, </a:t>
            </a:r>
            <a:r>
              <a:rPr lang="en-US" altLang="en-US" sz="3200" dirty="0" err="1">
                <a:cs typeface="Times New Roman" panose="02020603050405020304" pitchFamily="18" charset="0"/>
              </a:rPr>
              <a:t>thuận</a:t>
            </a:r>
            <a:r>
              <a:rPr lang="en-US" altLang="en-US" sz="3200" dirty="0">
                <a:cs typeface="Times New Roman" panose="02020603050405020304" pitchFamily="18" charset="0"/>
              </a:rPr>
              <a:t> </a:t>
            </a:r>
            <a:r>
              <a:rPr lang="en-US" altLang="en-US" sz="3200" dirty="0" err="1">
                <a:cs typeface="Times New Roman" panose="02020603050405020304" pitchFamily="18" charset="0"/>
              </a:rPr>
              <a:t>lợi</a:t>
            </a:r>
            <a:r>
              <a:rPr lang="en-US" altLang="en-US" sz="3200" dirty="0">
                <a:cs typeface="Times New Roman" panose="02020603050405020304" pitchFamily="18" charset="0"/>
              </a:rPr>
              <a:t> </a:t>
            </a:r>
            <a:r>
              <a:rPr lang="en-US" altLang="en-US" sz="3200" dirty="0" err="1">
                <a:cs typeface="Times New Roman" panose="02020603050405020304" pitchFamily="18" charset="0"/>
              </a:rPr>
              <a:t>cho</a:t>
            </a:r>
            <a:r>
              <a:rPr lang="en-US" altLang="en-US" sz="3200" dirty="0">
                <a:cs typeface="Times New Roman" panose="02020603050405020304" pitchFamily="18" charset="0"/>
              </a:rPr>
              <a:t> </a:t>
            </a:r>
            <a:r>
              <a:rPr lang="en-US" altLang="en-US" sz="3200" dirty="0" err="1">
                <a:cs typeface="Times New Roman" panose="02020603050405020304" pitchFamily="18" charset="0"/>
              </a:rPr>
              <a:t>trồng</a:t>
            </a:r>
            <a:r>
              <a:rPr lang="en-US" altLang="en-US" sz="3200" dirty="0">
                <a:cs typeface="Times New Roman" panose="02020603050405020304" pitchFamily="18" charset="0"/>
              </a:rPr>
              <a:t> </a:t>
            </a:r>
            <a:r>
              <a:rPr lang="en-US" altLang="en-US" sz="3200" dirty="0" err="1">
                <a:cs typeface="Times New Roman" panose="02020603050405020304" pitchFamily="18" charset="0"/>
              </a:rPr>
              <a:t>lúa</a:t>
            </a:r>
            <a:r>
              <a:rPr lang="en-US" altLang="en-US" sz="3200" dirty="0">
                <a:cs typeface="Times New Roman" panose="02020603050405020304" pitchFamily="18" charset="0"/>
              </a:rPr>
              <a:t> </a:t>
            </a:r>
            <a:r>
              <a:rPr lang="en-US" altLang="en-US" sz="3200" dirty="0" err="1">
                <a:cs typeface="Times New Roman" panose="02020603050405020304" pitchFamily="18" charset="0"/>
              </a:rPr>
              <a:t>nước</a:t>
            </a:r>
            <a:r>
              <a:rPr lang="en-US" altLang="en-US" sz="3200" dirty="0">
                <a:cs typeface="Times New Roman" panose="02020603050405020304" pitchFamily="18" charset="0"/>
              </a:rPr>
              <a:t>, </a:t>
            </a:r>
            <a:r>
              <a:rPr lang="en-US" altLang="en-US" sz="3200" dirty="0" err="1">
                <a:cs typeface="Times New Roman" panose="02020603050405020304" pitchFamily="18" charset="0"/>
              </a:rPr>
              <a:t>hoa</a:t>
            </a:r>
            <a:r>
              <a:rPr lang="en-US" altLang="en-US" sz="3200" dirty="0">
                <a:cs typeface="Times New Roman" panose="02020603050405020304" pitchFamily="18" charset="0"/>
              </a:rPr>
              <a:t> </a:t>
            </a:r>
            <a:r>
              <a:rPr lang="en-US" altLang="en-US" sz="3200" dirty="0" err="1">
                <a:cs typeface="Times New Roman" panose="02020603050405020304" pitchFamily="18" charset="0"/>
              </a:rPr>
              <a:t>màu</a:t>
            </a:r>
            <a:endParaRPr lang="en-US" altLang="en-US" sz="3200" dirty="0">
              <a:latin typeface=".VnSouthern" pitchFamily="34" charset="0"/>
            </a:endParaRPr>
          </a:p>
        </p:txBody>
      </p:sp>
      <p:pic>
        <p:nvPicPr>
          <p:cNvPr id="1026" name="Picture 2" descr="Hải Phòng: Phân cấp đầu tư công cho cấp huyện, x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497" y="1283114"/>
            <a:ext cx="9353005" cy="544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984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662176" y="1497874"/>
            <a:ext cx="9207008" cy="2434441"/>
            <a:chOff x="2483157" y="4870490"/>
            <a:chExt cx="9207008" cy="1326695"/>
          </a:xfrm>
        </p:grpSpPr>
        <p:grpSp>
          <p:nvGrpSpPr>
            <p:cNvPr id="3" name="Group 25"/>
            <p:cNvGrpSpPr>
              <a:grpSpLocks/>
            </p:cNvGrpSpPr>
            <p:nvPr/>
          </p:nvGrpSpPr>
          <p:grpSpPr bwMode="auto">
            <a:xfrm>
              <a:off x="2483157" y="4870492"/>
              <a:ext cx="3955790" cy="1322119"/>
              <a:chOff x="2208" y="912"/>
              <a:chExt cx="1968" cy="384"/>
            </a:xfrm>
          </p:grpSpPr>
          <p:sp>
            <p:nvSpPr>
              <p:cNvPr id="4" name="Rectangle 26"/>
              <p:cNvSpPr>
                <a:spLocks noChangeArrowheads="1"/>
              </p:cNvSpPr>
              <p:nvPr/>
            </p:nvSpPr>
            <p:spPr bwMode="auto">
              <a:xfrm>
                <a:off x="3216"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N</a:t>
                </a:r>
              </a:p>
            </p:txBody>
          </p:sp>
          <p:grpSp>
            <p:nvGrpSpPr>
              <p:cNvPr id="5" name="Group 27"/>
              <p:cNvGrpSpPr>
                <a:grpSpLocks/>
              </p:cNvGrpSpPr>
              <p:nvPr/>
            </p:nvGrpSpPr>
            <p:grpSpPr bwMode="auto">
              <a:xfrm>
                <a:off x="2208" y="912"/>
                <a:ext cx="1968" cy="384"/>
                <a:chOff x="2208" y="912"/>
                <a:chExt cx="1968" cy="384"/>
              </a:xfrm>
            </p:grpSpPr>
            <p:sp>
              <p:nvSpPr>
                <p:cNvPr id="7" name="Rectangle 29"/>
                <p:cNvSpPr>
                  <a:spLocks noChangeArrowheads="1"/>
                </p:cNvSpPr>
                <p:nvPr/>
              </p:nvSpPr>
              <p:spPr bwMode="auto">
                <a:xfrm>
                  <a:off x="3744"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G</a:t>
                  </a:r>
                </a:p>
              </p:txBody>
            </p:sp>
            <p:sp>
              <p:nvSpPr>
                <p:cNvPr id="10" name="Rectangle 32"/>
                <p:cNvSpPr>
                  <a:spLocks noChangeArrowheads="1"/>
                </p:cNvSpPr>
                <p:nvPr/>
              </p:nvSpPr>
              <p:spPr bwMode="auto">
                <a:xfrm>
                  <a:off x="2208" y="912"/>
                  <a:ext cx="384"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Đ</a:t>
                  </a:r>
                </a:p>
              </p:txBody>
            </p:sp>
            <p:sp>
              <p:nvSpPr>
                <p:cNvPr id="11" name="Rectangle 33"/>
                <p:cNvSpPr>
                  <a:spLocks noChangeArrowheads="1"/>
                </p:cNvSpPr>
                <p:nvPr/>
              </p:nvSpPr>
              <p:spPr bwMode="auto">
                <a:xfrm>
                  <a:off x="2688" y="912"/>
                  <a:ext cx="432" cy="384"/>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Ồ</a:t>
                  </a:r>
                </a:p>
              </p:txBody>
            </p:sp>
          </p:grpSp>
        </p:grpSp>
        <p:sp>
          <p:nvSpPr>
            <p:cNvPr id="12" name="Rectangle 28"/>
            <p:cNvSpPr>
              <a:spLocks noChangeArrowheads="1"/>
            </p:cNvSpPr>
            <p:nvPr/>
          </p:nvSpPr>
          <p:spPr bwMode="auto">
            <a:xfrm>
              <a:off x="7502961"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B</a:t>
              </a:r>
            </a:p>
          </p:txBody>
        </p:sp>
        <p:sp>
          <p:nvSpPr>
            <p:cNvPr id="13" name="Rectangle 28"/>
            <p:cNvSpPr>
              <a:spLocks noChangeArrowheads="1"/>
            </p:cNvSpPr>
            <p:nvPr/>
          </p:nvSpPr>
          <p:spPr bwMode="auto">
            <a:xfrm>
              <a:off x="8607295"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dirty="0">
                  <a:cs typeface="Times New Roman" panose="02020603050405020304" pitchFamily="18" charset="0"/>
                </a:rPr>
                <a:t>Ằ</a:t>
              </a:r>
            </a:p>
          </p:txBody>
        </p:sp>
        <p:sp>
          <p:nvSpPr>
            <p:cNvPr id="14" name="Rectangle 28"/>
            <p:cNvSpPr>
              <a:spLocks noChangeArrowheads="1"/>
            </p:cNvSpPr>
            <p:nvPr/>
          </p:nvSpPr>
          <p:spPr bwMode="auto">
            <a:xfrm>
              <a:off x="9711629" y="4870490"/>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a:cs typeface="Times New Roman" panose="02020603050405020304" pitchFamily="18" charset="0"/>
                </a:rPr>
                <a:t>N</a:t>
              </a:r>
            </a:p>
          </p:txBody>
        </p:sp>
        <p:sp>
          <p:nvSpPr>
            <p:cNvPr id="15" name="Rectangle 28"/>
            <p:cNvSpPr>
              <a:spLocks noChangeArrowheads="1"/>
            </p:cNvSpPr>
            <p:nvPr/>
          </p:nvSpPr>
          <p:spPr bwMode="auto">
            <a:xfrm>
              <a:off x="10780218" y="4875066"/>
              <a:ext cx="909947" cy="1322119"/>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r>
                <a:rPr lang="en-US" altLang="en-US" sz="6600">
                  <a:cs typeface="Times New Roman" panose="02020603050405020304" pitchFamily="18" charset="0"/>
                </a:rPr>
                <a:t>G</a:t>
              </a:r>
            </a:p>
          </p:txBody>
        </p:sp>
      </p:grpSp>
    </p:spTree>
    <p:extLst>
      <p:ext uri="{BB962C8B-B14F-4D97-AF65-F5344CB8AC3E}">
        <p14:creationId xmlns:p14="http://schemas.microsoft.com/office/powerpoint/2010/main" val="2603655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PSNARRATION" val="4,1960121741,C:\Documents and Settings\Vinaghost\Desktop\bai giang dien tu\GIU GIN VA PHAT HUY TRUYEN THONG TOT DEP CUA GIA DINH, DONG HO\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5,1960121741,C:\Documents and Settings\Vinaghost\Desktop\bai giang dien tu\GIU GIN VA PHAT HUY TRUYEN THONG TOT DEP CUA GIA DINH, DONG HO\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6,1960121741,C:\Documents and Settings\Vinaghost\Desktop\bai giang dien tu\GIU GIN VA PHAT HUY TRUYEN THONG TOT DEP CUA GIA DINH, DONG HO\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25304</TotalTime>
  <Words>1444</Words>
  <Application>Microsoft Macintosh PowerPoint</Application>
  <PresentationFormat>Widescreen</PresentationFormat>
  <Paragraphs>146</Paragraphs>
  <Slides>37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.VnSouthern</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Microsoft Office User</cp:lastModifiedBy>
  <cp:revision>84</cp:revision>
  <dcterms:created xsi:type="dcterms:W3CDTF">2021-07-23T01:48:51Z</dcterms:created>
  <dcterms:modified xsi:type="dcterms:W3CDTF">2025-02-11T11:08:11Z</dcterms:modified>
</cp:coreProperties>
</file>