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62" r:id="rId5"/>
    <p:sldId id="273" r:id="rId6"/>
    <p:sldId id="274" r:id="rId7"/>
    <p:sldId id="264" r:id="rId8"/>
    <p:sldId id="276" r:id="rId9"/>
    <p:sldId id="277" r:id="rId10"/>
    <p:sldId id="268" r:id="rId11"/>
    <p:sldId id="269" r:id="rId12"/>
    <p:sldId id="27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82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658376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63892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134136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59274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35D361-C83D-4B21-B9BA-39D5EC9F62A9}" type="datetimeFigureOut">
              <a:rPr lang="en-US" smtClean="0"/>
              <a:t>7/25/2022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729992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04252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135D361-C83D-4B21-B9BA-39D5EC9F62A9}" type="datetimeFigureOut">
              <a:rPr lang="en-US" smtClean="0"/>
              <a:t>7/25/2022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4215253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135D361-C83D-4B21-B9BA-39D5EC9F62A9}" type="datetimeFigureOut">
              <a:rPr lang="en-US" smtClean="0"/>
              <a:t>7/25/2022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72922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35D361-C83D-4B21-B9BA-39D5EC9F62A9}" type="datetimeFigureOut">
              <a:rPr lang="en-US" smtClean="0"/>
              <a:t>7/25/2022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572591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3228340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35D361-C83D-4B21-B9BA-39D5EC9F62A9}" type="datetimeFigureOut">
              <a:rPr lang="en-US" smtClean="0"/>
              <a:t>7/25/2022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D9DFE-99BD-466A-B255-FBBCDD4D466E}" type="slidenum">
              <a:rPr lang="en-US" smtClean="0"/>
              <a:t>‹#›</a:t>
            </a:fld>
            <a:endParaRPr lang="en-US"/>
          </a:p>
        </p:txBody>
      </p:sp>
    </p:spTree>
    <p:extLst>
      <p:ext uri="{BB962C8B-B14F-4D97-AF65-F5344CB8AC3E}">
        <p14:creationId xmlns:p14="http://schemas.microsoft.com/office/powerpoint/2010/main" val="226177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5D361-C83D-4B21-B9BA-39D5EC9F62A9}" type="datetimeFigureOut">
              <a:rPr lang="en-US" smtClean="0"/>
              <a:t>7/25/2022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9DFE-99BD-466A-B255-FBBCDD4D466E}" type="slidenum">
              <a:rPr lang="en-US" smtClean="0"/>
              <a:t>‹#›</a:t>
            </a:fld>
            <a:endParaRPr lang="en-US"/>
          </a:p>
        </p:txBody>
      </p:sp>
    </p:spTree>
    <p:extLst>
      <p:ext uri="{BB962C8B-B14F-4D97-AF65-F5344CB8AC3E}">
        <p14:creationId xmlns:p14="http://schemas.microsoft.com/office/powerpoint/2010/main" val="1342245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8392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3.BÀI 1. GIỚI THIỆU CHUNG VỀ TRỒNG TRỌT(TIẾP)</a:t>
            </a:r>
            <a:endParaRPr lang="en-US" sz="2400">
              <a:solidFill>
                <a:srgbClr val="FF0000"/>
              </a:solidFill>
              <a:latin typeface="Arial" pitchFamily="34" charset="0"/>
              <a:cs typeface="Arial" pitchFamily="34" charset="0"/>
            </a:endParaRPr>
          </a:p>
        </p:txBody>
      </p:sp>
      <p:pic>
        <p:nvPicPr>
          <p:cNvPr id="2" name="Picture 2" descr="C:\Users\USER\Desktop\05ylhi172375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59596"/>
            <a:ext cx="8763000" cy="5569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60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3" name="Rectangle 2"/>
          <p:cNvSpPr/>
          <p:nvPr/>
        </p:nvSpPr>
        <p:spPr>
          <a:xfrm>
            <a:off x="83916" y="582592"/>
            <a:ext cx="8686800" cy="1446550"/>
          </a:xfrm>
          <a:prstGeom prst="rect">
            <a:avLst/>
          </a:prstGeom>
        </p:spPr>
        <p:txBody>
          <a:bodyPr wrap="square">
            <a:spAutoFit/>
          </a:bodyPr>
          <a:lstStyle/>
          <a:p>
            <a:r>
              <a:rPr lang="en-US" sz="2000" b="1">
                <a:solidFill>
                  <a:srgbClr val="0000FF"/>
                </a:solidFill>
                <a:latin typeface="Arial" pitchFamily="34" charset="0"/>
                <a:cs typeface="Arial" pitchFamily="34" charset="0"/>
              </a:rPr>
              <a:t>1.Quan sát hình dưới đây, cho biết mỗi hoạt động minh hoạ nghề nào trong lĩnh vực trồng trọt. </a:t>
            </a:r>
          </a:p>
          <a:p>
            <a:endParaRPr lang="en-US" sz="2400" b="1" smtClean="0">
              <a:solidFill>
                <a:srgbClr val="000099"/>
              </a:solidFill>
            </a:endParaRPr>
          </a:p>
          <a:p>
            <a:endParaRPr lang="en-US" sz="2400" b="1">
              <a:solidFill>
                <a:srgbClr val="000099"/>
              </a:solidFill>
            </a:endParaRPr>
          </a:p>
        </p:txBody>
      </p:sp>
      <p:sp>
        <p:nvSpPr>
          <p:cNvPr id="7" name="Rectangle 6"/>
          <p:cNvSpPr/>
          <p:nvPr/>
        </p:nvSpPr>
        <p:spPr>
          <a:xfrm>
            <a:off x="83916" y="6019799"/>
            <a:ext cx="9060084" cy="707886"/>
          </a:xfrm>
          <a:prstGeom prst="rect">
            <a:avLst/>
          </a:prstGeom>
        </p:spPr>
        <p:txBody>
          <a:bodyPr wrap="square">
            <a:spAutoFit/>
          </a:bodyPr>
          <a:lstStyle/>
          <a:p>
            <a:r>
              <a:rPr lang="en-US" sz="2000" b="1" smtClean="0">
                <a:solidFill>
                  <a:srgbClr val="000099"/>
                </a:solidFill>
                <a:latin typeface="Arial" pitchFamily="34" charset="0"/>
                <a:cs typeface="Arial" pitchFamily="34" charset="0"/>
              </a:rPr>
              <a:t>3. Em hãy kể về các ứng dụng công nghệ cao trong trồng trọt mà em từng thấy hoặc từng trải </a:t>
            </a:r>
            <a:r>
              <a:rPr lang="en-US" sz="2000" b="1">
                <a:solidFill>
                  <a:srgbClr val="000099"/>
                </a:solidFill>
                <a:latin typeface="Arial" pitchFamily="34" charset="0"/>
                <a:cs typeface="Arial" pitchFamily="34" charset="0"/>
              </a:rPr>
              <a:t>nghiệm</a:t>
            </a:r>
            <a:r>
              <a:rPr lang="en-US" sz="2000" b="1" smtClean="0">
                <a:solidFill>
                  <a:srgbClr val="000099"/>
                </a:solidFill>
                <a:latin typeface="Arial" pitchFamily="34" charset="0"/>
                <a:cs typeface="Arial" pitchFamily="34" charset="0"/>
              </a:rPr>
              <a:t>.</a:t>
            </a:r>
            <a:endParaRPr lang="en-US" sz="2000" b="1">
              <a:solidFill>
                <a:srgbClr val="000099"/>
              </a:solidFill>
              <a:latin typeface="Arial" pitchFamily="34" charset="0"/>
              <a:cs typeface="Arial" pitchFamily="34" charset="0"/>
            </a:endParaRPr>
          </a:p>
        </p:txBody>
      </p:sp>
      <p:sp>
        <p:nvSpPr>
          <p:cNvPr id="4" name="Rectangle 3"/>
          <p:cNvSpPr/>
          <p:nvPr/>
        </p:nvSpPr>
        <p:spPr>
          <a:xfrm>
            <a:off x="312516" y="3598297"/>
            <a:ext cx="8458200" cy="707886"/>
          </a:xfrm>
          <a:prstGeom prst="rect">
            <a:avLst/>
          </a:prstGeom>
        </p:spPr>
        <p:txBody>
          <a:bodyPr wrap="square">
            <a:spAutoFit/>
          </a:bodyPr>
          <a:lstStyle/>
          <a:p>
            <a:r>
              <a:rPr lang="en-US" sz="2000" b="1">
                <a:solidFill>
                  <a:srgbClr val="0000FF"/>
                </a:solidFill>
                <a:latin typeface="Arial" pitchFamily="34" charset="0"/>
                <a:cs typeface="Arial" pitchFamily="34" charset="0"/>
              </a:rPr>
              <a:t>2.Quan </a:t>
            </a:r>
            <a:r>
              <a:rPr lang="en-US" sz="2000" b="1">
                <a:solidFill>
                  <a:srgbClr val="0000FF"/>
                </a:solidFill>
                <a:latin typeface="Arial" pitchFamily="34" charset="0"/>
                <a:cs typeface="Arial" pitchFamily="34" charset="0"/>
              </a:rPr>
              <a:t>sát </a:t>
            </a:r>
            <a:r>
              <a:rPr lang="en-US" sz="2000" b="1" smtClean="0">
                <a:solidFill>
                  <a:srgbClr val="0000FF"/>
                </a:solidFill>
                <a:latin typeface="Arial" pitchFamily="34" charset="0"/>
                <a:cs typeface="Arial" pitchFamily="34" charset="0"/>
              </a:rPr>
              <a:t>hình sau, </a:t>
            </a:r>
            <a:r>
              <a:rPr lang="en-US" sz="2000" b="1">
                <a:solidFill>
                  <a:srgbClr val="0000FF"/>
                </a:solidFill>
                <a:latin typeface="Arial" pitchFamily="34" charset="0"/>
                <a:cs typeface="Arial" pitchFamily="34" charset="0"/>
              </a:rPr>
              <a:t>cho biết hình ảnh nào thể hiện trồng trọt công nghệ cao? Vì sao?</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516" y="1274197"/>
            <a:ext cx="8229600"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06183"/>
            <a:ext cx="8313516" cy="171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478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1000"/>
                                        <p:tgtEl>
                                          <p:spTgt spid="3074"/>
                                        </p:tgtEl>
                                      </p:cBhvr>
                                    </p:animEffect>
                                    <p:anim calcmode="lin" valueType="num">
                                      <p:cBhvr>
                                        <p:cTn id="23" dur="1000" fill="hold"/>
                                        <p:tgtEl>
                                          <p:spTgt spid="3074"/>
                                        </p:tgtEl>
                                        <p:attrNameLst>
                                          <p:attrName>ppt_x</p:attrName>
                                        </p:attrNameLst>
                                      </p:cBhvr>
                                      <p:tavLst>
                                        <p:tav tm="0">
                                          <p:val>
                                            <p:strVal val="#ppt_x"/>
                                          </p:val>
                                        </p:tav>
                                        <p:tav tm="100000">
                                          <p:val>
                                            <p:strVal val="#ppt_x"/>
                                          </p:val>
                                        </p:tav>
                                      </p:tavLst>
                                    </p:anim>
                                    <p:anim calcmode="lin" valueType="num">
                                      <p:cBhvr>
                                        <p:cTn id="24" dur="1000" fill="hold"/>
                                        <p:tgtEl>
                                          <p:spTgt spid="307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1000"/>
                                        <p:tgtEl>
                                          <p:spTgt spid="3078"/>
                                        </p:tgtEl>
                                      </p:cBhvr>
                                    </p:animEffect>
                                    <p:anim calcmode="lin" valueType="num">
                                      <p:cBhvr>
                                        <p:cTn id="28" dur="1000" fill="hold"/>
                                        <p:tgtEl>
                                          <p:spTgt spid="3078"/>
                                        </p:tgtEl>
                                        <p:attrNameLst>
                                          <p:attrName>ppt_x</p:attrName>
                                        </p:attrNameLst>
                                      </p:cBhvr>
                                      <p:tavLst>
                                        <p:tav tm="0">
                                          <p:val>
                                            <p:strVal val="#ppt_x"/>
                                          </p:val>
                                        </p:tav>
                                        <p:tav tm="100000">
                                          <p:val>
                                            <p:strVal val="#ppt_x"/>
                                          </p:val>
                                        </p:tav>
                                      </p:tavLst>
                                    </p:anim>
                                    <p:anim calcmode="lin" valueType="num">
                                      <p:cBhvr>
                                        <p:cTn id="29" dur="1000" fill="hold"/>
                                        <p:tgtEl>
                                          <p:spTgt spid="30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LUYỆN TẬP</a:t>
            </a:r>
            <a:endParaRPr lang="en-US" sz="2800" b="1">
              <a:solidFill>
                <a:srgbClr val="FF0000"/>
              </a:solidFill>
              <a:latin typeface="Arial" pitchFamily="34" charset="0"/>
              <a:cs typeface="Arial" pitchFamily="34" charset="0"/>
            </a:endParaRPr>
          </a:p>
        </p:txBody>
      </p:sp>
      <p:sp>
        <p:nvSpPr>
          <p:cNvPr id="6" name="Rectangle 5"/>
          <p:cNvSpPr/>
          <p:nvPr/>
        </p:nvSpPr>
        <p:spPr>
          <a:xfrm>
            <a:off x="381000" y="751344"/>
            <a:ext cx="8610600" cy="3785652"/>
          </a:xfrm>
          <a:prstGeom prst="rect">
            <a:avLst/>
          </a:prstGeom>
        </p:spPr>
        <p:txBody>
          <a:bodyPr wrap="square">
            <a:spAutoFit/>
          </a:bodyPr>
          <a:lstStyle/>
          <a:p>
            <a:r>
              <a:rPr lang="en-US" sz="2400">
                <a:solidFill>
                  <a:srgbClr val="FF0000"/>
                </a:solidFill>
                <a:latin typeface="Arial" pitchFamily="34" charset="0"/>
                <a:cs typeface="Arial" pitchFamily="34" charset="0"/>
              </a:rPr>
              <a:t>1.</a:t>
            </a:r>
          </a:p>
          <a:p>
            <a:r>
              <a:rPr lang="en-US" sz="2400">
                <a:solidFill>
                  <a:srgbClr val="FF0000"/>
                </a:solidFill>
                <a:latin typeface="Arial" pitchFamily="34" charset="0"/>
                <a:cs typeface="Arial" pitchFamily="34" charset="0"/>
              </a:rPr>
              <a:t>+ Hình b: Nông dân, trồng lúa</a:t>
            </a:r>
          </a:p>
          <a:p>
            <a:r>
              <a:rPr lang="en-US" sz="2400">
                <a:solidFill>
                  <a:srgbClr val="FF0000"/>
                </a:solidFill>
                <a:latin typeface="Arial" pitchFamily="34" charset="0"/>
                <a:cs typeface="Arial" pitchFamily="34" charset="0"/>
              </a:rPr>
              <a:t>+ Hình c: Nhà làm vườn, trồng cây cảnh</a:t>
            </a:r>
          </a:p>
          <a:p>
            <a:r>
              <a:rPr lang="en-US" sz="2400">
                <a:solidFill>
                  <a:srgbClr val="FF0000"/>
                </a:solidFill>
                <a:latin typeface="Arial" pitchFamily="34" charset="0"/>
                <a:cs typeface="Arial" pitchFamily="34" charset="0"/>
              </a:rPr>
              <a:t>2.Các hình thể hiện trồng trọt công nghệ cao là: </a:t>
            </a:r>
          </a:p>
          <a:p>
            <a:r>
              <a:rPr lang="en-US" sz="2400">
                <a:solidFill>
                  <a:srgbClr val="FF0000"/>
                </a:solidFill>
                <a:latin typeface="Arial" pitchFamily="34" charset="0"/>
                <a:cs typeface="Arial" pitchFamily="34" charset="0"/>
              </a:rPr>
              <a:t>+ b: Trồng thủy canh</a:t>
            </a:r>
          </a:p>
          <a:p>
            <a:r>
              <a:rPr lang="en-US" sz="2400">
                <a:solidFill>
                  <a:srgbClr val="FF0000"/>
                </a:solidFill>
                <a:latin typeface="Arial" pitchFamily="34" charset="0"/>
                <a:cs typeface="Arial" pitchFamily="34" charset="0"/>
              </a:rPr>
              <a:t>+ c: Hệ thống tưới tiêu tự động</a:t>
            </a:r>
          </a:p>
          <a:p>
            <a:r>
              <a:rPr lang="en-US" sz="2400">
                <a:solidFill>
                  <a:srgbClr val="FF0000"/>
                </a:solidFill>
                <a:latin typeface="Arial" pitchFamily="34" charset="0"/>
                <a:cs typeface="Arial" pitchFamily="34" charset="0"/>
              </a:rPr>
              <a:t>3.+ Vòi phun nước tự động tưới nước tự động ở các công viên giải trí: hệ thống tưới tiêu tự động khi trồng rau.</a:t>
            </a:r>
          </a:p>
          <a:p>
            <a:r>
              <a:rPr lang="en-US" sz="2400">
                <a:solidFill>
                  <a:srgbClr val="FF0000"/>
                </a:solidFill>
                <a:latin typeface="Arial" pitchFamily="34" charset="0"/>
                <a:cs typeface="Arial" pitchFamily="34" charset="0"/>
              </a:rPr>
              <a:t>+ Mô hình trồng rau trong hệ thống nhà kính : khí hậu trong nhà kính có thể điều chỉnh được, ít sâu bọ..</a:t>
            </a:r>
            <a:endParaRPr lang="vi-VN" sz="24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02199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3149"/>
            <a:ext cx="8229600" cy="685800"/>
          </a:xfrm>
        </p:spPr>
        <p:txBody>
          <a:bodyPr>
            <a:normAutofit/>
          </a:bodyPr>
          <a:lstStyle/>
          <a:p>
            <a:r>
              <a:rPr lang="en-US" sz="2800" b="1" smtClean="0">
                <a:solidFill>
                  <a:srgbClr val="FF0000"/>
                </a:solidFill>
                <a:latin typeface="Arial" pitchFamily="34" charset="0"/>
                <a:cs typeface="Arial" pitchFamily="34" charset="0"/>
              </a:rPr>
              <a:t>VẬN DỤNG</a:t>
            </a:r>
            <a:endParaRPr lang="en-US" sz="2800" b="1">
              <a:solidFill>
                <a:srgbClr val="FF0000"/>
              </a:solidFill>
              <a:latin typeface="Arial" pitchFamily="34" charset="0"/>
              <a:cs typeface="Arial" pitchFamily="34" charset="0"/>
            </a:endParaRPr>
          </a:p>
        </p:txBody>
      </p:sp>
      <p:sp>
        <p:nvSpPr>
          <p:cNvPr id="3" name="Rectangle 2"/>
          <p:cNvSpPr/>
          <p:nvPr/>
        </p:nvSpPr>
        <p:spPr>
          <a:xfrm>
            <a:off x="381000" y="685800"/>
            <a:ext cx="8305800" cy="2308324"/>
          </a:xfrm>
          <a:prstGeom prst="rect">
            <a:avLst/>
          </a:prstGeom>
        </p:spPr>
        <p:txBody>
          <a:bodyPr wrap="square">
            <a:spAutoFit/>
          </a:bodyPr>
          <a:lstStyle/>
          <a:p>
            <a:r>
              <a:rPr lang="nl-NL" sz="2400" b="1" smtClean="0">
                <a:solidFill>
                  <a:srgbClr val="0000FF"/>
                </a:solidFill>
                <a:latin typeface="Arial" pitchFamily="34" charset="0"/>
                <a:cs typeface="Arial" pitchFamily="34" charset="0"/>
              </a:rPr>
              <a:t>1.Đ</a:t>
            </a:r>
            <a:r>
              <a:rPr lang="en-US" sz="2400" b="1">
                <a:solidFill>
                  <a:srgbClr val="0000FF"/>
                </a:solidFill>
                <a:latin typeface="Arial" pitchFamily="34" charset="0"/>
                <a:cs typeface="Arial" pitchFamily="34" charset="0"/>
              </a:rPr>
              <a:t>ịa phương em phát triển những nghề nào trong lĩnh vực trồng trọt? Những nghề đó tác động như thế nào đến kinh tế của địa phương em</a:t>
            </a:r>
            <a:r>
              <a:rPr lang="en-US" sz="2400" b="1">
                <a:solidFill>
                  <a:srgbClr val="0000FF"/>
                </a:solidFill>
                <a:latin typeface="Arial" pitchFamily="34" charset="0"/>
                <a:cs typeface="Arial" pitchFamily="34" charset="0"/>
              </a:rPr>
              <a:t>? </a:t>
            </a:r>
            <a:endParaRPr lang="en-US" sz="2400" b="1" smtClean="0">
              <a:solidFill>
                <a:srgbClr val="0000FF"/>
              </a:solidFill>
              <a:latin typeface="Arial" pitchFamily="34" charset="0"/>
              <a:cs typeface="Arial" pitchFamily="34" charset="0"/>
            </a:endParaRPr>
          </a:p>
          <a:p>
            <a:r>
              <a:rPr lang="en-US" sz="2400" b="1" smtClean="0">
                <a:solidFill>
                  <a:srgbClr val="0000FF"/>
                </a:solidFill>
                <a:latin typeface="Arial" pitchFamily="34" charset="0"/>
                <a:cs typeface="Arial" pitchFamily="34" charset="0"/>
              </a:rPr>
              <a:t>2.Ứ</a:t>
            </a:r>
            <a:r>
              <a:rPr lang="vi-VN" sz="2400" b="1" smtClean="0">
                <a:solidFill>
                  <a:srgbClr val="0000FF"/>
                </a:solidFill>
                <a:latin typeface="Arial" pitchFamily="34" charset="0"/>
                <a:cs typeface="Arial" pitchFamily="34" charset="0"/>
              </a:rPr>
              <a:t>ng </a:t>
            </a:r>
            <a:r>
              <a:rPr lang="vi-VN" sz="2400" b="1">
                <a:solidFill>
                  <a:srgbClr val="0000FF"/>
                </a:solidFill>
                <a:latin typeface="Arial" pitchFamily="34" charset="0"/>
                <a:cs typeface="Arial" pitchFamily="34" charset="0"/>
              </a:rPr>
              <a:t>dụng công nghệ cao trong trồng trọt được áp dụng ở địa phương em như thế nào</a:t>
            </a:r>
            <a:r>
              <a:rPr lang="vi-VN" sz="2400" b="1" smtClean="0">
                <a:solidFill>
                  <a:srgbClr val="0000FF"/>
                </a:solidFill>
                <a:latin typeface="Arial" pitchFamily="34" charset="0"/>
                <a:cs typeface="Arial" pitchFamily="34" charset="0"/>
              </a:rPr>
              <a:t>?</a:t>
            </a:r>
            <a:endParaRPr lang="en-US" sz="2400" b="1" smtClean="0">
              <a:solidFill>
                <a:srgbClr val="0000FF"/>
              </a:solidFill>
              <a:latin typeface="Arial" pitchFamily="34" charset="0"/>
              <a:cs typeface="Arial" pitchFamily="34" charset="0"/>
            </a:endParaRPr>
          </a:p>
          <a:p>
            <a:r>
              <a:rPr lang="en-US" sz="2400" b="1">
                <a:solidFill>
                  <a:srgbClr val="0000FF"/>
                </a:solidFill>
                <a:latin typeface="Arial" pitchFamily="34" charset="0"/>
                <a:cs typeface="Arial" pitchFamily="34" charset="0"/>
              </a:rPr>
              <a:t>Ghi trên giấy A4. Giờ sau nộp </a:t>
            </a:r>
            <a:r>
              <a:rPr lang="en-US" sz="2400" b="1">
                <a:solidFill>
                  <a:srgbClr val="0000FF"/>
                </a:solidFill>
                <a:latin typeface="Arial" pitchFamily="34" charset="0"/>
                <a:cs typeface="Arial" pitchFamily="34" charset="0"/>
              </a:rPr>
              <a:t>gv</a:t>
            </a:r>
            <a:r>
              <a:rPr lang="en-US" sz="2400" b="1" smtClean="0">
                <a:solidFill>
                  <a:srgbClr val="0000FF"/>
                </a:solidFill>
                <a:latin typeface="Arial" pitchFamily="34" charset="0"/>
                <a:cs typeface="Arial" pitchFamily="34" charset="0"/>
              </a:rPr>
              <a:t>.</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147571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914400" y="381000"/>
            <a:ext cx="8229600" cy="4572000"/>
          </a:xfrm>
          <a:prstGeom prst="cloudCallout">
            <a:avLst>
              <a:gd name="adj1" fmla="val -53013"/>
              <a:gd name="adj2" fmla="val 55917"/>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Arial" pitchFamily="34" charset="0"/>
                <a:cs typeface="Arial" pitchFamily="34" charset="0"/>
              </a:rPr>
              <a:t>A: Mình rất thích trồng và chăm sóc các loại cây trồng</a:t>
            </a:r>
          </a:p>
          <a:p>
            <a:r>
              <a:rPr lang="en-US" sz="2400" b="1">
                <a:solidFill>
                  <a:srgbClr val="0000FF"/>
                </a:solidFill>
                <a:latin typeface="Arial" pitchFamily="34" charset="0"/>
                <a:cs typeface="Arial" pitchFamily="34" charset="0"/>
              </a:rPr>
              <a:t>B: Vậy có những nghề nào trồng và chăm sóc các loại cây trồng</a:t>
            </a:r>
          </a:p>
        </p:txBody>
      </p:sp>
    </p:spTree>
    <p:extLst>
      <p:ext uri="{BB962C8B-B14F-4D97-AF65-F5344CB8AC3E}">
        <p14:creationId xmlns:p14="http://schemas.microsoft.com/office/powerpoint/2010/main" val="1990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762000"/>
            <a:ext cx="5943600" cy="4572000"/>
          </a:xfrm>
          <a:prstGeom prst="cloudCallout">
            <a:avLst>
              <a:gd name="adj1" fmla="val 44942"/>
              <a:gd name="adj2" fmla="val 66550"/>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a:solidFill>
                  <a:srgbClr val="0000FF"/>
                </a:solidFill>
                <a:latin typeface="Arial" pitchFamily="34" charset="0"/>
                <a:cs typeface="Arial" pitchFamily="34" charset="0"/>
              </a:rPr>
              <a:t>A: Mình rất thích trồng và chăm sóc các loại cây trồng</a:t>
            </a:r>
          </a:p>
          <a:p>
            <a:r>
              <a:rPr lang="en-US" sz="2400" b="1">
                <a:solidFill>
                  <a:srgbClr val="0000FF"/>
                </a:solidFill>
                <a:latin typeface="Arial" pitchFamily="34" charset="0"/>
                <a:cs typeface="Arial" pitchFamily="34" charset="0"/>
              </a:rPr>
              <a:t>B: Vậy có những nghề nào trồng và chăm sóc các loại cây trồng</a:t>
            </a:r>
            <a:endParaRPr lang="en-US" sz="2400" b="1">
              <a:solidFill>
                <a:srgbClr val="0000FF"/>
              </a:solidFill>
              <a:latin typeface="Arial" pitchFamily="34" charset="0"/>
              <a:cs typeface="Arial" pitchFamily="34" charset="0"/>
            </a:endParaRPr>
          </a:p>
        </p:txBody>
      </p:sp>
      <p:sp>
        <p:nvSpPr>
          <p:cNvPr id="2" name="Rectangle 1"/>
          <p:cNvSpPr/>
          <p:nvPr/>
        </p:nvSpPr>
        <p:spPr>
          <a:xfrm>
            <a:off x="5981218" y="1371600"/>
            <a:ext cx="2514600" cy="1938992"/>
          </a:xfrm>
          <a:prstGeom prst="rect">
            <a:avLst/>
          </a:prstGeom>
        </p:spPr>
        <p:txBody>
          <a:bodyPr wrap="square">
            <a:spAutoFit/>
          </a:bodyPr>
          <a:lstStyle/>
          <a:p>
            <a:r>
              <a:rPr lang="en-US" sz="2400">
                <a:solidFill>
                  <a:srgbClr val="FF0000"/>
                </a:solidFill>
                <a:latin typeface="Arial" pitchFamily="34" charset="0"/>
                <a:cs typeface="Arial" pitchFamily="34" charset="0"/>
              </a:rPr>
              <a:t>- Nghề chọn tạo giống cây trồng, nghề khuyến nông, nghề bảo vệ thực vật….</a:t>
            </a:r>
          </a:p>
        </p:txBody>
      </p:sp>
    </p:spTree>
    <p:extLst>
      <p:ext uri="{BB962C8B-B14F-4D97-AF65-F5344CB8AC3E}">
        <p14:creationId xmlns:p14="http://schemas.microsoft.com/office/powerpoint/2010/main" val="469913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371" y="7620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2" name="Rectangle 2"/>
          <p:cNvSpPr>
            <a:spLocks noChangeArrowheads="1"/>
          </p:cNvSpPr>
          <p:nvPr/>
        </p:nvSpPr>
        <p:spPr bwMode="auto">
          <a:xfrm>
            <a:off x="223946" y="307032"/>
            <a:ext cx="86747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2400" b="1">
                <a:solidFill>
                  <a:srgbClr val="0000FF"/>
                </a:solidFill>
                <a:latin typeface="Arial" pitchFamily="34" charset="0"/>
                <a:cs typeface="Arial" pitchFamily="34" charset="0"/>
              </a:rPr>
              <a:t>1.Em hãy đọc nội dung mục 4 và nêu những đặc điểm cơ bản của trồng trọt công nghệ cao.</a:t>
            </a:r>
            <a:br>
              <a:rPr lang="en-US" sz="2400" b="1">
                <a:solidFill>
                  <a:srgbClr val="0000FF"/>
                </a:solidFill>
                <a:latin typeface="Arial" pitchFamily="34" charset="0"/>
                <a:cs typeface="Arial" pitchFamily="34" charset="0"/>
              </a:rPr>
            </a:br>
            <a:endParaRPr kumimoji="0" lang="en-US" sz="1800" b="1" i="0" u="none" strike="noStrike" cap="none" normalizeH="0" baseline="0" smtClean="0">
              <a:ln>
                <a:noFill/>
              </a:ln>
              <a:solidFill>
                <a:srgbClr val="0000FF"/>
              </a:solidFill>
              <a:effectLst/>
              <a:latin typeface="Arial" pitchFamily="34" charset="0"/>
              <a:cs typeface="Arial" pitchFamily="34" charset="0"/>
            </a:endParaRPr>
          </a:p>
        </p:txBody>
      </p:sp>
      <p:sp>
        <p:nvSpPr>
          <p:cNvPr id="3" name="Rectangle 3"/>
          <p:cNvSpPr>
            <a:spLocks noChangeArrowheads="1"/>
          </p:cNvSpPr>
          <p:nvPr/>
        </p:nvSpPr>
        <p:spPr bwMode="auto">
          <a:xfrm>
            <a:off x="0" y="166976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r>
            <a:b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38" y="1143000"/>
            <a:ext cx="8686933"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1072" y="5715000"/>
            <a:ext cx="8806306" cy="830997"/>
          </a:xfrm>
          <a:prstGeom prst="rect">
            <a:avLst/>
          </a:prstGeom>
        </p:spPr>
        <p:txBody>
          <a:bodyPr wrap="square">
            <a:spAutoFit/>
          </a:bodyPr>
          <a:lstStyle/>
          <a:p>
            <a:r>
              <a:rPr lang="vi-VN" sz="2400" b="1">
                <a:solidFill>
                  <a:srgbClr val="0000FF"/>
                </a:solidFill>
              </a:rPr>
              <a:t>a.Hình nào là trồng trọt công nghệ cao? Vì sao?</a:t>
            </a:r>
          </a:p>
          <a:p>
            <a:r>
              <a:rPr lang="vi-VN" sz="2400" b="1">
                <a:solidFill>
                  <a:srgbClr val="0000FF"/>
                </a:solidFill>
              </a:rPr>
              <a:t>b. Có những công nghệ cao nào được áp dụng?</a:t>
            </a:r>
          </a:p>
        </p:txBody>
      </p:sp>
    </p:spTree>
    <p:extLst>
      <p:ext uri="{BB962C8B-B14F-4D97-AF65-F5344CB8AC3E}">
        <p14:creationId xmlns:p14="http://schemas.microsoft.com/office/powerpoint/2010/main" val="397167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1000"/>
                                        <p:tgtEl>
                                          <p:spTgt spid="1026"/>
                                        </p:tgtEl>
                                      </p:cBhvr>
                                    </p:animEffect>
                                    <p:anim calcmode="lin" valueType="num">
                                      <p:cBhvr>
                                        <p:cTn id="23" dur="1000" fill="hold"/>
                                        <p:tgtEl>
                                          <p:spTgt spid="1026"/>
                                        </p:tgtEl>
                                        <p:attrNameLst>
                                          <p:attrName>ppt_x</p:attrName>
                                        </p:attrNameLst>
                                      </p:cBhvr>
                                      <p:tavLst>
                                        <p:tav tm="0">
                                          <p:val>
                                            <p:strVal val="#ppt_x"/>
                                          </p:val>
                                        </p:tav>
                                        <p:tav tm="100000">
                                          <p:val>
                                            <p:strVal val="#ppt_x"/>
                                          </p:val>
                                        </p:tav>
                                      </p:tavLst>
                                    </p:anim>
                                    <p:anim calcmode="lin" valueType="num">
                                      <p:cBhvr>
                                        <p:cTn id="24" dur="1000" fill="hold"/>
                                        <p:tgtEl>
                                          <p:spTgt spid="102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4371" y="76200"/>
            <a:ext cx="887778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                                                                   </a:t>
            </a:r>
            <a:r>
              <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rPr>
              <a:t>PHIẾU HỌC TẬP </a:t>
            </a:r>
            <a:r>
              <a:rPr lang="en-US" sz="2400" b="1">
                <a:solidFill>
                  <a:srgbClr val="FF0000"/>
                </a:solidFill>
                <a:latin typeface="Arial" pitchFamily="34" charset="0"/>
                <a:ea typeface="Times New Roman" pitchFamily="18" charset="0"/>
                <a:cs typeface="Arial" pitchFamily="34" charset="0"/>
              </a:rPr>
              <a:t>1</a:t>
            </a:r>
            <a:endParaRPr kumimoji="0" lang="en-US" sz="2400" b="1" i="0" u="none" strike="noStrike" cap="none" normalizeH="0" baseline="0" smtClean="0">
              <a:ln>
                <a:noFill/>
              </a:ln>
              <a:solidFill>
                <a:srgbClr val="FF0000"/>
              </a:solidFill>
              <a:effectLst/>
              <a:latin typeface="Arial" pitchFamily="34" charset="0"/>
              <a:ea typeface="Times New Roman" pitchFamily="18" charset="0"/>
              <a:cs typeface="Arial" pitchFamily="34" charset="0"/>
            </a:endParaRPr>
          </a:p>
        </p:txBody>
      </p:sp>
      <p:sp>
        <p:nvSpPr>
          <p:cNvPr id="3" name="Rectangle 3"/>
          <p:cNvSpPr>
            <a:spLocks noChangeArrowheads="1"/>
          </p:cNvSpPr>
          <p:nvPr/>
        </p:nvSpPr>
        <p:spPr bwMode="auto">
          <a:xfrm>
            <a:off x="0" y="166976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r>
            <a:b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4"/>
          <p:cNvSpPr/>
          <p:nvPr/>
        </p:nvSpPr>
        <p:spPr>
          <a:xfrm>
            <a:off x="398000" y="461665"/>
            <a:ext cx="8568159" cy="5632311"/>
          </a:xfrm>
          <a:prstGeom prst="rect">
            <a:avLst/>
          </a:prstGeom>
        </p:spPr>
        <p:txBody>
          <a:bodyPr wrap="square">
            <a:spAutoFit/>
          </a:bodyPr>
          <a:lstStyle/>
          <a:p>
            <a:r>
              <a:rPr lang="vi-VN" sz="2400" b="1">
                <a:solidFill>
                  <a:srgbClr val="FF0000"/>
                </a:solidFill>
              </a:rPr>
              <a:t>1.</a:t>
            </a:r>
            <a:r>
              <a:rPr lang="vi-VN" sz="2400">
                <a:solidFill>
                  <a:srgbClr val="FF0000"/>
                </a:solidFill>
              </a:rPr>
              <a:t> Các hình là trồng trọt công nghệ cao là: </a:t>
            </a:r>
          </a:p>
          <a:p>
            <a:r>
              <a:rPr lang="vi-VN" sz="2400">
                <a:solidFill>
                  <a:srgbClr val="FF0000"/>
                </a:solidFill>
              </a:rPr>
              <a:t>Hình 1.5.a: Trồng dưa trong nhà có mái che,</a:t>
            </a:r>
          </a:p>
          <a:p>
            <a:r>
              <a:rPr lang="vi-VN" sz="2400">
                <a:solidFill>
                  <a:srgbClr val="FF0000"/>
                </a:solidFill>
              </a:rPr>
              <a:t>Hình 1.5.c: Sử dụng giàn tưới nước tự động</a:t>
            </a:r>
          </a:p>
          <a:p>
            <a:r>
              <a:rPr lang="vi-VN" sz="2400">
                <a:solidFill>
                  <a:srgbClr val="FF0000"/>
                </a:solidFill>
              </a:rPr>
              <a:t>Hình 1.5.d: Điều khiển máy gặt lúa từ xa bằng điện tử thông minh</a:t>
            </a:r>
          </a:p>
          <a:p>
            <a:r>
              <a:rPr lang="vi-VN" sz="2400">
                <a:solidFill>
                  <a:srgbClr val="FF0000"/>
                </a:solidFill>
              </a:rPr>
              <a:t>Hình 1.5.e: Bọc lưới tự động, chính xác cho quả cà chua</a:t>
            </a:r>
          </a:p>
          <a:p>
            <a:r>
              <a:rPr lang="vi-VN" sz="2400">
                <a:solidFill>
                  <a:srgbClr val="FF0000"/>
                </a:solidFill>
              </a:rPr>
              <a:t>Vì các Hình trên đều ứng dụng các phương thức sản xuất tiên tiến, ứng dụng công nghệ cao, sản xuất theo hướng công nghiệp hóa, người quản lí và người sản xuất có kiến thức, trình độ chuyên môn giỏi.</a:t>
            </a:r>
          </a:p>
          <a:p>
            <a:r>
              <a:rPr lang="vi-VN" sz="2400">
                <a:solidFill>
                  <a:srgbClr val="FF0000"/>
                </a:solidFill>
              </a:rPr>
              <a:t>Các hình b, g là trồng trọt theo phương thức sức người là chủ yếu.</a:t>
            </a:r>
          </a:p>
          <a:p>
            <a:r>
              <a:rPr lang="vi-VN" sz="2400" b="1">
                <a:solidFill>
                  <a:srgbClr val="FF0000"/>
                </a:solidFill>
              </a:rPr>
              <a:t>2.</a:t>
            </a:r>
            <a:r>
              <a:rPr lang="vi-VN" sz="2400">
                <a:solidFill>
                  <a:srgbClr val="FF0000"/>
                </a:solidFill>
              </a:rPr>
              <a:t> Các công nghệ cao được áp dụng là: trồng trọt trong nhà có mái che, hệ thống tưới nước tự động, nông nghiệp thông minh, nông nghiệp </a:t>
            </a:r>
            <a:r>
              <a:rPr lang="vi-VN" sz="2400">
                <a:solidFill>
                  <a:srgbClr val="FF0000"/>
                </a:solidFill>
              </a:rPr>
              <a:t>chính </a:t>
            </a:r>
            <a:r>
              <a:rPr lang="vi-VN" sz="2400" smtClean="0">
                <a:solidFill>
                  <a:srgbClr val="FF0000"/>
                </a:solidFill>
              </a:rPr>
              <a:t>xác</a:t>
            </a:r>
            <a:endParaRPr lang="vi-VN" sz="2400">
              <a:solidFill>
                <a:srgbClr val="FF0000"/>
              </a:solidFill>
            </a:endParaRPr>
          </a:p>
        </p:txBody>
      </p:sp>
    </p:spTree>
    <p:extLst>
      <p:ext uri="{BB962C8B-B14F-4D97-AF65-F5344CB8AC3E}">
        <p14:creationId xmlns:p14="http://schemas.microsoft.com/office/powerpoint/2010/main" val="299548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763000" cy="4154984"/>
          </a:xfrm>
          <a:prstGeom prst="rect">
            <a:avLst/>
          </a:prstGeom>
        </p:spPr>
        <p:txBody>
          <a:bodyPr wrap="square">
            <a:spAutoFit/>
          </a:bodyPr>
          <a:lstStyle/>
          <a:p>
            <a:r>
              <a:rPr lang="en-US" sz="2400">
                <a:latin typeface="Arial" pitchFamily="34" charset="0"/>
                <a:cs typeface="Arial" pitchFamily="34" charset="0"/>
              </a:rPr>
              <a:t>4.Trồng trọt công nghệ cao</a:t>
            </a:r>
          </a:p>
          <a:p>
            <a:r>
              <a:rPr lang="en-US" sz="2400">
                <a:latin typeface="Arial" pitchFamily="34" charset="0"/>
                <a:cs typeface="Arial" pitchFamily="34" charset="0"/>
              </a:rPr>
              <a:t>Các đặc điểm cơ bản của trồng trọt công nghệ cao:</a:t>
            </a:r>
          </a:p>
          <a:p>
            <a:r>
              <a:rPr lang="en-US" sz="2400">
                <a:latin typeface="Arial" pitchFamily="34" charset="0"/>
                <a:cs typeface="Arial" pitchFamily="34" charset="0"/>
              </a:rPr>
              <a:t>   + Phát triển các phương thức sản xuất tiên tiến: thủy canh, khí canh, nông nghiệp chính xác, nông nghiệp thông minh, …</a:t>
            </a:r>
          </a:p>
          <a:p>
            <a:r>
              <a:rPr lang="en-US" sz="2400">
                <a:latin typeface="Arial" pitchFamily="34" charset="0"/>
                <a:cs typeface="Arial" pitchFamily="34" charset="0"/>
              </a:rPr>
              <a:t>   + Ứng dụng công nghệ cao (cảm biến, robot, máy bay không người lái, vật liệu nano, công nghệ sinh học, trí tuệ nhân tạo, kết nối vạn vật, …)</a:t>
            </a:r>
          </a:p>
          <a:p>
            <a:r>
              <a:rPr lang="en-US" sz="2400">
                <a:latin typeface="Arial" pitchFamily="34" charset="0"/>
                <a:cs typeface="Arial" pitchFamily="34" charset="0"/>
              </a:rPr>
              <a:t>   + Sản xuất theo hướng công nghiệp hóa, tập trung tạo ra khối lượng sản phẩm lớn</a:t>
            </a:r>
          </a:p>
          <a:p>
            <a:r>
              <a:rPr lang="en-US" sz="2400">
                <a:latin typeface="Arial" pitchFamily="34" charset="0"/>
                <a:cs typeface="Arial" pitchFamily="34" charset="0"/>
              </a:rPr>
              <a:t>   + Người quản lí, người sản xuất có kiến thức, trình độ chuyên môn giỏi</a:t>
            </a:r>
          </a:p>
        </p:txBody>
      </p:sp>
      <p:sp>
        <p:nvSpPr>
          <p:cNvPr id="4" name="Rectangle 3"/>
          <p:cNvSpPr/>
          <p:nvPr/>
        </p:nvSpPr>
        <p:spPr>
          <a:xfrm>
            <a:off x="190500" y="273039"/>
            <a:ext cx="88392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3.BÀI 1. GIỚI THIỆU CHUNG VỀ TRỒNG TRỌT(TIẾP)</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417419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7" name="Rectangle 3"/>
          <p:cNvSpPr>
            <a:spLocks noChangeArrowheads="1"/>
          </p:cNvSpPr>
          <p:nvPr/>
        </p:nvSpPr>
        <p:spPr bwMode="auto">
          <a:xfrm>
            <a:off x="0" y="19936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r>
            <a:b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60482" y="272582"/>
            <a:ext cx="8670635" cy="830997"/>
          </a:xfrm>
          <a:prstGeom prst="rect">
            <a:avLst/>
          </a:prstGeom>
        </p:spPr>
        <p:txBody>
          <a:bodyPr wrap="square">
            <a:spAutoFit/>
          </a:bodyPr>
          <a:lstStyle/>
          <a:p>
            <a:r>
              <a:rPr lang="en-US" sz="2400" b="1">
                <a:solidFill>
                  <a:srgbClr val="0000FF"/>
                </a:solidFill>
                <a:latin typeface="Arial" pitchFamily="34" charset="0"/>
                <a:cs typeface="Arial" pitchFamily="34" charset="0"/>
              </a:rPr>
              <a:t>Em hãy kể tên và nêu đặc điểm một số ngành nghề trong trồng trọt?</a:t>
            </a:r>
            <a:endParaRPr lang="vi-VN" sz="2400" b="1">
              <a:solidFill>
                <a:srgbClr val="0000FF"/>
              </a:solidFill>
              <a:latin typeface="Arial" pitchFamily="34" charset="0"/>
              <a:cs typeface="Arial" pitchFamily="34" charset="0"/>
            </a:endParaRPr>
          </a:p>
        </p:txBody>
      </p:sp>
      <p:pic>
        <p:nvPicPr>
          <p:cNvPr id="2050" name="Picture 2" descr="C:\Users\USER\Desktop\Nganh-khoa-hoc-cay-tr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41" y="1103579"/>
            <a:ext cx="7840518" cy="5539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1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1000"/>
                                        <p:tgtEl>
                                          <p:spTgt spid="2050"/>
                                        </p:tgtEl>
                                      </p:cBhvr>
                                    </p:animEffect>
                                    <p:anim calcmode="lin" valueType="num">
                                      <p:cBhvr>
                                        <p:cTn id="23" dur="1000" fill="hold"/>
                                        <p:tgtEl>
                                          <p:spTgt spid="2050"/>
                                        </p:tgtEl>
                                        <p:attrNameLst>
                                          <p:attrName>ppt_x</p:attrName>
                                        </p:attrNameLst>
                                      </p:cBhvr>
                                      <p:tavLst>
                                        <p:tav tm="0">
                                          <p:val>
                                            <p:strVal val="#ppt_x"/>
                                          </p:val>
                                        </p:tav>
                                        <p:tav tm="100000">
                                          <p:val>
                                            <p:strVal val="#ppt_x"/>
                                          </p:val>
                                        </p:tav>
                                      </p:tavLst>
                                    </p:anim>
                                    <p:anim calcmode="lin" valueType="num">
                                      <p:cBhvr>
                                        <p:cTn id="24"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42691"/>
            <a:ext cx="8534400" cy="923330"/>
          </a:xfrm>
          <a:prstGeom prst="rect">
            <a:avLst/>
          </a:prstGeom>
        </p:spPr>
        <p:txBody>
          <a:bodyPr wrap="square">
            <a:spAutoFit/>
          </a:bodyPr>
          <a:lstStyle/>
          <a:p>
            <a:r>
              <a:rPr lang="en-US"/>
              <a:t/>
            </a:r>
            <a:br>
              <a:rPr lang="en-US"/>
            </a:br>
            <a:r>
              <a:rPr lang="en-US"/>
              <a:t/>
            </a:r>
            <a:br>
              <a:rPr lang="en-US"/>
            </a:br>
            <a:endParaRPr lang="en-US"/>
          </a:p>
        </p:txBody>
      </p:sp>
      <p:sp>
        <p:nvSpPr>
          <p:cNvPr id="7" name="Rectangle 3"/>
          <p:cNvSpPr>
            <a:spLocks noChangeArrowheads="1"/>
          </p:cNvSpPr>
          <p:nvPr/>
        </p:nvSpPr>
        <p:spPr bwMode="auto">
          <a:xfrm>
            <a:off x="0" y="1993613"/>
            <a:ext cx="1847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
            </a:r>
            <a:br>
              <a:rPr kumimoji="0" lang="en-US" sz="14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8"/>
          <p:cNvSpPr/>
          <p:nvPr/>
        </p:nvSpPr>
        <p:spPr>
          <a:xfrm>
            <a:off x="160482" y="272582"/>
            <a:ext cx="8670635" cy="830997"/>
          </a:xfrm>
          <a:prstGeom prst="rect">
            <a:avLst/>
          </a:prstGeom>
        </p:spPr>
        <p:txBody>
          <a:bodyPr wrap="square">
            <a:spAutoFit/>
          </a:bodyPr>
          <a:lstStyle/>
          <a:p>
            <a:r>
              <a:rPr lang="en-US" sz="2400" b="1">
                <a:solidFill>
                  <a:srgbClr val="0000FF"/>
                </a:solidFill>
                <a:latin typeface="Arial" pitchFamily="34" charset="0"/>
                <a:cs typeface="Arial" pitchFamily="34" charset="0"/>
              </a:rPr>
              <a:t>Em hãy kể tên và nêu đặc điểm một số ngành nghề trong trồng trọt?</a:t>
            </a:r>
            <a:endParaRPr lang="vi-VN" sz="2400" b="1">
              <a:solidFill>
                <a:srgbClr val="0000FF"/>
              </a:solidFill>
              <a:latin typeface="Arial" pitchFamily="34" charset="0"/>
              <a:cs typeface="Arial" pitchFamily="34" charset="0"/>
            </a:endParaRPr>
          </a:p>
        </p:txBody>
      </p:sp>
      <p:sp>
        <p:nvSpPr>
          <p:cNvPr id="3" name="Rectangle 2"/>
          <p:cNvSpPr/>
          <p:nvPr/>
        </p:nvSpPr>
        <p:spPr>
          <a:xfrm>
            <a:off x="247934" y="1105264"/>
            <a:ext cx="8602518" cy="5632311"/>
          </a:xfrm>
          <a:prstGeom prst="rect">
            <a:avLst/>
          </a:prstGeom>
        </p:spPr>
        <p:txBody>
          <a:bodyPr wrap="square">
            <a:spAutoFit/>
          </a:bodyPr>
          <a:lstStyle/>
          <a:p>
            <a:r>
              <a:rPr lang="vi-VN" sz="2400">
                <a:solidFill>
                  <a:srgbClr val="FF0000"/>
                </a:solidFill>
              </a:rPr>
              <a:t>Một số ngành nghề trong trồng trọt là:</a:t>
            </a:r>
          </a:p>
          <a:p>
            <a:r>
              <a:rPr lang="vi-VN" sz="2400" smtClean="0">
                <a:solidFill>
                  <a:srgbClr val="FF0000"/>
                </a:solidFill>
              </a:rPr>
              <a:t>+ </a:t>
            </a:r>
            <a:r>
              <a:rPr lang="vi-VN" sz="2400">
                <a:solidFill>
                  <a:srgbClr val="FF0000"/>
                </a:solidFill>
              </a:rPr>
              <a:t>Nghề chọn tạo giống cây trồng: Người làm nghề này thực hiện cải tiến và phát triển các giống cây trồng mới năng suất cao, chất lượng </a:t>
            </a:r>
            <a:r>
              <a:rPr lang="vi-VN" sz="2400">
                <a:solidFill>
                  <a:srgbClr val="FF0000"/>
                </a:solidFill>
              </a:rPr>
              <a:t>tốt</a:t>
            </a:r>
            <a:r>
              <a:rPr lang="vi-VN" sz="2400" smtClean="0">
                <a:solidFill>
                  <a:srgbClr val="FF0000"/>
                </a:solidFill>
              </a:rPr>
              <a:t>.</a:t>
            </a:r>
            <a:endParaRPr lang="vi-VN" sz="2400">
              <a:solidFill>
                <a:srgbClr val="FF0000"/>
              </a:solidFill>
            </a:endParaRPr>
          </a:p>
          <a:p>
            <a:r>
              <a:rPr lang="vi-VN" sz="2400">
                <a:solidFill>
                  <a:srgbClr val="FF0000"/>
                </a:solidFill>
              </a:rPr>
              <a:t>   + Nghề trồng trọt: Người làm nghề này tham gia sản xuất và quản lí các cây trồng khác nhau như: lúa, rau, cam, vải cà phê, … ở nông hộ hoặc trang trại. Người làm nghề này có nhiều kinh nghiệm và kiến thức đa dạng từ đất đai, khí hậu, trồng trọt, kiểm soát sâu bệnh hại, thu hoạch đến kinh </a:t>
            </a:r>
            <a:r>
              <a:rPr lang="vi-VN" sz="2400">
                <a:solidFill>
                  <a:srgbClr val="FF0000"/>
                </a:solidFill>
              </a:rPr>
              <a:t>doanh</a:t>
            </a:r>
            <a:r>
              <a:rPr lang="vi-VN" sz="2400" smtClean="0">
                <a:solidFill>
                  <a:srgbClr val="FF0000"/>
                </a:solidFill>
              </a:rPr>
              <a:t>.</a:t>
            </a:r>
            <a:endParaRPr lang="vi-VN" sz="2400">
              <a:solidFill>
                <a:srgbClr val="FF0000"/>
              </a:solidFill>
            </a:endParaRPr>
          </a:p>
          <a:p>
            <a:r>
              <a:rPr lang="vi-VN" sz="2400">
                <a:solidFill>
                  <a:srgbClr val="FF0000"/>
                </a:solidFill>
              </a:rPr>
              <a:t>   + Nghề bảo vệ thực vật: Người làm nghề này đưa ra những dự báo về sâu bệnh và các biện pháp phòng trừ hiệu quả, an toàn giúp bảo vệ mùa màng và môi trường </a:t>
            </a:r>
            <a:r>
              <a:rPr lang="vi-VN" sz="2400">
                <a:solidFill>
                  <a:srgbClr val="FF0000"/>
                </a:solidFill>
              </a:rPr>
              <a:t>sinh </a:t>
            </a:r>
            <a:r>
              <a:rPr lang="vi-VN" sz="2400" smtClean="0">
                <a:solidFill>
                  <a:srgbClr val="FF0000"/>
                </a:solidFill>
              </a:rPr>
              <a:t>thái</a:t>
            </a:r>
            <a:endParaRPr lang="vi-VN" sz="2400">
              <a:solidFill>
                <a:srgbClr val="FF0000"/>
              </a:solidFill>
            </a:endParaRPr>
          </a:p>
          <a:p>
            <a:r>
              <a:rPr lang="vi-VN" sz="2400">
                <a:solidFill>
                  <a:srgbClr val="FF0000"/>
                </a:solidFill>
              </a:rPr>
              <a:t>   + Nghề khuyến nông: người làm nghề này đưa ra những hướng dẫn kĩ thuật giúp cho người sản xuất tăng năng suất, chất lượng cây trồng và hiệu quả kinh </a:t>
            </a:r>
            <a:r>
              <a:rPr lang="vi-VN" sz="2400">
                <a:solidFill>
                  <a:srgbClr val="FF0000"/>
                </a:solidFill>
              </a:rPr>
              <a:t>tế</a:t>
            </a:r>
            <a:r>
              <a:rPr lang="vi-VN" smtClean="0"/>
              <a:t>.</a:t>
            </a:r>
            <a:endParaRPr lang="vi-VN"/>
          </a:p>
        </p:txBody>
      </p:sp>
    </p:spTree>
    <p:extLst>
      <p:ext uri="{BB962C8B-B14F-4D97-AF65-F5344CB8AC3E}">
        <p14:creationId xmlns:p14="http://schemas.microsoft.com/office/powerpoint/2010/main" val="397906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0"/>
            <a:ext cx="8915400" cy="6001643"/>
          </a:xfrm>
          <a:prstGeom prst="rect">
            <a:avLst/>
          </a:prstGeom>
        </p:spPr>
        <p:txBody>
          <a:bodyPr wrap="square">
            <a:spAutoFit/>
          </a:bodyPr>
          <a:lstStyle/>
          <a:p>
            <a:r>
              <a:rPr lang="en-US" sz="2400" b="1">
                <a:latin typeface="Arial" pitchFamily="34" charset="0"/>
                <a:cs typeface="Arial" pitchFamily="34" charset="0"/>
              </a:rPr>
              <a:t>5.Một số ngành nghề trong trồng trọt</a:t>
            </a:r>
          </a:p>
          <a:p>
            <a:r>
              <a:rPr lang="en-US" sz="2400" b="1">
                <a:latin typeface="Arial" pitchFamily="34" charset="0"/>
                <a:cs typeface="Arial" pitchFamily="34" charset="0"/>
              </a:rPr>
              <a:t>   + Nghề chọn tạo giống cây trồng: Người làm nghề này thực hiện cải tiến và phát triển các giống cây trồng mới năng suất cao, chất lượng tốt.</a:t>
            </a:r>
          </a:p>
          <a:p>
            <a:r>
              <a:rPr lang="en-US" sz="2400" b="1">
                <a:latin typeface="Arial" pitchFamily="34" charset="0"/>
                <a:cs typeface="Arial" pitchFamily="34" charset="0"/>
              </a:rPr>
              <a:t>   + Nghề trồng trọt: Người làm nghề này tham gia sản xuất và quản lí các cây trồng khác nhau như: lúa, rau, cam, vải cà phê, … ở nông hộ hoặc trang trại. Người làm nghề này có nhiều kinh nghiệm và kiến thức đa dạng từ đất đai, khí hậu, trồng trọt, kiểm soát sâu bệnh hại, thu hoạch đến kinh doanh.</a:t>
            </a:r>
          </a:p>
          <a:p>
            <a:r>
              <a:rPr lang="en-US" sz="2400" b="1">
                <a:latin typeface="Arial" pitchFamily="34" charset="0"/>
                <a:cs typeface="Arial" pitchFamily="34" charset="0"/>
              </a:rPr>
              <a:t>   + Nghề bảo vệ thực vật: Người làm nghề này đưa ra những dự báo về sâu bệnh và các biện pháp phòng trừ hiệu quả, an toàn giúp bảo vệ mùa màng và môi trường sinh thái</a:t>
            </a:r>
          </a:p>
          <a:p>
            <a:r>
              <a:rPr lang="en-US" sz="2400" b="1">
                <a:latin typeface="Arial" pitchFamily="34" charset="0"/>
                <a:cs typeface="Arial" pitchFamily="34" charset="0"/>
              </a:rPr>
              <a:t>   + Nghề khuyến nông: người làm nghề này đưa ra những hướng dẫn kĩ thuật giúp cho người sản xuất tăng năng suất, chất lượng cây trồng và hiệu quả kinh tế.</a:t>
            </a:r>
          </a:p>
        </p:txBody>
      </p:sp>
      <p:sp>
        <p:nvSpPr>
          <p:cNvPr id="4" name="Rectangle 3"/>
          <p:cNvSpPr/>
          <p:nvPr/>
        </p:nvSpPr>
        <p:spPr>
          <a:xfrm>
            <a:off x="190500" y="273039"/>
            <a:ext cx="8839200" cy="461665"/>
          </a:xfrm>
          <a:prstGeom prst="rect">
            <a:avLst/>
          </a:prstGeom>
        </p:spPr>
        <p:txBody>
          <a:bodyPr wrap="square">
            <a:spAutoFit/>
          </a:bodyPr>
          <a:lstStyle/>
          <a:p>
            <a:pPr algn="ctr"/>
            <a:r>
              <a:rPr lang="en-US" sz="2400" b="1">
                <a:solidFill>
                  <a:srgbClr val="FF0000"/>
                </a:solidFill>
                <a:latin typeface="Arial" pitchFamily="34" charset="0"/>
                <a:cs typeface="Arial" pitchFamily="34" charset="0"/>
              </a:rPr>
              <a:t>TIẾT </a:t>
            </a:r>
            <a:r>
              <a:rPr lang="en-US" sz="2400" b="1" smtClean="0">
                <a:solidFill>
                  <a:srgbClr val="FF0000"/>
                </a:solidFill>
                <a:latin typeface="Arial" pitchFamily="34" charset="0"/>
                <a:cs typeface="Arial" pitchFamily="34" charset="0"/>
              </a:rPr>
              <a:t>3.BÀI 1. GIỚI THIỆU CHUNG VỀ TRỒNG TRỌT(TIẾP)</a:t>
            </a:r>
            <a:endParaRPr lang="en-US" sz="240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8748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889</TotalTime>
  <Words>581</Words>
  <Application>Microsoft Office PowerPoint</Application>
  <PresentationFormat>On-screen Show (4:3)</PresentationFormat>
  <Paragraphs>62</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LUYỆN TẬP</vt:lpstr>
      <vt:lpstr>VẬN DỤNG</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17</cp:revision>
  <dcterms:created xsi:type="dcterms:W3CDTF">2022-07-15T07:39:46Z</dcterms:created>
  <dcterms:modified xsi:type="dcterms:W3CDTF">2022-07-25T01:24:32Z</dcterms:modified>
</cp:coreProperties>
</file>