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9" r:id="rId2"/>
    <p:sldId id="318" r:id="rId3"/>
    <p:sldId id="257" r:id="rId4"/>
    <p:sldId id="323" r:id="rId5"/>
    <p:sldId id="324" r:id="rId6"/>
    <p:sldId id="305" r:id="rId7"/>
    <p:sldId id="260" r:id="rId8"/>
    <p:sldId id="326" r:id="rId9"/>
    <p:sldId id="261" r:id="rId10"/>
    <p:sldId id="327" r:id="rId11"/>
    <p:sldId id="262" r:id="rId12"/>
    <p:sldId id="295" r:id="rId13"/>
    <p:sldId id="328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  <a:srgbClr val="F2F7FC"/>
    <a:srgbClr val="DEEBF7"/>
    <a:srgbClr val="B48900"/>
    <a:srgbClr val="EEB500"/>
    <a:srgbClr val="F16649"/>
    <a:srgbClr val="00A1DA"/>
    <a:srgbClr val="62C8CE"/>
    <a:srgbClr val="C0E6EA"/>
    <a:srgbClr val="C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15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-1114" y="-58"/>
      </p:cViewPr>
      <p:guideLst>
        <p:guide orient="horz" pos="220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3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1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9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8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9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72" r:id="rId14"/>
    <p:sldLayoutId id="2147483668" r:id="rId15"/>
    <p:sldLayoutId id="2147483669" r:id="rId16"/>
    <p:sldLayoutId id="2147483670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579" y="216033"/>
            <a:ext cx="80391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1733" y="26739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539" y="36188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0369" y="3610243"/>
            <a:ext cx="1786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(save) </a:t>
            </a:r>
          </a:p>
          <a:p>
            <a:r>
              <a:rPr lang="en-US" sz="2400" dirty="0"/>
              <a:t>much paper.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764" y="47378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8593" y="4729195"/>
            <a:ext cx="265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people (have) </a:t>
            </a:r>
          </a:p>
          <a:p>
            <a:r>
              <a:rPr lang="en-US" sz="2400" dirty="0"/>
              <a:t>less water.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0717" y="57730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5548" y="5773050"/>
            <a:ext cx="253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river (not be)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6563" y="2682570"/>
            <a:ext cx="194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(recycle)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363886A-C80A-4360-B53A-747D1885E669}"/>
              </a:ext>
            </a:extLst>
          </p:cNvPr>
          <p:cNvSpPr txBox="1"/>
          <p:nvPr/>
        </p:nvSpPr>
        <p:spPr>
          <a:xfrm>
            <a:off x="2526890" y="2685850"/>
            <a:ext cx="5987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more, we (help) _______ the Earth.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8DA1476-674E-4969-B650-C80B1FB201CA}"/>
              </a:ext>
            </a:extLst>
          </p:cNvPr>
          <p:cNvSpPr txBox="1"/>
          <p:nvPr/>
        </p:nvSpPr>
        <p:spPr>
          <a:xfrm>
            <a:off x="2526890" y="2689232"/>
            <a:ext cx="3106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recycle</a:t>
            </a:r>
            <a:r>
              <a:rPr lang="en-US" sz="2400" dirty="0"/>
              <a:t> more, we (help)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E758F0E-1E2C-4939-BF70-810492292993}"/>
              </a:ext>
            </a:extLst>
          </p:cNvPr>
          <p:cNvSpPr txBox="1"/>
          <p:nvPr/>
        </p:nvSpPr>
        <p:spPr>
          <a:xfrm>
            <a:off x="5520812" y="2685859"/>
            <a:ext cx="2649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the Earth.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0A1FA78-B9B4-40AF-BF46-905456FE5E1D}"/>
              </a:ext>
            </a:extLst>
          </p:cNvPr>
          <p:cNvSpPr txBox="1"/>
          <p:nvPr/>
        </p:nvSpPr>
        <p:spPr>
          <a:xfrm>
            <a:off x="5520812" y="2685381"/>
            <a:ext cx="2649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help</a:t>
            </a:r>
            <a:r>
              <a:rPr lang="en-US" sz="2400" dirty="0"/>
              <a:t> the Earth.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A284379-8112-4877-B160-ECB5FBE5DA8F}"/>
              </a:ext>
            </a:extLst>
          </p:cNvPr>
          <p:cNvSpPr txBox="1"/>
          <p:nvPr/>
        </p:nvSpPr>
        <p:spPr>
          <a:xfrm>
            <a:off x="2023171" y="3619744"/>
            <a:ext cx="6936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a lot of trees if we (not waste) _______ so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BEE83B3-A2BA-4385-AB84-F450B5F3D7CA}"/>
              </a:ext>
            </a:extLst>
          </p:cNvPr>
          <p:cNvSpPr txBox="1"/>
          <p:nvPr/>
        </p:nvSpPr>
        <p:spPr>
          <a:xfrm>
            <a:off x="2049890" y="3621771"/>
            <a:ext cx="508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save</a:t>
            </a:r>
            <a:r>
              <a:rPr lang="en-US" sz="2400" dirty="0"/>
              <a:t> a lot of trees if we (not waste)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1AD493A-0108-4310-9F63-CAD01ADDD4DB}"/>
              </a:ext>
            </a:extLst>
          </p:cNvPr>
          <p:cNvSpPr txBox="1"/>
          <p:nvPr/>
        </p:nvSpPr>
        <p:spPr>
          <a:xfrm>
            <a:off x="6865565" y="3612691"/>
            <a:ext cx="1661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so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49271E2-7FAB-4F0C-9BD7-D66400F1471B}"/>
              </a:ext>
            </a:extLst>
          </p:cNvPr>
          <p:cNvSpPr txBox="1"/>
          <p:nvPr/>
        </p:nvSpPr>
        <p:spPr>
          <a:xfrm>
            <a:off x="6927372" y="3621654"/>
            <a:ext cx="2071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waste</a:t>
            </a:r>
            <a:r>
              <a:rPr lang="en-US" sz="2400" dirty="0"/>
              <a:t> so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FB404E7-8033-4AE3-AB7B-A0094DB5A9AD}"/>
              </a:ext>
            </a:extLst>
          </p:cNvPr>
          <p:cNvSpPr txBox="1"/>
          <p:nvPr/>
        </p:nvSpPr>
        <p:spPr>
          <a:xfrm>
            <a:off x="3254831" y="4731363"/>
            <a:ext cx="5574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fresh water if we (use) _______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6E745FF-8287-49F1-922C-5352CE114153}"/>
              </a:ext>
            </a:extLst>
          </p:cNvPr>
          <p:cNvSpPr txBox="1"/>
          <p:nvPr/>
        </p:nvSpPr>
        <p:spPr>
          <a:xfrm>
            <a:off x="3235167" y="4736512"/>
            <a:ext cx="4158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have</a:t>
            </a:r>
            <a:r>
              <a:rPr lang="en-US" sz="2400" dirty="0"/>
              <a:t> fresh water if we (use)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9520E05-0379-4776-A939-C1DE4A3054C0}"/>
              </a:ext>
            </a:extLst>
          </p:cNvPr>
          <p:cNvSpPr txBox="1"/>
          <p:nvPr/>
        </p:nvSpPr>
        <p:spPr>
          <a:xfrm>
            <a:off x="7216017" y="4724584"/>
            <a:ext cx="1415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0424289-1BD5-4732-B6AB-2FEB3C43FEBD}"/>
              </a:ext>
            </a:extLst>
          </p:cNvPr>
          <p:cNvSpPr txBox="1"/>
          <p:nvPr/>
        </p:nvSpPr>
        <p:spPr>
          <a:xfrm>
            <a:off x="7198813" y="4736511"/>
            <a:ext cx="725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4E13006-018A-4CE3-ACB7-13B7F9EE2C21}"/>
              </a:ext>
            </a:extLst>
          </p:cNvPr>
          <p:cNvSpPr txBox="1"/>
          <p:nvPr/>
        </p:nvSpPr>
        <p:spPr>
          <a:xfrm>
            <a:off x="3141583" y="5774113"/>
            <a:ext cx="5801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dirty, there (be) _______ more fish.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FEAE516-4213-481B-8339-B8AE65135067}"/>
              </a:ext>
            </a:extLst>
          </p:cNvPr>
          <p:cNvSpPr txBox="1"/>
          <p:nvPr/>
        </p:nvSpPr>
        <p:spPr>
          <a:xfrm>
            <a:off x="3096965" y="5773050"/>
            <a:ext cx="3711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isn’t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 not</a:t>
            </a:r>
            <a:r>
              <a:rPr lang="en-US" sz="2400" dirty="0"/>
              <a:t> dirty, there (be)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CDB29B1-FA3E-44D4-A8E7-CD51F40862ED}"/>
              </a:ext>
            </a:extLst>
          </p:cNvPr>
          <p:cNvSpPr txBox="1"/>
          <p:nvPr/>
        </p:nvSpPr>
        <p:spPr>
          <a:xfrm>
            <a:off x="6601857" y="5781661"/>
            <a:ext cx="2654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more fish.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7EAF13E-9389-42CA-AF7B-6C2131ED2C38}"/>
              </a:ext>
            </a:extLst>
          </p:cNvPr>
          <p:cNvSpPr txBox="1"/>
          <p:nvPr/>
        </p:nvSpPr>
        <p:spPr>
          <a:xfrm>
            <a:off x="6601856" y="5764439"/>
            <a:ext cx="2654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be </a:t>
            </a:r>
            <a:r>
              <a:rPr lang="en-US" sz="2400" dirty="0"/>
              <a:t>more fish.</a:t>
            </a:r>
          </a:p>
        </p:txBody>
      </p:sp>
    </p:spTree>
    <p:extLst>
      <p:ext uri="{BB962C8B-B14F-4D97-AF65-F5344CB8AC3E}">
        <p14:creationId xmlns:p14="http://schemas.microsoft.com/office/powerpoint/2010/main" val="349396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30" grpId="1"/>
      <p:bldP spid="31" grpId="0"/>
      <p:bldP spid="33" grpId="0"/>
      <p:bldP spid="34" grpId="0"/>
      <p:bldP spid="36" grpId="0"/>
      <p:bldP spid="36" grpId="1"/>
      <p:bldP spid="37" grpId="0"/>
      <p:bldP spid="48" grpId="0"/>
      <p:bldP spid="49" grpId="0"/>
      <p:bldP spid="50" grpId="0"/>
      <p:bldP spid="50" grpId="1"/>
      <p:bldP spid="51" grpId="0"/>
      <p:bldP spid="52" grpId="0"/>
      <p:bldP spid="53" grpId="0"/>
      <p:bldP spid="54" grpId="0"/>
      <p:bldP spid="54" grpId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1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54424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74765"/>
            <a:ext cx="8234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21" name="Rounded Rectangle 2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3408" y="1640647"/>
            <a:ext cx="6264833" cy="470318"/>
            <a:chOff x="363373" y="1262747"/>
            <a:chExt cx="6264833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air isn’t fresh. People cough.</a:t>
              </a:r>
              <a:endParaRPr lang="en-US" sz="24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3408" y="2637666"/>
            <a:ext cx="6471767" cy="461665"/>
            <a:chOff x="369902" y="2142097"/>
            <a:chExt cx="647176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water is dirty. A lot of fish die.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73408" y="3626032"/>
            <a:ext cx="7613923" cy="470318"/>
            <a:chOff x="363373" y="4026312"/>
            <a:chExt cx="7613923" cy="470318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3" y="4026312"/>
              <a:ext cx="7139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cut down trees in the forest. There are more floods.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3408" y="4643894"/>
            <a:ext cx="6471767" cy="470318"/>
            <a:chOff x="363373" y="3312302"/>
            <a:chExt cx="6471767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is too much noise. People don’t sleep.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73408" y="5649566"/>
            <a:ext cx="6471767" cy="470318"/>
            <a:chOff x="363373" y="5669935"/>
            <a:chExt cx="647176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is no water. Plants die.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1429931" y="24788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429931" y="35161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34056" y="45532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434056" y="554141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434056" y="65268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84838" y="23442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84838" y="341585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84838" y="43940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84838" y="541647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84838" y="64019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3192F8C-22A4-4A6A-A5C3-7BBEED129246}"/>
              </a:ext>
            </a:extLst>
          </p:cNvPr>
          <p:cNvSpPr txBox="1"/>
          <p:nvPr/>
        </p:nvSpPr>
        <p:spPr>
          <a:xfrm>
            <a:off x="1366696" y="2102312"/>
            <a:ext cx="5188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If the air isn't fresh, people will cough.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266E126-2205-4240-AD70-2676E7D6D1A7}"/>
              </a:ext>
            </a:extLst>
          </p:cNvPr>
          <p:cNvSpPr txBox="1"/>
          <p:nvPr/>
        </p:nvSpPr>
        <p:spPr>
          <a:xfrm>
            <a:off x="1366696" y="3155330"/>
            <a:ext cx="5179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If the water is dirty, a lot of fish will die.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86EB69E-F5A5-48F9-AE13-24FA7959445D}"/>
              </a:ext>
            </a:extLst>
          </p:cNvPr>
          <p:cNvSpPr txBox="1"/>
          <p:nvPr/>
        </p:nvSpPr>
        <p:spPr>
          <a:xfrm>
            <a:off x="1333511" y="4143921"/>
            <a:ext cx="7810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spc="-50" dirty="0">
                <a:solidFill>
                  <a:srgbClr val="00B050"/>
                </a:solidFill>
                <a:effectLst/>
              </a:rPr>
              <a:t>If we cut down trees in the forest, there will be more floods.</a:t>
            </a:r>
            <a:endParaRPr lang="en-US" sz="2400" spc="-50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EF2A2C7-2A15-4708-8691-9DF1BDD9F8DD}"/>
              </a:ext>
            </a:extLst>
          </p:cNvPr>
          <p:cNvSpPr txBox="1"/>
          <p:nvPr/>
        </p:nvSpPr>
        <p:spPr>
          <a:xfrm>
            <a:off x="1348238" y="5179814"/>
            <a:ext cx="7204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If there is too much noise, people will not / won't sleep.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38E5B76-F2AE-401C-932E-2B7C0805A315}"/>
              </a:ext>
            </a:extLst>
          </p:cNvPr>
          <p:cNvSpPr txBox="1"/>
          <p:nvPr/>
        </p:nvSpPr>
        <p:spPr>
          <a:xfrm>
            <a:off x="1366696" y="6120008"/>
            <a:ext cx="4586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If there is no water, plants will die.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200070"/>
            <a:ext cx="1513672" cy="442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264" y="186133"/>
            <a:ext cx="424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739511"/>
            <a:ext cx="3962114" cy="385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5162" y="1317474"/>
            <a:ext cx="44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5162" y="2078515"/>
            <a:ext cx="45735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/>
              <a:t>Group A </a:t>
            </a:r>
            <a:r>
              <a:rPr lang="en-US" sz="2200"/>
              <a:t>secretly writes five </a:t>
            </a:r>
            <a:r>
              <a:rPr lang="en-US" sz="2200" i="1"/>
              <a:t>if</a:t>
            </a:r>
            <a:r>
              <a:rPr lang="en-US" sz="2200"/>
              <a:t>-clauses on a sheet of paper.</a:t>
            </a:r>
          </a:p>
          <a:p>
            <a:pPr>
              <a:lnSpc>
                <a:spcPct val="150000"/>
              </a:lnSpc>
            </a:pPr>
            <a:r>
              <a:rPr lang="en-US" sz="2200" b="1"/>
              <a:t>Group B </a:t>
            </a:r>
            <a:r>
              <a:rPr lang="en-US" sz="2200"/>
              <a:t>secretly writes five main clauses on another sheet of paper.</a:t>
            </a:r>
          </a:p>
          <a:p>
            <a:pPr>
              <a:lnSpc>
                <a:spcPct val="150000"/>
              </a:lnSpc>
            </a:pPr>
            <a:r>
              <a:rPr lang="en-US" sz="2200"/>
              <a:t>Match the </a:t>
            </a:r>
            <a:r>
              <a:rPr lang="en-US" sz="2200" i="1"/>
              <a:t>if</a:t>
            </a:r>
            <a:r>
              <a:rPr lang="en-US" sz="2200"/>
              <a:t>-clauses with the main clauses.</a:t>
            </a:r>
          </a:p>
          <a:p>
            <a:pPr>
              <a:lnSpc>
                <a:spcPct val="150000"/>
              </a:lnSpc>
            </a:pPr>
            <a:r>
              <a:rPr lang="en-US" sz="2200"/>
              <a:t>Do they match? Are there any funny sentences?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C00000"/>
                </a:solidFill>
              </a:rPr>
              <a:t>Home assignment</a:t>
            </a:r>
            <a:endParaRPr lang="en-US" sz="48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- </a:t>
            </a:r>
            <a:r>
              <a:rPr lang="en-US" sz="4000" dirty="0">
                <a:solidFill>
                  <a:srgbClr val="7030A0"/>
                </a:solidFill>
              </a:rPr>
              <a:t>Learn the </a:t>
            </a:r>
            <a:r>
              <a:rPr lang="en-US" sz="4000" dirty="0" smtClean="0">
                <a:solidFill>
                  <a:srgbClr val="7030A0"/>
                </a:solidFill>
              </a:rPr>
              <a:t>grammar </a:t>
            </a:r>
            <a:r>
              <a:rPr lang="en-US" sz="4000" dirty="0">
                <a:solidFill>
                  <a:srgbClr val="7030A0"/>
                </a:solidFill>
              </a:rPr>
              <a:t>by heart.</a:t>
            </a:r>
            <a:br>
              <a:rPr lang="en-US" sz="4000" dirty="0">
                <a:solidFill>
                  <a:srgbClr val="7030A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- Do all </a:t>
            </a:r>
            <a:r>
              <a:rPr lang="en-US" sz="4000" dirty="0" err="1">
                <a:solidFill>
                  <a:srgbClr val="7030A0"/>
                </a:solidFill>
              </a:rPr>
              <a:t>exrcises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smtClean="0">
                <a:solidFill>
                  <a:srgbClr val="7030A0"/>
                </a:solidFill>
              </a:rPr>
              <a:t>.</a:t>
            </a:r>
            <a:r>
              <a:rPr lang="en-US" sz="4000" dirty="0">
                <a:solidFill>
                  <a:srgbClr val="7030A0"/>
                </a:solidFill>
              </a:rPr>
              <a:t/>
            </a:r>
            <a:br>
              <a:rPr lang="en-US" sz="4000" dirty="0">
                <a:solidFill>
                  <a:srgbClr val="7030A0"/>
                </a:solidFill>
              </a:rPr>
            </a:b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874" y="1586345"/>
            <a:ext cx="9128126" cy="381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OUR GREENER WORLD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A CLOSER LOOK 2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5746" y="-96982"/>
            <a:ext cx="8227581" cy="69965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33670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833" y="152400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WARM: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88" y="980377"/>
            <a:ext cx="2328507" cy="1748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07" y="980378"/>
            <a:ext cx="2328507" cy="1748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926" y="980377"/>
            <a:ext cx="2328507" cy="17489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741" y="3834414"/>
            <a:ext cx="2328507" cy="1748968"/>
          </a:xfrm>
          <a:prstGeom prst="rect">
            <a:avLst/>
          </a:prstGeom>
        </p:spPr>
      </p:pic>
      <p:pic>
        <p:nvPicPr>
          <p:cNvPr id="1026" name="Picture 2" descr="water - MAX Vanda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22" y="3834414"/>
            <a:ext cx="2867025" cy="17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"/>
            <a:ext cx="8280920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Articles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an, the)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891" y="4703622"/>
            <a:ext cx="8280920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Mạo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là từ đứng trước danh từ và cho biết danh từ ấy đề cập đến một đối tượng xác định hay không xác định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945" y="5657729"/>
            <a:ext cx="8571866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Mạo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 /an)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(the).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409099" y="1495076"/>
            <a:ext cx="2272145" cy="1605921"/>
          </a:xfrm>
          <a:prstGeom prst="clou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127029" y="1396772"/>
            <a:ext cx="2461231" cy="1990726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6272011" y="1397160"/>
            <a:ext cx="2258291" cy="1690255"/>
          </a:xfrm>
          <a:prstGeom prst="clou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4913" y="3087415"/>
            <a:ext cx="102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pen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017" y="3331829"/>
            <a:ext cx="178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orange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0453" y="3100997"/>
            <a:ext cx="130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sun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55" y="274638"/>
            <a:ext cx="4876799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(a/an)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255" y="983673"/>
            <a:ext cx="4876799" cy="52093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a/an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dog, a table, an apple…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a/an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lion</a:t>
            </a:r>
            <a:r>
              <a:rPr lang="en-US" sz="23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lives in the jungle</a:t>
            </a:r>
            <a:r>
              <a:rPr lang="en-US" sz="23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a/an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a/an + (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“a”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“an”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u,e,o,a,i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3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 is </a:t>
            </a:r>
            <a:r>
              <a:rPr lang="en-US" sz="23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3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tiny animal.</a:t>
            </a:r>
            <a:endParaRPr lang="en-US" sz="23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3891" y="274638"/>
            <a:ext cx="3532909" cy="63976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(the)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3891" y="983673"/>
            <a:ext cx="3532909" cy="520931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3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has a dog. The dog is called Rover.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300" i="1" spc="-16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bike in front of her house is nice.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3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air is dirty.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3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Sun is hot.</a:t>
            </a:r>
          </a:p>
          <a:p>
            <a:pPr marL="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95646" y="3521964"/>
            <a:ext cx="8009262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570" y="2286562"/>
            <a:ext cx="1639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80973" y="2130654"/>
            <a:ext cx="7348903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use less paper, you will save a lot of trees.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2519" y="-70129"/>
            <a:ext cx="8280920" cy="144655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First conditional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01" y="1560039"/>
            <a:ext cx="2652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89896"/>
            <a:ext cx="7960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755" y="20334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3585" y="2026985"/>
            <a:ext cx="175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755" y="26739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1547" y="3409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6377" y="3400920"/>
            <a:ext cx="644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_______ dolphin is _______ intelligent animal.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755" y="4153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3584" y="4145294"/>
            <a:ext cx="108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755" y="49247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3585" y="4875582"/>
            <a:ext cx="2255692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My brother likes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3585" y="2682570"/>
            <a:ext cx="560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_______ Sun keeps _______ Earth warm.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9C3C78F-930C-4EFA-8C41-802A504D64CC}"/>
              </a:ext>
            </a:extLst>
          </p:cNvPr>
          <p:cNvSpPr txBox="1"/>
          <p:nvPr/>
        </p:nvSpPr>
        <p:spPr>
          <a:xfrm>
            <a:off x="2834148" y="2033461"/>
            <a:ext cx="2376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doctor.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B132686-6FFA-4213-9FF4-80B8A1D65648}"/>
              </a:ext>
            </a:extLst>
          </p:cNvPr>
          <p:cNvSpPr txBox="1"/>
          <p:nvPr/>
        </p:nvSpPr>
        <p:spPr>
          <a:xfrm>
            <a:off x="2863317" y="2024808"/>
            <a:ext cx="1452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doctor.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5FF540-EF9E-4F80-9567-FDA7C61EDC19}"/>
              </a:ext>
            </a:extLst>
          </p:cNvPr>
          <p:cNvSpPr txBox="1"/>
          <p:nvPr/>
        </p:nvSpPr>
        <p:spPr>
          <a:xfrm>
            <a:off x="1303584" y="2682570"/>
            <a:ext cx="260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</a:t>
            </a:r>
            <a:r>
              <a:rPr lang="en-US" sz="2400" dirty="0"/>
              <a:t> Sun keeps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86E4A9B-F379-4C69-8582-E8541FE6366B}"/>
              </a:ext>
            </a:extLst>
          </p:cNvPr>
          <p:cNvSpPr txBox="1"/>
          <p:nvPr/>
        </p:nvSpPr>
        <p:spPr>
          <a:xfrm>
            <a:off x="3145953" y="2679020"/>
            <a:ext cx="3094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Earth warm.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48082C2-2DFD-4D3B-AFC4-96F950316413}"/>
              </a:ext>
            </a:extLst>
          </p:cNvPr>
          <p:cNvSpPr txBox="1"/>
          <p:nvPr/>
        </p:nvSpPr>
        <p:spPr>
          <a:xfrm>
            <a:off x="3145953" y="2682570"/>
            <a:ext cx="3094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</a:t>
            </a:r>
            <a:r>
              <a:rPr lang="en-US" sz="2400" dirty="0"/>
              <a:t> Earth warm.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DA3978-B4EF-4EDC-B667-E4A9326ECFF5}"/>
              </a:ext>
            </a:extLst>
          </p:cNvPr>
          <p:cNvSpPr txBox="1"/>
          <p:nvPr/>
        </p:nvSpPr>
        <p:spPr>
          <a:xfrm>
            <a:off x="1303584" y="3400920"/>
            <a:ext cx="173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dolphin 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59B53FC-B6EF-45C3-BCA3-876431AB54F5}"/>
              </a:ext>
            </a:extLst>
          </p:cNvPr>
          <p:cNvSpPr txBox="1"/>
          <p:nvPr/>
        </p:nvSpPr>
        <p:spPr>
          <a:xfrm>
            <a:off x="2768597" y="3407396"/>
            <a:ext cx="3708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intelligent animal.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0213405-4D43-4AF2-B0C7-43698A4C60E7}"/>
              </a:ext>
            </a:extLst>
          </p:cNvPr>
          <p:cNvSpPr txBox="1"/>
          <p:nvPr/>
        </p:nvSpPr>
        <p:spPr>
          <a:xfrm>
            <a:off x="2799086" y="3407395"/>
            <a:ext cx="2883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</a:t>
            </a:r>
            <a:r>
              <a:rPr lang="en-US" sz="2400" dirty="0"/>
              <a:t> intelligent animal.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8B1C3A2-C0C3-4462-9BC4-17DE35893314}"/>
              </a:ext>
            </a:extLst>
          </p:cNvPr>
          <p:cNvSpPr txBox="1"/>
          <p:nvPr/>
        </p:nvSpPr>
        <p:spPr>
          <a:xfrm>
            <a:off x="2108787" y="4143116"/>
            <a:ext cx="3574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orange shirt too.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DBF7DC4-AC88-44A3-B5BB-9AC36206EF3E}"/>
              </a:ext>
            </a:extLst>
          </p:cNvPr>
          <p:cNvSpPr txBox="1"/>
          <p:nvPr/>
        </p:nvSpPr>
        <p:spPr>
          <a:xfrm>
            <a:off x="2143646" y="4153947"/>
            <a:ext cx="2859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</a:t>
            </a:r>
            <a:r>
              <a:rPr lang="en-US" sz="2400" dirty="0"/>
              <a:t> orange shirt too.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36CE652-9240-4212-83A5-AB75A0E12AAE}"/>
              </a:ext>
            </a:extLst>
          </p:cNvPr>
          <p:cNvSpPr txBox="1"/>
          <p:nvPr/>
        </p:nvSpPr>
        <p:spPr>
          <a:xfrm>
            <a:off x="3364971" y="4919889"/>
            <a:ext cx="5287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blue pen, not _______ red one.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CBC8666-3052-4732-8707-984683295C5D}"/>
              </a:ext>
            </a:extLst>
          </p:cNvPr>
          <p:cNvSpPr txBox="1"/>
          <p:nvPr/>
        </p:nvSpPr>
        <p:spPr>
          <a:xfrm>
            <a:off x="3387937" y="4926364"/>
            <a:ext cx="236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</a:t>
            </a:r>
            <a:r>
              <a:rPr lang="en-US" sz="2400" dirty="0"/>
              <a:t> blue pen, not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C817250-6E04-4F56-94D8-72643A92D888}"/>
              </a:ext>
            </a:extLst>
          </p:cNvPr>
          <p:cNvSpPr txBox="1"/>
          <p:nvPr/>
        </p:nvSpPr>
        <p:spPr>
          <a:xfrm>
            <a:off x="5581284" y="4926363"/>
            <a:ext cx="236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red one.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8F37D79-7863-4BA7-9A72-BDBD833608D3}"/>
              </a:ext>
            </a:extLst>
          </p:cNvPr>
          <p:cNvSpPr txBox="1"/>
          <p:nvPr/>
        </p:nvSpPr>
        <p:spPr>
          <a:xfrm>
            <a:off x="5610580" y="4926363"/>
            <a:ext cx="236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</a:t>
            </a:r>
            <a:r>
              <a:rPr lang="en-US" sz="2400" dirty="0"/>
              <a:t> red one.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4" grpId="0"/>
      <p:bldP spid="26" grpId="0"/>
      <p:bldP spid="26" grpId="1"/>
      <p:bldP spid="27" grpId="1"/>
      <p:bldP spid="29" grpId="0"/>
      <p:bldP spid="30" grpId="0"/>
      <p:bldP spid="32" grpId="0"/>
      <p:bldP spid="33" grpId="0"/>
      <p:bldP spid="35" grpId="0"/>
      <p:bldP spid="35" grpId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601" y="3464268"/>
            <a:ext cx="9081399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8254" y="2286562"/>
            <a:ext cx="1611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4601" y="2130654"/>
            <a:ext cx="7348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use less paper, you will save a lot of trees.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2519" y="-70129"/>
            <a:ext cx="8280920" cy="144655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First conditional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01" y="1560039"/>
            <a:ext cx="2652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73148" y="2757055"/>
            <a:ext cx="2846452" cy="2195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68982" y="2779005"/>
            <a:ext cx="3740727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90019" y="2839580"/>
            <a:ext cx="3040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(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2141" y="2875621"/>
            <a:ext cx="2957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1230" y="2231142"/>
            <a:ext cx="79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1745" y="2272706"/>
            <a:ext cx="157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save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4609" y="1468091"/>
            <a:ext cx="210837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2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7608" y="1391685"/>
            <a:ext cx="2605896" cy="4308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2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788553" y="1911838"/>
            <a:ext cx="263237" cy="46469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177608" y="1870875"/>
            <a:ext cx="263237" cy="46469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13869" y="3968702"/>
            <a:ext cx="133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=&gt;If +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4378" y="3944961"/>
            <a:ext cx="56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6028" y="3978524"/>
            <a:ext cx="58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S+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28927" y="3973890"/>
            <a:ext cx="86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+O,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9191" y="3975229"/>
            <a:ext cx="202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will/won’t +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53883" y="3975229"/>
            <a:ext cx="65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26911" y="3975229"/>
            <a:ext cx="152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V_(inf.) +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2233" y="3578553"/>
            <a:ext cx="1377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V_(inf.)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0571" y="3992513"/>
            <a:ext cx="1169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V_s/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69957" y="4343938"/>
            <a:ext cx="1990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be: is/are/am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371784" y="3812150"/>
            <a:ext cx="488706" cy="33386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9" idx="1"/>
          </p:cNvCxnSpPr>
          <p:nvPr/>
        </p:nvCxnSpPr>
        <p:spPr>
          <a:xfrm>
            <a:off x="1371784" y="4188463"/>
            <a:ext cx="298787" cy="5027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0" idx="1"/>
          </p:cNvCxnSpPr>
          <p:nvPr/>
        </p:nvCxnSpPr>
        <p:spPr>
          <a:xfrm>
            <a:off x="1362746" y="4160251"/>
            <a:ext cx="307211" cy="42990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6690" y="4685818"/>
            <a:ext cx="3040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(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50035" y="4536923"/>
            <a:ext cx="2957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19" grpId="0"/>
      <p:bldP spid="23" grpId="0"/>
      <p:bldP spid="24" grpId="0"/>
      <p:bldP spid="25" grpId="0"/>
      <p:bldP spid="26" grpId="0"/>
      <p:bldP spid="27" grpId="0" animBg="1"/>
      <p:bldP spid="28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579" y="216033"/>
            <a:ext cx="80391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487F52A-753C-474C-9577-B79130E3FD35}"/>
              </a:ext>
            </a:extLst>
          </p:cNvPr>
          <p:cNvSpPr txBox="1"/>
          <p:nvPr/>
        </p:nvSpPr>
        <p:spPr>
          <a:xfrm>
            <a:off x="-182473" y="4081705"/>
            <a:ext cx="99083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If it (be)_______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sunny next week, we (go) _______ on a picnic.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3C9585C-3629-4917-9DB2-6A334F33F219}"/>
              </a:ext>
            </a:extLst>
          </p:cNvPr>
          <p:cNvSpPr txBox="1"/>
          <p:nvPr/>
        </p:nvSpPr>
        <p:spPr>
          <a:xfrm>
            <a:off x="1836106" y="4151868"/>
            <a:ext cx="40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FB0EBF-26EE-4EE3-A5D4-6C177EF336C6}"/>
              </a:ext>
            </a:extLst>
          </p:cNvPr>
          <p:cNvSpPr txBox="1"/>
          <p:nvPr/>
        </p:nvSpPr>
        <p:spPr>
          <a:xfrm>
            <a:off x="6466053" y="4096447"/>
            <a:ext cx="1084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322235"/>
            <a:ext cx="9246870" cy="1739619"/>
            <a:chOff x="-13870" y="3464268"/>
            <a:chExt cx="9050543" cy="1619364"/>
          </a:xfrm>
        </p:grpSpPr>
        <p:sp>
          <p:nvSpPr>
            <p:cNvPr id="69" name="TextBox 68"/>
            <p:cNvSpPr txBox="1"/>
            <p:nvPr/>
          </p:nvSpPr>
          <p:spPr>
            <a:xfrm>
              <a:off x="-13870" y="3464268"/>
              <a:ext cx="9050543" cy="16193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just"/>
              <a:endPara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13869" y="3968702"/>
              <a:ext cx="1337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=&gt;If +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06028" y="3978524"/>
              <a:ext cx="583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S+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628927" y="3973890"/>
              <a:ext cx="860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+O,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89192" y="3975229"/>
              <a:ext cx="1188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Will +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45216" y="3975229"/>
              <a:ext cx="861350" cy="50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978762" y="3975229"/>
              <a:ext cx="1526971" cy="50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V_(inf.)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852233" y="3578553"/>
              <a:ext cx="1277136" cy="471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V_(inf.)</a:t>
              </a:r>
              <a:endPara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70571" y="3992513"/>
              <a:ext cx="11690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V_s/</a:t>
              </a:r>
              <a:r>
                <a:rPr lang="en-US" sz="2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</a:t>
              </a:r>
              <a:endPara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69957" y="4343938"/>
              <a:ext cx="1990493" cy="471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be: is/are/am</a:t>
              </a:r>
              <a:endPara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1371784" y="3812150"/>
              <a:ext cx="488706" cy="3338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endCxn id="77" idx="1"/>
            </p:cNvCxnSpPr>
            <p:nvPr/>
          </p:nvCxnSpPr>
          <p:spPr>
            <a:xfrm>
              <a:off x="1371784" y="4188463"/>
              <a:ext cx="298787" cy="5027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endCxn id="78" idx="1"/>
            </p:cNvCxnSpPr>
            <p:nvPr/>
          </p:nvCxnSpPr>
          <p:spPr>
            <a:xfrm>
              <a:off x="1362746" y="4160251"/>
              <a:ext cx="307211" cy="4192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666652" y="2775357"/>
            <a:ext cx="3040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82287" y="2737302"/>
            <a:ext cx="2957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1342" y="4756554"/>
            <a:ext cx="3040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(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45527" y="4649224"/>
            <a:ext cx="2957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84" grpId="0"/>
      <p:bldP spid="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5396273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2138</TotalTime>
  <Words>943</Words>
  <Application>Microsoft Office PowerPoint</Application>
  <PresentationFormat>On-screen Show (4:3)</PresentationFormat>
  <Paragraphs>154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assignment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ToAnAkA</cp:lastModifiedBy>
  <cp:revision>163</cp:revision>
  <dcterms:created xsi:type="dcterms:W3CDTF">2020-12-09T02:04:09Z</dcterms:created>
  <dcterms:modified xsi:type="dcterms:W3CDTF">2025-01-14T08:16:05Z</dcterms:modified>
</cp:coreProperties>
</file>