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9Slide05 IcielSanelma" panose="020B0604020202020204" charset="0"/>
      <p:regular r:id="rId33"/>
    </p:embeddedFont>
    <p:embeddedFont>
      <p:font typeface="Roboto Condensed" panose="020B0604020202020204" charset="0"/>
      <p:regular r:id="rId34"/>
      <p:bold r:id="rId35"/>
      <p:italic r:id="rId36"/>
      <p:boldItalic r:id="rId37"/>
    </p:embeddedFont>
    <p:embeddedFont>
      <p:font typeface="#9Slide06 FS Playlist Script" panose="020B0604020202020204" charset="0"/>
      <p:regular r:id="rId38"/>
    </p:embeddedFont>
    <p:embeddedFont>
      <p:font typeface="Calibri" panose="020F0502020204030204" pitchFamily="34" charset="0"/>
      <p:regular r:id="rId39"/>
      <p:bold r:id="rId40"/>
      <p:italic r:id="rId41"/>
      <p:boldItalic r:id="rId42"/>
    </p:embeddedFont>
    <p:embeddedFont>
      <p:font typeface="Roboto Condensed Bold Italics" panose="020B0604020202020204" charset="0"/>
      <p:regular r:id="rId43"/>
    </p:embeddedFont>
    <p:embeddedFont>
      <p:font typeface="Roboto Condensed Bold" panose="020B0604020202020204" charset="0"/>
      <p:regular r:id="rId44"/>
      <p:bold r:id="rId45"/>
    </p:embeddedFont>
    <p:embeddedFont>
      <p:font typeface="Roboto Condensed Italics" panose="020B0604020202020204" charset="0"/>
      <p:regular r:id="rId46"/>
    </p:embeddedFont>
    <p:embeddedFont>
      <p:font typeface="#9Slide05 Lobster" panose="020B060402020202020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784" autoAdjust="0"/>
  </p:normalViewPr>
  <p:slideViewPr>
    <p:cSldViewPr>
      <p:cViewPr varScale="1">
        <p:scale>
          <a:sx n="53" d="100"/>
          <a:sy n="53" d="100"/>
        </p:scale>
        <p:origin x="3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7.7.2024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Ấn</a:t>
            </a:r>
            <a:r>
              <a:rPr lang="en-US" dirty="0"/>
              <a:t> ô 1 -&gt; </a:t>
            </a:r>
            <a:r>
              <a:rPr lang="en-US" dirty="0" err="1"/>
              <a:t>mở</a:t>
            </a:r>
            <a:r>
              <a:rPr lang="en-US" dirty="0"/>
              <a:t> ô </a:t>
            </a:r>
            <a:r>
              <a:rPr lang="en-US" dirty="0" err="1"/>
              <a:t>số</a:t>
            </a:r>
            <a:r>
              <a:rPr lang="en-US" dirty="0"/>
              <a:t> 1 -&gt; quay </a:t>
            </a:r>
            <a:r>
              <a:rPr lang="en-US" dirty="0" err="1"/>
              <a:t>trở</a:t>
            </a:r>
            <a:r>
              <a:rPr lang="en-US" dirty="0"/>
              <a:t> </a:t>
            </a:r>
            <a:r>
              <a:rPr lang="en-US" dirty="0" err="1"/>
              <a:t>lại</a:t>
            </a:r>
            <a:r>
              <a:rPr lang="en-US" dirty="0"/>
              <a:t> slide ô </a:t>
            </a:r>
            <a:r>
              <a:rPr lang="en-US" dirty="0" err="1"/>
              <a:t>cửa</a:t>
            </a:r>
            <a:r>
              <a:rPr lang="en-US" dirty="0"/>
              <a:t> </a:t>
            </a:r>
            <a:r>
              <a:rPr lang="en-US" dirty="0" err="1"/>
              <a:t>bí</a:t>
            </a:r>
            <a:r>
              <a:rPr lang="en-US" dirty="0"/>
              <a:t> </a:t>
            </a:r>
            <a:r>
              <a:rPr lang="en-US" dirty="0" err="1"/>
              <a:t>mật</a:t>
            </a:r>
            <a:r>
              <a:rPr lang="en-US" dirty="0"/>
              <a:t> (</a:t>
            </a:r>
            <a:r>
              <a:rPr lang="en-US" dirty="0" err="1"/>
              <a:t>bấm</a:t>
            </a:r>
            <a:r>
              <a:rPr lang="en-US" dirty="0"/>
              <a:t> </a:t>
            </a:r>
            <a:r>
              <a:rPr lang="en-US" dirty="0" err="1"/>
              <a:t>chuột</a:t>
            </a:r>
            <a:r>
              <a:rPr lang="en-US" dirty="0"/>
              <a:t> </a:t>
            </a:r>
            <a:r>
              <a:rPr lang="en-US" dirty="0" err="1"/>
              <a:t>để</a:t>
            </a:r>
            <a:r>
              <a:rPr lang="en-US" dirty="0"/>
              <a:t> </a:t>
            </a:r>
            <a:r>
              <a:rPr lang="en-US" dirty="0" err="1"/>
              <a:t>mở</a:t>
            </a:r>
            <a:r>
              <a:rPr lang="en-US" dirty="0"/>
              <a:t> </a:t>
            </a:r>
            <a:r>
              <a:rPr lang="en-US" dirty="0" err="1"/>
              <a:t>từ</a:t>
            </a:r>
            <a:r>
              <a:rPr lang="en-US" dirty="0"/>
              <a:t> </a:t>
            </a:r>
            <a:r>
              <a:rPr lang="en-US" dirty="0" err="1"/>
              <a:t>khóa</a:t>
            </a:r>
            <a:r>
              <a:rPr lang="en-US" dirty="0"/>
              <a:t> </a:t>
            </a:r>
            <a:r>
              <a:rPr lang="en-US" dirty="0" err="1"/>
              <a:t>của</a:t>
            </a:r>
            <a:r>
              <a:rPr lang="en-US" dirty="0"/>
              <a:t> ô)</a:t>
            </a:r>
          </a:p>
          <a:p>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a:t>
            </a:r>
            <a:r>
              <a:rPr lang="en-US" dirty="0" err="1"/>
              <a:t>bấm</a:t>
            </a:r>
            <a:r>
              <a:rPr lang="en-US" dirty="0"/>
              <a:t> </a:t>
            </a:r>
            <a:r>
              <a:rPr lang="en-US" dirty="0" err="1"/>
              <a:t>chuyển</a:t>
            </a:r>
            <a:r>
              <a:rPr lang="en-US" dirty="0"/>
              <a:t> </a:t>
            </a:r>
            <a:r>
              <a:rPr lang="en-US" dirty="0" err="1"/>
              <a:t>chặng</a:t>
            </a:r>
            <a:r>
              <a:rPr lang="en-US" dirty="0"/>
              <a:t> 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err="1"/>
              <a:t>Ấn</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trái</a:t>
            </a:r>
            <a:r>
              <a:rPr lang="en-US" dirty="0"/>
              <a:t>) </a:t>
            </a:r>
            <a:r>
              <a:rPr lang="en-US" dirty="0" err="1"/>
              <a:t>để</a:t>
            </a:r>
            <a:r>
              <a:rPr lang="en-US" dirty="0"/>
              <a:t> quay </a:t>
            </a:r>
            <a:r>
              <a:rPr lang="en-US" dirty="0" err="1"/>
              <a:t>trở</a:t>
            </a:r>
            <a:r>
              <a:rPr lang="en-US" dirty="0"/>
              <a:t> </a:t>
            </a:r>
            <a:r>
              <a:rPr lang="en-US" dirty="0" err="1"/>
              <a:t>lại</a:t>
            </a:r>
            <a:r>
              <a:rPr lang="en-US" dirty="0"/>
              <a:t> slide ô </a:t>
            </a:r>
            <a:r>
              <a:rPr lang="en-US" dirty="0" err="1"/>
              <a:t>cửa</a:t>
            </a:r>
            <a:r>
              <a:rPr lang="en-US" dirty="0"/>
              <a:t> </a:t>
            </a:r>
            <a:r>
              <a:rPr lang="en-US" dirty="0" err="1"/>
              <a:t>bí</a:t>
            </a:r>
            <a:r>
              <a:rPr lang="en-US" dirty="0"/>
              <a:t> </a:t>
            </a:r>
            <a:r>
              <a:rPr lang="en-US" dirty="0" err="1"/>
              <a:t>mật</a:t>
            </a:r>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11" Type="http://schemas.openxmlformats.org/officeDocument/2006/relationships/image" Target="../media/image4.png"/><Relationship Id="rId5" Type="http://schemas.openxmlformats.org/officeDocument/2006/relationships/image" Target="../media/image1.png"/><Relationship Id="rId15" Type="http://schemas.openxmlformats.org/officeDocument/2006/relationships/image" Target="../media/image11.svg"/><Relationship Id="rId10" Type="http://schemas.openxmlformats.org/officeDocument/2006/relationships/image" Target="../media/image6.svg"/><Relationship Id="rId4" Type="http://schemas.openxmlformats.org/officeDocument/2006/relationships/notesSlide" Target="../notesSlides/notesSlide1.xml"/><Relationship Id="rId9" Type="http://schemas.openxmlformats.org/officeDocument/2006/relationships/image" Target="../media/image3.pn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3.pn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image" Target="../media/image52.sv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34.png"/><Relationship Id="rId4" Type="http://schemas.openxmlformats.org/officeDocument/2006/relationships/image" Target="../media/image52.svg"/><Relationship Id="rId9" Type="http://schemas.openxmlformats.org/officeDocument/2006/relationships/image" Target="../media/image50.svg"/></Relationships>
</file>

<file path=ppt/slides/_rels/slide1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52.sv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36.jpeg"/><Relationship Id="rId4" Type="http://schemas.openxmlformats.org/officeDocument/2006/relationships/image" Target="../media/image52.svg"/><Relationship Id="rId9" Type="http://schemas.openxmlformats.org/officeDocument/2006/relationships/image" Target="../media/image50.svg"/></Relationships>
</file>

<file path=ppt/slides/_rels/slide1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7.png"/><Relationship Id="rId7" Type="http://schemas.openxmlformats.org/officeDocument/2006/relationships/slide" Target="slide7.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38.png"/><Relationship Id="rId5" Type="http://schemas.openxmlformats.org/officeDocument/2006/relationships/image" Target="../media/image28.png"/><Relationship Id="rId10" Type="http://schemas.openxmlformats.org/officeDocument/2006/relationships/image" Target="../media/image37.png"/><Relationship Id="rId4" Type="http://schemas.openxmlformats.org/officeDocument/2006/relationships/image" Target="../media/image52.svg"/><Relationship Id="rId9" Type="http://schemas.openxmlformats.org/officeDocument/2006/relationships/image" Target="../media/image50.sv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7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72.svg"/><Relationship Id="rId4" Type="http://schemas.openxmlformats.org/officeDocument/2006/relationships/image" Target="../media/image66.sv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45.png"/><Relationship Id="rId4" Type="http://schemas.openxmlformats.org/officeDocument/2006/relationships/image" Target="../media/image76.svg"/></Relationships>
</file>

<file path=ppt/slides/_rels/slide22.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7.png"/><Relationship Id="rId7" Type="http://schemas.openxmlformats.org/officeDocument/2006/relationships/image" Target="../media/image2.png"/><Relationship Id="rId12" Type="http://schemas.openxmlformats.org/officeDocument/2006/relationships/image" Target="../media/image50.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26.png"/><Relationship Id="rId5" Type="http://schemas.openxmlformats.org/officeDocument/2006/relationships/image" Target="../media/image48.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7.png"/><Relationship Id="rId7"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48.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47.png"/><Relationship Id="rId7" Type="http://schemas.openxmlformats.org/officeDocument/2006/relationships/image" Target="../media/image2.png"/><Relationship Id="rId12" Type="http://schemas.openxmlformats.org/officeDocument/2006/relationships/image" Target="../media/image86.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46.svg"/><Relationship Id="rId4" Type="http://schemas.openxmlformats.org/officeDocument/2006/relationships/image" Target="../media/image82.sv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0.svg"/><Relationship Id="rId5" Type="http://schemas.openxmlformats.org/officeDocument/2006/relationships/image" Target="../media/image51.png"/><Relationship Id="rId4" Type="http://schemas.openxmlformats.org/officeDocument/2006/relationships/image" Target="../media/image88.sv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54.png"/><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55.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1.png"/><Relationship Id="rId4" Type="http://schemas.openxmlformats.org/officeDocument/2006/relationships/image" Target="../media/image98.sv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2.svg"/></Relationships>
</file>

<file path=ppt/slides/_rels/slide29.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4.svg"/><Relationship Id="rId5" Type="http://schemas.openxmlformats.org/officeDocument/2006/relationships/image" Target="../media/image48.png"/><Relationship Id="rId4" Type="http://schemas.openxmlformats.org/officeDocument/2006/relationships/image" Target="../media/image10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0.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63.png"/><Relationship Id="rId18" Type="http://schemas.openxmlformats.org/officeDocument/2006/relationships/image" Target="../media/image118.svg"/><Relationship Id="rId26" Type="http://schemas.openxmlformats.org/officeDocument/2006/relationships/image" Target="../media/image126.svg"/><Relationship Id="rId3" Type="http://schemas.openxmlformats.org/officeDocument/2006/relationships/image" Target="../media/image60.png"/><Relationship Id="rId21" Type="http://schemas.openxmlformats.org/officeDocument/2006/relationships/image" Target="../media/image67.png"/><Relationship Id="rId7" Type="http://schemas.openxmlformats.org/officeDocument/2006/relationships/image" Target="../media/image62.png"/><Relationship Id="rId12" Type="http://schemas.openxmlformats.org/officeDocument/2006/relationships/image" Target="../media/image80.svg"/><Relationship Id="rId17" Type="http://schemas.openxmlformats.org/officeDocument/2006/relationships/image" Target="../media/image65.png"/><Relationship Id="rId25" Type="http://schemas.openxmlformats.org/officeDocument/2006/relationships/image" Target="../media/image69.png"/><Relationship Id="rId2" Type="http://schemas.openxmlformats.org/officeDocument/2006/relationships/notesSlide" Target="../notesSlides/notesSlide30.xml"/><Relationship Id="rId16" Type="http://schemas.openxmlformats.org/officeDocument/2006/relationships/image" Target="../media/image116.svg"/><Relationship Id="rId20" Type="http://schemas.openxmlformats.org/officeDocument/2006/relationships/image" Target="../media/image120.svg"/><Relationship Id="rId29"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46.png"/><Relationship Id="rId24" Type="http://schemas.openxmlformats.org/officeDocument/2006/relationships/image" Target="../media/image124.svg"/><Relationship Id="rId5" Type="http://schemas.openxmlformats.org/officeDocument/2006/relationships/image" Target="../media/image61.png"/><Relationship Id="rId15" Type="http://schemas.openxmlformats.org/officeDocument/2006/relationships/image" Target="../media/image64.png"/><Relationship Id="rId23" Type="http://schemas.openxmlformats.org/officeDocument/2006/relationships/image" Target="../media/image68.png"/><Relationship Id="rId28" Type="http://schemas.openxmlformats.org/officeDocument/2006/relationships/image" Target="../media/image128.svg"/><Relationship Id="rId10" Type="http://schemas.openxmlformats.org/officeDocument/2006/relationships/image" Target="../media/image24.svg"/><Relationship Id="rId19" Type="http://schemas.openxmlformats.org/officeDocument/2006/relationships/image" Target="../media/image66.png"/><Relationship Id="rId4" Type="http://schemas.openxmlformats.org/officeDocument/2006/relationships/image" Target="../media/image108.svg"/><Relationship Id="rId9" Type="http://schemas.openxmlformats.org/officeDocument/2006/relationships/image" Target="../media/image13.png"/><Relationship Id="rId14" Type="http://schemas.openxmlformats.org/officeDocument/2006/relationships/image" Target="../media/image114.svg"/><Relationship Id="rId22" Type="http://schemas.openxmlformats.org/officeDocument/2006/relationships/image" Target="../media/image122.svg"/><Relationship Id="rId27" Type="http://schemas.openxmlformats.org/officeDocument/2006/relationships/image" Target="../media/image70.png"/><Relationship Id="rId30" Type="http://schemas.openxmlformats.org/officeDocument/2006/relationships/image" Target="../media/image130.sv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3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9.png"/><Relationship Id="rId5" Type="http://schemas.openxmlformats.org/officeDocument/2006/relationships/image" Target="../media/image16.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21.png"/><Relationship Id="rId4" Type="http://schemas.openxmlformats.org/officeDocument/2006/relationships/image" Target="../media/image38.svg"/></Relationships>
</file>

<file path=ppt/slides/_rels/slide7.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slide" Target="slide13.xml"/><Relationship Id="rId18" Type="http://schemas.openxmlformats.org/officeDocument/2006/relationships/slide" Target="slide11.xml"/><Relationship Id="rId3" Type="http://schemas.openxmlformats.org/officeDocument/2006/relationships/image" Target="../media/image23.png"/><Relationship Id="rId21" Type="http://schemas.openxmlformats.org/officeDocument/2006/relationships/image" Target="../media/image25.png"/><Relationship Id="rId7" Type="http://schemas.openxmlformats.org/officeDocument/2006/relationships/image" Target="../media/image24.png"/><Relationship Id="rId12" Type="http://schemas.openxmlformats.org/officeDocument/2006/relationships/slide" Target="slide9.xml"/><Relationship Id="rId17" Type="http://schemas.openxmlformats.org/officeDocument/2006/relationships/slide" Target="slide10.xml"/><Relationship Id="rId25" Type="http://schemas.openxmlformats.org/officeDocument/2006/relationships/image" Target="../media/image50.svg"/><Relationship Id="rId2" Type="http://schemas.openxmlformats.org/officeDocument/2006/relationships/notesSlide" Target="../notesSlides/notesSlide7.xml"/><Relationship Id="rId16" Type="http://schemas.openxmlformats.org/officeDocument/2006/relationships/slide" Target="slide19.xml"/><Relationship Id="rId20" Type="http://schemas.openxmlformats.org/officeDocument/2006/relationships/slide" Target="slide15.xml"/><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slide" Target="slide16.xml"/><Relationship Id="rId24" Type="http://schemas.openxmlformats.org/officeDocument/2006/relationships/image" Target="../media/image26.png"/><Relationship Id="rId5" Type="http://schemas.openxmlformats.org/officeDocument/2006/relationships/image" Target="../media/image2.png"/><Relationship Id="rId15" Type="http://schemas.openxmlformats.org/officeDocument/2006/relationships/slide" Target="slide18.xml"/><Relationship Id="rId23" Type="http://schemas.openxmlformats.org/officeDocument/2006/relationships/slide" Target="slide20.xml"/><Relationship Id="rId10" Type="http://schemas.openxmlformats.org/officeDocument/2006/relationships/slide" Target="slide12.xml"/><Relationship Id="rId19" Type="http://schemas.openxmlformats.org/officeDocument/2006/relationships/slide" Target="slide14.xml"/><Relationship Id="rId4" Type="http://schemas.openxmlformats.org/officeDocument/2006/relationships/image" Target="../media/image44.svg"/><Relationship Id="rId9" Type="http://schemas.openxmlformats.org/officeDocument/2006/relationships/slide" Target="slide8.xml"/><Relationship Id="rId14" Type="http://schemas.openxmlformats.org/officeDocument/2006/relationships/slide" Target="slide17.xml"/><Relationship Id="rId22" Type="http://schemas.openxmlformats.org/officeDocument/2006/relationships/image" Target="../media/image48.sv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29.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28.png"/><Relationship Id="rId10" Type="http://schemas.openxmlformats.org/officeDocument/2006/relationships/image" Target="../media/image50.svg"/><Relationship Id="rId4" Type="http://schemas.openxmlformats.org/officeDocument/2006/relationships/image" Target="../media/image52.sv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2534886" y="3581412"/>
            <a:ext cx="23406814" cy="9847922"/>
          </a:xfrm>
          <a:custGeom>
            <a:avLst/>
            <a:gdLst/>
            <a:ahLst/>
            <a:cxnLst/>
            <a:rect l="l" t="t" r="r" b="b"/>
            <a:pathLst>
              <a:path w="23406814" h="9847922">
                <a:moveTo>
                  <a:pt x="0" y="0"/>
                </a:moveTo>
                <a:lnTo>
                  <a:pt x="23406814" y="0"/>
                </a:lnTo>
                <a:lnTo>
                  <a:pt x="23406814" y="9847922"/>
                </a:lnTo>
                <a:lnTo>
                  <a:pt x="0" y="984792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3" name="Freeform 3"/>
          <p:cNvSpPr/>
          <p:nvPr/>
        </p:nvSpPr>
        <p:spPr>
          <a:xfrm>
            <a:off x="887600" y="1450800"/>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4" name="Freeform 4"/>
          <p:cNvSpPr/>
          <p:nvPr/>
        </p:nvSpPr>
        <p:spPr>
          <a:xfrm>
            <a:off x="12268460" y="16955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5" name="Freeform 5"/>
          <p:cNvSpPr/>
          <p:nvPr/>
        </p:nvSpPr>
        <p:spPr>
          <a:xfrm>
            <a:off x="641410" y="5045572"/>
            <a:ext cx="3384098" cy="6166554"/>
          </a:xfrm>
          <a:custGeom>
            <a:avLst/>
            <a:gdLst/>
            <a:ahLst/>
            <a:cxnLst/>
            <a:rect l="l" t="t" r="r" b="b"/>
            <a:pathLst>
              <a:path w="3384098" h="6166554">
                <a:moveTo>
                  <a:pt x="0" y="0"/>
                </a:moveTo>
                <a:lnTo>
                  <a:pt x="3384098" y="0"/>
                </a:lnTo>
                <a:lnTo>
                  <a:pt x="3384098" y="6166554"/>
                </a:lnTo>
                <a:lnTo>
                  <a:pt x="0" y="61665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6" name="Picture 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rcRect t="2605" b="2605"/>
          <a:stretch>
            <a:fillRect/>
          </a:stretch>
        </p:blipFill>
        <p:spPr>
          <a:xfrm>
            <a:off x="1704283" y="1450800"/>
            <a:ext cx="15434606" cy="8229600"/>
          </a:xfrm>
          <a:prstGeom prst="rect">
            <a:avLst/>
          </a:prstGeom>
        </p:spPr>
      </p:pic>
      <p:sp>
        <p:nvSpPr>
          <p:cNvPr id="7" name="TextBox 7"/>
          <p:cNvSpPr txBox="1"/>
          <p:nvPr/>
        </p:nvSpPr>
        <p:spPr>
          <a:xfrm>
            <a:off x="-1" y="1"/>
            <a:ext cx="7658487" cy="1349862"/>
          </a:xfrm>
          <a:prstGeom prst="rect">
            <a:avLst/>
          </a:prstGeom>
        </p:spPr>
        <p:txBody>
          <a:bodyPr wrap="square" lIns="0" tIns="0" rIns="0" bIns="0" rtlCol="0" anchor="t">
            <a:spAutoFit/>
          </a:bodyPr>
          <a:lstStyle/>
          <a:p>
            <a:pPr algn="ctr">
              <a:lnSpc>
                <a:spcPts val="10897"/>
              </a:lnSpc>
            </a:pPr>
            <a:r>
              <a:rPr lang="en-US" sz="7783" dirty="0">
                <a:solidFill>
                  <a:srgbClr val="945052"/>
                </a:solidFill>
                <a:latin typeface="#9Slide05 IcielSanelma" pitchFamily="2" charset="0"/>
              </a:rPr>
              <a:t>I. </a:t>
            </a:r>
            <a:r>
              <a:rPr lang="en-US" sz="7783" dirty="0" err="1">
                <a:solidFill>
                  <a:srgbClr val="945052"/>
                </a:solidFill>
                <a:latin typeface="#9Slide05 IcielSanelma" pitchFamily="2" charset="0"/>
              </a:rPr>
              <a:t>Chuẩn</a:t>
            </a:r>
            <a:r>
              <a:rPr lang="en-US" sz="7783" dirty="0">
                <a:solidFill>
                  <a:srgbClr val="945052"/>
                </a:solidFill>
                <a:latin typeface="#9Slide05 IcielSanelma" pitchFamily="2" charset="0"/>
              </a:rPr>
              <a:t> </a:t>
            </a:r>
            <a:r>
              <a:rPr lang="en-US" sz="7783" dirty="0" err="1">
                <a:solidFill>
                  <a:srgbClr val="945052"/>
                </a:solidFill>
                <a:latin typeface="#9Slide05 IcielSanelma" pitchFamily="2" charset="0"/>
              </a:rPr>
              <a:t>bị</a:t>
            </a:r>
            <a:r>
              <a:rPr lang="en-US" sz="7783" dirty="0">
                <a:solidFill>
                  <a:srgbClr val="945052"/>
                </a:solidFill>
                <a:latin typeface="#9Slide05 IcielSanelma" pitchFamily="2" charset="0"/>
              </a:rPr>
              <a:t> </a:t>
            </a:r>
            <a:r>
              <a:rPr lang="en-US" sz="7783" dirty="0" err="1">
                <a:solidFill>
                  <a:srgbClr val="945052"/>
                </a:solidFill>
                <a:latin typeface="#9Slide05 IcielSanelma" pitchFamily="2" charset="0"/>
              </a:rPr>
              <a:t>đọc</a:t>
            </a:r>
            <a:endParaRPr lang="en-US" sz="7783" dirty="0">
              <a:solidFill>
                <a:srgbClr val="945052"/>
              </a:solidFill>
              <a:latin typeface="#9Slide05 IcielSanelma" pitchFamily="2" charset="0"/>
            </a:endParaRPr>
          </a:p>
        </p:txBody>
      </p:sp>
      <p:sp>
        <p:nvSpPr>
          <p:cNvPr id="9" name="Freeform 9"/>
          <p:cNvSpPr/>
          <p:nvPr/>
        </p:nvSpPr>
        <p:spPr>
          <a:xfrm>
            <a:off x="10339461" y="-264423"/>
            <a:ext cx="7658487" cy="5830023"/>
          </a:xfrm>
          <a:custGeom>
            <a:avLst/>
            <a:gdLst/>
            <a:ahLst/>
            <a:cxnLst/>
            <a:rect l="l" t="t" r="r" b="b"/>
            <a:pathLst>
              <a:path w="7658487" h="5830023">
                <a:moveTo>
                  <a:pt x="0" y="0"/>
                </a:moveTo>
                <a:lnTo>
                  <a:pt x="7658486" y="0"/>
                </a:lnTo>
                <a:lnTo>
                  <a:pt x="7658486" y="5830023"/>
                </a:lnTo>
                <a:lnTo>
                  <a:pt x="0" y="583002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0" name="TextBox 10"/>
          <p:cNvSpPr txBox="1"/>
          <p:nvPr/>
        </p:nvSpPr>
        <p:spPr>
          <a:xfrm>
            <a:off x="11647628" y="2049429"/>
            <a:ext cx="5367821" cy="2214025"/>
          </a:xfrm>
          <a:prstGeom prst="rect">
            <a:avLst/>
          </a:prstGeom>
        </p:spPr>
        <p:txBody>
          <a:bodyPr lIns="0" tIns="0" rIns="0" bIns="0" rtlCol="0" anchor="t">
            <a:spAutoFit/>
          </a:bodyPr>
          <a:lstStyle/>
          <a:p>
            <a:pPr algn="ctr">
              <a:lnSpc>
                <a:spcPts val="5939"/>
              </a:lnSpc>
            </a:pPr>
            <a:r>
              <a:rPr lang="en-US" sz="4242">
                <a:solidFill>
                  <a:srgbClr val="945052"/>
                </a:solidFill>
                <a:latin typeface="Roboto Condensed"/>
              </a:rPr>
              <a:t>Hãy nêu cảm nhận về Cao nguyên đá Đồng Văn trong video sau.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6"/>
                </p:tgtEl>
              </p:cMediaNode>
            </p:vide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1174645" y="4989330"/>
            <a:ext cx="15682539" cy="3905758"/>
            <a:chOff x="0" y="0"/>
            <a:chExt cx="4130381" cy="1028677"/>
          </a:xfrm>
        </p:grpSpPr>
        <p:sp>
          <p:nvSpPr>
            <p:cNvPr id="5" name="Freeform 5"/>
            <p:cNvSpPr/>
            <p:nvPr/>
          </p:nvSpPr>
          <p:spPr>
            <a:xfrm>
              <a:off x="0" y="0"/>
              <a:ext cx="4130380" cy="1028677"/>
            </a:xfrm>
            <a:custGeom>
              <a:avLst/>
              <a:gdLst/>
              <a:ahLst/>
              <a:cxnLst/>
              <a:rect l="l" t="t" r="r" b="b"/>
              <a:pathLst>
                <a:path w="4130380" h="1028677">
                  <a:moveTo>
                    <a:pt x="25177" y="0"/>
                  </a:moveTo>
                  <a:lnTo>
                    <a:pt x="4105204" y="0"/>
                  </a:lnTo>
                  <a:cubicBezTo>
                    <a:pt x="4111881" y="0"/>
                    <a:pt x="4118285" y="2653"/>
                    <a:pt x="4123006" y="7374"/>
                  </a:cubicBezTo>
                  <a:cubicBezTo>
                    <a:pt x="4127728" y="12096"/>
                    <a:pt x="4130380" y="18500"/>
                    <a:pt x="4130380" y="25177"/>
                  </a:cubicBezTo>
                  <a:lnTo>
                    <a:pt x="4130380" y="1003500"/>
                  </a:lnTo>
                  <a:cubicBezTo>
                    <a:pt x="4130380" y="1010177"/>
                    <a:pt x="4127728" y="1016581"/>
                    <a:pt x="4123006" y="1021303"/>
                  </a:cubicBezTo>
                  <a:cubicBezTo>
                    <a:pt x="4118285" y="1026024"/>
                    <a:pt x="4111881" y="1028677"/>
                    <a:pt x="4105204" y="1028677"/>
                  </a:cubicBezTo>
                  <a:lnTo>
                    <a:pt x="25177" y="1028677"/>
                  </a:lnTo>
                  <a:cubicBezTo>
                    <a:pt x="18500" y="1028677"/>
                    <a:pt x="12096" y="1026024"/>
                    <a:pt x="7374" y="1021303"/>
                  </a:cubicBezTo>
                  <a:cubicBezTo>
                    <a:pt x="2653" y="1016581"/>
                    <a:pt x="0" y="1010177"/>
                    <a:pt x="0" y="1003500"/>
                  </a:cubicBezTo>
                  <a:lnTo>
                    <a:pt x="0" y="25177"/>
                  </a:lnTo>
                  <a:cubicBezTo>
                    <a:pt x="0" y="18500"/>
                    <a:pt x="2653" y="12096"/>
                    <a:pt x="7374" y="7374"/>
                  </a:cubicBezTo>
                  <a:cubicBezTo>
                    <a:pt x="12096" y="2653"/>
                    <a:pt x="18500" y="0"/>
                    <a:pt x="25177"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130381" cy="1095352"/>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1836161" y="5143500"/>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3</a:t>
            </a:r>
          </a:p>
        </p:txBody>
      </p:sp>
      <p:sp>
        <p:nvSpPr>
          <p:cNvPr id="9" name="TextBox 9"/>
          <p:cNvSpPr txBox="1"/>
          <p:nvPr/>
        </p:nvSpPr>
        <p:spPr>
          <a:xfrm>
            <a:off x="2324727" y="5217930"/>
            <a:ext cx="12300347" cy="3771900"/>
          </a:xfrm>
          <a:prstGeom prst="rect">
            <a:avLst/>
          </a:prstGeom>
        </p:spPr>
        <p:txBody>
          <a:bodyPr lIns="0" tIns="0" rIns="0" bIns="0" rtlCol="0" anchor="t">
            <a:spAutoFit/>
          </a:bodyPr>
          <a:lstStyle/>
          <a:p>
            <a:pPr algn="l">
              <a:lnSpc>
                <a:spcPts val="5950"/>
              </a:lnSpc>
            </a:pPr>
            <a:r>
              <a:rPr lang="en-US" sz="4958" dirty="0">
                <a:solidFill>
                  <a:srgbClr val="5D5D6B"/>
                </a:solidFill>
                <a:latin typeface="Roboto Condensed"/>
              </a:rPr>
              <a:t>A.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tên</a:t>
            </a:r>
            <a:r>
              <a:rPr lang="en-US" sz="4958" dirty="0">
                <a:solidFill>
                  <a:srgbClr val="5D5D6B"/>
                </a:solidFill>
                <a:latin typeface="Roboto Condensed"/>
              </a:rPr>
              <a:t> </a:t>
            </a:r>
            <a:r>
              <a:rPr lang="en-US" sz="4958" dirty="0" err="1">
                <a:solidFill>
                  <a:srgbClr val="5D5D6B"/>
                </a:solidFill>
                <a:latin typeface="Roboto Condensed"/>
              </a:rPr>
              <a:t>địa</a:t>
            </a:r>
            <a:r>
              <a:rPr lang="en-US" sz="4958" dirty="0">
                <a:solidFill>
                  <a:srgbClr val="5D5D6B"/>
                </a:solidFill>
                <a:latin typeface="Roboto Condensed"/>
              </a:rPr>
              <a:t> </a:t>
            </a:r>
            <a:r>
              <a:rPr lang="en-US" sz="4958" dirty="0" err="1">
                <a:solidFill>
                  <a:srgbClr val="5D5D6B"/>
                </a:solidFill>
                <a:latin typeface="Roboto Condensed"/>
              </a:rPr>
              <a:t>danh</a:t>
            </a:r>
            <a:r>
              <a:rPr lang="en-US" sz="4958" dirty="0">
                <a:solidFill>
                  <a:srgbClr val="5D5D6B"/>
                </a:solidFill>
                <a:latin typeface="Roboto Condensed"/>
              </a:rPr>
              <a:t> </a:t>
            </a:r>
            <a:r>
              <a:rPr lang="en-US" sz="4958" dirty="0" err="1">
                <a:solidFill>
                  <a:srgbClr val="5D5D6B"/>
                </a:solidFill>
                <a:latin typeface="Roboto Condensed"/>
              </a:rPr>
              <a:t>được</a:t>
            </a:r>
            <a:r>
              <a:rPr lang="en-US" sz="4958" dirty="0">
                <a:solidFill>
                  <a:srgbClr val="5D5D6B"/>
                </a:solidFill>
                <a:latin typeface="Roboto Condensed"/>
              </a:rPr>
              <a:t>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B.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đặc</a:t>
            </a:r>
            <a:r>
              <a:rPr lang="en-US" sz="4958" dirty="0">
                <a:solidFill>
                  <a:srgbClr val="5D5D6B"/>
                </a:solidFill>
                <a:latin typeface="Roboto Condensed"/>
              </a:rPr>
              <a:t> </a:t>
            </a:r>
            <a:r>
              <a:rPr lang="en-US" sz="4958" dirty="0" err="1">
                <a:solidFill>
                  <a:srgbClr val="5D5D6B"/>
                </a:solidFill>
                <a:latin typeface="Roboto Condensed"/>
              </a:rPr>
              <a:t>điểm</a:t>
            </a:r>
            <a:r>
              <a:rPr lang="en-US" sz="4958" dirty="0">
                <a:solidFill>
                  <a:srgbClr val="5D5D6B"/>
                </a:solidFill>
                <a:latin typeface="Roboto Condensed"/>
              </a:rPr>
              <a:t> </a:t>
            </a:r>
            <a:r>
              <a:rPr lang="en-US" sz="4958" dirty="0" err="1">
                <a:solidFill>
                  <a:srgbClr val="5D5D6B"/>
                </a:solidFill>
                <a:latin typeface="Roboto Condensed"/>
              </a:rPr>
              <a:t>nổi</a:t>
            </a:r>
            <a:r>
              <a:rPr lang="en-US" sz="4958" dirty="0">
                <a:solidFill>
                  <a:srgbClr val="5D5D6B"/>
                </a:solidFill>
                <a:latin typeface="Roboto Condensed"/>
              </a:rPr>
              <a:t> </a:t>
            </a:r>
            <a:r>
              <a:rPr lang="en-US" sz="4958" dirty="0" err="1">
                <a:solidFill>
                  <a:srgbClr val="5D5D6B"/>
                </a:solidFill>
                <a:latin typeface="Roboto Condensed"/>
              </a:rPr>
              <a:t>bật</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C.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giá</a:t>
            </a:r>
            <a:r>
              <a:rPr lang="en-US" sz="4958" dirty="0">
                <a:solidFill>
                  <a:srgbClr val="5D5D6B"/>
                </a:solidFill>
                <a:latin typeface="Roboto Condensed"/>
              </a:rPr>
              <a:t> </a:t>
            </a:r>
            <a:r>
              <a:rPr lang="en-US" sz="4958" dirty="0" err="1">
                <a:solidFill>
                  <a:srgbClr val="5D5D6B"/>
                </a:solidFill>
                <a:latin typeface="Roboto Condensed"/>
              </a:rPr>
              <a:t>trị</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endParaRPr lang="en-US" sz="4958" dirty="0">
              <a:solidFill>
                <a:srgbClr val="5D5D6B"/>
              </a:solidFill>
              <a:latin typeface="Roboto Condensed"/>
            </a:endParaRPr>
          </a:p>
          <a:p>
            <a:pPr algn="l">
              <a:lnSpc>
                <a:spcPts val="5950"/>
              </a:lnSpc>
            </a:pPr>
            <a:r>
              <a:rPr lang="en-US" sz="4958" dirty="0">
                <a:solidFill>
                  <a:srgbClr val="5D5D6B"/>
                </a:solidFill>
                <a:latin typeface="Roboto Condensed"/>
              </a:rPr>
              <a:t>D. </a:t>
            </a:r>
            <a:r>
              <a:rPr lang="en-US" sz="4958" dirty="0" err="1">
                <a:solidFill>
                  <a:srgbClr val="5D5D6B"/>
                </a:solidFill>
                <a:latin typeface="Roboto Condensed"/>
              </a:rPr>
              <a:t>Nêu</a:t>
            </a:r>
            <a:r>
              <a:rPr lang="en-US" sz="4958" dirty="0">
                <a:solidFill>
                  <a:srgbClr val="5D5D6B"/>
                </a:solidFill>
                <a:latin typeface="Roboto Condensed"/>
              </a:rPr>
              <a:t> </a:t>
            </a:r>
            <a:r>
              <a:rPr lang="en-US" sz="4958" dirty="0" err="1">
                <a:solidFill>
                  <a:srgbClr val="5D5D6B"/>
                </a:solidFill>
                <a:latin typeface="Roboto Condensed"/>
              </a:rPr>
              <a:t>vẻ</a:t>
            </a:r>
            <a:r>
              <a:rPr lang="en-US" sz="4958" dirty="0">
                <a:solidFill>
                  <a:srgbClr val="5D5D6B"/>
                </a:solidFill>
                <a:latin typeface="Roboto Condensed"/>
              </a:rPr>
              <a:t> </a:t>
            </a:r>
            <a:r>
              <a:rPr lang="en-US" sz="4958" dirty="0" err="1">
                <a:solidFill>
                  <a:srgbClr val="5D5D6B"/>
                </a:solidFill>
                <a:latin typeface="Roboto Condensed"/>
              </a:rPr>
              <a:t>đẹp</a:t>
            </a:r>
            <a:r>
              <a:rPr lang="en-US" sz="4958" dirty="0">
                <a:solidFill>
                  <a:srgbClr val="5D5D6B"/>
                </a:solidFill>
                <a:latin typeface="Roboto Condensed"/>
              </a:rPr>
              <a:t> </a:t>
            </a:r>
            <a:r>
              <a:rPr lang="en-US" sz="4958" dirty="0" err="1">
                <a:solidFill>
                  <a:srgbClr val="5D5D6B"/>
                </a:solidFill>
                <a:latin typeface="Roboto Condensed"/>
              </a:rPr>
              <a:t>và</a:t>
            </a:r>
            <a:r>
              <a:rPr lang="en-US" sz="4958" dirty="0">
                <a:solidFill>
                  <a:srgbClr val="5D5D6B"/>
                </a:solidFill>
                <a:latin typeface="Roboto Condensed"/>
              </a:rPr>
              <a:t> </a:t>
            </a:r>
            <a:r>
              <a:rPr lang="en-US" sz="4958" dirty="0" err="1">
                <a:solidFill>
                  <a:srgbClr val="5D5D6B"/>
                </a:solidFill>
                <a:latin typeface="Roboto Condensed"/>
              </a:rPr>
              <a:t>sức</a:t>
            </a:r>
            <a:r>
              <a:rPr lang="en-US" sz="4958" dirty="0">
                <a:solidFill>
                  <a:srgbClr val="5D5D6B"/>
                </a:solidFill>
                <a:latin typeface="Roboto Condensed"/>
              </a:rPr>
              <a:t> </a:t>
            </a:r>
            <a:r>
              <a:rPr lang="en-US" sz="4958" dirty="0" err="1">
                <a:solidFill>
                  <a:srgbClr val="5D5D6B"/>
                </a:solidFill>
                <a:latin typeface="Roboto Condensed"/>
              </a:rPr>
              <a:t>hấp</a:t>
            </a:r>
            <a:r>
              <a:rPr lang="en-US" sz="4958" dirty="0">
                <a:solidFill>
                  <a:srgbClr val="5D5D6B"/>
                </a:solidFill>
                <a:latin typeface="Roboto Condensed"/>
              </a:rPr>
              <a:t> </a:t>
            </a:r>
            <a:r>
              <a:rPr lang="en-US" sz="4958" dirty="0" err="1">
                <a:solidFill>
                  <a:srgbClr val="5D5D6B"/>
                </a:solidFill>
                <a:latin typeface="Roboto Condensed"/>
              </a:rPr>
              <a:t>dẫn</a:t>
            </a:r>
            <a:r>
              <a:rPr lang="en-US" sz="4958" dirty="0">
                <a:solidFill>
                  <a:srgbClr val="5D5D6B"/>
                </a:solidFill>
                <a:latin typeface="Roboto Condensed"/>
              </a:rPr>
              <a:t> </a:t>
            </a:r>
            <a:r>
              <a:rPr lang="en-US" sz="4958" dirty="0" err="1">
                <a:solidFill>
                  <a:srgbClr val="5D5D6B"/>
                </a:solidFill>
                <a:latin typeface="Roboto Condensed"/>
              </a:rPr>
              <a:t>của</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p>
          <a:p>
            <a:pPr algn="l">
              <a:lnSpc>
                <a:spcPts val="5950"/>
              </a:lnSpc>
              <a:spcBef>
                <a:spcPct val="0"/>
              </a:spcBef>
            </a:pPr>
            <a:endParaRPr lang="en-US" sz="4958"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610277" y="3388266"/>
            <a:ext cx="14057599" cy="847725"/>
          </a:xfrm>
          <a:prstGeom prst="rect">
            <a:avLst/>
          </a:prstGeom>
        </p:spPr>
        <p:txBody>
          <a:bodyPr wrap="square" lIns="0" tIns="0" rIns="0" bIns="0" rtlCol="0" anchor="t">
            <a:spAutoFit/>
          </a:bodyPr>
          <a:lstStyle/>
          <a:p>
            <a:pPr algn="ctr">
              <a:lnSpc>
                <a:spcPts val="6654"/>
              </a:lnSpc>
              <a:spcBef>
                <a:spcPct val="0"/>
              </a:spcBef>
            </a:pPr>
            <a:r>
              <a:rPr lang="en-US" sz="5545" dirty="0" err="1">
                <a:solidFill>
                  <a:srgbClr val="863D3D"/>
                </a:solidFill>
                <a:latin typeface="Roboto Condensed Bold"/>
              </a:rPr>
              <a:t>Câu</a:t>
            </a:r>
            <a:r>
              <a:rPr lang="en-US" sz="5545" dirty="0">
                <a:solidFill>
                  <a:srgbClr val="863D3D"/>
                </a:solidFill>
                <a:latin typeface="Roboto Condensed Bold"/>
              </a:rPr>
              <a:t> 2. </a:t>
            </a:r>
            <a:r>
              <a:rPr lang="en-US" sz="5545" dirty="0" err="1">
                <a:solidFill>
                  <a:srgbClr val="863D3D"/>
                </a:solidFill>
                <a:latin typeface="Roboto Condensed"/>
              </a:rPr>
              <a:t>Nhan</a:t>
            </a:r>
            <a:r>
              <a:rPr lang="en-US" sz="5545" dirty="0">
                <a:solidFill>
                  <a:srgbClr val="863D3D"/>
                </a:solidFill>
                <a:latin typeface="Roboto Condensed"/>
              </a:rPr>
              <a:t> </a:t>
            </a:r>
            <a:r>
              <a:rPr lang="en-US" sz="5545" dirty="0" err="1">
                <a:solidFill>
                  <a:srgbClr val="863D3D"/>
                </a:solidFill>
                <a:latin typeface="Roboto Condensed"/>
              </a:rPr>
              <a:t>đề</a:t>
            </a:r>
            <a:r>
              <a:rPr lang="en-US" sz="5545" dirty="0">
                <a:solidFill>
                  <a:srgbClr val="863D3D"/>
                </a:solidFill>
                <a:latin typeface="Roboto Condensed"/>
              </a:rPr>
              <a:t> </a:t>
            </a:r>
            <a:r>
              <a:rPr lang="en-US" sz="5545" dirty="0" err="1">
                <a:solidFill>
                  <a:srgbClr val="863D3D"/>
                </a:solidFill>
                <a:latin typeface="Roboto Condensed"/>
              </a:rPr>
              <a:t>văn</a:t>
            </a:r>
            <a:r>
              <a:rPr lang="en-US" sz="5545" dirty="0">
                <a:solidFill>
                  <a:srgbClr val="863D3D"/>
                </a:solidFill>
                <a:latin typeface="Roboto Condensed"/>
              </a:rPr>
              <a:t> </a:t>
            </a:r>
            <a:r>
              <a:rPr lang="en-US" sz="5545" dirty="0" err="1">
                <a:solidFill>
                  <a:srgbClr val="863D3D"/>
                </a:solidFill>
                <a:latin typeface="Roboto Condensed"/>
              </a:rPr>
              <a:t>bản</a:t>
            </a:r>
            <a:r>
              <a:rPr lang="en-US" sz="5545" dirty="0">
                <a:solidFill>
                  <a:srgbClr val="863D3D"/>
                </a:solidFill>
                <a:latin typeface="Roboto Condensed"/>
              </a:rPr>
              <a:t> </a:t>
            </a:r>
            <a:r>
              <a:rPr lang="en-US" sz="5545" dirty="0" err="1">
                <a:solidFill>
                  <a:srgbClr val="863D3D"/>
                </a:solidFill>
                <a:latin typeface="Roboto Condensed"/>
              </a:rPr>
              <a:t>được</a:t>
            </a:r>
            <a:r>
              <a:rPr lang="en-US" sz="5545" dirty="0">
                <a:solidFill>
                  <a:srgbClr val="863D3D"/>
                </a:solidFill>
                <a:latin typeface="Roboto Condensed"/>
              </a:rPr>
              <a:t> </a:t>
            </a:r>
            <a:r>
              <a:rPr lang="en-US" sz="5545" dirty="0" err="1">
                <a:solidFill>
                  <a:srgbClr val="863D3D"/>
                </a:solidFill>
                <a:latin typeface="Roboto Condensed"/>
              </a:rPr>
              <a:t>đặt</a:t>
            </a:r>
            <a:r>
              <a:rPr lang="en-US" sz="5545" dirty="0">
                <a:solidFill>
                  <a:srgbClr val="863D3D"/>
                </a:solidFill>
                <a:latin typeface="Roboto Condensed"/>
              </a:rPr>
              <a:t> </a:t>
            </a:r>
            <a:r>
              <a:rPr lang="en-US" sz="5545" dirty="0" err="1">
                <a:solidFill>
                  <a:srgbClr val="863D3D"/>
                </a:solidFill>
                <a:latin typeface="Roboto Condensed"/>
              </a:rPr>
              <a:t>theo</a:t>
            </a:r>
            <a:r>
              <a:rPr lang="en-US" sz="5545" dirty="0">
                <a:solidFill>
                  <a:srgbClr val="863D3D"/>
                </a:solidFill>
                <a:latin typeface="Roboto Condensed"/>
              </a:rPr>
              <a:t> </a:t>
            </a:r>
            <a:r>
              <a:rPr lang="en-US" sz="5545" dirty="0" err="1">
                <a:solidFill>
                  <a:srgbClr val="863D3D"/>
                </a:solidFill>
                <a:latin typeface="Roboto Condensed"/>
              </a:rPr>
              <a:t>cách</a:t>
            </a:r>
            <a:r>
              <a:rPr lang="en-US" sz="5545" dirty="0">
                <a:solidFill>
                  <a:srgbClr val="863D3D"/>
                </a:solidFill>
                <a:latin typeface="Roboto Condensed"/>
              </a:rPr>
              <a:t> </a:t>
            </a:r>
            <a:r>
              <a:rPr lang="en-US" sz="5545" dirty="0" err="1">
                <a:solidFill>
                  <a:srgbClr val="863D3D"/>
                </a:solidFill>
                <a:latin typeface="Roboto Condensed"/>
              </a:rPr>
              <a:t>nào</a:t>
            </a:r>
            <a:r>
              <a:rPr lang="en-US" sz="5545" dirty="0">
                <a:solidFill>
                  <a:srgbClr val="863D3D"/>
                </a:solidFill>
                <a:latin typeface="Roboto Condensed"/>
              </a:rPr>
              <a:t>?</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grpSp>
        <p:nvGrpSpPr>
          <p:cNvPr id="5" name="Group 5"/>
          <p:cNvGrpSpPr/>
          <p:nvPr/>
        </p:nvGrpSpPr>
        <p:grpSpPr>
          <a:xfrm>
            <a:off x="723258" y="2756075"/>
            <a:ext cx="6975519" cy="6975519"/>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7"/>
              <a:stretch>
                <a:fillRect l="-19477" r="-19477"/>
              </a:stretch>
            </a:blipFill>
          </p:spPr>
        </p:sp>
      </p:grpSp>
      <p:sp>
        <p:nvSpPr>
          <p:cNvPr id="7" name="Freeform 7">
            <a:hlinkClick r:id="rId8"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4</a:t>
            </a:r>
          </a:p>
        </p:txBody>
      </p:sp>
      <p:sp>
        <p:nvSpPr>
          <p:cNvPr id="9" name="TextBox 9"/>
          <p:cNvSpPr txBox="1"/>
          <p:nvPr/>
        </p:nvSpPr>
        <p:spPr>
          <a:xfrm>
            <a:off x="8484615" y="3860720"/>
            <a:ext cx="8774685" cy="3057525"/>
          </a:xfrm>
          <a:prstGeom prst="rect">
            <a:avLst/>
          </a:prstGeom>
        </p:spPr>
        <p:txBody>
          <a:bodyPr lIns="0" tIns="0" rIns="0" bIns="0" rtlCol="0" anchor="t">
            <a:spAutoFit/>
          </a:bodyPr>
          <a:lstStyle/>
          <a:p>
            <a:pPr algn="ctr">
              <a:lnSpc>
                <a:spcPts val="6020"/>
              </a:lnSpc>
            </a:pPr>
            <a:r>
              <a:rPr lang="en-US" sz="5016">
                <a:solidFill>
                  <a:srgbClr val="863D3D"/>
                </a:solidFill>
                <a:latin typeface="Roboto Condensed Bold"/>
              </a:rPr>
              <a:t>Thử thách</a:t>
            </a:r>
          </a:p>
          <a:p>
            <a:pPr algn="ctr">
              <a:lnSpc>
                <a:spcPts val="6020"/>
              </a:lnSpc>
            </a:pPr>
            <a:r>
              <a:rPr lang="en-US" sz="5016">
                <a:solidFill>
                  <a:srgbClr val="863D3D"/>
                </a:solidFill>
                <a:latin typeface="Roboto Condensed"/>
              </a:rPr>
              <a:t>Cả nhóm hãy cùng nhau nhảy một điệu múa khèn của người H’Mông</a:t>
            </a:r>
          </a:p>
          <a:p>
            <a:pPr algn="ctr">
              <a:lnSpc>
                <a:spcPts val="6020"/>
              </a:lnSpc>
              <a:spcBef>
                <a:spcPct val="0"/>
              </a:spcBef>
            </a:pPr>
            <a:endParaRPr lang="en-US" sz="5016">
              <a:solidFill>
                <a:srgbClr val="863D3D"/>
              </a:solidFill>
              <a:latin typeface="Roboto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9144000" y="6100877"/>
            <a:ext cx="7506441" cy="1230845"/>
            <a:chOff x="0" y="0"/>
            <a:chExt cx="1977005" cy="324173"/>
          </a:xfrm>
        </p:grpSpPr>
        <p:sp>
          <p:nvSpPr>
            <p:cNvPr id="5" name="Freeform 5"/>
            <p:cNvSpPr/>
            <p:nvPr/>
          </p:nvSpPr>
          <p:spPr>
            <a:xfrm>
              <a:off x="0" y="0"/>
              <a:ext cx="1977005" cy="324173"/>
            </a:xfrm>
            <a:custGeom>
              <a:avLst/>
              <a:gdLst/>
              <a:ahLst/>
              <a:cxnLst/>
              <a:rect l="l" t="t" r="r" b="b"/>
              <a:pathLst>
                <a:path w="1977005" h="324173">
                  <a:moveTo>
                    <a:pt x="52600" y="0"/>
                  </a:moveTo>
                  <a:lnTo>
                    <a:pt x="1924405" y="0"/>
                  </a:lnTo>
                  <a:cubicBezTo>
                    <a:pt x="1953455" y="0"/>
                    <a:pt x="1977005" y="23550"/>
                    <a:pt x="1977005" y="52600"/>
                  </a:cubicBezTo>
                  <a:lnTo>
                    <a:pt x="1977005" y="271573"/>
                  </a:lnTo>
                  <a:cubicBezTo>
                    <a:pt x="1977005" y="300623"/>
                    <a:pt x="1953455" y="324173"/>
                    <a:pt x="1924405" y="324173"/>
                  </a:cubicBezTo>
                  <a:lnTo>
                    <a:pt x="52600" y="324173"/>
                  </a:lnTo>
                  <a:cubicBezTo>
                    <a:pt x="23550" y="324173"/>
                    <a:pt x="0" y="300623"/>
                    <a:pt x="0" y="271573"/>
                  </a:cubicBezTo>
                  <a:lnTo>
                    <a:pt x="0" y="52600"/>
                  </a:lnTo>
                  <a:cubicBezTo>
                    <a:pt x="0" y="23550"/>
                    <a:pt x="23550" y="0"/>
                    <a:pt x="52600"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977005"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a:grpSpLocks noChangeAspect="1"/>
          </p:cNvGrpSpPr>
          <p:nvPr/>
        </p:nvGrpSpPr>
        <p:grpSpPr>
          <a:xfrm>
            <a:off x="1028700" y="2355153"/>
            <a:ext cx="7139618" cy="7777364"/>
            <a:chOff x="0" y="0"/>
            <a:chExt cx="4197095" cy="4572000"/>
          </a:xfrm>
        </p:grpSpPr>
        <p:sp>
          <p:nvSpPr>
            <p:cNvPr id="9" name="Freeform 9"/>
            <p:cNvSpPr/>
            <p:nvPr/>
          </p:nvSpPr>
          <p:spPr>
            <a:xfrm>
              <a:off x="-24295" y="-86437"/>
              <a:ext cx="4273710" cy="4662895"/>
            </a:xfrm>
            <a:custGeom>
              <a:avLst/>
              <a:gdLst/>
              <a:ahLst/>
              <a:cxnLst/>
              <a:rect l="l" t="t" r="r" b="b"/>
              <a:pathLst>
                <a:path w="4273710" h="4662895">
                  <a:moveTo>
                    <a:pt x="67221" y="2844944"/>
                  </a:moveTo>
                  <a:cubicBezTo>
                    <a:pt x="22448" y="2400963"/>
                    <a:pt x="0" y="1929090"/>
                    <a:pt x="71114" y="1551846"/>
                  </a:cubicBezTo>
                  <a:cubicBezTo>
                    <a:pt x="150461" y="1130919"/>
                    <a:pt x="329910" y="716290"/>
                    <a:pt x="646904" y="428214"/>
                  </a:cubicBezTo>
                  <a:cubicBezTo>
                    <a:pt x="963898" y="140139"/>
                    <a:pt x="1432970" y="0"/>
                    <a:pt x="1836723" y="143018"/>
                  </a:cubicBezTo>
                  <a:cubicBezTo>
                    <a:pt x="2054627" y="220205"/>
                    <a:pt x="2260078" y="469731"/>
                    <a:pt x="2475923" y="552498"/>
                  </a:cubicBezTo>
                  <a:cubicBezTo>
                    <a:pt x="2799369" y="676525"/>
                    <a:pt x="3138090" y="460911"/>
                    <a:pt x="3464321" y="577415"/>
                  </a:cubicBezTo>
                  <a:cubicBezTo>
                    <a:pt x="3828455" y="707454"/>
                    <a:pt x="4121772" y="1116796"/>
                    <a:pt x="4197742" y="1495920"/>
                  </a:cubicBezTo>
                  <a:cubicBezTo>
                    <a:pt x="4273710" y="1875046"/>
                    <a:pt x="4148921" y="2219182"/>
                    <a:pt x="3863003" y="2479483"/>
                  </a:cubicBezTo>
                  <a:cubicBezTo>
                    <a:pt x="3502939" y="2807285"/>
                    <a:pt x="3004478" y="3058937"/>
                    <a:pt x="2650346" y="3393139"/>
                  </a:cubicBezTo>
                  <a:cubicBezTo>
                    <a:pt x="2348033" y="3678439"/>
                    <a:pt x="2162226" y="4015086"/>
                    <a:pt x="1817752" y="4247739"/>
                  </a:cubicBezTo>
                  <a:cubicBezTo>
                    <a:pt x="1452137" y="4494671"/>
                    <a:pt x="970647" y="4405437"/>
                    <a:pt x="634767" y="4150309"/>
                  </a:cubicBezTo>
                  <a:cubicBezTo>
                    <a:pt x="226878" y="3840483"/>
                    <a:pt x="116018" y="3328845"/>
                    <a:pt x="67221" y="2844944"/>
                  </a:cubicBezTo>
                  <a:close/>
                  <a:moveTo>
                    <a:pt x="3463856" y="4459325"/>
                  </a:moveTo>
                  <a:cubicBezTo>
                    <a:pt x="3632307" y="4347385"/>
                    <a:pt x="3856375" y="4353815"/>
                    <a:pt x="4012548" y="4229041"/>
                  </a:cubicBezTo>
                  <a:cubicBezTo>
                    <a:pt x="4155118" y="4115132"/>
                    <a:pt x="4234164" y="3923682"/>
                    <a:pt x="4195875" y="3744836"/>
                  </a:cubicBezTo>
                  <a:cubicBezTo>
                    <a:pt x="4133197" y="3452074"/>
                    <a:pt x="3808939" y="3299542"/>
                    <a:pt x="3537030" y="3398102"/>
                  </a:cubicBezTo>
                  <a:cubicBezTo>
                    <a:pt x="3157304" y="3535742"/>
                    <a:pt x="2773814" y="3927012"/>
                    <a:pt x="2668989" y="4319438"/>
                  </a:cubicBezTo>
                  <a:cubicBezTo>
                    <a:pt x="2617580" y="4511898"/>
                    <a:pt x="2769885" y="4621190"/>
                    <a:pt x="2939077" y="4651454"/>
                  </a:cubicBezTo>
                  <a:cubicBezTo>
                    <a:pt x="3003034" y="4662895"/>
                    <a:pt x="3061599" y="4659572"/>
                    <a:pt x="3116782" y="4646329"/>
                  </a:cubicBezTo>
                  <a:cubicBezTo>
                    <a:pt x="3242079" y="4616257"/>
                    <a:pt x="3349933" y="4535031"/>
                    <a:pt x="3463856" y="4459325"/>
                  </a:cubicBezTo>
                  <a:close/>
                </a:path>
              </a:pathLst>
            </a:custGeom>
            <a:blipFill>
              <a:blip r:embed="rId10">
                <a:alphaModFix amt="99000"/>
              </a:blip>
              <a:stretch>
                <a:fillRect l="-57668" r="-36124"/>
              </a:stretch>
            </a:blipFill>
          </p:spPr>
        </p:sp>
        <p:sp>
          <p:nvSpPr>
            <p:cNvPr id="10" name="Freeform 10"/>
            <p:cNvSpPr/>
            <p:nvPr/>
          </p:nvSpPr>
          <p:spPr>
            <a:xfrm>
              <a:off x="0" y="10"/>
              <a:ext cx="4197095" cy="4571979"/>
            </a:xfrm>
            <a:custGeom>
              <a:avLst/>
              <a:gdLst/>
              <a:ahLst/>
              <a:cxnLst/>
              <a:rect l="l" t="t" r="r" b="b"/>
              <a:pathLst>
                <a:path w="4197095" h="4571979">
                  <a:moveTo>
                    <a:pt x="4197095" y="4571980"/>
                  </a:moveTo>
                  <a:lnTo>
                    <a:pt x="0" y="4571980"/>
                  </a:lnTo>
                  <a:lnTo>
                    <a:pt x="0" y="0"/>
                  </a:lnTo>
                  <a:lnTo>
                    <a:pt x="4197095" y="0"/>
                  </a:lnTo>
                  <a:lnTo>
                    <a:pt x="4197095" y="4571980"/>
                  </a:lnTo>
                  <a:close/>
                </a:path>
              </a:pathLst>
            </a:custGeom>
            <a:blipFill>
              <a:blip r:embed="rId11">
                <a:alphaModFix amt="99000"/>
              </a:blip>
              <a:stretch>
                <a:fillRect l="-40" r="-40"/>
              </a:stretch>
            </a:blipFill>
          </p:spPr>
        </p:sp>
      </p:grpSp>
      <p:sp>
        <p:nvSpPr>
          <p:cNvPr id="11" name="TextBox 11"/>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5</a:t>
            </a:r>
          </a:p>
        </p:txBody>
      </p:sp>
      <p:sp>
        <p:nvSpPr>
          <p:cNvPr id="12" name="TextBox 12"/>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3" name="TextBox 13"/>
          <p:cNvSpPr txBox="1"/>
          <p:nvPr/>
        </p:nvSpPr>
        <p:spPr>
          <a:xfrm>
            <a:off x="8488531" y="3627890"/>
            <a:ext cx="9351068" cy="16859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Nêu tên chợ nổi tiếng ở Hà Giang</a:t>
            </a:r>
          </a:p>
        </p:txBody>
      </p:sp>
      <p:sp>
        <p:nvSpPr>
          <p:cNvPr id="14" name="TextBox 14"/>
          <p:cNvSpPr txBox="1"/>
          <p:nvPr/>
        </p:nvSpPr>
        <p:spPr>
          <a:xfrm>
            <a:off x="9982200" y="6234310"/>
            <a:ext cx="5430647"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Chợ</a:t>
            </a:r>
            <a:r>
              <a:rPr lang="en-US" sz="5368" dirty="0">
                <a:solidFill>
                  <a:srgbClr val="5D5D6B"/>
                </a:solidFill>
                <a:latin typeface="Roboto Condensed"/>
              </a:rPr>
              <a:t> </a:t>
            </a:r>
            <a:r>
              <a:rPr lang="en-US" sz="5368" dirty="0" err="1">
                <a:solidFill>
                  <a:srgbClr val="5D5D6B"/>
                </a:solidFill>
                <a:latin typeface="Roboto Condensed"/>
              </a:rPr>
              <a:t>phiên</a:t>
            </a:r>
            <a:r>
              <a:rPr lang="en-US" sz="5368" dirty="0">
                <a:solidFill>
                  <a:srgbClr val="5D5D6B"/>
                </a:solidFill>
                <a:latin typeface="Roboto Condensed"/>
              </a:rPr>
              <a:t> </a:t>
            </a:r>
            <a:r>
              <a:rPr lang="en-US" sz="5368" dirty="0" err="1">
                <a:solidFill>
                  <a:srgbClr val="5D5D6B"/>
                </a:solidFill>
                <a:latin typeface="Roboto Condensed"/>
              </a:rPr>
              <a:t>Mèo</a:t>
            </a:r>
            <a:r>
              <a:rPr lang="en-US" sz="5368" dirty="0">
                <a:solidFill>
                  <a:srgbClr val="5D5D6B"/>
                </a:solidFill>
                <a:latin typeface="Roboto Condensed"/>
              </a:rPr>
              <a:t> </a:t>
            </a:r>
            <a:r>
              <a:rPr lang="en-US" sz="5368" dirty="0" err="1">
                <a:solidFill>
                  <a:srgbClr val="5D5D6B"/>
                </a:solidFill>
                <a:latin typeface="Roboto Condensed"/>
              </a:rPr>
              <a:t>Vạc</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5" name="Group 5"/>
          <p:cNvGrpSpPr/>
          <p:nvPr/>
        </p:nvGrpSpPr>
        <p:grpSpPr>
          <a:xfrm>
            <a:off x="1284870" y="2161652"/>
            <a:ext cx="6213065" cy="7898921"/>
            <a:chOff x="-2540" y="-1270"/>
            <a:chExt cx="4329430" cy="5504180"/>
          </a:xfrm>
        </p:grpSpPr>
        <p:sp>
          <p:nvSpPr>
            <p:cNvPr id="6" name="Freeform 6"/>
            <p:cNvSpPr/>
            <p:nvPr/>
          </p:nvSpPr>
          <p:spPr>
            <a:xfrm>
              <a:off x="0" y="0"/>
              <a:ext cx="4329430" cy="5504180"/>
            </a:xfrm>
            <a:custGeom>
              <a:avLst/>
              <a:gdLst/>
              <a:ahLst/>
              <a:cxnLst/>
              <a:rect l="l" t="t" r="r" b="b"/>
              <a:pathLst>
                <a:path w="4329430" h="5504180">
                  <a:moveTo>
                    <a:pt x="2216150" y="5504180"/>
                  </a:moveTo>
                  <a:cubicBezTo>
                    <a:pt x="2186940" y="5504180"/>
                    <a:pt x="2157730" y="5504180"/>
                    <a:pt x="2129790" y="5504180"/>
                  </a:cubicBezTo>
                  <a:cubicBezTo>
                    <a:pt x="2123440" y="5502910"/>
                    <a:pt x="2118360" y="5501640"/>
                    <a:pt x="2112010" y="5501640"/>
                  </a:cubicBezTo>
                  <a:cubicBezTo>
                    <a:pt x="2038350" y="5497830"/>
                    <a:pt x="1967230" y="5485130"/>
                    <a:pt x="1897380" y="5463540"/>
                  </a:cubicBezTo>
                  <a:cubicBezTo>
                    <a:pt x="1772920" y="5425440"/>
                    <a:pt x="1657350" y="5367020"/>
                    <a:pt x="1548130" y="5295900"/>
                  </a:cubicBezTo>
                  <a:cubicBezTo>
                    <a:pt x="1423670" y="5215890"/>
                    <a:pt x="1294130" y="5143500"/>
                    <a:pt x="1160780" y="5081270"/>
                  </a:cubicBezTo>
                  <a:cubicBezTo>
                    <a:pt x="1040130" y="5025390"/>
                    <a:pt x="914400" y="4980940"/>
                    <a:pt x="791210" y="4933950"/>
                  </a:cubicBezTo>
                  <a:cubicBezTo>
                    <a:pt x="633730" y="4874260"/>
                    <a:pt x="492760" y="4785360"/>
                    <a:pt x="373380" y="4665980"/>
                  </a:cubicBezTo>
                  <a:cubicBezTo>
                    <a:pt x="320040" y="4612640"/>
                    <a:pt x="274320" y="4551680"/>
                    <a:pt x="227330" y="4491990"/>
                  </a:cubicBezTo>
                  <a:cubicBezTo>
                    <a:pt x="173990" y="4424680"/>
                    <a:pt x="127000" y="4353560"/>
                    <a:pt x="95250" y="4273550"/>
                  </a:cubicBezTo>
                  <a:cubicBezTo>
                    <a:pt x="31750" y="4117340"/>
                    <a:pt x="0" y="3954780"/>
                    <a:pt x="2540" y="3785870"/>
                  </a:cubicBezTo>
                  <a:cubicBezTo>
                    <a:pt x="6350" y="3604260"/>
                    <a:pt x="29210" y="3426460"/>
                    <a:pt x="92710" y="3256280"/>
                  </a:cubicBezTo>
                  <a:cubicBezTo>
                    <a:pt x="189230" y="2992120"/>
                    <a:pt x="354330" y="2782570"/>
                    <a:pt x="590550" y="2632710"/>
                  </a:cubicBezTo>
                  <a:cubicBezTo>
                    <a:pt x="715010" y="2552700"/>
                    <a:pt x="853440" y="2501900"/>
                    <a:pt x="995680" y="2463800"/>
                  </a:cubicBezTo>
                  <a:cubicBezTo>
                    <a:pt x="1122680" y="2429510"/>
                    <a:pt x="1250950" y="2400300"/>
                    <a:pt x="1379220" y="2369820"/>
                  </a:cubicBezTo>
                  <a:cubicBezTo>
                    <a:pt x="1526540" y="2334260"/>
                    <a:pt x="1653540" y="2261870"/>
                    <a:pt x="1758950" y="2152650"/>
                  </a:cubicBezTo>
                  <a:cubicBezTo>
                    <a:pt x="1841500" y="2066290"/>
                    <a:pt x="1905000" y="1968500"/>
                    <a:pt x="1955800" y="1860550"/>
                  </a:cubicBezTo>
                  <a:cubicBezTo>
                    <a:pt x="2026920" y="1708150"/>
                    <a:pt x="2096770" y="1555750"/>
                    <a:pt x="2167890" y="1404620"/>
                  </a:cubicBezTo>
                  <a:cubicBezTo>
                    <a:pt x="2232660" y="1267460"/>
                    <a:pt x="2307590" y="1135380"/>
                    <a:pt x="2401570" y="1016000"/>
                  </a:cubicBezTo>
                  <a:cubicBezTo>
                    <a:pt x="2482850" y="913130"/>
                    <a:pt x="2573020" y="821690"/>
                    <a:pt x="2687320" y="754380"/>
                  </a:cubicBezTo>
                  <a:cubicBezTo>
                    <a:pt x="2792730" y="693420"/>
                    <a:pt x="2907030" y="656590"/>
                    <a:pt x="3025140" y="631190"/>
                  </a:cubicBezTo>
                  <a:cubicBezTo>
                    <a:pt x="3108960" y="613410"/>
                    <a:pt x="3192780" y="596900"/>
                    <a:pt x="3279140" y="596900"/>
                  </a:cubicBezTo>
                  <a:cubicBezTo>
                    <a:pt x="3397250" y="595630"/>
                    <a:pt x="3512820" y="617220"/>
                    <a:pt x="3624580" y="655320"/>
                  </a:cubicBezTo>
                  <a:cubicBezTo>
                    <a:pt x="3712210" y="684530"/>
                    <a:pt x="3793490" y="722630"/>
                    <a:pt x="3863340" y="784860"/>
                  </a:cubicBezTo>
                  <a:cubicBezTo>
                    <a:pt x="3963670" y="873760"/>
                    <a:pt x="4042410" y="980440"/>
                    <a:pt x="4107180" y="1096010"/>
                  </a:cubicBezTo>
                  <a:cubicBezTo>
                    <a:pt x="4161790" y="1192530"/>
                    <a:pt x="4201160" y="1294130"/>
                    <a:pt x="4232910" y="1399540"/>
                  </a:cubicBezTo>
                  <a:cubicBezTo>
                    <a:pt x="4281170" y="1554480"/>
                    <a:pt x="4312920" y="1713230"/>
                    <a:pt x="4323080" y="1875790"/>
                  </a:cubicBezTo>
                  <a:cubicBezTo>
                    <a:pt x="4324350" y="1894840"/>
                    <a:pt x="4326890" y="1913890"/>
                    <a:pt x="4329430" y="1932940"/>
                  </a:cubicBezTo>
                  <a:cubicBezTo>
                    <a:pt x="4329430" y="1998980"/>
                    <a:pt x="4329430" y="2066290"/>
                    <a:pt x="4329430" y="2132330"/>
                  </a:cubicBezTo>
                  <a:cubicBezTo>
                    <a:pt x="4328160" y="2139950"/>
                    <a:pt x="4326890" y="2147570"/>
                    <a:pt x="4326890" y="2153920"/>
                  </a:cubicBezTo>
                  <a:cubicBezTo>
                    <a:pt x="4321810" y="2226310"/>
                    <a:pt x="4319270" y="2299970"/>
                    <a:pt x="4311650" y="2372360"/>
                  </a:cubicBezTo>
                  <a:cubicBezTo>
                    <a:pt x="4295140" y="2532380"/>
                    <a:pt x="4262120" y="2689860"/>
                    <a:pt x="4220210" y="2844800"/>
                  </a:cubicBezTo>
                  <a:cubicBezTo>
                    <a:pt x="4142740" y="3131820"/>
                    <a:pt x="4036060" y="3408680"/>
                    <a:pt x="3902710" y="3674110"/>
                  </a:cubicBezTo>
                  <a:cubicBezTo>
                    <a:pt x="3742690" y="3994150"/>
                    <a:pt x="3559810" y="4300220"/>
                    <a:pt x="3352800" y="4591050"/>
                  </a:cubicBezTo>
                  <a:cubicBezTo>
                    <a:pt x="3248660" y="4737100"/>
                    <a:pt x="3143250" y="4879340"/>
                    <a:pt x="3020060" y="5010150"/>
                  </a:cubicBezTo>
                  <a:cubicBezTo>
                    <a:pt x="2992120" y="5040630"/>
                    <a:pt x="2960370" y="5067300"/>
                    <a:pt x="2934970" y="5100320"/>
                  </a:cubicBezTo>
                  <a:cubicBezTo>
                    <a:pt x="2851150" y="5204460"/>
                    <a:pt x="2753360" y="5290820"/>
                    <a:pt x="2640330" y="5360670"/>
                  </a:cubicBezTo>
                  <a:cubicBezTo>
                    <a:pt x="2540000" y="5422900"/>
                    <a:pt x="2434590" y="5469890"/>
                    <a:pt x="2317750" y="5488940"/>
                  </a:cubicBezTo>
                  <a:cubicBezTo>
                    <a:pt x="2283460" y="5494020"/>
                    <a:pt x="2249170" y="5499100"/>
                    <a:pt x="2216150" y="5504180"/>
                  </a:cubicBezTo>
                  <a:close/>
                  <a:moveTo>
                    <a:pt x="1244600" y="2216150"/>
                  </a:moveTo>
                  <a:cubicBezTo>
                    <a:pt x="1428750" y="2164080"/>
                    <a:pt x="1567180" y="2056130"/>
                    <a:pt x="1656080" y="1885950"/>
                  </a:cubicBezTo>
                  <a:cubicBezTo>
                    <a:pt x="1709420" y="1781810"/>
                    <a:pt x="1760220" y="1677670"/>
                    <a:pt x="1807210" y="1569720"/>
                  </a:cubicBezTo>
                  <a:cubicBezTo>
                    <a:pt x="1869440" y="1430020"/>
                    <a:pt x="1925320" y="1287780"/>
                    <a:pt x="1985010" y="1145540"/>
                  </a:cubicBezTo>
                  <a:cubicBezTo>
                    <a:pt x="2020570" y="1062990"/>
                    <a:pt x="2061210" y="981710"/>
                    <a:pt x="2090420" y="897890"/>
                  </a:cubicBezTo>
                  <a:cubicBezTo>
                    <a:pt x="2108200" y="845820"/>
                    <a:pt x="2127250" y="793750"/>
                    <a:pt x="2151380" y="744220"/>
                  </a:cubicBezTo>
                  <a:cubicBezTo>
                    <a:pt x="2192020" y="660400"/>
                    <a:pt x="2197100" y="571500"/>
                    <a:pt x="2175510" y="480060"/>
                  </a:cubicBezTo>
                  <a:cubicBezTo>
                    <a:pt x="2161540" y="422910"/>
                    <a:pt x="2131060" y="373380"/>
                    <a:pt x="2104390" y="322580"/>
                  </a:cubicBezTo>
                  <a:cubicBezTo>
                    <a:pt x="2065020" y="245110"/>
                    <a:pt x="2007870" y="182880"/>
                    <a:pt x="1935480" y="137160"/>
                  </a:cubicBezTo>
                  <a:cubicBezTo>
                    <a:pt x="1805940" y="54610"/>
                    <a:pt x="1663700" y="8890"/>
                    <a:pt x="1510030" y="2540"/>
                  </a:cubicBezTo>
                  <a:cubicBezTo>
                    <a:pt x="1452880" y="0"/>
                    <a:pt x="1394460" y="5080"/>
                    <a:pt x="1336040" y="8890"/>
                  </a:cubicBezTo>
                  <a:cubicBezTo>
                    <a:pt x="1240790" y="13970"/>
                    <a:pt x="1146810" y="29210"/>
                    <a:pt x="1055370" y="59690"/>
                  </a:cubicBezTo>
                  <a:cubicBezTo>
                    <a:pt x="955040" y="92710"/>
                    <a:pt x="854710" y="129540"/>
                    <a:pt x="767080" y="191770"/>
                  </a:cubicBezTo>
                  <a:cubicBezTo>
                    <a:pt x="687070" y="248920"/>
                    <a:pt x="613410" y="313690"/>
                    <a:pt x="546100" y="386080"/>
                  </a:cubicBezTo>
                  <a:cubicBezTo>
                    <a:pt x="408940" y="537210"/>
                    <a:pt x="294640" y="701040"/>
                    <a:pt x="227330" y="897890"/>
                  </a:cubicBezTo>
                  <a:cubicBezTo>
                    <a:pt x="161290" y="1089660"/>
                    <a:pt x="137160" y="1283970"/>
                    <a:pt x="161290" y="1483360"/>
                  </a:cubicBezTo>
                  <a:cubicBezTo>
                    <a:pt x="185420" y="1678940"/>
                    <a:pt x="262890" y="1849120"/>
                    <a:pt x="394970" y="1997710"/>
                  </a:cubicBezTo>
                  <a:cubicBezTo>
                    <a:pt x="548640" y="2169160"/>
                    <a:pt x="741680" y="2246630"/>
                    <a:pt x="935990" y="2256790"/>
                  </a:cubicBezTo>
                  <a:cubicBezTo>
                    <a:pt x="1050290" y="2258060"/>
                    <a:pt x="1158240" y="2240280"/>
                    <a:pt x="1244600" y="2216150"/>
                  </a:cubicBezTo>
                  <a:close/>
                </a:path>
              </a:pathLst>
            </a:custGeom>
            <a:blipFill>
              <a:blip r:embed="rId10"/>
              <a:stretch>
                <a:fillRect l="-852" r="-852"/>
              </a:stretch>
            </a:blipFill>
          </p:spPr>
        </p:sp>
      </p:grpSp>
      <p:sp>
        <p:nvSpPr>
          <p:cNvPr id="7" name="TextBox 7"/>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6</a:t>
            </a:r>
          </a:p>
        </p:txBody>
      </p:sp>
      <p:sp>
        <p:nvSpPr>
          <p:cNvPr id="8" name="TextBox 8"/>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9" name="TextBox 9"/>
          <p:cNvSpPr txBox="1"/>
          <p:nvPr/>
        </p:nvSpPr>
        <p:spPr>
          <a:xfrm>
            <a:off x="8484615" y="3938049"/>
            <a:ext cx="8774685" cy="3057525"/>
          </a:xfrm>
          <a:prstGeom prst="rect">
            <a:avLst/>
          </a:prstGeom>
        </p:spPr>
        <p:txBody>
          <a:bodyPr lIns="0" tIns="0" rIns="0" bIns="0" rtlCol="0" anchor="t">
            <a:spAutoFit/>
          </a:bodyPr>
          <a:lstStyle/>
          <a:p>
            <a:pPr algn="ctr">
              <a:lnSpc>
                <a:spcPts val="6020"/>
              </a:lnSpc>
            </a:pPr>
            <a:r>
              <a:rPr lang="en-US" sz="5016">
                <a:solidFill>
                  <a:srgbClr val="863D3D"/>
                </a:solidFill>
                <a:latin typeface="Roboto Condensed Bold"/>
              </a:rPr>
              <a:t>Thử thách</a:t>
            </a:r>
          </a:p>
          <a:p>
            <a:pPr algn="ctr">
              <a:lnSpc>
                <a:spcPts val="6020"/>
              </a:lnSpc>
            </a:pPr>
            <a:r>
              <a:rPr lang="en-US" sz="5016">
                <a:solidFill>
                  <a:srgbClr val="863D3D"/>
                </a:solidFill>
                <a:latin typeface="Roboto Condensed"/>
              </a:rPr>
              <a:t>Cả nhóm hãy cùng nhau hát </a:t>
            </a:r>
          </a:p>
          <a:p>
            <a:pPr algn="ctr">
              <a:lnSpc>
                <a:spcPts val="6020"/>
              </a:lnSpc>
            </a:pPr>
            <a:r>
              <a:rPr lang="en-US" sz="5016">
                <a:solidFill>
                  <a:srgbClr val="863D3D"/>
                </a:solidFill>
                <a:latin typeface="Roboto Condensed"/>
              </a:rPr>
              <a:t>một đoạn điệp khúc bài A Lôi</a:t>
            </a:r>
          </a:p>
          <a:p>
            <a:pPr algn="ctr">
              <a:lnSpc>
                <a:spcPts val="6020"/>
              </a:lnSpc>
              <a:spcBef>
                <a:spcPct val="0"/>
              </a:spcBef>
            </a:pPr>
            <a:endParaRPr lang="en-US" sz="5016">
              <a:solidFill>
                <a:srgbClr val="863D3D"/>
              </a:solidFill>
              <a:latin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64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779716" y="4599440"/>
            <a:ext cx="16728567" cy="5384372"/>
            <a:chOff x="0" y="0"/>
            <a:chExt cx="4405878" cy="1418106"/>
          </a:xfrm>
        </p:grpSpPr>
        <p:sp>
          <p:nvSpPr>
            <p:cNvPr id="5" name="Freeform 5"/>
            <p:cNvSpPr/>
            <p:nvPr/>
          </p:nvSpPr>
          <p:spPr>
            <a:xfrm>
              <a:off x="0" y="0"/>
              <a:ext cx="4405878" cy="1418106"/>
            </a:xfrm>
            <a:custGeom>
              <a:avLst/>
              <a:gdLst/>
              <a:ahLst/>
              <a:cxnLst/>
              <a:rect l="l" t="t" r="r" b="b"/>
              <a:pathLst>
                <a:path w="4405878" h="1418106">
                  <a:moveTo>
                    <a:pt x="23603" y="0"/>
                  </a:moveTo>
                  <a:lnTo>
                    <a:pt x="4382275" y="0"/>
                  </a:lnTo>
                  <a:cubicBezTo>
                    <a:pt x="4395310" y="0"/>
                    <a:pt x="4405878" y="10567"/>
                    <a:pt x="4405878" y="23603"/>
                  </a:cubicBezTo>
                  <a:lnTo>
                    <a:pt x="4405878" y="1394503"/>
                  </a:lnTo>
                  <a:cubicBezTo>
                    <a:pt x="4405878" y="1407539"/>
                    <a:pt x="4395310" y="1418106"/>
                    <a:pt x="4382275" y="1418106"/>
                  </a:cubicBezTo>
                  <a:lnTo>
                    <a:pt x="23603" y="1418106"/>
                  </a:lnTo>
                  <a:cubicBezTo>
                    <a:pt x="10567" y="1418106"/>
                    <a:pt x="0" y="1407539"/>
                    <a:pt x="0" y="1394503"/>
                  </a:cubicBezTo>
                  <a:lnTo>
                    <a:pt x="0" y="23603"/>
                  </a:lnTo>
                  <a:cubicBezTo>
                    <a:pt x="0" y="10567"/>
                    <a:pt x="10567" y="0"/>
                    <a:pt x="2360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405878" cy="1484781"/>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511583" y="8601797"/>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7</a:t>
            </a:r>
          </a:p>
        </p:txBody>
      </p:sp>
      <p:sp>
        <p:nvSpPr>
          <p:cNvPr id="9" name="TextBox 9"/>
          <p:cNvSpPr txBox="1"/>
          <p:nvPr/>
        </p:nvSpPr>
        <p:spPr>
          <a:xfrm>
            <a:off x="1162364" y="4867275"/>
            <a:ext cx="16096936" cy="5656580"/>
          </a:xfrm>
          <a:prstGeom prst="rect">
            <a:avLst/>
          </a:prstGeom>
        </p:spPr>
        <p:txBody>
          <a:bodyPr lIns="0" tIns="0" rIns="0" bIns="0" rtlCol="0" anchor="t">
            <a:spAutoFit/>
          </a:bodyPr>
          <a:lstStyle/>
          <a:p>
            <a:pPr algn="just">
              <a:lnSpc>
                <a:spcPts val="4959"/>
              </a:lnSpc>
            </a:pPr>
            <a:r>
              <a:rPr lang="en-US" sz="3999" dirty="0">
                <a:solidFill>
                  <a:srgbClr val="5D5D6B"/>
                </a:solidFill>
                <a:latin typeface="Roboto Condensed"/>
              </a:rPr>
              <a:t>A. Cao </a:t>
            </a:r>
            <a:r>
              <a:rPr lang="en-US" sz="3999" dirty="0" err="1">
                <a:solidFill>
                  <a:srgbClr val="5D5D6B"/>
                </a:solidFill>
                <a:latin typeface="Roboto Condensed"/>
              </a:rPr>
              <a:t>nguyên</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với</a:t>
            </a:r>
            <a:r>
              <a:rPr lang="en-US" sz="3999" dirty="0">
                <a:solidFill>
                  <a:srgbClr val="5D5D6B"/>
                </a:solidFill>
                <a:latin typeface="Roboto Condensed"/>
              </a:rPr>
              <a:t> </a:t>
            </a:r>
            <a:r>
              <a:rPr lang="en-US" sz="3999" dirty="0" err="1">
                <a:solidFill>
                  <a:srgbClr val="5D5D6B"/>
                </a:solidFill>
                <a:latin typeface="Roboto Condensed"/>
              </a:rPr>
              <a:t>vẻ</a:t>
            </a:r>
            <a:r>
              <a:rPr lang="en-US" sz="3999" dirty="0">
                <a:solidFill>
                  <a:srgbClr val="5D5D6B"/>
                </a:solidFill>
                <a:latin typeface="Roboto Condensed"/>
              </a:rPr>
              <a:t> </a:t>
            </a:r>
            <a:r>
              <a:rPr lang="en-US" sz="3999" dirty="0" err="1">
                <a:solidFill>
                  <a:srgbClr val="5D5D6B"/>
                </a:solidFill>
                <a:latin typeface="Roboto Condensed"/>
              </a:rPr>
              <a:t>đẹp</a:t>
            </a:r>
            <a:r>
              <a:rPr lang="en-US" sz="3999" dirty="0">
                <a:solidFill>
                  <a:srgbClr val="5D5D6B"/>
                </a:solidFill>
                <a:latin typeface="Roboto Condensed"/>
              </a:rPr>
              <a:t> </a:t>
            </a:r>
            <a:r>
              <a:rPr lang="en-US" sz="3999" dirty="0" err="1">
                <a:solidFill>
                  <a:srgbClr val="5D5D6B"/>
                </a:solidFill>
                <a:latin typeface="Roboto Condensed"/>
              </a:rPr>
              <a:t>hoang</a:t>
            </a:r>
            <a:r>
              <a:rPr lang="en-US" sz="3999" dirty="0">
                <a:solidFill>
                  <a:srgbClr val="5D5D6B"/>
                </a:solidFill>
                <a:latin typeface="Roboto Condensed"/>
              </a:rPr>
              <a:t> </a:t>
            </a:r>
            <a:r>
              <a:rPr lang="en-US" sz="3999" dirty="0" err="1">
                <a:solidFill>
                  <a:srgbClr val="5D5D6B"/>
                </a:solidFill>
                <a:latin typeface="Roboto Condensed"/>
              </a:rPr>
              <a:t>sơ</a:t>
            </a:r>
            <a:r>
              <a:rPr lang="en-US" sz="3999" dirty="0">
                <a:solidFill>
                  <a:srgbClr val="5D5D6B"/>
                </a:solidFill>
                <a:latin typeface="Roboto Condensed"/>
              </a:rPr>
              <a:t>, </a:t>
            </a:r>
            <a:r>
              <a:rPr lang="en-US" sz="3999" dirty="0" err="1">
                <a:solidFill>
                  <a:srgbClr val="5D5D6B"/>
                </a:solidFill>
                <a:latin typeface="Roboto Condensed"/>
              </a:rPr>
              <a:t>thơ</a:t>
            </a:r>
            <a:r>
              <a:rPr lang="en-US" sz="3999" dirty="0">
                <a:solidFill>
                  <a:srgbClr val="5D5D6B"/>
                </a:solidFill>
                <a:latin typeface="Roboto Condensed"/>
              </a:rPr>
              <a:t> </a:t>
            </a:r>
            <a:r>
              <a:rPr lang="en-US" sz="3999" dirty="0" err="1">
                <a:solidFill>
                  <a:srgbClr val="5D5D6B"/>
                </a:solidFill>
                <a:latin typeface="Roboto Condensed"/>
              </a:rPr>
              <a:t>mộng</a:t>
            </a:r>
            <a:r>
              <a:rPr lang="en-US" sz="3999" dirty="0">
                <a:solidFill>
                  <a:srgbClr val="5D5D6B"/>
                </a:solidFill>
                <a:latin typeface="Roboto Condensed"/>
              </a:rPr>
              <a:t> </a:t>
            </a:r>
            <a:r>
              <a:rPr lang="en-US" sz="3999" dirty="0" err="1">
                <a:solidFill>
                  <a:srgbClr val="5D5D6B"/>
                </a:solidFill>
                <a:latin typeface="Roboto Condensed"/>
              </a:rPr>
              <a:t>tựa</a:t>
            </a:r>
            <a:r>
              <a:rPr lang="en-US" sz="3999" dirty="0">
                <a:solidFill>
                  <a:srgbClr val="5D5D6B"/>
                </a:solidFill>
                <a:latin typeface="Roboto Condensed"/>
              </a:rPr>
              <a:t> </a:t>
            </a:r>
            <a:r>
              <a:rPr lang="en-US" sz="3999" dirty="0" err="1">
                <a:solidFill>
                  <a:srgbClr val="5D5D6B"/>
                </a:solidFill>
                <a:latin typeface="Roboto Condensed"/>
              </a:rPr>
              <a:t>như</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thiên</a:t>
            </a:r>
            <a:r>
              <a:rPr lang="en-US" sz="3999" dirty="0">
                <a:solidFill>
                  <a:srgbClr val="5D5D6B"/>
                </a:solidFill>
                <a:latin typeface="Roboto Condensed"/>
              </a:rPr>
              <a:t> </a:t>
            </a:r>
            <a:r>
              <a:rPr lang="en-US" sz="3999" dirty="0" err="1">
                <a:solidFill>
                  <a:srgbClr val="5D5D6B"/>
                </a:solidFill>
                <a:latin typeface="Roboto Condensed"/>
              </a:rPr>
              <a:t>đường</a:t>
            </a:r>
            <a:r>
              <a:rPr lang="en-US" sz="3999" dirty="0">
                <a:solidFill>
                  <a:srgbClr val="5D5D6B"/>
                </a:solidFill>
                <a:latin typeface="Roboto Condensed"/>
              </a:rPr>
              <a:t> </a:t>
            </a:r>
            <a:r>
              <a:rPr lang="en-US" sz="3999" dirty="0" err="1">
                <a:solidFill>
                  <a:srgbClr val="5D5D6B"/>
                </a:solidFill>
                <a:latin typeface="Roboto Condensed"/>
              </a:rPr>
              <a:t>xám</a:t>
            </a:r>
            <a:r>
              <a:rPr lang="en-US" sz="3999" dirty="0">
                <a:solidFill>
                  <a:srgbClr val="5D5D6B"/>
                </a:solidFill>
                <a:latin typeface="Roboto Condensed"/>
              </a:rPr>
              <a:t>” </a:t>
            </a:r>
            <a:r>
              <a:rPr lang="en-US" sz="3999" dirty="0" err="1">
                <a:solidFill>
                  <a:srgbClr val="5D5D6B"/>
                </a:solidFill>
                <a:latin typeface="Roboto Condensed"/>
              </a:rPr>
              <a:t>giữa</a:t>
            </a:r>
            <a:r>
              <a:rPr lang="en-US" sz="3999" dirty="0">
                <a:solidFill>
                  <a:srgbClr val="5D5D6B"/>
                </a:solidFill>
                <a:latin typeface="Roboto Condensed"/>
              </a:rPr>
              <a:t> </a:t>
            </a:r>
            <a:r>
              <a:rPr lang="en-US" sz="3999" dirty="0" err="1">
                <a:solidFill>
                  <a:srgbClr val="5D5D6B"/>
                </a:solidFill>
                <a:latin typeface="Roboto Condensed"/>
              </a:rPr>
              <a:t>miền</a:t>
            </a:r>
            <a:r>
              <a:rPr lang="en-US" sz="3999" dirty="0">
                <a:solidFill>
                  <a:srgbClr val="5D5D6B"/>
                </a:solidFill>
                <a:latin typeface="Roboto Condensed"/>
              </a:rPr>
              <a:t> </a:t>
            </a:r>
            <a:r>
              <a:rPr lang="en-US" sz="3999" dirty="0" err="1">
                <a:solidFill>
                  <a:srgbClr val="5D5D6B"/>
                </a:solidFill>
                <a:latin typeface="Roboto Condensed"/>
              </a:rPr>
              <a:t>sơn</a:t>
            </a:r>
            <a:r>
              <a:rPr lang="en-US" sz="3999" dirty="0">
                <a:solidFill>
                  <a:srgbClr val="5D5D6B"/>
                </a:solidFill>
                <a:latin typeface="Roboto Condensed"/>
              </a:rPr>
              <a:t> </a:t>
            </a:r>
            <a:r>
              <a:rPr lang="en-US" sz="3999" dirty="0" err="1">
                <a:solidFill>
                  <a:srgbClr val="5D5D6B"/>
                </a:solidFill>
                <a:latin typeface="Roboto Condensed"/>
              </a:rPr>
              <a:t>cước</a:t>
            </a:r>
            <a:r>
              <a:rPr lang="en-US" sz="3999" dirty="0">
                <a:solidFill>
                  <a:srgbClr val="5D5D6B"/>
                </a:solidFill>
                <a:latin typeface="Roboto Condensed"/>
              </a:rPr>
              <a:t> </a:t>
            </a:r>
            <a:r>
              <a:rPr lang="en-US" sz="3999" dirty="0" err="1">
                <a:solidFill>
                  <a:srgbClr val="5D5D6B"/>
                </a:solidFill>
                <a:latin typeface="Roboto Condensed"/>
              </a:rPr>
              <a:t>địa</a:t>
            </a:r>
            <a:r>
              <a:rPr lang="en-US" sz="3999" dirty="0">
                <a:solidFill>
                  <a:srgbClr val="5D5D6B"/>
                </a:solidFill>
                <a:latin typeface="Roboto Condensed"/>
              </a:rPr>
              <a:t> </a:t>
            </a:r>
            <a:r>
              <a:rPr lang="en-US" sz="3999" dirty="0" err="1">
                <a:solidFill>
                  <a:srgbClr val="5D5D6B"/>
                </a:solidFill>
                <a:latin typeface="Roboto Condensed"/>
              </a:rPr>
              <a:t>đầu</a:t>
            </a:r>
            <a:r>
              <a:rPr lang="en-US" sz="3999" dirty="0">
                <a:solidFill>
                  <a:srgbClr val="5D5D6B"/>
                </a:solidFill>
                <a:latin typeface="Roboto Condensed"/>
              </a:rPr>
              <a:t> </a:t>
            </a:r>
            <a:r>
              <a:rPr lang="en-US" sz="3999" dirty="0" err="1">
                <a:solidFill>
                  <a:srgbClr val="5D5D6B"/>
                </a:solidFill>
                <a:latin typeface="Roboto Condensed"/>
              </a:rPr>
              <a:t>Tổ</a:t>
            </a:r>
            <a:r>
              <a:rPr lang="en-US" sz="3999" dirty="0">
                <a:solidFill>
                  <a:srgbClr val="5D5D6B"/>
                </a:solidFill>
                <a:latin typeface="Roboto Condensed"/>
              </a:rPr>
              <a:t> </a:t>
            </a:r>
            <a:r>
              <a:rPr lang="en-US" sz="3999" dirty="0" err="1">
                <a:solidFill>
                  <a:srgbClr val="5D5D6B"/>
                </a:solidFill>
                <a:latin typeface="Roboto Condensed"/>
              </a:rPr>
              <a:t>quốc</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B. </a:t>
            </a:r>
            <a:r>
              <a:rPr lang="en-US" sz="3999" dirty="0" err="1">
                <a:solidFill>
                  <a:srgbClr val="5D5D6B"/>
                </a:solidFill>
                <a:latin typeface="Roboto Condensed"/>
              </a:rPr>
              <a:t>Đi</a:t>
            </a:r>
            <a:r>
              <a:rPr lang="en-US" sz="3999" dirty="0">
                <a:solidFill>
                  <a:srgbClr val="5D5D6B"/>
                </a:solidFill>
                <a:latin typeface="Roboto Condensed"/>
              </a:rPr>
              <a:t> </a:t>
            </a:r>
            <a:r>
              <a:rPr lang="en-US" sz="3999" dirty="0" err="1">
                <a:solidFill>
                  <a:srgbClr val="5D5D6B"/>
                </a:solidFill>
                <a:latin typeface="Roboto Condensed"/>
              </a:rPr>
              <a:t>từ</a:t>
            </a:r>
            <a:r>
              <a:rPr lang="en-US" sz="3999" dirty="0">
                <a:solidFill>
                  <a:srgbClr val="5D5D6B"/>
                </a:solidFill>
                <a:latin typeface="Roboto Condensed"/>
              </a:rPr>
              <a:t> </a:t>
            </a:r>
            <a:r>
              <a:rPr lang="en-US" sz="3999" dirty="0" err="1">
                <a:solidFill>
                  <a:srgbClr val="5D5D6B"/>
                </a:solidFill>
                <a:latin typeface="Roboto Condensed"/>
              </a:rPr>
              <a:t>Quản</a:t>
            </a:r>
            <a:r>
              <a:rPr lang="en-US" sz="3999" dirty="0">
                <a:solidFill>
                  <a:srgbClr val="5D5D6B"/>
                </a:solidFill>
                <a:latin typeface="Roboto Condensed"/>
              </a:rPr>
              <a:t> </a:t>
            </a:r>
            <a:r>
              <a:rPr lang="en-US" sz="3999" dirty="0" err="1">
                <a:solidFill>
                  <a:srgbClr val="5D5D6B"/>
                </a:solidFill>
                <a:latin typeface="Roboto Condensed"/>
              </a:rPr>
              <a:t>Bạ</a:t>
            </a:r>
            <a:r>
              <a:rPr lang="en-US" sz="3999" dirty="0">
                <a:solidFill>
                  <a:srgbClr val="5D5D6B"/>
                </a:solidFill>
                <a:latin typeface="Roboto Condensed"/>
              </a:rPr>
              <a:t> qua </a:t>
            </a:r>
            <a:r>
              <a:rPr lang="en-US" sz="3999" dirty="0" err="1">
                <a:solidFill>
                  <a:srgbClr val="5D5D6B"/>
                </a:solidFill>
                <a:latin typeface="Roboto Condensed"/>
              </a:rPr>
              <a:t>Yên</a:t>
            </a:r>
            <a:r>
              <a:rPr lang="en-US" sz="3999" dirty="0">
                <a:solidFill>
                  <a:srgbClr val="5D5D6B"/>
                </a:solidFill>
                <a:latin typeface="Roboto Condensed"/>
              </a:rPr>
              <a:t> Minh </a:t>
            </a:r>
            <a:r>
              <a:rPr lang="en-US" sz="3999" dirty="0" err="1">
                <a:solidFill>
                  <a:srgbClr val="5D5D6B"/>
                </a:solidFill>
                <a:latin typeface="Roboto Condensed"/>
              </a:rPr>
              <a:t>lên</a:t>
            </a:r>
            <a:r>
              <a:rPr lang="en-US" sz="3999" dirty="0">
                <a:solidFill>
                  <a:srgbClr val="5D5D6B"/>
                </a:solidFill>
                <a:latin typeface="Roboto Condensed"/>
              </a:rPr>
              <a:t> </a:t>
            </a:r>
            <a:r>
              <a:rPr lang="en-US" sz="3999" dirty="0" err="1">
                <a:solidFill>
                  <a:srgbClr val="5D5D6B"/>
                </a:solidFill>
                <a:latin typeface="Roboto Condensed"/>
              </a:rPr>
              <a:t>Mèo</a:t>
            </a:r>
            <a:r>
              <a:rPr lang="en-US" sz="3999" dirty="0">
                <a:solidFill>
                  <a:srgbClr val="5D5D6B"/>
                </a:solidFill>
                <a:latin typeface="Roboto Condensed"/>
              </a:rPr>
              <a:t> </a:t>
            </a:r>
            <a:r>
              <a:rPr lang="en-US" sz="3999" dirty="0" err="1">
                <a:solidFill>
                  <a:srgbClr val="5D5D6B"/>
                </a:solidFill>
                <a:latin typeface="Roboto Condensed"/>
              </a:rPr>
              <a:t>Vạc</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chỉ</a:t>
            </a:r>
            <a:r>
              <a:rPr lang="en-US" sz="3999" dirty="0">
                <a:solidFill>
                  <a:srgbClr val="5D5D6B"/>
                </a:solidFill>
                <a:latin typeface="Roboto Condensed"/>
              </a:rPr>
              <a:t> </a:t>
            </a:r>
            <a:r>
              <a:rPr lang="en-US" sz="3999" dirty="0" err="1">
                <a:solidFill>
                  <a:srgbClr val="5D5D6B"/>
                </a:solidFill>
                <a:latin typeface="Roboto Condensed"/>
              </a:rPr>
              <a:t>có</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dãy</a:t>
            </a:r>
            <a:r>
              <a:rPr lang="en-US" sz="3999" dirty="0">
                <a:solidFill>
                  <a:srgbClr val="5D5D6B"/>
                </a:solidFill>
                <a:latin typeface="Roboto Condensed"/>
              </a:rPr>
              <a:t> </a:t>
            </a:r>
            <a:r>
              <a:rPr lang="en-US" sz="3999" dirty="0" err="1">
                <a:solidFill>
                  <a:srgbClr val="5D5D6B"/>
                </a:solidFill>
                <a:latin typeface="Roboto Condensed"/>
              </a:rPr>
              <a:t>núi</a:t>
            </a:r>
            <a:r>
              <a:rPr lang="en-US" sz="3999" dirty="0">
                <a:solidFill>
                  <a:srgbClr val="5D5D6B"/>
                </a:solidFill>
                <a:latin typeface="Roboto Condensed"/>
              </a:rPr>
              <a:t> </a:t>
            </a:r>
            <a:r>
              <a:rPr lang="en-US" sz="3999" dirty="0" err="1">
                <a:solidFill>
                  <a:srgbClr val="5D5D6B"/>
                </a:solidFill>
                <a:latin typeface="Roboto Condensed"/>
              </a:rPr>
              <a:t>xám</a:t>
            </a:r>
            <a:r>
              <a:rPr lang="en-US" sz="3999" dirty="0">
                <a:solidFill>
                  <a:srgbClr val="5D5D6B"/>
                </a:solidFill>
                <a:latin typeface="Roboto Condensed"/>
              </a:rPr>
              <a:t> </a:t>
            </a:r>
            <a:r>
              <a:rPr lang="en-US" sz="3999" dirty="0" err="1">
                <a:solidFill>
                  <a:srgbClr val="5D5D6B"/>
                </a:solidFill>
                <a:latin typeface="Roboto Condensed"/>
              </a:rPr>
              <a:t>ngắt</a:t>
            </a:r>
            <a:r>
              <a:rPr lang="en-US" sz="3999" dirty="0">
                <a:solidFill>
                  <a:srgbClr val="5D5D6B"/>
                </a:solidFill>
                <a:latin typeface="Roboto Condensed"/>
              </a:rPr>
              <a:t> </a:t>
            </a:r>
            <a:r>
              <a:rPr lang="en-US" sz="3999" dirty="0" err="1">
                <a:solidFill>
                  <a:srgbClr val="5D5D6B"/>
                </a:solidFill>
                <a:latin typeface="Roboto Condensed"/>
              </a:rPr>
              <a:t>lại</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màu</a:t>
            </a:r>
            <a:r>
              <a:rPr lang="en-US" sz="3999" dirty="0">
                <a:solidFill>
                  <a:srgbClr val="5D5D6B"/>
                </a:solidFill>
                <a:latin typeface="Roboto Condensed"/>
              </a:rPr>
              <a:t> </a:t>
            </a:r>
            <a:r>
              <a:rPr lang="en-US" sz="3999" dirty="0" err="1">
                <a:solidFill>
                  <a:srgbClr val="5D5D6B"/>
                </a:solidFill>
                <a:latin typeface="Roboto Condensed"/>
              </a:rPr>
              <a:t>của</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tai </a:t>
            </a:r>
            <a:r>
              <a:rPr lang="en-US" sz="3999" dirty="0" err="1">
                <a:solidFill>
                  <a:srgbClr val="5D5D6B"/>
                </a:solidFill>
                <a:latin typeface="Roboto Condensed"/>
              </a:rPr>
              <a:t>mèo</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C. </a:t>
            </a:r>
            <a:r>
              <a:rPr lang="en-US" sz="3999" dirty="0" err="1">
                <a:solidFill>
                  <a:srgbClr val="5D5D6B"/>
                </a:solidFill>
                <a:latin typeface="Roboto Condensed"/>
              </a:rPr>
              <a:t>Nằm</a:t>
            </a:r>
            <a:r>
              <a:rPr lang="en-US" sz="3999" dirty="0">
                <a:solidFill>
                  <a:srgbClr val="5D5D6B"/>
                </a:solidFill>
                <a:latin typeface="Roboto Condensed"/>
              </a:rPr>
              <a:t> ở </a:t>
            </a:r>
            <a:r>
              <a:rPr lang="en-US" sz="3999" dirty="0" err="1">
                <a:solidFill>
                  <a:srgbClr val="5D5D6B"/>
                </a:solidFill>
                <a:latin typeface="Roboto Condensed"/>
              </a:rPr>
              <a:t>độ</a:t>
            </a:r>
            <a:r>
              <a:rPr lang="en-US" sz="3999" dirty="0">
                <a:solidFill>
                  <a:srgbClr val="5D5D6B"/>
                </a:solidFill>
                <a:latin typeface="Roboto Condensed"/>
              </a:rPr>
              <a:t> </a:t>
            </a:r>
            <a:r>
              <a:rPr lang="en-US" sz="3999" dirty="0" err="1">
                <a:solidFill>
                  <a:srgbClr val="5D5D6B"/>
                </a:solidFill>
                <a:latin typeface="Roboto Condensed"/>
              </a:rPr>
              <a:t>cao</a:t>
            </a:r>
            <a:r>
              <a:rPr lang="en-US" sz="3999" dirty="0">
                <a:solidFill>
                  <a:srgbClr val="5D5D6B"/>
                </a:solidFill>
                <a:latin typeface="Roboto Condensed"/>
              </a:rPr>
              <a:t> </a:t>
            </a:r>
            <a:r>
              <a:rPr lang="en-US" sz="3999" dirty="0" err="1">
                <a:solidFill>
                  <a:srgbClr val="5D5D6B"/>
                </a:solidFill>
                <a:latin typeface="Roboto Condensed"/>
              </a:rPr>
              <a:t>trung</a:t>
            </a:r>
            <a:r>
              <a:rPr lang="en-US" sz="3999" dirty="0">
                <a:solidFill>
                  <a:srgbClr val="5D5D6B"/>
                </a:solidFill>
                <a:latin typeface="Roboto Condensed"/>
              </a:rPr>
              <a:t> </a:t>
            </a:r>
            <a:r>
              <a:rPr lang="en-US" sz="3999" dirty="0" err="1">
                <a:solidFill>
                  <a:srgbClr val="5D5D6B"/>
                </a:solidFill>
                <a:latin typeface="Roboto Condensed"/>
              </a:rPr>
              <a:t>bình</a:t>
            </a:r>
            <a:r>
              <a:rPr lang="en-US" sz="3999" dirty="0">
                <a:solidFill>
                  <a:srgbClr val="5D5D6B"/>
                </a:solidFill>
                <a:latin typeface="Roboto Condensed"/>
              </a:rPr>
              <a:t> </a:t>
            </a:r>
            <a:r>
              <a:rPr lang="en-US" sz="3999" dirty="0" err="1">
                <a:solidFill>
                  <a:srgbClr val="5D5D6B"/>
                </a:solidFill>
                <a:latin typeface="Roboto Condensed"/>
              </a:rPr>
              <a:t>từ</a:t>
            </a:r>
            <a:r>
              <a:rPr lang="en-US" sz="3999" dirty="0">
                <a:solidFill>
                  <a:srgbClr val="5D5D6B"/>
                </a:solidFill>
                <a:latin typeface="Roboto Condensed"/>
              </a:rPr>
              <a:t> 1 000 – 1 6000 </a:t>
            </a:r>
            <a:r>
              <a:rPr lang="en-US" sz="3999" dirty="0" err="1">
                <a:solidFill>
                  <a:srgbClr val="5D5D6B"/>
                </a:solidFill>
                <a:latin typeface="Roboto Condensed"/>
              </a:rPr>
              <a:t>mét</a:t>
            </a:r>
            <a:r>
              <a:rPr lang="en-US" sz="3999" dirty="0">
                <a:solidFill>
                  <a:srgbClr val="5D5D6B"/>
                </a:solidFill>
                <a:latin typeface="Roboto Condensed"/>
              </a:rPr>
              <a:t> so </a:t>
            </a:r>
            <a:r>
              <a:rPr lang="en-US" sz="3999" dirty="0" err="1">
                <a:solidFill>
                  <a:srgbClr val="5D5D6B"/>
                </a:solidFill>
                <a:latin typeface="Roboto Condensed"/>
              </a:rPr>
              <a:t>với</a:t>
            </a:r>
            <a:r>
              <a:rPr lang="en-US" sz="3999" dirty="0">
                <a:solidFill>
                  <a:srgbClr val="5D5D6B"/>
                </a:solidFill>
                <a:latin typeface="Roboto Condensed"/>
              </a:rPr>
              <a:t> </a:t>
            </a:r>
            <a:r>
              <a:rPr lang="en-US" sz="3999" dirty="0" err="1">
                <a:solidFill>
                  <a:srgbClr val="5D5D6B"/>
                </a:solidFill>
                <a:latin typeface="Roboto Condensed"/>
              </a:rPr>
              <a:t>mực</a:t>
            </a:r>
            <a:r>
              <a:rPr lang="en-US" sz="3999" dirty="0">
                <a:solidFill>
                  <a:srgbClr val="5D5D6B"/>
                </a:solidFill>
                <a:latin typeface="Roboto Condensed"/>
              </a:rPr>
              <a:t> </a:t>
            </a:r>
            <a:r>
              <a:rPr lang="en-US" sz="3999" dirty="0" err="1">
                <a:solidFill>
                  <a:srgbClr val="5D5D6B"/>
                </a:solidFill>
                <a:latin typeface="Roboto Condensed"/>
              </a:rPr>
              <a:t>nước</a:t>
            </a:r>
            <a:r>
              <a:rPr lang="en-US" sz="3999" dirty="0">
                <a:solidFill>
                  <a:srgbClr val="5D5D6B"/>
                </a:solidFill>
                <a:latin typeface="Roboto Condensed"/>
              </a:rPr>
              <a:t> </a:t>
            </a:r>
            <a:r>
              <a:rPr lang="en-US" sz="3999" dirty="0" err="1">
                <a:solidFill>
                  <a:srgbClr val="5D5D6B"/>
                </a:solidFill>
                <a:latin typeface="Roboto Condensed"/>
              </a:rPr>
              <a:t>biển</a:t>
            </a:r>
            <a:r>
              <a:rPr lang="en-US" sz="3999" dirty="0">
                <a:solidFill>
                  <a:srgbClr val="5D5D6B"/>
                </a:solidFill>
                <a:latin typeface="Roboto Condensed"/>
              </a:rPr>
              <a:t>, </a:t>
            </a:r>
            <a:r>
              <a:rPr lang="en-US" sz="3999" dirty="0" err="1">
                <a:solidFill>
                  <a:srgbClr val="5D5D6B"/>
                </a:solidFill>
                <a:latin typeface="Roboto Condensed"/>
              </a:rPr>
              <a:t>cao</a:t>
            </a:r>
            <a:r>
              <a:rPr lang="en-US" sz="3999" dirty="0">
                <a:solidFill>
                  <a:srgbClr val="5D5D6B"/>
                </a:solidFill>
                <a:latin typeface="Roboto Condensed"/>
              </a:rPr>
              <a:t> </a:t>
            </a:r>
            <a:r>
              <a:rPr lang="en-US" sz="3999" dirty="0" err="1">
                <a:solidFill>
                  <a:srgbClr val="5D5D6B"/>
                </a:solidFill>
                <a:latin typeface="Roboto Condensed"/>
              </a:rPr>
              <a:t>nguyên</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Đồng</a:t>
            </a:r>
            <a:r>
              <a:rPr lang="en-US" sz="3999" dirty="0">
                <a:solidFill>
                  <a:srgbClr val="5D5D6B"/>
                </a:solidFill>
                <a:latin typeface="Roboto Condensed"/>
              </a:rPr>
              <a:t> </a:t>
            </a:r>
            <a:r>
              <a:rPr lang="en-US" sz="3999" dirty="0" err="1">
                <a:solidFill>
                  <a:srgbClr val="5D5D6B"/>
                </a:solidFill>
                <a:latin typeface="Roboto Condensed"/>
              </a:rPr>
              <a:t>Văn</a:t>
            </a:r>
            <a:r>
              <a:rPr lang="en-US" sz="3999" dirty="0">
                <a:solidFill>
                  <a:srgbClr val="5D5D6B"/>
                </a:solidFill>
                <a:latin typeface="Roboto Condensed"/>
              </a:rPr>
              <a:t> </a:t>
            </a:r>
            <a:r>
              <a:rPr lang="en-US" sz="3999" dirty="0" err="1">
                <a:solidFill>
                  <a:srgbClr val="5D5D6B"/>
                </a:solidFill>
                <a:latin typeface="Roboto Condensed"/>
              </a:rPr>
              <a:t>trải</a:t>
            </a:r>
            <a:r>
              <a:rPr lang="en-US" sz="3999" dirty="0">
                <a:solidFill>
                  <a:srgbClr val="5D5D6B"/>
                </a:solidFill>
                <a:latin typeface="Roboto Condensed"/>
              </a:rPr>
              <a:t> </a:t>
            </a:r>
            <a:r>
              <a:rPr lang="en-US" sz="3999" dirty="0" err="1">
                <a:solidFill>
                  <a:srgbClr val="5D5D6B"/>
                </a:solidFill>
                <a:latin typeface="Roboto Condensed"/>
              </a:rPr>
              <a:t>rộng</a:t>
            </a:r>
            <a:r>
              <a:rPr lang="en-US" sz="3999" dirty="0">
                <a:solidFill>
                  <a:srgbClr val="5D5D6B"/>
                </a:solidFill>
                <a:latin typeface="Roboto Condensed"/>
              </a:rPr>
              <a:t> qua </a:t>
            </a:r>
            <a:r>
              <a:rPr lang="en-US" sz="3999" dirty="0" err="1">
                <a:solidFill>
                  <a:srgbClr val="5D5D6B"/>
                </a:solidFill>
                <a:latin typeface="Roboto Condensed"/>
              </a:rPr>
              <a:t>bốn</a:t>
            </a:r>
            <a:r>
              <a:rPr lang="en-US" sz="3999" dirty="0">
                <a:solidFill>
                  <a:srgbClr val="5D5D6B"/>
                </a:solidFill>
                <a:latin typeface="Roboto Condensed"/>
              </a:rPr>
              <a:t> </a:t>
            </a:r>
            <a:r>
              <a:rPr lang="en-US" sz="3999" dirty="0" err="1">
                <a:solidFill>
                  <a:srgbClr val="5D5D6B"/>
                </a:solidFill>
                <a:latin typeface="Roboto Condensed"/>
              </a:rPr>
              <a:t>huyện</a:t>
            </a:r>
            <a:r>
              <a:rPr lang="en-US" sz="3999" dirty="0">
                <a:solidFill>
                  <a:srgbClr val="5D5D6B"/>
                </a:solidFill>
                <a:latin typeface="Roboto Condensed"/>
              </a:rPr>
              <a:t>.</a:t>
            </a:r>
          </a:p>
          <a:p>
            <a:pPr algn="just">
              <a:lnSpc>
                <a:spcPts val="4959"/>
              </a:lnSpc>
            </a:pPr>
            <a:r>
              <a:rPr lang="en-US" sz="3999" dirty="0">
                <a:solidFill>
                  <a:srgbClr val="5D5D6B"/>
                </a:solidFill>
                <a:latin typeface="Roboto Condensed"/>
              </a:rPr>
              <a:t>D. </a:t>
            </a:r>
            <a:r>
              <a:rPr lang="en-US" sz="3999" dirty="0" err="1">
                <a:solidFill>
                  <a:srgbClr val="5D5D6B"/>
                </a:solidFill>
                <a:latin typeface="Roboto Condensed"/>
              </a:rPr>
              <a:t>Là</a:t>
            </a:r>
            <a:r>
              <a:rPr lang="en-US" sz="3999" dirty="0">
                <a:solidFill>
                  <a:srgbClr val="5D5D6B"/>
                </a:solidFill>
                <a:latin typeface="Roboto Condensed"/>
              </a:rPr>
              <a:t> </a:t>
            </a:r>
            <a:r>
              <a:rPr lang="en-US" sz="3999" dirty="0" err="1">
                <a:solidFill>
                  <a:srgbClr val="5D5D6B"/>
                </a:solidFill>
                <a:latin typeface="Roboto Condensed"/>
              </a:rPr>
              <a:t>một</a:t>
            </a:r>
            <a:r>
              <a:rPr lang="en-US" sz="3999" dirty="0">
                <a:solidFill>
                  <a:srgbClr val="5D5D6B"/>
                </a:solidFill>
                <a:latin typeface="Roboto Condensed"/>
              </a:rPr>
              <a:t> </a:t>
            </a:r>
            <a:r>
              <a:rPr lang="en-US" sz="3999" dirty="0" err="1">
                <a:solidFill>
                  <a:srgbClr val="5D5D6B"/>
                </a:solidFill>
                <a:latin typeface="Roboto Condensed"/>
              </a:rPr>
              <a:t>trong</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vùng</a:t>
            </a:r>
            <a:r>
              <a:rPr lang="en-US" sz="3999" dirty="0">
                <a:solidFill>
                  <a:srgbClr val="5D5D6B"/>
                </a:solidFill>
                <a:latin typeface="Roboto Condensed"/>
              </a:rPr>
              <a:t> </a:t>
            </a:r>
            <a:r>
              <a:rPr lang="en-US" sz="3999" dirty="0" err="1">
                <a:solidFill>
                  <a:srgbClr val="5D5D6B"/>
                </a:solidFill>
                <a:latin typeface="Roboto Condensed"/>
              </a:rPr>
              <a:t>đá</a:t>
            </a:r>
            <a:r>
              <a:rPr lang="en-US" sz="3999" dirty="0">
                <a:solidFill>
                  <a:srgbClr val="5D5D6B"/>
                </a:solidFill>
                <a:latin typeface="Roboto Condensed"/>
              </a:rPr>
              <a:t> </a:t>
            </a:r>
            <a:r>
              <a:rPr lang="en-US" sz="3999" dirty="0" err="1">
                <a:solidFill>
                  <a:srgbClr val="5D5D6B"/>
                </a:solidFill>
                <a:latin typeface="Roboto Condensed"/>
              </a:rPr>
              <a:t>vôi</a:t>
            </a:r>
            <a:r>
              <a:rPr lang="en-US" sz="3999" dirty="0">
                <a:solidFill>
                  <a:srgbClr val="5D5D6B"/>
                </a:solidFill>
                <a:latin typeface="Roboto Condensed"/>
              </a:rPr>
              <a:t> </a:t>
            </a:r>
            <a:r>
              <a:rPr lang="en-US" sz="3999" dirty="0" err="1">
                <a:solidFill>
                  <a:srgbClr val="5D5D6B"/>
                </a:solidFill>
                <a:latin typeface="Roboto Condensed"/>
              </a:rPr>
              <a:t>đặc</a:t>
            </a:r>
            <a:r>
              <a:rPr lang="en-US" sz="3999" dirty="0">
                <a:solidFill>
                  <a:srgbClr val="5D5D6B"/>
                </a:solidFill>
                <a:latin typeface="Roboto Condensed"/>
              </a:rPr>
              <a:t> </a:t>
            </a:r>
            <a:r>
              <a:rPr lang="en-US" sz="3999" dirty="0" err="1">
                <a:solidFill>
                  <a:srgbClr val="5D5D6B"/>
                </a:solidFill>
                <a:latin typeface="Roboto Condensed"/>
              </a:rPr>
              <a:t>biệt</a:t>
            </a:r>
            <a:r>
              <a:rPr lang="en-US" sz="3999" dirty="0">
                <a:solidFill>
                  <a:srgbClr val="5D5D6B"/>
                </a:solidFill>
                <a:latin typeface="Roboto Condensed"/>
              </a:rPr>
              <a:t>, </a:t>
            </a:r>
            <a:r>
              <a:rPr lang="en-US" sz="3999" dirty="0" err="1">
                <a:solidFill>
                  <a:srgbClr val="5D5D6B"/>
                </a:solidFill>
                <a:latin typeface="Roboto Condensed"/>
              </a:rPr>
              <a:t>chứa</a:t>
            </a:r>
            <a:r>
              <a:rPr lang="en-US" sz="3999" dirty="0">
                <a:solidFill>
                  <a:srgbClr val="5D5D6B"/>
                </a:solidFill>
                <a:latin typeface="Roboto Condensed"/>
              </a:rPr>
              <a:t> </a:t>
            </a:r>
            <a:r>
              <a:rPr lang="en-US" sz="3999" dirty="0" err="1">
                <a:solidFill>
                  <a:srgbClr val="5D5D6B"/>
                </a:solidFill>
                <a:latin typeface="Roboto Condensed"/>
              </a:rPr>
              <a:t>đựng</a:t>
            </a:r>
            <a:r>
              <a:rPr lang="en-US" sz="3999" dirty="0">
                <a:solidFill>
                  <a:srgbClr val="5D5D6B"/>
                </a:solidFill>
                <a:latin typeface="Roboto Condensed"/>
              </a:rPr>
              <a:t> </a:t>
            </a:r>
            <a:r>
              <a:rPr lang="en-US" sz="3999" dirty="0" err="1">
                <a:solidFill>
                  <a:srgbClr val="5D5D6B"/>
                </a:solidFill>
                <a:latin typeface="Roboto Condensed"/>
              </a:rPr>
              <a:t>những</a:t>
            </a:r>
            <a:r>
              <a:rPr lang="en-US" sz="3999" dirty="0">
                <a:solidFill>
                  <a:srgbClr val="5D5D6B"/>
                </a:solidFill>
                <a:latin typeface="Roboto Condensed"/>
              </a:rPr>
              <a:t> </a:t>
            </a:r>
            <a:r>
              <a:rPr lang="en-US" sz="3999" dirty="0" err="1">
                <a:solidFill>
                  <a:srgbClr val="5D5D6B"/>
                </a:solidFill>
                <a:latin typeface="Roboto Condensed"/>
              </a:rPr>
              <a:t>dấu</a:t>
            </a:r>
            <a:r>
              <a:rPr lang="en-US" sz="3999" dirty="0">
                <a:solidFill>
                  <a:srgbClr val="5D5D6B"/>
                </a:solidFill>
                <a:latin typeface="Roboto Condensed"/>
              </a:rPr>
              <a:t> </a:t>
            </a:r>
            <a:r>
              <a:rPr lang="en-US" sz="3999" dirty="0" err="1">
                <a:solidFill>
                  <a:srgbClr val="5D5D6B"/>
                </a:solidFill>
                <a:latin typeface="Roboto Condensed"/>
              </a:rPr>
              <a:t>ấn</a:t>
            </a:r>
            <a:r>
              <a:rPr lang="en-US" sz="3999" dirty="0">
                <a:solidFill>
                  <a:srgbClr val="5D5D6B"/>
                </a:solidFill>
                <a:latin typeface="Roboto Condensed"/>
              </a:rPr>
              <a:t> </a:t>
            </a:r>
            <a:r>
              <a:rPr lang="en-US" sz="3999" dirty="0" err="1">
                <a:solidFill>
                  <a:srgbClr val="5D5D6B"/>
                </a:solidFill>
                <a:latin typeface="Roboto Condensed"/>
              </a:rPr>
              <a:t>tiêu</a:t>
            </a:r>
            <a:r>
              <a:rPr lang="en-US" sz="3999" dirty="0">
                <a:solidFill>
                  <a:srgbClr val="5D5D6B"/>
                </a:solidFill>
                <a:latin typeface="Roboto Condensed"/>
              </a:rPr>
              <a:t> </a:t>
            </a:r>
            <a:r>
              <a:rPr lang="en-US" sz="3999" dirty="0" err="1">
                <a:solidFill>
                  <a:srgbClr val="5D5D6B"/>
                </a:solidFill>
                <a:latin typeface="Roboto Condensed"/>
              </a:rPr>
              <a:t>biểu</a:t>
            </a:r>
            <a:r>
              <a:rPr lang="en-US" sz="3999" dirty="0">
                <a:solidFill>
                  <a:srgbClr val="5D5D6B"/>
                </a:solidFill>
                <a:latin typeface="Roboto Condensed"/>
              </a:rPr>
              <a:t> </a:t>
            </a:r>
            <a:r>
              <a:rPr lang="en-US" sz="3999" dirty="0" err="1">
                <a:solidFill>
                  <a:srgbClr val="5D5D6B"/>
                </a:solidFill>
                <a:latin typeface="Roboto Condensed"/>
              </a:rPr>
              <a:t>về</a:t>
            </a:r>
            <a:r>
              <a:rPr lang="en-US" sz="3999" dirty="0">
                <a:solidFill>
                  <a:srgbClr val="5D5D6B"/>
                </a:solidFill>
                <a:latin typeface="Roboto Condensed"/>
              </a:rPr>
              <a:t> </a:t>
            </a:r>
            <a:r>
              <a:rPr lang="en-US" sz="3999" dirty="0" err="1">
                <a:solidFill>
                  <a:srgbClr val="5D5D6B"/>
                </a:solidFill>
                <a:latin typeface="Roboto Condensed"/>
              </a:rPr>
              <a:t>lịch</a:t>
            </a:r>
            <a:r>
              <a:rPr lang="en-US" sz="3999" dirty="0">
                <a:solidFill>
                  <a:srgbClr val="5D5D6B"/>
                </a:solidFill>
                <a:latin typeface="Roboto Condensed"/>
              </a:rPr>
              <a:t> </a:t>
            </a:r>
            <a:r>
              <a:rPr lang="en-US" sz="3999" dirty="0" err="1">
                <a:solidFill>
                  <a:srgbClr val="5D5D6B"/>
                </a:solidFill>
                <a:latin typeface="Roboto Condensed"/>
              </a:rPr>
              <a:t>sử</a:t>
            </a:r>
            <a:r>
              <a:rPr lang="en-US" sz="3999" dirty="0">
                <a:solidFill>
                  <a:srgbClr val="5D5D6B"/>
                </a:solidFill>
                <a:latin typeface="Roboto Condensed"/>
              </a:rPr>
              <a:t> </a:t>
            </a:r>
            <a:r>
              <a:rPr lang="en-US" sz="3999" dirty="0" err="1">
                <a:solidFill>
                  <a:srgbClr val="5D5D6B"/>
                </a:solidFill>
                <a:latin typeface="Roboto Condensed"/>
              </a:rPr>
              <a:t>phát</a:t>
            </a:r>
            <a:r>
              <a:rPr lang="en-US" sz="3999" dirty="0">
                <a:solidFill>
                  <a:srgbClr val="5D5D6B"/>
                </a:solidFill>
                <a:latin typeface="Roboto Condensed"/>
              </a:rPr>
              <a:t> </a:t>
            </a:r>
            <a:r>
              <a:rPr lang="en-US" sz="3999" dirty="0" err="1">
                <a:solidFill>
                  <a:srgbClr val="5D5D6B"/>
                </a:solidFill>
                <a:latin typeface="Roboto Condensed"/>
              </a:rPr>
              <a:t>triển</a:t>
            </a:r>
            <a:r>
              <a:rPr lang="en-US" sz="3999" dirty="0">
                <a:solidFill>
                  <a:srgbClr val="5D5D6B"/>
                </a:solidFill>
                <a:latin typeface="Roboto Condensed"/>
              </a:rPr>
              <a:t> </a:t>
            </a:r>
            <a:r>
              <a:rPr lang="en-US" sz="3999" dirty="0" err="1">
                <a:solidFill>
                  <a:srgbClr val="5D5D6B"/>
                </a:solidFill>
                <a:latin typeface="Roboto Condensed"/>
              </a:rPr>
              <a:t>vỏ</a:t>
            </a:r>
            <a:r>
              <a:rPr lang="en-US" sz="3999" dirty="0">
                <a:solidFill>
                  <a:srgbClr val="5D5D6B"/>
                </a:solidFill>
                <a:latin typeface="Roboto Condensed"/>
              </a:rPr>
              <a:t> </a:t>
            </a:r>
            <a:r>
              <a:rPr lang="en-US" sz="3999" dirty="0" err="1">
                <a:solidFill>
                  <a:srgbClr val="5D5D6B"/>
                </a:solidFill>
                <a:latin typeface="Roboto Condensed"/>
              </a:rPr>
              <a:t>Trái</a:t>
            </a:r>
            <a:r>
              <a:rPr lang="en-US" sz="3999" dirty="0">
                <a:solidFill>
                  <a:srgbClr val="5D5D6B"/>
                </a:solidFill>
                <a:latin typeface="Roboto Condensed"/>
              </a:rPr>
              <a:t> </a:t>
            </a:r>
            <a:r>
              <a:rPr lang="en-US" sz="3999" dirty="0" err="1">
                <a:solidFill>
                  <a:srgbClr val="5D5D6B"/>
                </a:solidFill>
                <a:latin typeface="Roboto Condensed"/>
              </a:rPr>
              <a:t>Đất</a:t>
            </a:r>
            <a:r>
              <a:rPr lang="en-US" sz="3999" dirty="0">
                <a:solidFill>
                  <a:srgbClr val="5D5D6B"/>
                </a:solidFill>
                <a:latin typeface="Roboto Condensed"/>
              </a:rPr>
              <a:t>,…</a:t>
            </a:r>
          </a:p>
          <a:p>
            <a:pPr algn="just">
              <a:lnSpc>
                <a:spcPts val="4959"/>
              </a:lnSpc>
            </a:pPr>
            <a:endParaRPr lang="en-US" sz="3999"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548609" y="3014053"/>
            <a:ext cx="14668150" cy="1461562"/>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3. </a:t>
            </a:r>
            <a:r>
              <a:rPr lang="en-US" sz="4803">
                <a:solidFill>
                  <a:srgbClr val="863D3D"/>
                </a:solidFill>
                <a:latin typeface="Roboto Condensed"/>
              </a:rPr>
              <a:t>Lí do sau đây khiến cao nguyên đá Đồng Văn được công nhận là Công viên địa chất toàn cầu?</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9060955" y="7053460"/>
            <a:ext cx="7506441" cy="1230845"/>
            <a:chOff x="0" y="0"/>
            <a:chExt cx="1977005" cy="324173"/>
          </a:xfrm>
        </p:grpSpPr>
        <p:sp>
          <p:nvSpPr>
            <p:cNvPr id="5" name="Freeform 5"/>
            <p:cNvSpPr/>
            <p:nvPr/>
          </p:nvSpPr>
          <p:spPr>
            <a:xfrm>
              <a:off x="0" y="0"/>
              <a:ext cx="1977005" cy="324173"/>
            </a:xfrm>
            <a:custGeom>
              <a:avLst/>
              <a:gdLst/>
              <a:ahLst/>
              <a:cxnLst/>
              <a:rect l="l" t="t" r="r" b="b"/>
              <a:pathLst>
                <a:path w="1977005" h="324173">
                  <a:moveTo>
                    <a:pt x="52600" y="0"/>
                  </a:moveTo>
                  <a:lnTo>
                    <a:pt x="1924405" y="0"/>
                  </a:lnTo>
                  <a:cubicBezTo>
                    <a:pt x="1953455" y="0"/>
                    <a:pt x="1977005" y="23550"/>
                    <a:pt x="1977005" y="52600"/>
                  </a:cubicBezTo>
                  <a:lnTo>
                    <a:pt x="1977005" y="271573"/>
                  </a:lnTo>
                  <a:cubicBezTo>
                    <a:pt x="1977005" y="300623"/>
                    <a:pt x="1953455" y="324173"/>
                    <a:pt x="1924405" y="324173"/>
                  </a:cubicBezTo>
                  <a:lnTo>
                    <a:pt x="52600" y="324173"/>
                  </a:lnTo>
                  <a:cubicBezTo>
                    <a:pt x="23550" y="324173"/>
                    <a:pt x="0" y="300623"/>
                    <a:pt x="0" y="271573"/>
                  </a:cubicBezTo>
                  <a:lnTo>
                    <a:pt x="0" y="52600"/>
                  </a:lnTo>
                  <a:cubicBezTo>
                    <a:pt x="0" y="23550"/>
                    <a:pt x="23550" y="0"/>
                    <a:pt x="52600"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977005"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p:nvPr/>
        </p:nvGrpSpPr>
        <p:grpSpPr>
          <a:xfrm rot="-284756">
            <a:off x="291287" y="1606017"/>
            <a:ext cx="8254116" cy="7383306"/>
            <a:chOff x="0" y="0"/>
            <a:chExt cx="4983480" cy="4165600"/>
          </a:xfrm>
        </p:grpSpPr>
        <p:sp>
          <p:nvSpPr>
            <p:cNvPr id="9" name="Freeform 9"/>
            <p:cNvSpPr/>
            <p:nvPr/>
          </p:nvSpPr>
          <p:spPr>
            <a:xfrm>
              <a:off x="0" y="0"/>
              <a:ext cx="4983480" cy="4165600"/>
            </a:xfrm>
            <a:custGeom>
              <a:avLst/>
              <a:gdLst/>
              <a:ahLst/>
              <a:cxnLst/>
              <a:rect l="l" t="t" r="r" b="b"/>
              <a:pathLst>
                <a:path w="4983480" h="416560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blipFill>
              <a:blip r:embed="rId10">
                <a:alphaModFix amt="91000"/>
              </a:blip>
              <a:stretch>
                <a:fillRect l="-13550"/>
              </a:stretch>
            </a:blipFill>
          </p:spPr>
        </p:sp>
      </p:grpSp>
      <p:sp>
        <p:nvSpPr>
          <p:cNvPr id="10" name="TextBox 10"/>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8</a:t>
            </a:r>
          </a:p>
        </p:txBody>
      </p:sp>
      <p:sp>
        <p:nvSpPr>
          <p:cNvPr id="11" name="TextBox 11"/>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2" name="TextBox 12"/>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Nêu tên một loại rượu nổi tiếng của người dân tộc</a:t>
            </a:r>
          </a:p>
        </p:txBody>
      </p:sp>
      <p:sp>
        <p:nvSpPr>
          <p:cNvPr id="13" name="TextBox 13"/>
          <p:cNvSpPr txBox="1"/>
          <p:nvPr/>
        </p:nvSpPr>
        <p:spPr>
          <a:xfrm>
            <a:off x="10820400" y="7254544"/>
            <a:ext cx="3249481"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Rượu</a:t>
            </a:r>
            <a:r>
              <a:rPr lang="en-US" sz="5368" dirty="0">
                <a:solidFill>
                  <a:srgbClr val="5D5D6B"/>
                </a:solidFill>
                <a:latin typeface="Roboto Condensed"/>
              </a:rPr>
              <a:t> </a:t>
            </a:r>
            <a:r>
              <a:rPr lang="en-US" sz="5368" dirty="0" err="1">
                <a:solidFill>
                  <a:srgbClr val="5D5D6B"/>
                </a:solidFill>
                <a:latin typeface="Roboto Condensed"/>
              </a:rPr>
              <a:t>cần</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92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3864432" y="4854339"/>
            <a:ext cx="10559135" cy="3715472"/>
            <a:chOff x="0" y="0"/>
            <a:chExt cx="2781007" cy="978561"/>
          </a:xfrm>
        </p:grpSpPr>
        <p:sp>
          <p:nvSpPr>
            <p:cNvPr id="5" name="Freeform 5"/>
            <p:cNvSpPr/>
            <p:nvPr/>
          </p:nvSpPr>
          <p:spPr>
            <a:xfrm>
              <a:off x="0" y="0"/>
              <a:ext cx="2781007" cy="978561"/>
            </a:xfrm>
            <a:custGeom>
              <a:avLst/>
              <a:gdLst/>
              <a:ahLst/>
              <a:cxnLst/>
              <a:rect l="l" t="t" r="r" b="b"/>
              <a:pathLst>
                <a:path w="2781007" h="978561">
                  <a:moveTo>
                    <a:pt x="37393" y="0"/>
                  </a:moveTo>
                  <a:lnTo>
                    <a:pt x="2743614" y="0"/>
                  </a:lnTo>
                  <a:cubicBezTo>
                    <a:pt x="2764265" y="0"/>
                    <a:pt x="2781007" y="16741"/>
                    <a:pt x="2781007" y="37393"/>
                  </a:cubicBezTo>
                  <a:lnTo>
                    <a:pt x="2781007" y="941168"/>
                  </a:lnTo>
                  <a:cubicBezTo>
                    <a:pt x="2781007" y="951085"/>
                    <a:pt x="2777067" y="960596"/>
                    <a:pt x="2770055" y="967608"/>
                  </a:cubicBezTo>
                  <a:cubicBezTo>
                    <a:pt x="2763042" y="974621"/>
                    <a:pt x="2753531" y="978561"/>
                    <a:pt x="2743614" y="978561"/>
                  </a:cubicBezTo>
                  <a:lnTo>
                    <a:pt x="37393" y="978561"/>
                  </a:lnTo>
                  <a:cubicBezTo>
                    <a:pt x="27476" y="978561"/>
                    <a:pt x="17965" y="974621"/>
                    <a:pt x="10952" y="967608"/>
                  </a:cubicBezTo>
                  <a:cubicBezTo>
                    <a:pt x="3940" y="960596"/>
                    <a:pt x="0" y="951085"/>
                    <a:pt x="0" y="941168"/>
                  </a:cubicBezTo>
                  <a:lnTo>
                    <a:pt x="0" y="37393"/>
                  </a:lnTo>
                  <a:cubicBezTo>
                    <a:pt x="0" y="27476"/>
                    <a:pt x="3940" y="17965"/>
                    <a:pt x="10952" y="10952"/>
                  </a:cubicBezTo>
                  <a:cubicBezTo>
                    <a:pt x="17965" y="3940"/>
                    <a:pt x="27476" y="0"/>
                    <a:pt x="3739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333375"/>
              <a:ext cx="2781007" cy="1311936"/>
            </a:xfrm>
            <a:prstGeom prst="rect">
              <a:avLst/>
            </a:prstGeom>
          </p:spPr>
          <p:txBody>
            <a:bodyPr lIns="63500" tIns="63500" rIns="63500" bIns="63500" rtlCol="0" anchor="ctr"/>
            <a:lstStyle/>
            <a:p>
              <a:pPr algn="ctr">
                <a:lnSpc>
                  <a:spcPts val="7991"/>
                </a:lnSpc>
              </a:pPr>
              <a:endParaRPr/>
            </a:p>
          </p:txBody>
        </p:sp>
      </p:grpSp>
      <p:pic>
        <p:nvPicPr>
          <p:cNvPr id="7" name="Picture 7"/>
          <p:cNvPicPr>
            <a:picLocks noChangeAspect="1"/>
          </p:cNvPicPr>
          <p:nvPr/>
        </p:nvPicPr>
        <p:blipFill>
          <a:blip r:embed="rId7"/>
          <a:srcRect/>
          <a:stretch>
            <a:fillRect/>
          </a:stretch>
        </p:blipFill>
        <p:spPr>
          <a:xfrm>
            <a:off x="4957749" y="6793254"/>
            <a:ext cx="1057303" cy="639668"/>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9</a:t>
            </a:r>
          </a:p>
        </p:txBody>
      </p:sp>
      <p:sp>
        <p:nvSpPr>
          <p:cNvPr id="9" name="TextBox 9"/>
          <p:cNvSpPr txBox="1"/>
          <p:nvPr/>
        </p:nvSpPr>
        <p:spPr>
          <a:xfrm>
            <a:off x="5486400" y="4932180"/>
            <a:ext cx="7855345" cy="4180840"/>
          </a:xfrm>
          <a:prstGeom prst="rect">
            <a:avLst/>
          </a:prstGeom>
        </p:spPr>
        <p:txBody>
          <a:bodyPr lIns="0" tIns="0" rIns="0" bIns="0" rtlCol="0" anchor="t">
            <a:spAutoFit/>
          </a:bodyPr>
          <a:lstStyle/>
          <a:p>
            <a:pPr algn="just">
              <a:lnSpc>
                <a:spcPts val="6679"/>
              </a:lnSpc>
            </a:pPr>
            <a:r>
              <a:rPr lang="en-US" sz="3999">
                <a:solidFill>
                  <a:srgbClr val="5D5D6B"/>
                </a:solidFill>
                <a:latin typeface="Roboto Condensed"/>
              </a:rPr>
              <a:t>A. Vàng rực, trắng tinh và đỏ thắm</a:t>
            </a:r>
          </a:p>
          <a:p>
            <a:pPr algn="just">
              <a:lnSpc>
                <a:spcPts val="6679"/>
              </a:lnSpc>
            </a:pPr>
            <a:r>
              <a:rPr lang="en-US" sz="3999">
                <a:solidFill>
                  <a:srgbClr val="5D5D6B"/>
                </a:solidFill>
                <a:latin typeface="Roboto Condensed"/>
              </a:rPr>
              <a:t>B. Trắng tinh, xanh tươi và đỏ thắm</a:t>
            </a:r>
          </a:p>
          <a:p>
            <a:pPr algn="just">
              <a:lnSpc>
                <a:spcPts val="6679"/>
              </a:lnSpc>
            </a:pPr>
            <a:r>
              <a:rPr lang="en-US" sz="3999">
                <a:solidFill>
                  <a:srgbClr val="5D5D6B"/>
                </a:solidFill>
                <a:latin typeface="Roboto Condensed"/>
              </a:rPr>
              <a:t>C. Xám ngắt, vàng óng và vàng rực</a:t>
            </a:r>
          </a:p>
          <a:p>
            <a:pPr algn="just">
              <a:lnSpc>
                <a:spcPts val="6679"/>
              </a:lnSpc>
            </a:pPr>
            <a:r>
              <a:rPr lang="en-US" sz="3999">
                <a:solidFill>
                  <a:srgbClr val="5D5D6B"/>
                </a:solidFill>
                <a:latin typeface="Roboto Condensed"/>
              </a:rPr>
              <a:t>D. Đỏ thắm, trắng tinh và xanh tươi</a:t>
            </a:r>
          </a:p>
          <a:p>
            <a:pPr algn="just">
              <a:lnSpc>
                <a:spcPts val="6679"/>
              </a:lnSpc>
            </a:pPr>
            <a:endParaRPr lang="en-US" sz="3999">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162364" y="3018290"/>
            <a:ext cx="15710691" cy="1457325"/>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4. </a:t>
            </a:r>
            <a:r>
              <a:rPr lang="en-US" sz="4803">
                <a:solidFill>
                  <a:srgbClr val="863D3D"/>
                </a:solidFill>
                <a:latin typeface="Roboto Condensed"/>
              </a:rPr>
              <a:t>Trong văn bản, ba màu nào được dùng để chỉ màu của đá, lúa và hoa cải trên cao nguyên đá Đồng Văn?</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10064288" y="7053460"/>
            <a:ext cx="5478427" cy="1230845"/>
            <a:chOff x="0" y="0"/>
            <a:chExt cx="1442878" cy="324173"/>
          </a:xfrm>
        </p:grpSpPr>
        <p:sp>
          <p:nvSpPr>
            <p:cNvPr id="5" name="Freeform 5"/>
            <p:cNvSpPr/>
            <p:nvPr/>
          </p:nvSpPr>
          <p:spPr>
            <a:xfrm>
              <a:off x="0" y="0"/>
              <a:ext cx="1442878" cy="324173"/>
            </a:xfrm>
            <a:custGeom>
              <a:avLst/>
              <a:gdLst/>
              <a:ahLst/>
              <a:cxnLst/>
              <a:rect l="l" t="t" r="r" b="b"/>
              <a:pathLst>
                <a:path w="1442878" h="324173">
                  <a:moveTo>
                    <a:pt x="72071" y="0"/>
                  </a:moveTo>
                  <a:lnTo>
                    <a:pt x="1370807" y="0"/>
                  </a:lnTo>
                  <a:cubicBezTo>
                    <a:pt x="1389921" y="0"/>
                    <a:pt x="1408253" y="7593"/>
                    <a:pt x="1421769" y="21109"/>
                  </a:cubicBezTo>
                  <a:cubicBezTo>
                    <a:pt x="1435285" y="34625"/>
                    <a:pt x="1442878" y="52957"/>
                    <a:pt x="1442878" y="72071"/>
                  </a:cubicBezTo>
                  <a:lnTo>
                    <a:pt x="1442878" y="252102"/>
                  </a:lnTo>
                  <a:cubicBezTo>
                    <a:pt x="1442878" y="271216"/>
                    <a:pt x="1435285" y="289548"/>
                    <a:pt x="1421769" y="303064"/>
                  </a:cubicBezTo>
                  <a:cubicBezTo>
                    <a:pt x="1408253" y="316580"/>
                    <a:pt x="1389921" y="324173"/>
                    <a:pt x="1370807" y="324173"/>
                  </a:cubicBezTo>
                  <a:lnTo>
                    <a:pt x="72071" y="324173"/>
                  </a:lnTo>
                  <a:cubicBezTo>
                    <a:pt x="52957" y="324173"/>
                    <a:pt x="34625" y="316580"/>
                    <a:pt x="21109" y="303064"/>
                  </a:cubicBezTo>
                  <a:cubicBezTo>
                    <a:pt x="7593" y="289548"/>
                    <a:pt x="0" y="271216"/>
                    <a:pt x="0" y="252102"/>
                  </a:cubicBezTo>
                  <a:lnTo>
                    <a:pt x="0" y="72071"/>
                  </a:lnTo>
                  <a:cubicBezTo>
                    <a:pt x="0" y="52957"/>
                    <a:pt x="7593" y="34625"/>
                    <a:pt x="21109" y="21109"/>
                  </a:cubicBezTo>
                  <a:cubicBezTo>
                    <a:pt x="34625" y="7593"/>
                    <a:pt x="52957" y="0"/>
                    <a:pt x="72071"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442878"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p:nvPr/>
        </p:nvGrpSpPr>
        <p:grpSpPr>
          <a:xfrm>
            <a:off x="497928" y="2314411"/>
            <a:ext cx="7926560" cy="6797167"/>
            <a:chOff x="0" y="0"/>
            <a:chExt cx="6353570" cy="5448300"/>
          </a:xfrm>
        </p:grpSpPr>
        <p:sp>
          <p:nvSpPr>
            <p:cNvPr id="9" name="Freeform 9"/>
            <p:cNvSpPr/>
            <p:nvPr/>
          </p:nvSpPr>
          <p:spPr>
            <a:xfrm>
              <a:off x="-180328" y="-310448"/>
              <a:ext cx="6834939" cy="5813667"/>
            </a:xfrm>
            <a:custGeom>
              <a:avLst/>
              <a:gdLst/>
              <a:ahLst/>
              <a:cxnLst/>
              <a:rect l="l" t="t" r="r" b="b"/>
              <a:pathLst>
                <a:path w="6834939" h="5813667">
                  <a:moveTo>
                    <a:pt x="2273792" y="2123300"/>
                  </a:moveTo>
                  <a:cubicBezTo>
                    <a:pt x="2307375" y="2127382"/>
                    <a:pt x="2325529" y="2086908"/>
                    <a:pt x="2301546" y="2061610"/>
                  </a:cubicBezTo>
                  <a:cubicBezTo>
                    <a:pt x="2078901" y="1826758"/>
                    <a:pt x="1156775" y="746318"/>
                    <a:pt x="2632279" y="396208"/>
                  </a:cubicBezTo>
                  <a:cubicBezTo>
                    <a:pt x="4302058" y="0"/>
                    <a:pt x="4581192" y="1067542"/>
                    <a:pt x="4061565" y="1741497"/>
                  </a:cubicBezTo>
                  <a:cubicBezTo>
                    <a:pt x="4061565" y="1741497"/>
                    <a:pt x="3973853" y="1862886"/>
                    <a:pt x="4134118" y="1809703"/>
                  </a:cubicBezTo>
                  <a:cubicBezTo>
                    <a:pt x="4294274" y="1756555"/>
                    <a:pt x="4413872" y="754765"/>
                    <a:pt x="5550493" y="948633"/>
                  </a:cubicBezTo>
                  <a:cubicBezTo>
                    <a:pt x="6727773" y="1149435"/>
                    <a:pt x="6834940" y="2955225"/>
                    <a:pt x="5249256" y="3147735"/>
                  </a:cubicBezTo>
                  <a:lnTo>
                    <a:pt x="4939953" y="3169392"/>
                  </a:lnTo>
                  <a:cubicBezTo>
                    <a:pt x="4939953" y="3169392"/>
                    <a:pt x="4814150" y="3239461"/>
                    <a:pt x="5073544" y="3247222"/>
                  </a:cubicBezTo>
                  <a:cubicBezTo>
                    <a:pt x="5334237" y="3255023"/>
                    <a:pt x="6584777" y="3333629"/>
                    <a:pt x="6532293" y="4201633"/>
                  </a:cubicBezTo>
                  <a:cubicBezTo>
                    <a:pt x="6484308" y="4995241"/>
                    <a:pt x="5617802" y="5740699"/>
                    <a:pt x="4466960" y="5063085"/>
                  </a:cubicBezTo>
                  <a:cubicBezTo>
                    <a:pt x="4143682" y="4872740"/>
                    <a:pt x="3888899" y="4584954"/>
                    <a:pt x="3731274" y="4244520"/>
                  </a:cubicBezTo>
                  <a:cubicBezTo>
                    <a:pt x="3731274" y="4244520"/>
                    <a:pt x="3661616" y="4181362"/>
                    <a:pt x="3705473" y="4435481"/>
                  </a:cubicBezTo>
                  <a:cubicBezTo>
                    <a:pt x="3750073" y="4693899"/>
                    <a:pt x="3860115" y="5813667"/>
                    <a:pt x="2201842" y="5756646"/>
                  </a:cubicBezTo>
                  <a:cubicBezTo>
                    <a:pt x="592907" y="5701321"/>
                    <a:pt x="631875" y="4272293"/>
                    <a:pt x="1982346" y="3681953"/>
                  </a:cubicBezTo>
                  <a:cubicBezTo>
                    <a:pt x="1982346" y="3681953"/>
                    <a:pt x="2011547" y="3551105"/>
                    <a:pt x="1851841" y="3606271"/>
                  </a:cubicBezTo>
                  <a:cubicBezTo>
                    <a:pt x="1692008" y="3661480"/>
                    <a:pt x="798295" y="4131157"/>
                    <a:pt x="392159" y="3700045"/>
                  </a:cubicBezTo>
                  <a:cubicBezTo>
                    <a:pt x="0" y="3283771"/>
                    <a:pt x="140649" y="1933190"/>
                    <a:pt x="912006" y="1698520"/>
                  </a:cubicBezTo>
                  <a:cubicBezTo>
                    <a:pt x="1497503" y="1520394"/>
                    <a:pt x="1803392" y="1766219"/>
                    <a:pt x="1917642" y="1895624"/>
                  </a:cubicBezTo>
                  <a:cubicBezTo>
                    <a:pt x="1990237" y="1977849"/>
                    <a:pt x="2076705" y="2047343"/>
                    <a:pt x="2175342" y="2092244"/>
                  </a:cubicBezTo>
                  <a:cubicBezTo>
                    <a:pt x="2209630" y="2107852"/>
                    <a:pt x="2243780" y="2119653"/>
                    <a:pt x="2273792" y="2123300"/>
                  </a:cubicBezTo>
                  <a:close/>
                </a:path>
              </a:pathLst>
            </a:custGeom>
            <a:blipFill>
              <a:blip r:embed="rId10"/>
              <a:stretch>
                <a:fillRect l="-16319" r="-12388"/>
              </a:stretch>
            </a:blipFill>
          </p:spPr>
        </p:sp>
      </p:grpSp>
      <p:sp>
        <p:nvSpPr>
          <p:cNvPr id="10" name="TextBox 10"/>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10</a:t>
            </a:r>
          </a:p>
        </p:txBody>
      </p:sp>
      <p:sp>
        <p:nvSpPr>
          <p:cNvPr id="11" name="TextBox 11"/>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2" name="TextBox 12"/>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Loài hoa nào là loài hoa đặc trưng của Hà Giang?</a:t>
            </a:r>
          </a:p>
        </p:txBody>
      </p:sp>
      <p:sp>
        <p:nvSpPr>
          <p:cNvPr id="13" name="TextBox 13"/>
          <p:cNvSpPr txBox="1"/>
          <p:nvPr/>
        </p:nvSpPr>
        <p:spPr>
          <a:xfrm>
            <a:off x="11435325" y="7277100"/>
            <a:ext cx="2732550"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Hoa</a:t>
            </a:r>
            <a:r>
              <a:rPr lang="en-US" sz="5368" dirty="0">
                <a:solidFill>
                  <a:srgbClr val="5D5D6B"/>
                </a:solidFill>
                <a:latin typeface="Roboto Condensed"/>
              </a:rPr>
              <a:t> </a:t>
            </a:r>
            <a:r>
              <a:rPr lang="en-US" sz="5368" dirty="0" err="1">
                <a:solidFill>
                  <a:srgbClr val="5D5D6B"/>
                </a:solidFill>
                <a:latin typeface="Roboto Condensed"/>
              </a:rPr>
              <a:t>mận</a:t>
            </a:r>
            <a:endParaRPr lang="en-US" sz="5368" dirty="0">
              <a:solidFill>
                <a:srgbClr val="5D5D6B"/>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alphaModFix amt="64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779716" y="4599440"/>
            <a:ext cx="16728567" cy="5384372"/>
            <a:chOff x="0" y="0"/>
            <a:chExt cx="4405878" cy="1418106"/>
          </a:xfrm>
        </p:grpSpPr>
        <p:sp>
          <p:nvSpPr>
            <p:cNvPr id="5" name="Freeform 5"/>
            <p:cNvSpPr/>
            <p:nvPr/>
          </p:nvSpPr>
          <p:spPr>
            <a:xfrm>
              <a:off x="0" y="0"/>
              <a:ext cx="4405878" cy="1418106"/>
            </a:xfrm>
            <a:custGeom>
              <a:avLst/>
              <a:gdLst/>
              <a:ahLst/>
              <a:cxnLst/>
              <a:rect l="l" t="t" r="r" b="b"/>
              <a:pathLst>
                <a:path w="4405878" h="1418106">
                  <a:moveTo>
                    <a:pt x="23603" y="0"/>
                  </a:moveTo>
                  <a:lnTo>
                    <a:pt x="4382275" y="0"/>
                  </a:lnTo>
                  <a:cubicBezTo>
                    <a:pt x="4395310" y="0"/>
                    <a:pt x="4405878" y="10567"/>
                    <a:pt x="4405878" y="23603"/>
                  </a:cubicBezTo>
                  <a:lnTo>
                    <a:pt x="4405878" y="1394503"/>
                  </a:lnTo>
                  <a:cubicBezTo>
                    <a:pt x="4405878" y="1407539"/>
                    <a:pt x="4395310" y="1418106"/>
                    <a:pt x="4382275" y="1418106"/>
                  </a:cubicBezTo>
                  <a:lnTo>
                    <a:pt x="23603" y="1418106"/>
                  </a:lnTo>
                  <a:cubicBezTo>
                    <a:pt x="10567" y="1418106"/>
                    <a:pt x="0" y="1407539"/>
                    <a:pt x="0" y="1394503"/>
                  </a:cubicBezTo>
                  <a:lnTo>
                    <a:pt x="0" y="23603"/>
                  </a:lnTo>
                  <a:cubicBezTo>
                    <a:pt x="0" y="10567"/>
                    <a:pt x="10567" y="0"/>
                    <a:pt x="23603"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405878" cy="1484781"/>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377920" y="7311368"/>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11</a:t>
            </a:r>
          </a:p>
        </p:txBody>
      </p:sp>
      <p:sp>
        <p:nvSpPr>
          <p:cNvPr id="9" name="TextBox 9"/>
          <p:cNvSpPr txBox="1"/>
          <p:nvPr/>
        </p:nvSpPr>
        <p:spPr>
          <a:xfrm>
            <a:off x="1162364" y="4867275"/>
            <a:ext cx="16096936" cy="5651500"/>
          </a:xfrm>
          <a:prstGeom prst="rect">
            <a:avLst/>
          </a:prstGeom>
        </p:spPr>
        <p:txBody>
          <a:bodyPr lIns="0" tIns="0" rIns="0" bIns="0" rtlCol="0" anchor="t">
            <a:spAutoFit/>
          </a:bodyPr>
          <a:lstStyle/>
          <a:p>
            <a:pPr algn="just">
              <a:lnSpc>
                <a:spcPts val="4999"/>
              </a:lnSpc>
            </a:pPr>
            <a:r>
              <a:rPr lang="en-US" sz="3999">
                <a:solidFill>
                  <a:srgbClr val="5D5D6B"/>
                </a:solidFill>
                <a:latin typeface="Roboto Condensed"/>
              </a:rPr>
              <a:t>A. Đá dựng thành những hàng rào vững chắc, uốn lượn, ôm trọn lấy những ngôi nhà nhỏ, những nương ngổ, nương rau.</a:t>
            </a:r>
          </a:p>
          <a:p>
            <a:pPr algn="just">
              <a:lnSpc>
                <a:spcPts val="4999"/>
              </a:lnSpc>
            </a:pPr>
            <a:r>
              <a:rPr lang="en-US" sz="3999">
                <a:solidFill>
                  <a:srgbClr val="5D5D6B"/>
                </a:solidFill>
                <a:latin typeface="Roboto Condensed"/>
              </a:rPr>
              <a:t>B. Hàng rào đá càng đẹp, càng cao thì càng chứng minh được ngôi nhà ấy có một người đàn ông trụ cột tuyệt vời.</a:t>
            </a:r>
          </a:p>
          <a:p>
            <a:pPr algn="just">
              <a:lnSpc>
                <a:spcPts val="4999"/>
              </a:lnSpc>
            </a:pPr>
            <a:r>
              <a:rPr lang="en-US" sz="3999">
                <a:solidFill>
                  <a:srgbClr val="5D5D6B"/>
                </a:solidFill>
                <a:latin typeface="Roboto Condensed"/>
              </a:rPr>
              <a:t>C. Xen lẫn với màu xám ngắt của đá là màu xanh tươi của những ruộng ngô, màu vàng óng của những nương lúa.</a:t>
            </a:r>
          </a:p>
          <a:p>
            <a:pPr algn="just">
              <a:lnSpc>
                <a:spcPts val="4999"/>
              </a:lnSpc>
            </a:pPr>
            <a:r>
              <a:rPr lang="en-US" sz="3999">
                <a:solidFill>
                  <a:srgbClr val="5D5D6B"/>
                </a:solidFill>
                <a:latin typeface="Roboto Condensed"/>
              </a:rPr>
              <a:t>D. Cao nguyên đá Đồng Văn với vẻ đẹp hoang sơ, thơ mộng tựa như một “thiên đường xám”</a:t>
            </a:r>
          </a:p>
          <a:p>
            <a:pPr algn="just">
              <a:lnSpc>
                <a:spcPts val="4999"/>
              </a:lnSpc>
            </a:pPr>
            <a:endParaRPr lang="en-US" sz="3999">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1548609" y="3014053"/>
            <a:ext cx="14668150" cy="1457325"/>
          </a:xfrm>
          <a:prstGeom prst="rect">
            <a:avLst/>
          </a:prstGeom>
        </p:spPr>
        <p:txBody>
          <a:bodyPr lIns="0" tIns="0" rIns="0" bIns="0" rtlCol="0" anchor="t">
            <a:spAutoFit/>
          </a:bodyPr>
          <a:lstStyle/>
          <a:p>
            <a:pPr algn="ctr">
              <a:lnSpc>
                <a:spcPts val="5763"/>
              </a:lnSpc>
              <a:spcBef>
                <a:spcPct val="0"/>
              </a:spcBef>
            </a:pPr>
            <a:r>
              <a:rPr lang="en-US" sz="4803">
                <a:solidFill>
                  <a:srgbClr val="863D3D"/>
                </a:solidFill>
                <a:latin typeface="Roboto Condensed Bold"/>
              </a:rPr>
              <a:t>Câu 5. </a:t>
            </a:r>
            <a:r>
              <a:rPr lang="en-US" sz="4803">
                <a:solidFill>
                  <a:srgbClr val="863D3D"/>
                </a:solidFill>
                <a:latin typeface="Roboto Condensed"/>
              </a:rPr>
              <a:t>Hình ảnh nào tượng trưng cho tinh thần không chịu khuất phục khó khăn của con người vùng cao nguyên đá?</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10064288" y="7053460"/>
            <a:ext cx="5478427" cy="1230845"/>
            <a:chOff x="0" y="0"/>
            <a:chExt cx="1442878" cy="324173"/>
          </a:xfrm>
        </p:grpSpPr>
        <p:sp>
          <p:nvSpPr>
            <p:cNvPr id="5" name="Freeform 5"/>
            <p:cNvSpPr/>
            <p:nvPr/>
          </p:nvSpPr>
          <p:spPr>
            <a:xfrm>
              <a:off x="0" y="0"/>
              <a:ext cx="1442878" cy="324173"/>
            </a:xfrm>
            <a:custGeom>
              <a:avLst/>
              <a:gdLst/>
              <a:ahLst/>
              <a:cxnLst/>
              <a:rect l="l" t="t" r="r" b="b"/>
              <a:pathLst>
                <a:path w="1442878" h="324173">
                  <a:moveTo>
                    <a:pt x="72071" y="0"/>
                  </a:moveTo>
                  <a:lnTo>
                    <a:pt x="1370807" y="0"/>
                  </a:lnTo>
                  <a:cubicBezTo>
                    <a:pt x="1389921" y="0"/>
                    <a:pt x="1408253" y="7593"/>
                    <a:pt x="1421769" y="21109"/>
                  </a:cubicBezTo>
                  <a:cubicBezTo>
                    <a:pt x="1435285" y="34625"/>
                    <a:pt x="1442878" y="52957"/>
                    <a:pt x="1442878" y="72071"/>
                  </a:cubicBezTo>
                  <a:lnTo>
                    <a:pt x="1442878" y="252102"/>
                  </a:lnTo>
                  <a:cubicBezTo>
                    <a:pt x="1442878" y="271216"/>
                    <a:pt x="1435285" y="289548"/>
                    <a:pt x="1421769" y="303064"/>
                  </a:cubicBezTo>
                  <a:cubicBezTo>
                    <a:pt x="1408253" y="316580"/>
                    <a:pt x="1389921" y="324173"/>
                    <a:pt x="1370807" y="324173"/>
                  </a:cubicBezTo>
                  <a:lnTo>
                    <a:pt x="72071" y="324173"/>
                  </a:lnTo>
                  <a:cubicBezTo>
                    <a:pt x="52957" y="324173"/>
                    <a:pt x="34625" y="316580"/>
                    <a:pt x="21109" y="303064"/>
                  </a:cubicBezTo>
                  <a:cubicBezTo>
                    <a:pt x="7593" y="289548"/>
                    <a:pt x="0" y="271216"/>
                    <a:pt x="0" y="252102"/>
                  </a:cubicBezTo>
                  <a:lnTo>
                    <a:pt x="0" y="72071"/>
                  </a:lnTo>
                  <a:cubicBezTo>
                    <a:pt x="0" y="52957"/>
                    <a:pt x="7593" y="34625"/>
                    <a:pt x="21109" y="21109"/>
                  </a:cubicBezTo>
                  <a:cubicBezTo>
                    <a:pt x="34625" y="7593"/>
                    <a:pt x="52957" y="0"/>
                    <a:pt x="72071"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1442878" cy="390848"/>
            </a:xfrm>
            <a:prstGeom prst="rect">
              <a:avLst/>
            </a:prstGeom>
          </p:spPr>
          <p:txBody>
            <a:bodyPr lIns="50800" tIns="50800" rIns="50800" bIns="50800" rtlCol="0" anchor="ctr"/>
            <a:lstStyle/>
            <a:p>
              <a:pPr algn="ctr">
                <a:lnSpc>
                  <a:spcPts val="5179"/>
                </a:lnSpc>
              </a:pPr>
              <a:endParaRPr/>
            </a:p>
          </p:txBody>
        </p:sp>
      </p:grpSp>
      <p:sp>
        <p:nvSpPr>
          <p:cNvPr id="7" name="Freeform 7">
            <a:hlinkClick r:id="rId7"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8" name="Group 8"/>
          <p:cNvGrpSpPr/>
          <p:nvPr/>
        </p:nvGrpSpPr>
        <p:grpSpPr>
          <a:xfrm>
            <a:off x="1447713" y="2161652"/>
            <a:ext cx="6976775" cy="8175629"/>
            <a:chOff x="-87630" y="-123190"/>
            <a:chExt cx="4464050" cy="5231130"/>
          </a:xfrm>
        </p:grpSpPr>
        <p:sp>
          <p:nvSpPr>
            <p:cNvPr id="9" name="Freeform 9"/>
            <p:cNvSpPr/>
            <p:nvPr/>
          </p:nvSpPr>
          <p:spPr>
            <a:xfrm>
              <a:off x="0" y="0"/>
              <a:ext cx="4464050" cy="5231130"/>
            </a:xfrm>
            <a:custGeom>
              <a:avLst/>
              <a:gdLst/>
              <a:ahLst/>
              <a:cxnLst/>
              <a:rect l="l" t="t" r="r" b="b"/>
              <a:pathLst>
                <a:path w="4464050" h="5231130">
                  <a:moveTo>
                    <a:pt x="1386840" y="1974850"/>
                  </a:moveTo>
                  <a:cubicBezTo>
                    <a:pt x="1517650" y="2390140"/>
                    <a:pt x="1342390" y="2815590"/>
                    <a:pt x="995680" y="2924810"/>
                  </a:cubicBezTo>
                  <a:cubicBezTo>
                    <a:pt x="648970" y="3034030"/>
                    <a:pt x="261620" y="2785110"/>
                    <a:pt x="130810" y="2369820"/>
                  </a:cubicBezTo>
                  <a:cubicBezTo>
                    <a:pt x="0" y="1954530"/>
                    <a:pt x="175260" y="1529080"/>
                    <a:pt x="521970" y="1419860"/>
                  </a:cubicBezTo>
                  <a:cubicBezTo>
                    <a:pt x="868680" y="1310640"/>
                    <a:pt x="1256030" y="1559560"/>
                    <a:pt x="1386840" y="1974850"/>
                  </a:cubicBezTo>
                  <a:close/>
                  <a:moveTo>
                    <a:pt x="3670300" y="1718310"/>
                  </a:moveTo>
                  <a:cubicBezTo>
                    <a:pt x="3636010" y="1697990"/>
                    <a:pt x="3601720" y="1680210"/>
                    <a:pt x="3566160" y="1663700"/>
                  </a:cubicBezTo>
                  <a:cubicBezTo>
                    <a:pt x="3327400" y="1555750"/>
                    <a:pt x="3155950" y="1333500"/>
                    <a:pt x="3126740" y="1073150"/>
                  </a:cubicBezTo>
                  <a:cubicBezTo>
                    <a:pt x="3116580" y="986790"/>
                    <a:pt x="3096260" y="899160"/>
                    <a:pt x="3065780" y="814070"/>
                  </a:cubicBezTo>
                  <a:cubicBezTo>
                    <a:pt x="2875280" y="287020"/>
                    <a:pt x="2345690" y="0"/>
                    <a:pt x="1883410" y="173990"/>
                  </a:cubicBezTo>
                  <a:cubicBezTo>
                    <a:pt x="1421130" y="347980"/>
                    <a:pt x="1201420" y="915670"/>
                    <a:pt x="1391920" y="1442720"/>
                  </a:cubicBezTo>
                  <a:cubicBezTo>
                    <a:pt x="1431290" y="1550670"/>
                    <a:pt x="1484630" y="1648460"/>
                    <a:pt x="1548130" y="1733550"/>
                  </a:cubicBezTo>
                  <a:cubicBezTo>
                    <a:pt x="1727200" y="1973580"/>
                    <a:pt x="1751330" y="2294890"/>
                    <a:pt x="1600200" y="2552700"/>
                  </a:cubicBezTo>
                  <a:cubicBezTo>
                    <a:pt x="1596390" y="2560320"/>
                    <a:pt x="1591310" y="2567940"/>
                    <a:pt x="1587500" y="2575560"/>
                  </a:cubicBezTo>
                  <a:cubicBezTo>
                    <a:pt x="1094740" y="3437890"/>
                    <a:pt x="1231900" y="4453890"/>
                    <a:pt x="1891030" y="4842510"/>
                  </a:cubicBezTo>
                  <a:cubicBezTo>
                    <a:pt x="2550160" y="5231130"/>
                    <a:pt x="3483610" y="4848860"/>
                    <a:pt x="3973830" y="3985260"/>
                  </a:cubicBezTo>
                  <a:cubicBezTo>
                    <a:pt x="4464050" y="3121660"/>
                    <a:pt x="4329430" y="2108200"/>
                    <a:pt x="3670300" y="1718310"/>
                  </a:cubicBezTo>
                  <a:close/>
                </a:path>
              </a:pathLst>
            </a:custGeom>
            <a:blipFill>
              <a:blip r:embed="rId10"/>
              <a:stretch>
                <a:fillRect l="-13945" r="-60987"/>
              </a:stretch>
            </a:blipFill>
          </p:spPr>
        </p:sp>
      </p:grpSp>
      <p:grpSp>
        <p:nvGrpSpPr>
          <p:cNvPr id="10" name="Group 10"/>
          <p:cNvGrpSpPr/>
          <p:nvPr/>
        </p:nvGrpSpPr>
        <p:grpSpPr>
          <a:xfrm>
            <a:off x="842061" y="4231785"/>
            <a:ext cx="2931584" cy="2821675"/>
            <a:chOff x="30480" y="591820"/>
            <a:chExt cx="12736830" cy="12259310"/>
          </a:xfrm>
        </p:grpSpPr>
        <p:sp>
          <p:nvSpPr>
            <p:cNvPr id="11" name="Freeform 11"/>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11"/>
              <a:stretch>
                <a:fillRect r="-15107"/>
              </a:stretch>
            </a:blipFill>
          </p:spPr>
        </p:sp>
      </p:grpSp>
      <p:sp>
        <p:nvSpPr>
          <p:cNvPr id="12" name="TextBox 12"/>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12</a:t>
            </a:r>
          </a:p>
        </p:txBody>
      </p:sp>
      <p:sp>
        <p:nvSpPr>
          <p:cNvPr id="13" name="TextBox 13"/>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4" name="TextBox 14"/>
          <p:cNvSpPr txBox="1"/>
          <p:nvPr/>
        </p:nvSpPr>
        <p:spPr>
          <a:xfrm>
            <a:off x="8424488" y="3876675"/>
            <a:ext cx="9351068" cy="2524125"/>
          </a:xfrm>
          <a:prstGeom prst="rect">
            <a:avLst/>
          </a:prstGeom>
        </p:spPr>
        <p:txBody>
          <a:bodyPr lIns="0" tIns="0" rIns="0" bIns="0" rtlCol="0" anchor="t">
            <a:spAutoFit/>
          </a:bodyPr>
          <a:lstStyle/>
          <a:p>
            <a:pPr algn="ctr">
              <a:lnSpc>
                <a:spcPts val="6620"/>
              </a:lnSpc>
            </a:pPr>
            <a:r>
              <a:rPr lang="en-US" sz="5516">
                <a:solidFill>
                  <a:srgbClr val="863D3D"/>
                </a:solidFill>
                <a:latin typeface="Roboto Condensed Bold"/>
              </a:rPr>
              <a:t>Câu hỏi</a:t>
            </a:r>
          </a:p>
          <a:p>
            <a:pPr algn="ctr">
              <a:lnSpc>
                <a:spcPts val="6620"/>
              </a:lnSpc>
              <a:spcBef>
                <a:spcPct val="0"/>
              </a:spcBef>
            </a:pPr>
            <a:r>
              <a:rPr lang="en-US" sz="5516">
                <a:solidFill>
                  <a:srgbClr val="863D3D"/>
                </a:solidFill>
                <a:latin typeface="Roboto Condensed"/>
              </a:rPr>
              <a:t>Trò chơi nào được người H’Mông hay chơi trong các ngày lễ hội?</a:t>
            </a:r>
          </a:p>
        </p:txBody>
      </p:sp>
      <p:sp>
        <p:nvSpPr>
          <p:cNvPr id="15" name="TextBox 15"/>
          <p:cNvSpPr txBox="1"/>
          <p:nvPr/>
        </p:nvSpPr>
        <p:spPr>
          <a:xfrm>
            <a:off x="11277601" y="7254544"/>
            <a:ext cx="2752526" cy="819150"/>
          </a:xfrm>
          <a:prstGeom prst="rect">
            <a:avLst/>
          </a:prstGeom>
        </p:spPr>
        <p:txBody>
          <a:bodyPr wrap="square" lIns="0" tIns="0" rIns="0" bIns="0" rtlCol="0" anchor="t">
            <a:spAutoFit/>
          </a:bodyPr>
          <a:lstStyle/>
          <a:p>
            <a:pPr algn="ctr">
              <a:lnSpc>
                <a:spcPts val="6441"/>
              </a:lnSpc>
              <a:spcBef>
                <a:spcPct val="0"/>
              </a:spcBef>
            </a:pPr>
            <a:r>
              <a:rPr lang="en-US" sz="5368" dirty="0" err="1">
                <a:solidFill>
                  <a:srgbClr val="5D5D6B"/>
                </a:solidFill>
                <a:latin typeface="Roboto Condensed"/>
              </a:rPr>
              <a:t>Ném</a:t>
            </a:r>
            <a:r>
              <a:rPr lang="en-US" sz="5368" dirty="0">
                <a:solidFill>
                  <a:srgbClr val="5D5D6B"/>
                </a:solidFill>
                <a:latin typeface="Roboto Condensed"/>
              </a:rPr>
              <a:t> Pao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sp>
      <p:sp>
        <p:nvSpPr>
          <p:cNvPr id="3" name="Freeform 3"/>
          <p:cNvSpPr/>
          <p:nvPr/>
        </p:nvSpPr>
        <p:spPr>
          <a:xfrm>
            <a:off x="-2896520" y="-322814"/>
            <a:ext cx="22753311" cy="12593550"/>
          </a:xfrm>
          <a:custGeom>
            <a:avLst/>
            <a:gdLst/>
            <a:ahLst/>
            <a:cxnLst/>
            <a:rect l="l" t="t" r="r" b="b"/>
            <a:pathLst>
              <a:path w="22753311" h="12593550">
                <a:moveTo>
                  <a:pt x="0" y="0"/>
                </a:moveTo>
                <a:lnTo>
                  <a:pt x="22753311" y="0"/>
                </a:lnTo>
                <a:lnTo>
                  <a:pt x="22753311" y="12593550"/>
                </a:lnTo>
                <a:lnTo>
                  <a:pt x="0" y="1259355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1378182" y="2721248"/>
            <a:ext cx="14842966" cy="1554302"/>
          </a:xfrm>
          <a:prstGeom prst="rect">
            <a:avLst/>
          </a:prstGeom>
        </p:spPr>
        <p:txBody>
          <a:bodyPr lIns="0" tIns="0" rIns="0" bIns="0" rtlCol="0" anchor="t">
            <a:spAutoFit/>
          </a:bodyPr>
          <a:lstStyle/>
          <a:p>
            <a:pPr algn="l">
              <a:lnSpc>
                <a:spcPts val="11904"/>
              </a:lnSpc>
            </a:pPr>
            <a:r>
              <a:rPr lang="en-US" sz="9920">
                <a:solidFill>
                  <a:srgbClr val="726E94"/>
                </a:solidFill>
                <a:latin typeface="#9Slide06 FS Playlist Script"/>
              </a:rPr>
              <a:t>Cao nguyên đá </a:t>
            </a:r>
          </a:p>
        </p:txBody>
      </p:sp>
      <p:sp>
        <p:nvSpPr>
          <p:cNvPr id="5" name="TextBox 5"/>
          <p:cNvSpPr txBox="1"/>
          <p:nvPr/>
        </p:nvSpPr>
        <p:spPr>
          <a:xfrm>
            <a:off x="7796901" y="2683728"/>
            <a:ext cx="6568077" cy="2821693"/>
          </a:xfrm>
          <a:prstGeom prst="rect">
            <a:avLst/>
          </a:prstGeom>
        </p:spPr>
        <p:txBody>
          <a:bodyPr lIns="0" tIns="0" rIns="0" bIns="0" rtlCol="0" anchor="t">
            <a:spAutoFit/>
          </a:bodyPr>
          <a:lstStyle/>
          <a:p>
            <a:pPr algn="ctr">
              <a:lnSpc>
                <a:spcPts val="22655"/>
              </a:lnSpc>
            </a:pPr>
            <a:r>
              <a:rPr lang="en-US" sz="16182">
                <a:solidFill>
                  <a:srgbClr val="945052"/>
                </a:solidFill>
                <a:latin typeface="#9Slide06 FS Playlist Script"/>
              </a:rPr>
              <a:t>Đồng Văn</a:t>
            </a:r>
          </a:p>
        </p:txBody>
      </p:sp>
      <p:sp>
        <p:nvSpPr>
          <p:cNvPr id="6" name="TextBox 6"/>
          <p:cNvSpPr txBox="1"/>
          <p:nvPr/>
        </p:nvSpPr>
        <p:spPr>
          <a:xfrm>
            <a:off x="-5288042" y="1107078"/>
            <a:ext cx="14842966" cy="1661794"/>
          </a:xfrm>
          <a:prstGeom prst="rect">
            <a:avLst/>
          </a:prstGeom>
        </p:spPr>
        <p:txBody>
          <a:bodyPr lIns="0" tIns="0" rIns="0" bIns="0" rtlCol="0" anchor="t">
            <a:spAutoFit/>
          </a:bodyPr>
          <a:lstStyle/>
          <a:p>
            <a:pPr algn="ctr">
              <a:lnSpc>
                <a:spcPts val="12880"/>
              </a:lnSpc>
            </a:pPr>
            <a:r>
              <a:rPr lang="en-US" sz="9200">
                <a:solidFill>
                  <a:srgbClr val="666666"/>
                </a:solidFill>
                <a:latin typeface="#9Slide05 IcielSanelma"/>
              </a:rPr>
              <a:t>Văn bản</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3130407" y="-315818"/>
            <a:ext cx="24584129" cy="13285098"/>
          </a:xfrm>
          <a:custGeom>
            <a:avLst/>
            <a:gdLst/>
            <a:ahLst/>
            <a:cxnLst/>
            <a:rect l="l" t="t" r="r" b="b"/>
            <a:pathLst>
              <a:path w="24584129" h="13285098">
                <a:moveTo>
                  <a:pt x="0" y="0"/>
                </a:moveTo>
                <a:lnTo>
                  <a:pt x="24584130" y="0"/>
                </a:lnTo>
                <a:lnTo>
                  <a:pt x="24584130" y="13285098"/>
                </a:lnTo>
                <a:lnTo>
                  <a:pt x="0" y="1328509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9144000" y="0"/>
            <a:ext cx="3608350" cy="1169210"/>
          </a:xfrm>
          <a:custGeom>
            <a:avLst/>
            <a:gdLst/>
            <a:ahLst/>
            <a:cxnLst/>
            <a:rect l="l" t="t" r="r" b="b"/>
            <a:pathLst>
              <a:path w="3608350" h="1169210">
                <a:moveTo>
                  <a:pt x="0" y="0"/>
                </a:moveTo>
                <a:lnTo>
                  <a:pt x="3608350" y="0"/>
                </a:lnTo>
                <a:lnTo>
                  <a:pt x="3608350" y="1169210"/>
                </a:lnTo>
                <a:lnTo>
                  <a:pt x="0" y="116921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4148105" y="6326731"/>
            <a:ext cx="3111195" cy="4594395"/>
          </a:xfrm>
          <a:custGeom>
            <a:avLst/>
            <a:gdLst/>
            <a:ahLst/>
            <a:cxnLst/>
            <a:rect l="l" t="t" r="r" b="b"/>
            <a:pathLst>
              <a:path w="3111195" h="4594395">
                <a:moveTo>
                  <a:pt x="0" y="0"/>
                </a:moveTo>
                <a:lnTo>
                  <a:pt x="3111195" y="0"/>
                </a:lnTo>
                <a:lnTo>
                  <a:pt x="3111195" y="4594395"/>
                </a:lnTo>
                <a:lnTo>
                  <a:pt x="0" y="459439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TextBox 5"/>
          <p:cNvSpPr txBox="1"/>
          <p:nvPr/>
        </p:nvSpPr>
        <p:spPr>
          <a:xfrm>
            <a:off x="964614" y="2162175"/>
            <a:ext cx="16394088" cy="4908550"/>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5D5D6B"/>
                </a:solidFill>
                <a:latin typeface="Roboto Condensed Bold"/>
              </a:rPr>
              <a:t>Nhiệm</a:t>
            </a:r>
            <a:r>
              <a:rPr lang="en-US" sz="3999" dirty="0">
                <a:solidFill>
                  <a:srgbClr val="5D5D6B"/>
                </a:solidFill>
                <a:latin typeface="Roboto Condensed Bold"/>
              </a:rPr>
              <a:t> </a:t>
            </a:r>
            <a:r>
              <a:rPr lang="en-US" sz="3999" dirty="0" err="1">
                <a:solidFill>
                  <a:srgbClr val="5D5D6B"/>
                </a:solidFill>
                <a:latin typeface="Roboto Condensed Bold"/>
              </a:rPr>
              <a:t>vụ</a:t>
            </a:r>
            <a:r>
              <a:rPr lang="en-US" sz="3999" dirty="0">
                <a:solidFill>
                  <a:srgbClr val="5D5D6B"/>
                </a:solidFill>
                <a:latin typeface="Roboto Condensed Bold"/>
              </a:rPr>
              <a:t>: </a:t>
            </a:r>
            <a:r>
              <a:rPr lang="en-US" sz="3999" dirty="0" err="1">
                <a:solidFill>
                  <a:srgbClr val="5D5D6B"/>
                </a:solidFill>
                <a:latin typeface="Roboto Condensed"/>
              </a:rPr>
              <a:t>Chặng</a:t>
            </a:r>
            <a:r>
              <a:rPr lang="en-US" sz="3999" dirty="0">
                <a:solidFill>
                  <a:srgbClr val="5D5D6B"/>
                </a:solidFill>
                <a:latin typeface="Roboto Condensed"/>
              </a:rPr>
              <a:t> </a:t>
            </a:r>
            <a:r>
              <a:rPr lang="en-US" sz="3999" dirty="0" err="1">
                <a:solidFill>
                  <a:srgbClr val="5D5D6B"/>
                </a:solidFill>
                <a:latin typeface="Roboto Condensed"/>
              </a:rPr>
              <a:t>này</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thảo</a:t>
            </a:r>
            <a:r>
              <a:rPr lang="en-US" sz="3999" dirty="0">
                <a:solidFill>
                  <a:srgbClr val="5D5D6B"/>
                </a:solidFill>
                <a:latin typeface="Roboto Condensed"/>
              </a:rPr>
              <a:t> </a:t>
            </a:r>
            <a:r>
              <a:rPr lang="en-US" sz="3999" dirty="0" err="1">
                <a:solidFill>
                  <a:srgbClr val="5D5D6B"/>
                </a:solidFill>
                <a:latin typeface="Roboto Condensed"/>
              </a:rPr>
              <a:t>luận</a:t>
            </a:r>
            <a:r>
              <a:rPr lang="en-US" sz="3999" dirty="0">
                <a:solidFill>
                  <a:srgbClr val="5D5D6B"/>
                </a:solidFill>
                <a:latin typeface="Roboto Condensed"/>
              </a:rPr>
              <a:t> </a:t>
            </a:r>
            <a:r>
              <a:rPr lang="en-US" sz="3999" dirty="0" err="1">
                <a:solidFill>
                  <a:srgbClr val="5D5D6B"/>
                </a:solidFill>
                <a:latin typeface="Roboto Condensed"/>
              </a:rPr>
              <a:t>và</a:t>
            </a:r>
            <a:r>
              <a:rPr lang="en-US" sz="3999" dirty="0">
                <a:solidFill>
                  <a:srgbClr val="5D5D6B"/>
                </a:solidFill>
                <a:latin typeface="Roboto Condensed"/>
              </a:rPr>
              <a:t> </a:t>
            </a:r>
            <a:r>
              <a:rPr lang="en-US" sz="3999" dirty="0" err="1">
                <a:solidFill>
                  <a:srgbClr val="5D5D6B"/>
                </a:solidFill>
                <a:latin typeface="Roboto Condensed"/>
              </a:rPr>
              <a:t>trả</a:t>
            </a:r>
            <a:r>
              <a:rPr lang="en-US" sz="3999" dirty="0">
                <a:solidFill>
                  <a:srgbClr val="5D5D6B"/>
                </a:solidFill>
                <a:latin typeface="Roboto Condensed"/>
              </a:rPr>
              <a:t> </a:t>
            </a:r>
            <a:r>
              <a:rPr lang="en-US" sz="3999" dirty="0" err="1">
                <a:solidFill>
                  <a:srgbClr val="5D5D6B"/>
                </a:solidFill>
                <a:latin typeface="Roboto Condensed"/>
              </a:rPr>
              <a:t>lời</a:t>
            </a:r>
            <a:r>
              <a:rPr lang="en-US" sz="3999" dirty="0">
                <a:solidFill>
                  <a:srgbClr val="5D5D6B"/>
                </a:solidFill>
                <a:latin typeface="Roboto Condensed"/>
              </a:rPr>
              <a:t> </a:t>
            </a:r>
            <a:r>
              <a:rPr lang="en-US" sz="3999" dirty="0" err="1">
                <a:solidFill>
                  <a:srgbClr val="5D5D6B"/>
                </a:solidFill>
                <a:latin typeface="Roboto Condensed"/>
              </a:rPr>
              <a:t>câu</a:t>
            </a:r>
            <a:r>
              <a:rPr lang="en-US" sz="3999" dirty="0">
                <a:solidFill>
                  <a:srgbClr val="5D5D6B"/>
                </a:solidFill>
                <a:latin typeface="Roboto Condensed"/>
              </a:rPr>
              <a:t> </a:t>
            </a:r>
            <a:r>
              <a:rPr lang="en-US" sz="3999" dirty="0" err="1">
                <a:solidFill>
                  <a:srgbClr val="5D5D6B"/>
                </a:solidFill>
                <a:latin typeface="Roboto Condensed"/>
              </a:rPr>
              <a:t>hỏi</a:t>
            </a:r>
            <a:r>
              <a:rPr lang="en-US" sz="3999" dirty="0">
                <a:solidFill>
                  <a:srgbClr val="5D5D6B"/>
                </a:solidFill>
                <a:latin typeface="Roboto Condensed"/>
              </a:rPr>
              <a:t> “</a:t>
            </a:r>
            <a:r>
              <a:rPr lang="en-US" sz="3999" dirty="0" err="1">
                <a:solidFill>
                  <a:srgbClr val="855027"/>
                </a:solidFill>
                <a:latin typeface="Roboto Condensed Bold"/>
              </a:rPr>
              <a:t>Vì</a:t>
            </a:r>
            <a:r>
              <a:rPr lang="en-US" sz="3999" dirty="0">
                <a:solidFill>
                  <a:srgbClr val="855027"/>
                </a:solidFill>
                <a:latin typeface="Roboto Condensed Bold"/>
              </a:rPr>
              <a:t> </a:t>
            </a:r>
            <a:r>
              <a:rPr lang="en-US" sz="3999" dirty="0" err="1">
                <a:solidFill>
                  <a:srgbClr val="855027"/>
                </a:solidFill>
                <a:latin typeface="Roboto Condensed Bold"/>
              </a:rPr>
              <a:t>sao</a:t>
            </a:r>
            <a:r>
              <a:rPr lang="en-US" sz="3999" dirty="0">
                <a:solidFill>
                  <a:srgbClr val="855027"/>
                </a:solidFill>
                <a:latin typeface="Roboto Condensed Bold"/>
              </a:rPr>
              <a:t> </a:t>
            </a:r>
            <a:r>
              <a:rPr lang="en-US" sz="3999" dirty="0" err="1">
                <a:solidFill>
                  <a:srgbClr val="855027"/>
                </a:solidFill>
                <a:latin typeface="Roboto Condensed Bold"/>
              </a:rPr>
              <a:t>văn</a:t>
            </a:r>
            <a:r>
              <a:rPr lang="en-US" sz="3999" dirty="0">
                <a:solidFill>
                  <a:srgbClr val="855027"/>
                </a:solidFill>
                <a:latin typeface="Roboto Condensed Bold"/>
              </a:rPr>
              <a:t> </a:t>
            </a:r>
            <a:r>
              <a:rPr lang="en-US" sz="3999" dirty="0" err="1">
                <a:solidFill>
                  <a:srgbClr val="855027"/>
                </a:solidFill>
                <a:latin typeface="Roboto Condensed Bold"/>
              </a:rPr>
              <a:t>bản</a:t>
            </a:r>
            <a:r>
              <a:rPr lang="en-US" sz="3999" dirty="0">
                <a:solidFill>
                  <a:srgbClr val="855027"/>
                </a:solidFill>
                <a:latin typeface="Roboto Condensed Bold Italics"/>
              </a:rPr>
              <a:t> Cao </a:t>
            </a:r>
            <a:r>
              <a:rPr lang="en-US" sz="3999" dirty="0" err="1">
                <a:solidFill>
                  <a:srgbClr val="855027"/>
                </a:solidFill>
                <a:latin typeface="Roboto Condensed Bold Italics"/>
              </a:rPr>
              <a:t>nguyên</a:t>
            </a:r>
            <a:r>
              <a:rPr lang="en-US" sz="3999" dirty="0">
                <a:solidFill>
                  <a:srgbClr val="855027"/>
                </a:solidFill>
                <a:latin typeface="Roboto Condensed Bold Italics"/>
              </a:rPr>
              <a:t> </a:t>
            </a:r>
            <a:r>
              <a:rPr lang="en-US" sz="3999" dirty="0" err="1">
                <a:solidFill>
                  <a:srgbClr val="855027"/>
                </a:solidFill>
                <a:latin typeface="Roboto Condensed Bold Italics"/>
              </a:rPr>
              <a:t>đá</a:t>
            </a:r>
            <a:r>
              <a:rPr lang="en-US" sz="3999" dirty="0">
                <a:solidFill>
                  <a:srgbClr val="855027"/>
                </a:solidFill>
                <a:latin typeface="Roboto Condensed Bold Italics"/>
              </a:rPr>
              <a:t> </a:t>
            </a:r>
            <a:r>
              <a:rPr lang="en-US" sz="3999" dirty="0" err="1">
                <a:solidFill>
                  <a:srgbClr val="855027"/>
                </a:solidFill>
                <a:latin typeface="Roboto Condensed Bold Italics"/>
              </a:rPr>
              <a:t>Đồng</a:t>
            </a:r>
            <a:r>
              <a:rPr lang="en-US" sz="3999" dirty="0">
                <a:solidFill>
                  <a:srgbClr val="855027"/>
                </a:solidFill>
                <a:latin typeface="Roboto Condensed Bold Italics"/>
              </a:rPr>
              <a:t> </a:t>
            </a:r>
            <a:r>
              <a:rPr lang="en-US" sz="3999" dirty="0" err="1">
                <a:solidFill>
                  <a:srgbClr val="855027"/>
                </a:solidFill>
                <a:latin typeface="Roboto Condensed Bold Italics"/>
              </a:rPr>
              <a:t>Văn</a:t>
            </a:r>
            <a:r>
              <a:rPr lang="en-US" sz="3999" dirty="0">
                <a:solidFill>
                  <a:srgbClr val="855027"/>
                </a:solidFill>
                <a:latin typeface="Roboto Condensed Bold Italics"/>
              </a:rPr>
              <a:t> </a:t>
            </a:r>
            <a:r>
              <a:rPr lang="en-US" sz="3999" dirty="0" err="1">
                <a:solidFill>
                  <a:srgbClr val="855027"/>
                </a:solidFill>
                <a:latin typeface="Roboto Condensed Bold"/>
              </a:rPr>
              <a:t>được</a:t>
            </a:r>
            <a:r>
              <a:rPr lang="en-US" sz="3999" dirty="0">
                <a:solidFill>
                  <a:srgbClr val="855027"/>
                </a:solidFill>
                <a:latin typeface="Roboto Condensed Bold"/>
              </a:rPr>
              <a:t> </a:t>
            </a:r>
            <a:r>
              <a:rPr lang="en-US" sz="3999" dirty="0" err="1">
                <a:solidFill>
                  <a:srgbClr val="855027"/>
                </a:solidFill>
                <a:latin typeface="Roboto Condensed Bold"/>
              </a:rPr>
              <a:t>coi</a:t>
            </a:r>
            <a:r>
              <a:rPr lang="en-US" sz="3999" dirty="0">
                <a:solidFill>
                  <a:srgbClr val="855027"/>
                </a:solidFill>
                <a:latin typeface="Roboto Condensed Bold"/>
              </a:rPr>
              <a:t> </a:t>
            </a:r>
            <a:r>
              <a:rPr lang="en-US" sz="3999" dirty="0" err="1">
                <a:solidFill>
                  <a:srgbClr val="855027"/>
                </a:solidFill>
                <a:latin typeface="Roboto Condensed Bold"/>
              </a:rPr>
              <a:t>là</a:t>
            </a:r>
            <a:r>
              <a:rPr lang="en-US" sz="3999" dirty="0">
                <a:solidFill>
                  <a:srgbClr val="855027"/>
                </a:solidFill>
                <a:latin typeface="Roboto Condensed Bold"/>
              </a:rPr>
              <a:t> </a:t>
            </a:r>
            <a:r>
              <a:rPr lang="en-US" sz="3999" dirty="0" err="1">
                <a:solidFill>
                  <a:srgbClr val="855027"/>
                </a:solidFill>
                <a:latin typeface="Roboto Condensed Bold"/>
              </a:rPr>
              <a:t>văn</a:t>
            </a:r>
            <a:r>
              <a:rPr lang="en-US" sz="3999" dirty="0">
                <a:solidFill>
                  <a:srgbClr val="855027"/>
                </a:solidFill>
                <a:latin typeface="Roboto Condensed Bold"/>
              </a:rPr>
              <a:t> </a:t>
            </a:r>
            <a:r>
              <a:rPr lang="en-US" sz="3999" dirty="0" err="1">
                <a:solidFill>
                  <a:srgbClr val="855027"/>
                </a:solidFill>
                <a:latin typeface="Roboto Condensed Bold"/>
              </a:rPr>
              <a:t>bản</a:t>
            </a:r>
            <a:r>
              <a:rPr lang="en-US" sz="3999" dirty="0">
                <a:solidFill>
                  <a:srgbClr val="855027"/>
                </a:solidFill>
                <a:latin typeface="Roboto Condensed Bold"/>
              </a:rPr>
              <a:t> </a:t>
            </a:r>
            <a:r>
              <a:rPr lang="en-US" sz="3999" dirty="0" err="1">
                <a:solidFill>
                  <a:srgbClr val="855027"/>
                </a:solidFill>
                <a:latin typeface="Roboto Condensed Bold"/>
              </a:rPr>
              <a:t>thuyết</a:t>
            </a:r>
            <a:r>
              <a:rPr lang="en-US" sz="3999" dirty="0">
                <a:solidFill>
                  <a:srgbClr val="855027"/>
                </a:solidFill>
                <a:latin typeface="Roboto Condensed Bold"/>
              </a:rPr>
              <a:t> </a:t>
            </a:r>
            <a:r>
              <a:rPr lang="en-US" sz="3999" dirty="0" err="1">
                <a:solidFill>
                  <a:srgbClr val="855027"/>
                </a:solidFill>
                <a:latin typeface="Roboto Condensed Bold"/>
              </a:rPr>
              <a:t>minh</a:t>
            </a:r>
            <a:r>
              <a:rPr lang="en-US" sz="3999" dirty="0">
                <a:solidFill>
                  <a:srgbClr val="855027"/>
                </a:solidFill>
                <a:latin typeface="Roboto Condensed Bold"/>
              </a:rPr>
              <a:t> </a:t>
            </a:r>
            <a:r>
              <a:rPr lang="en-US" sz="3999" dirty="0" err="1">
                <a:solidFill>
                  <a:srgbClr val="855027"/>
                </a:solidFill>
                <a:latin typeface="Roboto Condensed Bold"/>
              </a:rPr>
              <a:t>về</a:t>
            </a:r>
            <a:r>
              <a:rPr lang="en-US" sz="3999" dirty="0">
                <a:solidFill>
                  <a:srgbClr val="855027"/>
                </a:solidFill>
                <a:latin typeface="Roboto Condensed Bold"/>
              </a:rPr>
              <a:t> </a:t>
            </a:r>
            <a:r>
              <a:rPr lang="en-US" sz="3999" dirty="0" err="1">
                <a:solidFill>
                  <a:srgbClr val="855027"/>
                </a:solidFill>
                <a:latin typeface="Roboto Condensed Bold"/>
              </a:rPr>
              <a:t>một</a:t>
            </a:r>
            <a:r>
              <a:rPr lang="en-US" sz="3999" dirty="0">
                <a:solidFill>
                  <a:srgbClr val="855027"/>
                </a:solidFill>
                <a:latin typeface="Roboto Condensed Bold"/>
              </a:rPr>
              <a:t> </a:t>
            </a:r>
            <a:r>
              <a:rPr lang="en-US" sz="3999" dirty="0" err="1">
                <a:solidFill>
                  <a:srgbClr val="855027"/>
                </a:solidFill>
                <a:latin typeface="Roboto Condensed Bold"/>
              </a:rPr>
              <a:t>danh</a:t>
            </a:r>
            <a:r>
              <a:rPr lang="en-US" sz="3999" dirty="0">
                <a:solidFill>
                  <a:srgbClr val="855027"/>
                </a:solidFill>
                <a:latin typeface="Roboto Condensed Bold"/>
              </a:rPr>
              <a:t> lam </a:t>
            </a:r>
            <a:r>
              <a:rPr lang="en-US" sz="3999" dirty="0" err="1">
                <a:solidFill>
                  <a:srgbClr val="855027"/>
                </a:solidFill>
                <a:latin typeface="Roboto Condensed Bold"/>
              </a:rPr>
              <a:t>thắng</a:t>
            </a:r>
            <a:r>
              <a:rPr lang="en-US" sz="3999" dirty="0">
                <a:solidFill>
                  <a:srgbClr val="855027"/>
                </a:solidFill>
                <a:latin typeface="Roboto Condensed Bold"/>
              </a:rPr>
              <a:t> </a:t>
            </a:r>
            <a:r>
              <a:rPr lang="en-US" sz="3999" dirty="0" err="1">
                <a:solidFill>
                  <a:srgbClr val="855027"/>
                </a:solidFill>
                <a:latin typeface="Roboto Condensed Bold"/>
              </a:rPr>
              <a:t>cảnh</a:t>
            </a:r>
            <a:r>
              <a:rPr lang="en-US" sz="3999" dirty="0">
                <a:solidFill>
                  <a:srgbClr val="855027"/>
                </a:solidFill>
                <a:latin typeface="Roboto Condensed Bold"/>
              </a:rPr>
              <a:t>?“</a:t>
            </a:r>
          </a:p>
          <a:p>
            <a:pPr marL="863599" lvl="1" indent="-431800" algn="just">
              <a:lnSpc>
                <a:spcPts val="5599"/>
              </a:lnSpc>
              <a:buFont typeface="Arial"/>
              <a:buChar char="•"/>
            </a:pPr>
            <a:r>
              <a:rPr lang="en-US" sz="3999" dirty="0" err="1">
                <a:solidFill>
                  <a:srgbClr val="5D5D6B"/>
                </a:solidFill>
                <a:latin typeface="Roboto Condensed Bold"/>
              </a:rPr>
              <a:t>Lưu</a:t>
            </a:r>
            <a:r>
              <a:rPr lang="en-US" sz="3999" dirty="0">
                <a:solidFill>
                  <a:srgbClr val="5D5D6B"/>
                </a:solidFill>
                <a:latin typeface="Roboto Condensed Bold"/>
              </a:rPr>
              <a:t> ý: </a:t>
            </a:r>
            <a:r>
              <a:rPr lang="en-US" sz="3999" dirty="0">
                <a:solidFill>
                  <a:srgbClr val="5D5D6B"/>
                </a:solidFill>
                <a:latin typeface="Roboto Condensed"/>
              </a:rPr>
              <a:t>Sau </a:t>
            </a:r>
            <a:r>
              <a:rPr lang="en-US" sz="3999" dirty="0" err="1">
                <a:solidFill>
                  <a:srgbClr val="5D5D6B"/>
                </a:solidFill>
                <a:latin typeface="Roboto Condensed"/>
              </a:rPr>
              <a:t>khi</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báo</a:t>
            </a:r>
            <a:r>
              <a:rPr lang="en-US" sz="3999" dirty="0">
                <a:solidFill>
                  <a:srgbClr val="5D5D6B"/>
                </a:solidFill>
                <a:latin typeface="Roboto Condensed"/>
              </a:rPr>
              <a:t> </a:t>
            </a:r>
            <a:r>
              <a:rPr lang="en-US" sz="3999" dirty="0" err="1">
                <a:solidFill>
                  <a:srgbClr val="5D5D6B"/>
                </a:solidFill>
                <a:latin typeface="Roboto Condensed"/>
              </a:rPr>
              <a:t>cáo</a:t>
            </a:r>
            <a:r>
              <a:rPr lang="en-US" sz="3999" dirty="0">
                <a:solidFill>
                  <a:srgbClr val="5D5D6B"/>
                </a:solidFill>
                <a:latin typeface="Roboto Condensed"/>
              </a:rPr>
              <a:t>, </a:t>
            </a:r>
            <a:r>
              <a:rPr lang="en-US" sz="3999" dirty="0" err="1">
                <a:solidFill>
                  <a:srgbClr val="5D5D6B"/>
                </a:solidFill>
                <a:latin typeface="Roboto Condensed"/>
              </a:rPr>
              <a:t>đối</a:t>
            </a:r>
            <a:r>
              <a:rPr lang="en-US" sz="3999" dirty="0">
                <a:solidFill>
                  <a:srgbClr val="5D5D6B"/>
                </a:solidFill>
                <a:latin typeface="Roboto Condensed"/>
              </a:rPr>
              <a:t> </a:t>
            </a:r>
            <a:r>
              <a:rPr lang="en-US" sz="3999" dirty="0" err="1">
                <a:solidFill>
                  <a:srgbClr val="5D5D6B"/>
                </a:solidFill>
                <a:latin typeface="Roboto Condensed"/>
              </a:rPr>
              <a:t>chiếu</a:t>
            </a:r>
            <a:r>
              <a:rPr lang="en-US" sz="3999" dirty="0">
                <a:solidFill>
                  <a:srgbClr val="5D5D6B"/>
                </a:solidFill>
                <a:latin typeface="Roboto Condensed"/>
              </a:rPr>
              <a:t> </a:t>
            </a:r>
            <a:r>
              <a:rPr lang="en-US" sz="3999" dirty="0" err="1">
                <a:solidFill>
                  <a:srgbClr val="5D5D6B"/>
                </a:solidFill>
                <a:latin typeface="Roboto Condensed"/>
              </a:rPr>
              <a:t>kết</a:t>
            </a:r>
            <a:r>
              <a:rPr lang="en-US" sz="3999" dirty="0">
                <a:solidFill>
                  <a:srgbClr val="5D5D6B"/>
                </a:solidFill>
                <a:latin typeface="Roboto Condensed"/>
              </a:rPr>
              <a:t> </a:t>
            </a:r>
            <a:r>
              <a:rPr lang="en-US" sz="3999" dirty="0" err="1">
                <a:solidFill>
                  <a:srgbClr val="5D5D6B"/>
                </a:solidFill>
                <a:latin typeface="Roboto Condensed"/>
              </a:rPr>
              <a:t>quả</a:t>
            </a:r>
            <a:r>
              <a:rPr lang="en-US" sz="3999" dirty="0">
                <a:solidFill>
                  <a:srgbClr val="5D5D6B"/>
                </a:solidFill>
                <a:latin typeface="Roboto Condensed"/>
              </a:rPr>
              <a:t>, </a:t>
            </a:r>
            <a:r>
              <a:rPr lang="en-US" sz="3999" dirty="0" err="1">
                <a:solidFill>
                  <a:srgbClr val="5D5D6B"/>
                </a:solidFill>
                <a:latin typeface="Roboto Condensed"/>
              </a:rPr>
              <a:t>các</a:t>
            </a:r>
            <a:r>
              <a:rPr lang="en-US" sz="3999" dirty="0">
                <a:solidFill>
                  <a:srgbClr val="5D5D6B"/>
                </a:solidFill>
                <a:latin typeface="Roboto Condensed"/>
              </a:rPr>
              <a:t> </a:t>
            </a:r>
            <a:r>
              <a:rPr lang="en-US" sz="3999" dirty="0" err="1">
                <a:solidFill>
                  <a:srgbClr val="5D5D6B"/>
                </a:solidFill>
                <a:latin typeface="Roboto Condensed"/>
              </a:rPr>
              <a:t>nhóm</a:t>
            </a:r>
            <a:r>
              <a:rPr lang="en-US" sz="3999" dirty="0">
                <a:solidFill>
                  <a:srgbClr val="5D5D6B"/>
                </a:solidFill>
                <a:latin typeface="Roboto Condensed"/>
              </a:rPr>
              <a:t> </a:t>
            </a:r>
            <a:r>
              <a:rPr lang="en-US" sz="3999" dirty="0" err="1">
                <a:solidFill>
                  <a:srgbClr val="5D5D6B"/>
                </a:solidFill>
                <a:latin typeface="Roboto Condensed"/>
              </a:rPr>
              <a:t>có</a:t>
            </a:r>
            <a:r>
              <a:rPr lang="en-US" sz="3999" dirty="0">
                <a:solidFill>
                  <a:srgbClr val="5D5D6B"/>
                </a:solidFill>
                <a:latin typeface="Roboto Condensed"/>
              </a:rPr>
              <a:t> </a:t>
            </a:r>
            <a:r>
              <a:rPr lang="en-US" sz="3999" dirty="0" err="1">
                <a:solidFill>
                  <a:srgbClr val="5D5D6B"/>
                </a:solidFill>
                <a:latin typeface="Roboto Condensed"/>
              </a:rPr>
              <a:t>quyền</a:t>
            </a:r>
            <a:r>
              <a:rPr lang="en-US" sz="3999" dirty="0">
                <a:solidFill>
                  <a:srgbClr val="5D5D6B"/>
                </a:solidFill>
                <a:latin typeface="Roboto Condensed"/>
              </a:rPr>
              <a:t> </a:t>
            </a:r>
            <a:r>
              <a:rPr lang="en-US" sz="3999" dirty="0" err="1">
                <a:solidFill>
                  <a:srgbClr val="5D5D6B"/>
                </a:solidFill>
                <a:latin typeface="Roboto Condensed"/>
              </a:rPr>
              <a:t>bốc</a:t>
            </a:r>
            <a:r>
              <a:rPr lang="en-US" sz="3999" dirty="0">
                <a:solidFill>
                  <a:srgbClr val="5D5D6B"/>
                </a:solidFill>
                <a:latin typeface="Roboto Condensed"/>
              </a:rPr>
              <a:t> </a:t>
            </a:r>
            <a:r>
              <a:rPr lang="en-US" sz="3999" dirty="0" err="1">
                <a:solidFill>
                  <a:srgbClr val="5D5D6B"/>
                </a:solidFill>
                <a:latin typeface="Roboto Condensed"/>
              </a:rPr>
              <a:t>thăm</a:t>
            </a:r>
            <a:r>
              <a:rPr lang="en-US" sz="3999" dirty="0">
                <a:solidFill>
                  <a:srgbClr val="5D5D6B"/>
                </a:solidFill>
                <a:latin typeface="Roboto Condensed"/>
              </a:rPr>
              <a:t> </a:t>
            </a:r>
            <a:r>
              <a:rPr lang="en-US" sz="3999" dirty="0" err="1">
                <a:solidFill>
                  <a:srgbClr val="5D5D6B"/>
                </a:solidFill>
                <a:latin typeface="Roboto Condensed"/>
              </a:rPr>
              <a:t>lựa</a:t>
            </a:r>
            <a:r>
              <a:rPr lang="en-US" sz="3999" dirty="0">
                <a:solidFill>
                  <a:srgbClr val="5D5D6B"/>
                </a:solidFill>
                <a:latin typeface="Roboto Condensed"/>
              </a:rPr>
              <a:t> </a:t>
            </a:r>
            <a:r>
              <a:rPr lang="en-US" sz="3999" dirty="0" err="1">
                <a:solidFill>
                  <a:srgbClr val="5D5D6B"/>
                </a:solidFill>
                <a:latin typeface="Roboto Condensed"/>
              </a:rPr>
              <a:t>chọn</a:t>
            </a:r>
            <a:r>
              <a:rPr lang="en-US" sz="3999" dirty="0">
                <a:solidFill>
                  <a:srgbClr val="5D5D6B"/>
                </a:solidFill>
                <a:latin typeface="Roboto Condensed"/>
              </a:rPr>
              <a:t> </a:t>
            </a:r>
            <a:r>
              <a:rPr lang="en-US" sz="3999" dirty="0" err="1">
                <a:solidFill>
                  <a:srgbClr val="5D5D6B"/>
                </a:solidFill>
                <a:latin typeface="Roboto Condensed"/>
              </a:rPr>
              <a:t>phương</a:t>
            </a:r>
            <a:r>
              <a:rPr lang="en-US" sz="3999" dirty="0">
                <a:solidFill>
                  <a:srgbClr val="5D5D6B"/>
                </a:solidFill>
                <a:latin typeface="Roboto Condensed"/>
              </a:rPr>
              <a:t> </a:t>
            </a:r>
            <a:r>
              <a:rPr lang="en-US" sz="3999" dirty="0" err="1">
                <a:solidFill>
                  <a:srgbClr val="5D5D6B"/>
                </a:solidFill>
                <a:latin typeface="Roboto Condensed"/>
              </a:rPr>
              <a:t>tiện</a:t>
            </a:r>
            <a:r>
              <a:rPr lang="en-US" sz="3999" dirty="0">
                <a:solidFill>
                  <a:srgbClr val="5D5D6B"/>
                </a:solidFill>
                <a:latin typeface="Roboto Condensed"/>
              </a:rPr>
              <a:t> di </a:t>
            </a:r>
            <a:r>
              <a:rPr lang="en-US" sz="3999" dirty="0" err="1">
                <a:solidFill>
                  <a:srgbClr val="5D5D6B"/>
                </a:solidFill>
                <a:latin typeface="Roboto Condensed"/>
              </a:rPr>
              <a:t>chuyển</a:t>
            </a:r>
            <a:r>
              <a:rPr lang="en-US" sz="3999" dirty="0">
                <a:solidFill>
                  <a:srgbClr val="5D5D6B"/>
                </a:solidFill>
                <a:latin typeface="Roboto Condensed"/>
              </a:rPr>
              <a:t> </a:t>
            </a:r>
            <a:r>
              <a:rPr lang="en-US" sz="3999" dirty="0" err="1">
                <a:solidFill>
                  <a:srgbClr val="5D5D6B"/>
                </a:solidFill>
                <a:latin typeface="Roboto Condensed"/>
              </a:rPr>
              <a:t>cho</a:t>
            </a:r>
            <a:r>
              <a:rPr lang="en-US" sz="3999" dirty="0">
                <a:solidFill>
                  <a:srgbClr val="5D5D6B"/>
                </a:solidFill>
                <a:latin typeface="Roboto Condensed"/>
              </a:rPr>
              <a:t> </a:t>
            </a:r>
            <a:r>
              <a:rPr lang="en-US" sz="3999" dirty="0" err="1">
                <a:solidFill>
                  <a:srgbClr val="5D5D6B"/>
                </a:solidFill>
                <a:latin typeface="Roboto Condensed"/>
              </a:rPr>
              <a:t>chuyến</a:t>
            </a:r>
            <a:r>
              <a:rPr lang="en-US" sz="3999" dirty="0">
                <a:solidFill>
                  <a:srgbClr val="5D5D6B"/>
                </a:solidFill>
                <a:latin typeface="Roboto Condensed"/>
              </a:rPr>
              <a:t> </a:t>
            </a:r>
            <a:r>
              <a:rPr lang="en-US" sz="3999" dirty="0" err="1">
                <a:solidFill>
                  <a:srgbClr val="5D5D6B"/>
                </a:solidFill>
                <a:latin typeface="Roboto Condensed"/>
              </a:rPr>
              <a:t>đi</a:t>
            </a:r>
            <a:r>
              <a:rPr lang="en-US" sz="3999" dirty="0">
                <a:solidFill>
                  <a:srgbClr val="5D5D6B"/>
                </a:solidFill>
                <a:latin typeface="Roboto Condensed"/>
              </a:rPr>
              <a:t> (</a:t>
            </a:r>
            <a:r>
              <a:rPr lang="en-US" sz="3999" dirty="0" err="1">
                <a:solidFill>
                  <a:srgbClr val="5D5D6B"/>
                </a:solidFill>
                <a:latin typeface="Roboto Condensed"/>
              </a:rPr>
              <a:t>dữ</a:t>
            </a:r>
            <a:r>
              <a:rPr lang="en-US" sz="3999" dirty="0">
                <a:solidFill>
                  <a:srgbClr val="5D5D6B"/>
                </a:solidFill>
                <a:latin typeface="Roboto Condensed"/>
              </a:rPr>
              <a:t> </a:t>
            </a:r>
            <a:r>
              <a:rPr lang="en-US" sz="3999" dirty="0" err="1">
                <a:solidFill>
                  <a:srgbClr val="5D5D6B"/>
                </a:solidFill>
                <a:latin typeface="Roboto Condensed"/>
              </a:rPr>
              <a:t>kiện</a:t>
            </a:r>
            <a:r>
              <a:rPr lang="en-US" sz="3999" dirty="0">
                <a:solidFill>
                  <a:srgbClr val="5D5D6B"/>
                </a:solidFill>
                <a:latin typeface="Roboto Condensed"/>
              </a:rPr>
              <a:t> </a:t>
            </a:r>
            <a:r>
              <a:rPr lang="en-US" sz="3999" dirty="0" err="1">
                <a:solidFill>
                  <a:srgbClr val="5D5D6B"/>
                </a:solidFill>
                <a:latin typeface="Roboto Condensed"/>
              </a:rPr>
              <a:t>thứ</a:t>
            </a:r>
            <a:r>
              <a:rPr lang="en-US" sz="3999" dirty="0">
                <a:solidFill>
                  <a:srgbClr val="5D5D6B"/>
                </a:solidFill>
                <a:latin typeface="Roboto Condensed"/>
              </a:rPr>
              <a:t> </a:t>
            </a:r>
            <a:r>
              <a:rPr lang="en-US" sz="3999" dirty="0" err="1">
                <a:solidFill>
                  <a:srgbClr val="5D5D6B"/>
                </a:solidFill>
                <a:latin typeface="Roboto Condensed"/>
              </a:rPr>
              <a:t>hai</a:t>
            </a:r>
            <a:r>
              <a:rPr lang="en-US" sz="3999" dirty="0">
                <a:solidFill>
                  <a:srgbClr val="5D5D6B"/>
                </a:solidFill>
                <a:latin typeface="Roboto Condensed"/>
              </a:rPr>
              <a:t> </a:t>
            </a:r>
            <a:r>
              <a:rPr lang="en-US" sz="3999" dirty="0" err="1">
                <a:solidFill>
                  <a:srgbClr val="5D5D6B"/>
                </a:solidFill>
                <a:latin typeface="Roboto Condensed"/>
              </a:rPr>
              <a:t>phục</a:t>
            </a:r>
            <a:r>
              <a:rPr lang="en-US" sz="3999" dirty="0">
                <a:solidFill>
                  <a:srgbClr val="5D5D6B"/>
                </a:solidFill>
                <a:latin typeface="Roboto Condensed"/>
              </a:rPr>
              <a:t> </a:t>
            </a:r>
            <a:r>
              <a:rPr lang="en-US" sz="3999" dirty="0" err="1">
                <a:solidFill>
                  <a:srgbClr val="5D5D6B"/>
                </a:solidFill>
                <a:latin typeface="Roboto Condensed"/>
              </a:rPr>
              <a:t>vụ</a:t>
            </a:r>
            <a:r>
              <a:rPr lang="en-US" sz="3999" dirty="0">
                <a:solidFill>
                  <a:srgbClr val="5D5D6B"/>
                </a:solidFill>
                <a:latin typeface="Roboto Condensed"/>
              </a:rPr>
              <a:t> </a:t>
            </a:r>
            <a:r>
              <a:rPr lang="en-US" sz="3999" dirty="0" err="1">
                <a:solidFill>
                  <a:srgbClr val="5D5D6B"/>
                </a:solidFill>
                <a:latin typeface="Roboto Condensed"/>
              </a:rPr>
              <a:t>cho</a:t>
            </a:r>
            <a:r>
              <a:rPr lang="en-US" sz="3999" dirty="0">
                <a:solidFill>
                  <a:srgbClr val="5D5D6B"/>
                </a:solidFill>
                <a:latin typeface="Roboto Condensed"/>
              </a:rPr>
              <a:t> </a:t>
            </a:r>
            <a:r>
              <a:rPr lang="en-US" sz="3999" dirty="0" err="1">
                <a:solidFill>
                  <a:srgbClr val="5D5D6B"/>
                </a:solidFill>
                <a:latin typeface="Roboto Condensed"/>
              </a:rPr>
              <a:t>nhiệm</a:t>
            </a:r>
            <a:r>
              <a:rPr lang="en-US" sz="3999" dirty="0">
                <a:solidFill>
                  <a:srgbClr val="5D5D6B"/>
                </a:solidFill>
                <a:latin typeface="Roboto Condensed"/>
              </a:rPr>
              <a:t> </a:t>
            </a:r>
            <a:r>
              <a:rPr lang="en-US" sz="3999" dirty="0" err="1">
                <a:solidFill>
                  <a:srgbClr val="5D5D6B"/>
                </a:solidFill>
                <a:latin typeface="Roboto Condensed"/>
              </a:rPr>
              <a:t>vụ</a:t>
            </a:r>
            <a:r>
              <a:rPr lang="en-US" sz="3999" dirty="0">
                <a:solidFill>
                  <a:srgbClr val="5D5D6B"/>
                </a:solidFill>
                <a:latin typeface="Roboto Condensed"/>
              </a:rPr>
              <a:t> </a:t>
            </a:r>
            <a:r>
              <a:rPr lang="en-US" sz="3999" dirty="0" err="1">
                <a:solidFill>
                  <a:srgbClr val="5D5D6B"/>
                </a:solidFill>
                <a:latin typeface="Roboto Condensed"/>
              </a:rPr>
              <a:t>chặng</a:t>
            </a:r>
            <a:r>
              <a:rPr lang="en-US" sz="3999" dirty="0">
                <a:solidFill>
                  <a:srgbClr val="5D5D6B"/>
                </a:solidFill>
                <a:latin typeface="Roboto Condensed"/>
              </a:rPr>
              <a:t> </a:t>
            </a:r>
            <a:r>
              <a:rPr lang="en-US" sz="3999" dirty="0" err="1">
                <a:solidFill>
                  <a:srgbClr val="5D5D6B"/>
                </a:solidFill>
                <a:latin typeface="Roboto Condensed"/>
              </a:rPr>
              <a:t>cuối</a:t>
            </a:r>
            <a:r>
              <a:rPr lang="en-US" sz="3999" dirty="0">
                <a:solidFill>
                  <a:srgbClr val="5D5D6B"/>
                </a:solidFill>
                <a:latin typeface="Roboto Condensed"/>
              </a:rPr>
              <a:t>)</a:t>
            </a:r>
          </a:p>
          <a:p>
            <a:pPr marL="863599" lvl="1" indent="-431800" algn="just">
              <a:lnSpc>
                <a:spcPts val="5599"/>
              </a:lnSpc>
              <a:buFont typeface="Arial"/>
              <a:buChar char="•"/>
            </a:pPr>
            <a:r>
              <a:rPr lang="en-US" sz="3999" dirty="0" err="1">
                <a:solidFill>
                  <a:srgbClr val="5D5D6B"/>
                </a:solidFill>
                <a:latin typeface="Roboto Condensed Bold"/>
              </a:rPr>
              <a:t>Thời</a:t>
            </a:r>
            <a:r>
              <a:rPr lang="en-US" sz="3999" dirty="0">
                <a:solidFill>
                  <a:srgbClr val="5D5D6B"/>
                </a:solidFill>
                <a:latin typeface="Roboto Condensed Bold"/>
              </a:rPr>
              <a:t> </a:t>
            </a:r>
            <a:r>
              <a:rPr lang="en-US" sz="3999" dirty="0" err="1">
                <a:solidFill>
                  <a:srgbClr val="5D5D6B"/>
                </a:solidFill>
                <a:latin typeface="Roboto Condensed Bold"/>
              </a:rPr>
              <a:t>gian</a:t>
            </a:r>
            <a:r>
              <a:rPr lang="en-US" sz="3999" dirty="0">
                <a:solidFill>
                  <a:srgbClr val="5D5D6B"/>
                </a:solidFill>
                <a:latin typeface="Roboto Condensed Bold"/>
              </a:rPr>
              <a:t>: </a:t>
            </a:r>
            <a:r>
              <a:rPr lang="en-US" sz="3999" dirty="0">
                <a:solidFill>
                  <a:srgbClr val="5D5D6B"/>
                </a:solidFill>
                <a:latin typeface="Roboto Condensed Italics"/>
              </a:rPr>
              <a:t>12 </a:t>
            </a:r>
            <a:r>
              <a:rPr lang="en-US" sz="3999" dirty="0" err="1">
                <a:solidFill>
                  <a:srgbClr val="5D5D6B"/>
                </a:solidFill>
                <a:latin typeface="Roboto Condensed Italics"/>
              </a:rPr>
              <a:t>phút</a:t>
            </a:r>
            <a:r>
              <a:rPr lang="en-US" sz="3999" dirty="0">
                <a:solidFill>
                  <a:srgbClr val="5D5D6B"/>
                </a:solidFill>
                <a:latin typeface="Roboto Condensed"/>
              </a:rPr>
              <a:t> (</a:t>
            </a:r>
            <a:r>
              <a:rPr lang="en-US" sz="3999" dirty="0" err="1">
                <a:solidFill>
                  <a:srgbClr val="5D5D6B"/>
                </a:solidFill>
                <a:latin typeface="Roboto Condensed"/>
              </a:rPr>
              <a:t>thảo</a:t>
            </a:r>
            <a:r>
              <a:rPr lang="en-US" sz="3999" dirty="0">
                <a:solidFill>
                  <a:srgbClr val="5D5D6B"/>
                </a:solidFill>
                <a:latin typeface="Roboto Condensed"/>
              </a:rPr>
              <a:t> </a:t>
            </a:r>
            <a:r>
              <a:rPr lang="en-US" sz="3999" dirty="0" err="1">
                <a:solidFill>
                  <a:srgbClr val="5D5D6B"/>
                </a:solidFill>
                <a:latin typeface="Roboto Condensed"/>
              </a:rPr>
              <a:t>luận</a:t>
            </a:r>
            <a:r>
              <a:rPr lang="en-US" sz="3999" dirty="0">
                <a:solidFill>
                  <a:srgbClr val="5D5D6B"/>
                </a:solidFill>
                <a:latin typeface="Roboto Condensed"/>
              </a:rPr>
              <a:t>); </a:t>
            </a:r>
            <a:r>
              <a:rPr lang="en-US" sz="3999" dirty="0">
                <a:solidFill>
                  <a:srgbClr val="5D5D6B"/>
                </a:solidFill>
                <a:latin typeface="Roboto Condensed Italics"/>
              </a:rPr>
              <a:t>3 </a:t>
            </a:r>
            <a:r>
              <a:rPr lang="en-US" sz="3999" dirty="0" err="1">
                <a:solidFill>
                  <a:srgbClr val="5D5D6B"/>
                </a:solidFill>
                <a:latin typeface="Roboto Condensed Italics"/>
              </a:rPr>
              <a:t>phút</a:t>
            </a:r>
            <a:r>
              <a:rPr lang="en-US" sz="3999" dirty="0">
                <a:solidFill>
                  <a:srgbClr val="5D5D6B"/>
                </a:solidFill>
                <a:latin typeface="Roboto Condensed Italics"/>
              </a:rPr>
              <a:t> </a:t>
            </a:r>
            <a:r>
              <a:rPr lang="en-US" sz="3999" dirty="0">
                <a:solidFill>
                  <a:srgbClr val="5D5D6B"/>
                </a:solidFill>
                <a:latin typeface="Roboto Condensed"/>
              </a:rPr>
              <a:t>(</a:t>
            </a:r>
            <a:r>
              <a:rPr lang="en-US" sz="3999" dirty="0" err="1">
                <a:solidFill>
                  <a:srgbClr val="5D5D6B"/>
                </a:solidFill>
                <a:latin typeface="Roboto Condensed"/>
              </a:rPr>
              <a:t>báo</a:t>
            </a:r>
            <a:r>
              <a:rPr lang="en-US" sz="3999" dirty="0">
                <a:solidFill>
                  <a:srgbClr val="5D5D6B"/>
                </a:solidFill>
                <a:latin typeface="Roboto Condensed"/>
              </a:rPr>
              <a:t> </a:t>
            </a:r>
            <a:r>
              <a:rPr lang="en-US" sz="3999" dirty="0" err="1">
                <a:solidFill>
                  <a:srgbClr val="5D5D6B"/>
                </a:solidFill>
                <a:latin typeface="Roboto Condensed"/>
              </a:rPr>
              <a:t>cáo</a:t>
            </a:r>
            <a:r>
              <a:rPr lang="en-US" sz="3999" dirty="0">
                <a:solidFill>
                  <a:srgbClr val="5D5D6B"/>
                </a:solidFill>
                <a:latin typeface="Roboto Condensed"/>
              </a:rPr>
              <a:t>)</a:t>
            </a:r>
          </a:p>
        </p:txBody>
      </p:sp>
      <p:sp>
        <p:nvSpPr>
          <p:cNvPr id="6" name="Freeform 6"/>
          <p:cNvSpPr/>
          <p:nvPr/>
        </p:nvSpPr>
        <p:spPr>
          <a:xfrm>
            <a:off x="1440245" y="7189546"/>
            <a:ext cx="3217347" cy="2068754"/>
          </a:xfrm>
          <a:custGeom>
            <a:avLst/>
            <a:gdLst/>
            <a:ahLst/>
            <a:cxnLst/>
            <a:rect l="l" t="t" r="r" b="b"/>
            <a:pathLst>
              <a:path w="3217347" h="2068754">
                <a:moveTo>
                  <a:pt x="0" y="0"/>
                </a:moveTo>
                <a:lnTo>
                  <a:pt x="3217347" y="0"/>
                </a:lnTo>
                <a:lnTo>
                  <a:pt x="3217347" y="2068754"/>
                </a:lnTo>
                <a:lnTo>
                  <a:pt x="0" y="206875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flipH="1">
            <a:off x="7279070" y="7340206"/>
            <a:ext cx="2725373" cy="2289313"/>
          </a:xfrm>
          <a:custGeom>
            <a:avLst/>
            <a:gdLst/>
            <a:ahLst/>
            <a:cxnLst/>
            <a:rect l="l" t="t" r="r" b="b"/>
            <a:pathLst>
              <a:path w="2725373" h="2289313">
                <a:moveTo>
                  <a:pt x="2725373" y="0"/>
                </a:moveTo>
                <a:lnTo>
                  <a:pt x="0" y="0"/>
                </a:lnTo>
                <a:lnTo>
                  <a:pt x="0" y="2289314"/>
                </a:lnTo>
                <a:lnTo>
                  <a:pt x="2725373" y="2289314"/>
                </a:lnTo>
                <a:lnTo>
                  <a:pt x="2725373"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8" name="TextBox 8"/>
          <p:cNvSpPr txBox="1"/>
          <p:nvPr/>
        </p:nvSpPr>
        <p:spPr>
          <a:xfrm>
            <a:off x="1440245" y="933450"/>
            <a:ext cx="12671550" cy="1304925"/>
          </a:xfrm>
          <a:prstGeom prst="rect">
            <a:avLst/>
          </a:prstGeom>
        </p:spPr>
        <p:txBody>
          <a:bodyPr lIns="0" tIns="0" rIns="0" bIns="0" rtlCol="0" anchor="t">
            <a:spAutoFit/>
          </a:bodyPr>
          <a:lstStyle/>
          <a:p>
            <a:pPr algn="l">
              <a:lnSpc>
                <a:spcPts val="9600"/>
              </a:lnSpc>
            </a:pPr>
            <a:r>
              <a:rPr lang="en-US" sz="8000" dirty="0" err="1">
                <a:solidFill>
                  <a:srgbClr val="AB5949"/>
                </a:solidFill>
                <a:latin typeface="#9Slide05 IcielSanelma"/>
              </a:rPr>
              <a:t>Chặng</a:t>
            </a:r>
            <a:r>
              <a:rPr lang="en-US" sz="8000" dirty="0">
                <a:solidFill>
                  <a:srgbClr val="AB5949"/>
                </a:solidFill>
                <a:latin typeface="#9Slide05 IcielSanelma"/>
              </a:rPr>
              <a:t> 2. Leo </a:t>
            </a:r>
            <a:r>
              <a:rPr lang="en-US" sz="8000" dirty="0" err="1">
                <a:solidFill>
                  <a:srgbClr val="AB5949"/>
                </a:solidFill>
                <a:latin typeface="#9Slide05 IcielSanelma"/>
              </a:rPr>
              <a:t>đèo</a:t>
            </a:r>
            <a:endParaRPr lang="en-US" sz="8000" dirty="0">
              <a:solidFill>
                <a:srgbClr val="AB5949"/>
              </a:solidFill>
              <a:latin typeface="#9Slide05 IcielSanelma"/>
            </a:endParaRPr>
          </a:p>
        </p:txBody>
      </p:sp>
      <p:sp>
        <p:nvSpPr>
          <p:cNvPr id="9" name="TextBox 9"/>
          <p:cNvSpPr txBox="1"/>
          <p:nvPr/>
        </p:nvSpPr>
        <p:spPr>
          <a:xfrm>
            <a:off x="4657592" y="7736833"/>
            <a:ext cx="888603" cy="748029"/>
          </a:xfrm>
          <a:prstGeom prst="rect">
            <a:avLst/>
          </a:prstGeom>
        </p:spPr>
        <p:txBody>
          <a:bodyPr lIns="0" tIns="0" rIns="0" bIns="0" rtlCol="0" anchor="t">
            <a:spAutoFit/>
          </a:bodyPr>
          <a:lstStyle/>
          <a:p>
            <a:pPr algn="ctr">
              <a:lnSpc>
                <a:spcPts val="6020"/>
              </a:lnSpc>
            </a:pPr>
            <a:r>
              <a:rPr lang="en-US" sz="4300">
                <a:solidFill>
                  <a:srgbClr val="6B7063"/>
                </a:solidFill>
                <a:latin typeface="Roboto Condensed"/>
              </a:rPr>
              <a:t>Ô tô</a:t>
            </a:r>
          </a:p>
        </p:txBody>
      </p:sp>
      <p:sp>
        <p:nvSpPr>
          <p:cNvPr id="10" name="TextBox 10"/>
          <p:cNvSpPr txBox="1"/>
          <p:nvPr/>
        </p:nvSpPr>
        <p:spPr>
          <a:xfrm>
            <a:off x="9794655" y="7736833"/>
            <a:ext cx="1581547" cy="748029"/>
          </a:xfrm>
          <a:prstGeom prst="rect">
            <a:avLst/>
          </a:prstGeom>
        </p:spPr>
        <p:txBody>
          <a:bodyPr lIns="0" tIns="0" rIns="0" bIns="0" rtlCol="0" anchor="t">
            <a:spAutoFit/>
          </a:bodyPr>
          <a:lstStyle/>
          <a:p>
            <a:pPr algn="ctr">
              <a:lnSpc>
                <a:spcPts val="6020"/>
              </a:lnSpc>
            </a:pPr>
            <a:r>
              <a:rPr lang="en-US" sz="4300">
                <a:solidFill>
                  <a:srgbClr val="6B7063"/>
                </a:solidFill>
                <a:latin typeface="Roboto Condensed"/>
              </a:rPr>
              <a:t>Xe máy</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4926900" y="4496376"/>
            <a:ext cx="28890272" cy="8933832"/>
          </a:xfrm>
          <a:custGeom>
            <a:avLst/>
            <a:gdLst/>
            <a:ahLst/>
            <a:cxnLst/>
            <a:rect l="l" t="t" r="r" b="b"/>
            <a:pathLst>
              <a:path w="28890272" h="8933832">
                <a:moveTo>
                  <a:pt x="0" y="0"/>
                </a:moveTo>
                <a:lnTo>
                  <a:pt x="28890272" y="0"/>
                </a:lnTo>
                <a:lnTo>
                  <a:pt x="28890272" y="8933832"/>
                </a:lnTo>
                <a:lnTo>
                  <a:pt x="0" y="89338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1646751" y="1651461"/>
            <a:ext cx="15252750" cy="866775"/>
          </a:xfrm>
          <a:prstGeom prst="rect">
            <a:avLst/>
          </a:prstGeom>
        </p:spPr>
        <p:txBody>
          <a:bodyPr lIns="0" tIns="0" rIns="0" bIns="0" rtlCol="0" anchor="t">
            <a:spAutoFit/>
          </a:bodyPr>
          <a:lstStyle/>
          <a:p>
            <a:pPr algn="ctr">
              <a:lnSpc>
                <a:spcPts val="6720"/>
              </a:lnSpc>
            </a:pPr>
            <a:r>
              <a:rPr lang="en-US" sz="5600">
                <a:solidFill>
                  <a:srgbClr val="6B7063"/>
                </a:solidFill>
                <a:latin typeface="Roboto Condensed Bold"/>
              </a:rPr>
              <a:t>THẢO LUẬN NHÓM</a:t>
            </a:r>
          </a:p>
        </p:txBody>
      </p:sp>
      <p:sp>
        <p:nvSpPr>
          <p:cNvPr id="4" name="Freeform 4"/>
          <p:cNvSpPr/>
          <p:nvPr/>
        </p:nvSpPr>
        <p:spPr>
          <a:xfrm>
            <a:off x="14746200" y="1211598"/>
            <a:ext cx="7550194" cy="671456"/>
          </a:xfrm>
          <a:custGeom>
            <a:avLst/>
            <a:gdLst/>
            <a:ahLst/>
            <a:cxnLst/>
            <a:rect l="l" t="t" r="r" b="b"/>
            <a:pathLst>
              <a:path w="7550194" h="671456">
                <a:moveTo>
                  <a:pt x="0" y="0"/>
                </a:moveTo>
                <a:lnTo>
                  <a:pt x="7550194" y="0"/>
                </a:lnTo>
                <a:lnTo>
                  <a:pt x="7550194" y="671456"/>
                </a:lnTo>
                <a:lnTo>
                  <a:pt x="0" y="67145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3638448" y="1883050"/>
            <a:ext cx="6889528" cy="633568"/>
          </a:xfrm>
          <a:custGeom>
            <a:avLst/>
            <a:gdLst/>
            <a:ahLst/>
            <a:cxnLst/>
            <a:rect l="l" t="t" r="r" b="b"/>
            <a:pathLst>
              <a:path w="6889528" h="633568">
                <a:moveTo>
                  <a:pt x="0" y="0"/>
                </a:moveTo>
                <a:lnTo>
                  <a:pt x="6889528" y="0"/>
                </a:lnTo>
                <a:lnTo>
                  <a:pt x="6889528" y="633568"/>
                </a:lnTo>
                <a:lnTo>
                  <a:pt x="0" y="63356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622450" y="328612"/>
            <a:ext cx="12671550" cy="1304925"/>
          </a:xfrm>
          <a:prstGeom prst="rect">
            <a:avLst/>
          </a:prstGeom>
        </p:spPr>
        <p:txBody>
          <a:bodyPr lIns="0" tIns="0" rIns="0" bIns="0" rtlCol="0" anchor="t">
            <a:spAutoFit/>
          </a:bodyPr>
          <a:lstStyle/>
          <a:p>
            <a:pPr algn="l">
              <a:lnSpc>
                <a:spcPts val="9600"/>
              </a:lnSpc>
            </a:pPr>
            <a:r>
              <a:rPr lang="en-US" sz="8000">
                <a:solidFill>
                  <a:srgbClr val="AB5949"/>
                </a:solidFill>
                <a:latin typeface="#9Slide05 IcielSanelma"/>
              </a:rPr>
              <a:t>Chặng 2. Leo đèo</a:t>
            </a:r>
          </a:p>
        </p:txBody>
      </p:sp>
      <p:grpSp>
        <p:nvGrpSpPr>
          <p:cNvPr id="7" name="Group 7"/>
          <p:cNvGrpSpPr/>
          <p:nvPr/>
        </p:nvGrpSpPr>
        <p:grpSpPr>
          <a:xfrm>
            <a:off x="1364598" y="2956386"/>
            <a:ext cx="16307275" cy="1747347"/>
            <a:chOff x="0" y="0"/>
            <a:chExt cx="4294920" cy="460207"/>
          </a:xfrm>
        </p:grpSpPr>
        <p:sp>
          <p:nvSpPr>
            <p:cNvPr id="8" name="Freeform 8"/>
            <p:cNvSpPr/>
            <p:nvPr/>
          </p:nvSpPr>
          <p:spPr>
            <a:xfrm>
              <a:off x="0" y="0"/>
              <a:ext cx="4294920" cy="460207"/>
            </a:xfrm>
            <a:custGeom>
              <a:avLst/>
              <a:gdLst/>
              <a:ahLst/>
              <a:cxnLst/>
              <a:rect l="l" t="t" r="r" b="b"/>
              <a:pathLst>
                <a:path w="4294920" h="460207">
                  <a:moveTo>
                    <a:pt x="24212" y="0"/>
                  </a:moveTo>
                  <a:lnTo>
                    <a:pt x="4270708" y="0"/>
                  </a:lnTo>
                  <a:cubicBezTo>
                    <a:pt x="4284080" y="0"/>
                    <a:pt x="4294920" y="10840"/>
                    <a:pt x="4294920" y="24212"/>
                  </a:cubicBezTo>
                  <a:lnTo>
                    <a:pt x="4294920" y="435994"/>
                  </a:lnTo>
                  <a:cubicBezTo>
                    <a:pt x="4294920" y="449366"/>
                    <a:pt x="4284080" y="460207"/>
                    <a:pt x="4270708" y="460207"/>
                  </a:cubicBezTo>
                  <a:lnTo>
                    <a:pt x="24212" y="460207"/>
                  </a:lnTo>
                  <a:cubicBezTo>
                    <a:pt x="17791" y="460207"/>
                    <a:pt x="11632" y="457656"/>
                    <a:pt x="7092" y="453115"/>
                  </a:cubicBezTo>
                  <a:cubicBezTo>
                    <a:pt x="2551" y="448574"/>
                    <a:pt x="0" y="442416"/>
                    <a:pt x="0" y="435994"/>
                  </a:cubicBezTo>
                  <a:lnTo>
                    <a:pt x="0" y="24212"/>
                  </a:lnTo>
                  <a:cubicBezTo>
                    <a:pt x="0" y="10840"/>
                    <a:pt x="10840" y="0"/>
                    <a:pt x="24212" y="0"/>
                  </a:cubicBezTo>
                  <a:close/>
                </a:path>
              </a:pathLst>
            </a:custGeom>
            <a:solidFill>
              <a:srgbClr val="F8F4E6"/>
            </a:solidFill>
            <a:ln w="38100" cap="rnd">
              <a:solidFill>
                <a:srgbClr val="726E94"/>
              </a:solidFill>
              <a:prstDash val="lgDash"/>
              <a:round/>
            </a:ln>
          </p:spPr>
        </p:sp>
        <p:sp>
          <p:nvSpPr>
            <p:cNvPr id="9" name="TextBox 9"/>
            <p:cNvSpPr txBox="1"/>
            <p:nvPr/>
          </p:nvSpPr>
          <p:spPr>
            <a:xfrm>
              <a:off x="0" y="-76200"/>
              <a:ext cx="4294920" cy="536407"/>
            </a:xfrm>
            <a:prstGeom prst="rect">
              <a:avLst/>
            </a:prstGeom>
          </p:spPr>
          <p:txBody>
            <a:bodyPr lIns="50800" tIns="50800" rIns="50800" bIns="50800" rtlCol="0" anchor="ctr"/>
            <a:lstStyle/>
            <a:p>
              <a:pPr algn="ctr">
                <a:lnSpc>
                  <a:spcPts val="5599"/>
                </a:lnSpc>
              </a:pPr>
              <a:r>
                <a:rPr lang="en-US" sz="3999">
                  <a:solidFill>
                    <a:srgbClr val="855027"/>
                  </a:solidFill>
                  <a:latin typeface="Roboto Condensed Bold"/>
                </a:rPr>
                <a:t>Câu hỏi thảo luận:</a:t>
              </a:r>
              <a:r>
                <a:rPr lang="en-US" sz="3999">
                  <a:solidFill>
                    <a:srgbClr val="855027"/>
                  </a:solidFill>
                  <a:latin typeface="Roboto Condensed"/>
                </a:rPr>
                <a:t> Vì sao văn bản </a:t>
              </a:r>
              <a:r>
                <a:rPr lang="en-US" sz="3999">
                  <a:solidFill>
                    <a:srgbClr val="855027"/>
                  </a:solidFill>
                  <a:latin typeface="Roboto Condensed Bold Italics"/>
                </a:rPr>
                <a:t>Cao nguyên đá Đồng Văn</a:t>
              </a:r>
              <a:r>
                <a:rPr lang="en-US" sz="3999">
                  <a:solidFill>
                    <a:srgbClr val="855027"/>
                  </a:solidFill>
                  <a:latin typeface="Roboto Condensed"/>
                </a:rPr>
                <a:t> được coi là văn bản thuyết minh về một danh lam thắng cảnh?</a:t>
              </a:r>
            </a:p>
          </p:txBody>
        </p:sp>
      </p:grpSp>
      <p:sp>
        <p:nvSpPr>
          <p:cNvPr id="10" name="TextBox 10"/>
          <p:cNvSpPr txBox="1"/>
          <p:nvPr/>
        </p:nvSpPr>
        <p:spPr>
          <a:xfrm>
            <a:off x="1859489" y="5065682"/>
            <a:ext cx="15059062" cy="2143761"/>
          </a:xfrm>
          <a:prstGeom prst="rect">
            <a:avLst/>
          </a:prstGeom>
        </p:spPr>
        <p:txBody>
          <a:bodyPr lIns="0" tIns="0" rIns="0" bIns="0" rtlCol="0" anchor="t">
            <a:spAutoFit/>
          </a:bodyPr>
          <a:lstStyle/>
          <a:p>
            <a:pPr algn="l">
              <a:lnSpc>
                <a:spcPts val="5739"/>
              </a:lnSpc>
            </a:pPr>
            <a:r>
              <a:rPr lang="en-US" sz="4099">
                <a:solidFill>
                  <a:srgbClr val="5D5D6B"/>
                </a:solidFill>
                <a:latin typeface="Roboto Condensed"/>
              </a:rPr>
              <a:t>Gợi ý: Để trả lời câu hỏi, cần chỉ ra các đặc trưng của văn bản thuyết minh về một danh lam thắng cảnh: </a:t>
            </a:r>
            <a:r>
              <a:rPr lang="en-US" sz="4099">
                <a:solidFill>
                  <a:srgbClr val="5D5D6B"/>
                </a:solidFill>
                <a:latin typeface="Roboto Condensed Italics"/>
              </a:rPr>
              <a:t>đối tượng thuyết minh, cách đặt tên nhan đề, bố cục triển khai, phương tiện phi ngôn ngữ, mục đích viết,…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301212" y="5223828"/>
            <a:ext cx="22548980" cy="6756220"/>
          </a:xfrm>
          <a:custGeom>
            <a:avLst/>
            <a:gdLst/>
            <a:ahLst/>
            <a:cxnLst/>
            <a:rect l="l" t="t" r="r" b="b"/>
            <a:pathLst>
              <a:path w="22548980" h="6756220">
                <a:moveTo>
                  <a:pt x="0" y="0"/>
                </a:moveTo>
                <a:lnTo>
                  <a:pt x="22548980" y="0"/>
                </a:lnTo>
                <a:lnTo>
                  <a:pt x="22548980" y="6756220"/>
                </a:lnTo>
                <a:lnTo>
                  <a:pt x="0" y="6756220"/>
                </a:lnTo>
                <a:lnTo>
                  <a:pt x="0" y="0"/>
                </a:lnTo>
                <a:close/>
              </a:path>
            </a:pathLst>
          </a:custGeom>
          <a:blipFill>
            <a:blip r:embed="rId3">
              <a:alphaModFix amt="48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285617" y="500063"/>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a:off x="699191" y="3078852"/>
            <a:ext cx="5084682" cy="1054100"/>
            <a:chOff x="0" y="0"/>
            <a:chExt cx="1339176" cy="277623"/>
          </a:xfrm>
        </p:grpSpPr>
        <p:sp>
          <p:nvSpPr>
            <p:cNvPr id="7" name="Freeform 7"/>
            <p:cNvSpPr/>
            <p:nvPr/>
          </p:nvSpPr>
          <p:spPr>
            <a:xfrm>
              <a:off x="0" y="0"/>
              <a:ext cx="1339176" cy="277623"/>
            </a:xfrm>
            <a:custGeom>
              <a:avLst/>
              <a:gdLst/>
              <a:ahLst/>
              <a:cxnLst/>
              <a:rect l="l" t="t" r="r" b="b"/>
              <a:pathLst>
                <a:path w="1339176" h="277623">
                  <a:moveTo>
                    <a:pt x="77652" y="0"/>
                  </a:moveTo>
                  <a:lnTo>
                    <a:pt x="1261523" y="0"/>
                  </a:lnTo>
                  <a:cubicBezTo>
                    <a:pt x="1304409" y="0"/>
                    <a:pt x="1339176" y="34766"/>
                    <a:pt x="1339176" y="77652"/>
                  </a:cubicBezTo>
                  <a:lnTo>
                    <a:pt x="1339176" y="199971"/>
                  </a:lnTo>
                  <a:cubicBezTo>
                    <a:pt x="1339176" y="220565"/>
                    <a:pt x="1330994" y="240317"/>
                    <a:pt x="1316432" y="254879"/>
                  </a:cubicBezTo>
                  <a:cubicBezTo>
                    <a:pt x="1301869" y="269442"/>
                    <a:pt x="1282118" y="277623"/>
                    <a:pt x="1261523" y="277623"/>
                  </a:cubicBezTo>
                  <a:lnTo>
                    <a:pt x="77652" y="277623"/>
                  </a:lnTo>
                  <a:cubicBezTo>
                    <a:pt x="34766" y="277623"/>
                    <a:pt x="0" y="242857"/>
                    <a:pt x="0" y="199971"/>
                  </a:cubicBezTo>
                  <a:lnTo>
                    <a:pt x="0" y="77652"/>
                  </a:lnTo>
                  <a:cubicBezTo>
                    <a:pt x="0" y="34766"/>
                    <a:pt x="34766" y="0"/>
                    <a:pt x="77652" y="0"/>
                  </a:cubicBezTo>
                  <a:close/>
                </a:path>
              </a:pathLst>
            </a:custGeom>
            <a:solidFill>
              <a:srgbClr val="DDCD9C"/>
            </a:solidFill>
          </p:spPr>
        </p:sp>
        <p:sp>
          <p:nvSpPr>
            <p:cNvPr id="8" name="TextBox 8"/>
            <p:cNvSpPr txBox="1"/>
            <p:nvPr/>
          </p:nvSpPr>
          <p:spPr>
            <a:xfrm>
              <a:off x="0" y="-38100"/>
              <a:ext cx="1339176" cy="31572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763993" y="4561577"/>
            <a:ext cx="4819276" cy="1054100"/>
            <a:chOff x="0" y="0"/>
            <a:chExt cx="1269274" cy="277623"/>
          </a:xfrm>
        </p:grpSpPr>
        <p:sp>
          <p:nvSpPr>
            <p:cNvPr id="10" name="Freeform 10"/>
            <p:cNvSpPr/>
            <p:nvPr/>
          </p:nvSpPr>
          <p:spPr>
            <a:xfrm>
              <a:off x="0" y="0"/>
              <a:ext cx="1269274" cy="277623"/>
            </a:xfrm>
            <a:custGeom>
              <a:avLst/>
              <a:gdLst/>
              <a:ahLst/>
              <a:cxnLst/>
              <a:rect l="l" t="t" r="r" b="b"/>
              <a:pathLst>
                <a:path w="1269274" h="277623">
                  <a:moveTo>
                    <a:pt x="81929" y="0"/>
                  </a:moveTo>
                  <a:lnTo>
                    <a:pt x="1187346" y="0"/>
                  </a:lnTo>
                  <a:cubicBezTo>
                    <a:pt x="1209074" y="0"/>
                    <a:pt x="1229913" y="8632"/>
                    <a:pt x="1245278" y="23996"/>
                  </a:cubicBezTo>
                  <a:cubicBezTo>
                    <a:pt x="1260643" y="39361"/>
                    <a:pt x="1269274" y="60200"/>
                    <a:pt x="1269274" y="81929"/>
                  </a:cubicBezTo>
                  <a:lnTo>
                    <a:pt x="1269274" y="195694"/>
                  </a:lnTo>
                  <a:cubicBezTo>
                    <a:pt x="1269274" y="217423"/>
                    <a:pt x="1260643" y="238262"/>
                    <a:pt x="1245278" y="253627"/>
                  </a:cubicBezTo>
                  <a:cubicBezTo>
                    <a:pt x="1229913" y="268991"/>
                    <a:pt x="1209074" y="277623"/>
                    <a:pt x="1187346" y="277623"/>
                  </a:cubicBezTo>
                  <a:lnTo>
                    <a:pt x="81929" y="277623"/>
                  </a:lnTo>
                  <a:cubicBezTo>
                    <a:pt x="60200" y="277623"/>
                    <a:pt x="39361" y="268991"/>
                    <a:pt x="23996" y="253627"/>
                  </a:cubicBezTo>
                  <a:cubicBezTo>
                    <a:pt x="8632" y="238262"/>
                    <a:pt x="0" y="217423"/>
                    <a:pt x="0" y="195694"/>
                  </a:cubicBezTo>
                  <a:lnTo>
                    <a:pt x="0" y="81929"/>
                  </a:lnTo>
                  <a:cubicBezTo>
                    <a:pt x="0" y="60200"/>
                    <a:pt x="8632" y="39361"/>
                    <a:pt x="23996" y="23996"/>
                  </a:cubicBezTo>
                  <a:cubicBezTo>
                    <a:pt x="39361" y="8632"/>
                    <a:pt x="60200" y="0"/>
                    <a:pt x="81929" y="0"/>
                  </a:cubicBezTo>
                  <a:close/>
                </a:path>
              </a:pathLst>
            </a:custGeom>
            <a:solidFill>
              <a:srgbClr val="DDCD9C"/>
            </a:solidFill>
          </p:spPr>
        </p:sp>
        <p:sp>
          <p:nvSpPr>
            <p:cNvPr id="11" name="TextBox 11"/>
            <p:cNvSpPr txBox="1"/>
            <p:nvPr/>
          </p:nvSpPr>
          <p:spPr>
            <a:xfrm>
              <a:off x="0" y="-38100"/>
              <a:ext cx="1269274" cy="315723"/>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2336248" y="6044302"/>
            <a:ext cx="1352629" cy="607453"/>
          </a:xfrm>
          <a:custGeom>
            <a:avLst/>
            <a:gdLst/>
            <a:ahLst/>
            <a:cxnLst/>
            <a:rect l="l" t="t" r="r" b="b"/>
            <a:pathLst>
              <a:path w="1352629" h="607453">
                <a:moveTo>
                  <a:pt x="0" y="0"/>
                </a:moveTo>
                <a:lnTo>
                  <a:pt x="1352629" y="0"/>
                </a:lnTo>
                <a:lnTo>
                  <a:pt x="1352629" y="607453"/>
                </a:lnTo>
                <a:lnTo>
                  <a:pt x="0" y="60745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3" name="TextBox 13"/>
          <p:cNvSpPr txBox="1"/>
          <p:nvPr/>
        </p:nvSpPr>
        <p:spPr>
          <a:xfrm>
            <a:off x="-3711959" y="351383"/>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14" name="TextBox 14"/>
          <p:cNvSpPr txBox="1"/>
          <p:nvPr/>
        </p:nvSpPr>
        <p:spPr>
          <a:xfrm>
            <a:off x="920300" y="1646783"/>
            <a:ext cx="17324658" cy="1228725"/>
          </a:xfrm>
          <a:prstGeom prst="rect">
            <a:avLst/>
          </a:prstGeom>
        </p:spPr>
        <p:txBody>
          <a:bodyPr lIns="0" tIns="0" rIns="0" bIns="0" rtlCol="0" anchor="t">
            <a:spAutoFit/>
          </a:bodyPr>
          <a:lstStyle/>
          <a:p>
            <a:pPr algn="l">
              <a:lnSpc>
                <a:spcPts val="4832"/>
              </a:lnSpc>
              <a:spcBef>
                <a:spcPct val="0"/>
              </a:spcBef>
            </a:pPr>
            <a:r>
              <a:rPr lang="en-US" sz="4027">
                <a:solidFill>
                  <a:srgbClr val="6B7063"/>
                </a:solidFill>
                <a:latin typeface="Roboto Condensed Bold Italics"/>
              </a:rPr>
              <a:t>Đặc trưng của văn bản thông tin thuyết minh về một danh lam thắng cảnh được thể hiện trong văn bản “Cao nguyên đá Đồng Văn”</a:t>
            </a:r>
          </a:p>
        </p:txBody>
      </p:sp>
      <p:sp>
        <p:nvSpPr>
          <p:cNvPr id="15" name="TextBox 15"/>
          <p:cNvSpPr txBox="1"/>
          <p:nvPr/>
        </p:nvSpPr>
        <p:spPr>
          <a:xfrm>
            <a:off x="-43042" y="3228077"/>
            <a:ext cx="6433346" cy="646430"/>
          </a:xfrm>
          <a:prstGeom prst="rect">
            <a:avLst/>
          </a:prstGeom>
        </p:spPr>
        <p:txBody>
          <a:bodyPr lIns="0" tIns="0" rIns="0" bIns="0" rtlCol="0" anchor="t">
            <a:spAutoFit/>
          </a:bodyPr>
          <a:lstStyle/>
          <a:p>
            <a:pPr algn="ctr">
              <a:lnSpc>
                <a:spcPts val="5319"/>
              </a:lnSpc>
            </a:pPr>
            <a:r>
              <a:rPr lang="en-US" sz="3799" dirty="0" err="1">
                <a:solidFill>
                  <a:srgbClr val="5D5D6B"/>
                </a:solidFill>
                <a:latin typeface="Roboto Condensed Bold"/>
              </a:rPr>
              <a:t>a.Đối</a:t>
            </a:r>
            <a:r>
              <a:rPr lang="en-US" sz="3799" dirty="0">
                <a:solidFill>
                  <a:srgbClr val="5D5D6B"/>
                </a:solidFill>
                <a:latin typeface="Roboto Condensed Bold"/>
              </a:rPr>
              <a:t> </a:t>
            </a:r>
            <a:r>
              <a:rPr lang="en-US" sz="3799" dirty="0" err="1">
                <a:solidFill>
                  <a:srgbClr val="5D5D6B"/>
                </a:solidFill>
                <a:latin typeface="Roboto Condensed Bold"/>
              </a:rPr>
              <a:t>tượng</a:t>
            </a:r>
            <a:r>
              <a:rPr lang="en-US" sz="3799" dirty="0">
                <a:solidFill>
                  <a:srgbClr val="5D5D6B"/>
                </a:solidFill>
                <a:latin typeface="Roboto Condensed Bold"/>
              </a:rPr>
              <a:t> </a:t>
            </a:r>
            <a:r>
              <a:rPr lang="en-US" sz="3799" dirty="0" err="1">
                <a:solidFill>
                  <a:srgbClr val="5D5D6B"/>
                </a:solidFill>
                <a:latin typeface="Roboto Condensed Bold"/>
              </a:rPr>
              <a:t>thuyết</a:t>
            </a:r>
            <a:r>
              <a:rPr lang="en-US" sz="3799" dirty="0">
                <a:solidFill>
                  <a:srgbClr val="5D5D6B"/>
                </a:solidFill>
                <a:latin typeface="Roboto Condensed Bold"/>
              </a:rPr>
              <a:t> </a:t>
            </a:r>
            <a:r>
              <a:rPr lang="en-US" sz="3799" dirty="0" err="1">
                <a:solidFill>
                  <a:srgbClr val="5D5D6B"/>
                </a:solidFill>
                <a:latin typeface="Roboto Condensed Bold"/>
              </a:rPr>
              <a:t>minh</a:t>
            </a:r>
            <a:endParaRPr lang="en-US" sz="3799" dirty="0">
              <a:solidFill>
                <a:srgbClr val="5D5D6B"/>
              </a:solidFill>
              <a:latin typeface="Roboto Condensed Bold"/>
            </a:endParaRPr>
          </a:p>
        </p:txBody>
      </p:sp>
      <p:sp>
        <p:nvSpPr>
          <p:cNvPr id="16" name="TextBox 16"/>
          <p:cNvSpPr txBox="1"/>
          <p:nvPr/>
        </p:nvSpPr>
        <p:spPr>
          <a:xfrm>
            <a:off x="5821973" y="3229426"/>
            <a:ext cx="12000150" cy="571500"/>
          </a:xfrm>
          <a:prstGeom prst="rect">
            <a:avLst/>
          </a:prstGeom>
        </p:spPr>
        <p:txBody>
          <a:bodyPr lIns="0" tIns="0" rIns="0" bIns="0" rtlCol="0" anchor="t">
            <a:spAutoFit/>
          </a:bodyPr>
          <a:lstStyle/>
          <a:p>
            <a:pPr algn="ctr">
              <a:lnSpc>
                <a:spcPts val="4559"/>
              </a:lnSpc>
              <a:spcBef>
                <a:spcPct val="0"/>
              </a:spcBef>
            </a:pPr>
            <a:r>
              <a:rPr lang="en-US" sz="3799" dirty="0">
                <a:solidFill>
                  <a:srgbClr val="855027"/>
                </a:solidFill>
                <a:latin typeface="Roboto Condensed"/>
              </a:rPr>
              <a:t>Cao </a:t>
            </a:r>
            <a:r>
              <a:rPr lang="en-US" sz="3799" dirty="0" err="1">
                <a:solidFill>
                  <a:srgbClr val="855027"/>
                </a:solidFill>
                <a:latin typeface="Roboto Condensed"/>
              </a:rPr>
              <a:t>nguyên</a:t>
            </a:r>
            <a:r>
              <a:rPr lang="en-US" sz="3799" dirty="0">
                <a:solidFill>
                  <a:srgbClr val="855027"/>
                </a:solidFill>
                <a:latin typeface="Roboto Condensed"/>
              </a:rPr>
              <a:t> </a:t>
            </a:r>
            <a:r>
              <a:rPr lang="en-US" sz="3799" dirty="0" err="1">
                <a:solidFill>
                  <a:srgbClr val="855027"/>
                </a:solidFill>
                <a:latin typeface="Roboto Condensed"/>
              </a:rPr>
              <a:t>đá</a:t>
            </a:r>
            <a:r>
              <a:rPr lang="en-US" sz="3799" dirty="0">
                <a:solidFill>
                  <a:srgbClr val="855027"/>
                </a:solidFill>
                <a:latin typeface="Roboto Condensed"/>
              </a:rPr>
              <a:t> </a:t>
            </a:r>
            <a:r>
              <a:rPr lang="en-US" sz="3799" dirty="0" err="1">
                <a:solidFill>
                  <a:srgbClr val="855027"/>
                </a:solidFill>
                <a:latin typeface="Roboto Condensed"/>
              </a:rPr>
              <a:t>Đồng</a:t>
            </a:r>
            <a:r>
              <a:rPr lang="en-US" sz="3799" dirty="0">
                <a:solidFill>
                  <a:srgbClr val="855027"/>
                </a:solidFill>
                <a:latin typeface="Roboto Condensed"/>
              </a:rPr>
              <a:t> </a:t>
            </a:r>
            <a:r>
              <a:rPr lang="en-US" sz="3799" dirty="0" err="1">
                <a:solidFill>
                  <a:srgbClr val="855027"/>
                </a:solidFill>
                <a:latin typeface="Roboto Condensed"/>
              </a:rPr>
              <a:t>Văn</a:t>
            </a:r>
            <a:r>
              <a:rPr lang="en-US" sz="3799" dirty="0">
                <a:solidFill>
                  <a:srgbClr val="855027"/>
                </a:solidFill>
                <a:latin typeface="Roboto Condensed"/>
              </a:rPr>
              <a:t> – </a:t>
            </a:r>
            <a:r>
              <a:rPr lang="en-US" sz="3799" dirty="0" err="1">
                <a:solidFill>
                  <a:srgbClr val="855027"/>
                </a:solidFill>
                <a:latin typeface="Roboto Condensed"/>
              </a:rPr>
              <a:t>đây</a:t>
            </a:r>
            <a:r>
              <a:rPr lang="en-US" sz="3799" dirty="0">
                <a:solidFill>
                  <a:srgbClr val="855027"/>
                </a:solidFill>
                <a:latin typeface="Roboto Condensed"/>
              </a:rPr>
              <a:t> </a:t>
            </a:r>
            <a:r>
              <a:rPr lang="en-US" sz="3799" dirty="0" err="1">
                <a:solidFill>
                  <a:srgbClr val="855027"/>
                </a:solidFill>
                <a:latin typeface="Roboto Condensed"/>
              </a:rPr>
              <a:t>là</a:t>
            </a:r>
            <a:r>
              <a:rPr lang="en-US" sz="3799" dirty="0">
                <a:solidFill>
                  <a:srgbClr val="855027"/>
                </a:solidFill>
                <a:latin typeface="Roboto Condensed"/>
              </a:rPr>
              <a:t> </a:t>
            </a:r>
            <a:r>
              <a:rPr lang="en-US" sz="3799" dirty="0" err="1">
                <a:solidFill>
                  <a:srgbClr val="855027"/>
                </a:solidFill>
                <a:latin typeface="Roboto Condensed"/>
              </a:rPr>
              <a:t>một</a:t>
            </a:r>
            <a:r>
              <a:rPr lang="en-US" sz="3799" dirty="0">
                <a:solidFill>
                  <a:srgbClr val="855027"/>
                </a:solidFill>
                <a:latin typeface="Roboto Condensed"/>
              </a:rPr>
              <a:t> </a:t>
            </a:r>
            <a:r>
              <a:rPr lang="en-US" sz="3799" dirty="0" err="1">
                <a:solidFill>
                  <a:srgbClr val="855027"/>
                </a:solidFill>
                <a:latin typeface="Roboto Condensed"/>
              </a:rPr>
              <a:t>danh</a:t>
            </a:r>
            <a:r>
              <a:rPr lang="en-US" sz="3799" dirty="0">
                <a:solidFill>
                  <a:srgbClr val="855027"/>
                </a:solidFill>
                <a:latin typeface="Roboto Condensed"/>
              </a:rPr>
              <a:t> lam </a:t>
            </a:r>
            <a:r>
              <a:rPr lang="en-US" sz="3799" dirty="0" err="1">
                <a:solidFill>
                  <a:srgbClr val="855027"/>
                </a:solidFill>
                <a:latin typeface="Roboto Condensed"/>
              </a:rPr>
              <a:t>thắng</a:t>
            </a:r>
            <a:r>
              <a:rPr lang="en-US" sz="3799" dirty="0">
                <a:solidFill>
                  <a:srgbClr val="855027"/>
                </a:solidFill>
                <a:latin typeface="Roboto Condensed"/>
              </a:rPr>
              <a:t> </a:t>
            </a:r>
            <a:r>
              <a:rPr lang="en-US" sz="3799" dirty="0" err="1">
                <a:solidFill>
                  <a:srgbClr val="855027"/>
                </a:solidFill>
                <a:latin typeface="Roboto Condensed"/>
              </a:rPr>
              <a:t>cảnh</a:t>
            </a:r>
            <a:r>
              <a:rPr lang="en-US" sz="3799" dirty="0">
                <a:solidFill>
                  <a:srgbClr val="855027"/>
                </a:solidFill>
                <a:latin typeface="Roboto Condensed"/>
              </a:rPr>
              <a:t>.</a:t>
            </a:r>
          </a:p>
        </p:txBody>
      </p:sp>
      <p:sp>
        <p:nvSpPr>
          <p:cNvPr id="17" name="TextBox 17"/>
          <p:cNvSpPr txBox="1"/>
          <p:nvPr/>
        </p:nvSpPr>
        <p:spPr>
          <a:xfrm>
            <a:off x="24859" y="4705662"/>
            <a:ext cx="6433346" cy="646430"/>
          </a:xfrm>
          <a:prstGeom prst="rect">
            <a:avLst/>
          </a:prstGeom>
        </p:spPr>
        <p:txBody>
          <a:bodyPr lIns="0" tIns="0" rIns="0" bIns="0" rtlCol="0" anchor="t">
            <a:spAutoFit/>
          </a:bodyPr>
          <a:lstStyle/>
          <a:p>
            <a:pPr algn="ctr">
              <a:lnSpc>
                <a:spcPts val="5319"/>
              </a:lnSpc>
            </a:pPr>
            <a:r>
              <a:rPr lang="en-US" sz="3799">
                <a:solidFill>
                  <a:srgbClr val="5D5D6B"/>
                </a:solidFill>
                <a:latin typeface="Roboto Condensed Bold"/>
              </a:rPr>
              <a:t>b. Nhan đề</a:t>
            </a:r>
          </a:p>
        </p:txBody>
      </p:sp>
      <p:sp>
        <p:nvSpPr>
          <p:cNvPr id="18" name="TextBox 18"/>
          <p:cNvSpPr txBox="1"/>
          <p:nvPr/>
        </p:nvSpPr>
        <p:spPr>
          <a:xfrm>
            <a:off x="6019800" y="4789534"/>
            <a:ext cx="12000150" cy="571500"/>
          </a:xfrm>
          <a:prstGeom prst="rect">
            <a:avLst/>
          </a:prstGeom>
        </p:spPr>
        <p:txBody>
          <a:bodyPr lIns="0" tIns="0" rIns="0" bIns="0" rtlCol="0" anchor="t">
            <a:spAutoFit/>
          </a:bodyPr>
          <a:lstStyle/>
          <a:p>
            <a:pPr algn="l">
              <a:lnSpc>
                <a:spcPts val="4559"/>
              </a:lnSpc>
            </a:pPr>
            <a:r>
              <a:rPr lang="en-US" sz="3799" dirty="0" err="1">
                <a:solidFill>
                  <a:srgbClr val="855027"/>
                </a:solidFill>
                <a:latin typeface="Roboto Condensed"/>
              </a:rPr>
              <a:t>Được</a:t>
            </a:r>
            <a:r>
              <a:rPr lang="en-US" sz="3799" dirty="0">
                <a:solidFill>
                  <a:srgbClr val="855027"/>
                </a:solidFill>
                <a:latin typeface="Roboto Condensed"/>
              </a:rPr>
              <a:t> </a:t>
            </a:r>
            <a:r>
              <a:rPr lang="en-US" sz="3799" dirty="0" err="1">
                <a:solidFill>
                  <a:srgbClr val="855027"/>
                </a:solidFill>
                <a:latin typeface="Roboto Condensed"/>
              </a:rPr>
              <a:t>đặt</a:t>
            </a:r>
            <a:r>
              <a:rPr lang="en-US" sz="3799" dirty="0">
                <a:solidFill>
                  <a:srgbClr val="855027"/>
                </a:solidFill>
                <a:latin typeface="Roboto Condensed"/>
              </a:rPr>
              <a:t> </a:t>
            </a:r>
            <a:r>
              <a:rPr lang="en-US" sz="3799" dirty="0" err="1">
                <a:solidFill>
                  <a:srgbClr val="855027"/>
                </a:solidFill>
                <a:latin typeface="Roboto Condensed"/>
              </a:rPr>
              <a:t>theo</a:t>
            </a:r>
            <a:r>
              <a:rPr lang="en-US" sz="3799" dirty="0">
                <a:solidFill>
                  <a:srgbClr val="855027"/>
                </a:solidFill>
                <a:latin typeface="Roboto Condensed"/>
              </a:rPr>
              <a:t> </a:t>
            </a:r>
            <a:r>
              <a:rPr lang="en-US" sz="3799" dirty="0" err="1">
                <a:solidFill>
                  <a:srgbClr val="855027"/>
                </a:solidFill>
                <a:latin typeface="Roboto Condensed"/>
              </a:rPr>
              <a:t>cách</a:t>
            </a:r>
            <a:r>
              <a:rPr lang="en-US" sz="3799" dirty="0">
                <a:solidFill>
                  <a:srgbClr val="855027"/>
                </a:solidFill>
                <a:latin typeface="Roboto Condensed"/>
              </a:rPr>
              <a:t> </a:t>
            </a:r>
            <a:r>
              <a:rPr lang="en-US" sz="3799" dirty="0" err="1">
                <a:solidFill>
                  <a:srgbClr val="855027"/>
                </a:solidFill>
                <a:latin typeface="Roboto Condensed"/>
              </a:rPr>
              <a:t>nêu</a:t>
            </a:r>
            <a:r>
              <a:rPr lang="en-US" sz="3799" dirty="0">
                <a:solidFill>
                  <a:srgbClr val="855027"/>
                </a:solidFill>
                <a:latin typeface="Roboto Condensed"/>
              </a:rPr>
              <a:t> </a:t>
            </a:r>
            <a:r>
              <a:rPr lang="en-US" sz="3799" dirty="0" err="1">
                <a:solidFill>
                  <a:srgbClr val="855027"/>
                </a:solidFill>
                <a:latin typeface="Roboto Condensed"/>
              </a:rPr>
              <a:t>tên</a:t>
            </a:r>
            <a:r>
              <a:rPr lang="en-US" sz="3799" dirty="0">
                <a:solidFill>
                  <a:srgbClr val="855027"/>
                </a:solidFill>
                <a:latin typeface="Roboto Condensed"/>
              </a:rPr>
              <a:t> </a:t>
            </a:r>
            <a:r>
              <a:rPr lang="en-US" sz="3799" dirty="0" err="1">
                <a:solidFill>
                  <a:srgbClr val="855027"/>
                </a:solidFill>
                <a:latin typeface="Roboto Condensed"/>
              </a:rPr>
              <a:t>địa</a:t>
            </a:r>
            <a:r>
              <a:rPr lang="en-US" sz="3799" dirty="0">
                <a:solidFill>
                  <a:srgbClr val="855027"/>
                </a:solidFill>
                <a:latin typeface="Roboto Condensed"/>
              </a:rPr>
              <a:t> </a:t>
            </a:r>
            <a:r>
              <a:rPr lang="en-US" sz="3799" dirty="0" err="1">
                <a:solidFill>
                  <a:srgbClr val="855027"/>
                </a:solidFill>
                <a:latin typeface="Roboto Condensed"/>
              </a:rPr>
              <a:t>danh</a:t>
            </a:r>
            <a:endParaRPr lang="en-US" sz="3799" dirty="0">
              <a:solidFill>
                <a:srgbClr val="855027"/>
              </a:solidFill>
              <a:latin typeface="Roboto Condensed"/>
            </a:endParaRPr>
          </a:p>
        </p:txBody>
      </p:sp>
      <p:sp>
        <p:nvSpPr>
          <p:cNvPr id="19" name="TextBox 19"/>
          <p:cNvSpPr txBox="1"/>
          <p:nvPr/>
        </p:nvSpPr>
        <p:spPr>
          <a:xfrm>
            <a:off x="4051708" y="6080255"/>
            <a:ext cx="12000150" cy="571500"/>
          </a:xfrm>
          <a:prstGeom prst="rect">
            <a:avLst/>
          </a:prstGeom>
        </p:spPr>
        <p:txBody>
          <a:bodyPr lIns="0" tIns="0" rIns="0" bIns="0" rtlCol="0" anchor="t">
            <a:spAutoFit/>
          </a:bodyPr>
          <a:lstStyle/>
          <a:p>
            <a:pPr algn="l">
              <a:lnSpc>
                <a:spcPts val="4559"/>
              </a:lnSpc>
            </a:pPr>
            <a:r>
              <a:rPr lang="en-US" sz="3799">
                <a:solidFill>
                  <a:srgbClr val="855027"/>
                </a:solidFill>
                <a:latin typeface="Roboto Condensed"/>
              </a:rPr>
              <a:t>Người viết đề cập trực tiếp địa danh được giới thiệu.</a:t>
            </a:r>
          </a:p>
        </p:txBody>
      </p:sp>
      <p:sp>
        <p:nvSpPr>
          <p:cNvPr id="20" name="Freeform 20"/>
          <p:cNvSpPr/>
          <p:nvPr/>
        </p:nvSpPr>
        <p:spPr>
          <a:xfrm>
            <a:off x="2432662" y="7012032"/>
            <a:ext cx="1352629" cy="607453"/>
          </a:xfrm>
          <a:custGeom>
            <a:avLst/>
            <a:gdLst/>
            <a:ahLst/>
            <a:cxnLst/>
            <a:rect l="l" t="t" r="r" b="b"/>
            <a:pathLst>
              <a:path w="1352629" h="607453">
                <a:moveTo>
                  <a:pt x="0" y="0"/>
                </a:moveTo>
                <a:lnTo>
                  <a:pt x="1352629" y="0"/>
                </a:lnTo>
                <a:lnTo>
                  <a:pt x="1352629" y="607453"/>
                </a:lnTo>
                <a:lnTo>
                  <a:pt x="0" y="60745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1" name="TextBox 21"/>
          <p:cNvSpPr txBox="1"/>
          <p:nvPr/>
        </p:nvSpPr>
        <p:spPr>
          <a:xfrm>
            <a:off x="4051708" y="6918455"/>
            <a:ext cx="13506614" cy="2286000"/>
          </a:xfrm>
          <a:prstGeom prst="rect">
            <a:avLst/>
          </a:prstGeom>
        </p:spPr>
        <p:txBody>
          <a:bodyPr lIns="0" tIns="0" rIns="0" bIns="0" rtlCol="0" anchor="t">
            <a:spAutoFit/>
          </a:bodyPr>
          <a:lstStyle/>
          <a:p>
            <a:pPr algn="l">
              <a:lnSpc>
                <a:spcPts val="4559"/>
              </a:lnSpc>
            </a:pPr>
            <a:r>
              <a:rPr lang="en-US" sz="3799">
                <a:solidFill>
                  <a:srgbClr val="855027"/>
                </a:solidFill>
                <a:latin typeface="Roboto Condensed Bold"/>
              </a:rPr>
              <a:t>Mục đích của văn bản:</a:t>
            </a:r>
            <a:r>
              <a:rPr lang="en-US" sz="3799">
                <a:solidFill>
                  <a:srgbClr val="855027"/>
                </a:solidFill>
                <a:latin typeface="Roboto Condensed"/>
              </a:rPr>
              <a:t> Giới thiệu về nét thiên nhiên đặc sắc về cao nguyên đá Đồng Văn cùng một số thông tin về cảnh quan cuộc sống và con người nơi đây.</a:t>
            </a:r>
          </a:p>
          <a:p>
            <a:pPr algn="l">
              <a:lnSpc>
                <a:spcPts val="4559"/>
              </a:lnSpc>
            </a:pPr>
            <a:endParaRPr lang="en-US" sz="3799">
              <a:solidFill>
                <a:srgbClr val="855027"/>
              </a:solidFill>
              <a:latin typeface="Roboto Condensed"/>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0-#ppt_w/2"/>
                                          </p:val>
                                        </p:tav>
                                        <p:tav tm="100000">
                                          <p:val>
                                            <p:strVal val="#ppt_x"/>
                                          </p:val>
                                        </p:tav>
                                      </p:tavLst>
                                    </p:anim>
                                    <p:anim calcmode="lin" valueType="num">
                                      <p:cBhvr additive="base">
                                        <p:cTn id="26" dur="500" fill="hold"/>
                                        <p:tgtEl>
                                          <p:spTgt spid="17"/>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0-#ppt_w/2"/>
                                          </p:val>
                                        </p:tav>
                                        <p:tav tm="100000">
                                          <p:val>
                                            <p:strVal val="#ppt_x"/>
                                          </p:val>
                                        </p:tav>
                                      </p:tavLst>
                                    </p:anim>
                                    <p:anim calcmode="lin" valueType="num">
                                      <p:cBhvr additive="base">
                                        <p:cTn id="3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0-#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0-#ppt_w/2"/>
                                          </p:val>
                                        </p:tav>
                                        <p:tav tm="100000">
                                          <p:val>
                                            <p:strVal val="#ppt_x"/>
                                          </p:val>
                                        </p:tav>
                                      </p:tavLst>
                                    </p:anim>
                                    <p:anim calcmode="lin" valueType="num">
                                      <p:cBhvr additive="base">
                                        <p:cTn id="4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0-#ppt_w/2"/>
                                          </p:val>
                                        </p:tav>
                                        <p:tav tm="100000">
                                          <p:val>
                                            <p:strVal val="#ppt_x"/>
                                          </p:val>
                                        </p:tav>
                                      </p:tavLst>
                                    </p:anim>
                                    <p:anim calcmode="lin" valueType="num">
                                      <p:cBhvr additive="base">
                                        <p:cTn id="46" dur="500" fill="hold"/>
                                        <p:tgtEl>
                                          <p:spTgt spid="2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0-#ppt_w/2"/>
                                          </p:val>
                                        </p:tav>
                                        <p:tav tm="100000">
                                          <p:val>
                                            <p:strVal val="#ppt_x"/>
                                          </p:val>
                                        </p:tav>
                                      </p:tavLst>
                                    </p:anim>
                                    <p:anim calcmode="lin" valueType="num">
                                      <p:cBhvr additive="base">
                                        <p:cTn id="50"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438400" y="5782186"/>
            <a:ext cx="22548980" cy="6756220"/>
          </a:xfrm>
          <a:custGeom>
            <a:avLst/>
            <a:gdLst/>
            <a:ahLst/>
            <a:cxnLst/>
            <a:rect l="l" t="t" r="r" b="b"/>
            <a:pathLst>
              <a:path w="22548980" h="6756220">
                <a:moveTo>
                  <a:pt x="0" y="0"/>
                </a:moveTo>
                <a:lnTo>
                  <a:pt x="22548981" y="0"/>
                </a:lnTo>
                <a:lnTo>
                  <a:pt x="22548981" y="6756220"/>
                </a:lnTo>
                <a:lnTo>
                  <a:pt x="0" y="6756220"/>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297100" y="6160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a:off x="742233" y="2685470"/>
            <a:ext cx="6250094" cy="994335"/>
            <a:chOff x="0" y="0"/>
            <a:chExt cx="1646115" cy="261883"/>
          </a:xfrm>
        </p:grpSpPr>
        <p:sp>
          <p:nvSpPr>
            <p:cNvPr id="7" name="Freeform 7"/>
            <p:cNvSpPr/>
            <p:nvPr/>
          </p:nvSpPr>
          <p:spPr>
            <a:xfrm>
              <a:off x="0" y="0"/>
              <a:ext cx="1646115" cy="261883"/>
            </a:xfrm>
            <a:custGeom>
              <a:avLst/>
              <a:gdLst/>
              <a:ahLst/>
              <a:cxnLst/>
              <a:rect l="l" t="t" r="r" b="b"/>
              <a:pathLst>
                <a:path w="1646115" h="261883">
                  <a:moveTo>
                    <a:pt x="63173" y="0"/>
                  </a:moveTo>
                  <a:lnTo>
                    <a:pt x="1582942" y="0"/>
                  </a:lnTo>
                  <a:cubicBezTo>
                    <a:pt x="1617832" y="0"/>
                    <a:pt x="1646115" y="28284"/>
                    <a:pt x="1646115" y="63173"/>
                  </a:cubicBezTo>
                  <a:lnTo>
                    <a:pt x="1646115" y="198709"/>
                  </a:lnTo>
                  <a:cubicBezTo>
                    <a:pt x="1646115" y="215464"/>
                    <a:pt x="1639460" y="231532"/>
                    <a:pt x="1627612" y="243380"/>
                  </a:cubicBezTo>
                  <a:cubicBezTo>
                    <a:pt x="1615765" y="255227"/>
                    <a:pt x="1599697" y="261883"/>
                    <a:pt x="1582942" y="261883"/>
                  </a:cubicBezTo>
                  <a:lnTo>
                    <a:pt x="63173" y="261883"/>
                  </a:lnTo>
                  <a:cubicBezTo>
                    <a:pt x="28284" y="261883"/>
                    <a:pt x="0" y="233599"/>
                    <a:pt x="0" y="198709"/>
                  </a:cubicBezTo>
                  <a:lnTo>
                    <a:pt x="0" y="63173"/>
                  </a:lnTo>
                  <a:cubicBezTo>
                    <a:pt x="0" y="46419"/>
                    <a:pt x="6656" y="30350"/>
                    <a:pt x="18503" y="18503"/>
                  </a:cubicBezTo>
                  <a:cubicBezTo>
                    <a:pt x="30350" y="6656"/>
                    <a:pt x="46419" y="0"/>
                    <a:pt x="63173" y="0"/>
                  </a:cubicBezTo>
                  <a:close/>
                </a:path>
              </a:pathLst>
            </a:custGeom>
            <a:solidFill>
              <a:srgbClr val="DDCD9C"/>
            </a:solidFill>
          </p:spPr>
        </p:sp>
        <p:sp>
          <p:nvSpPr>
            <p:cNvPr id="8" name="TextBox 8"/>
            <p:cNvSpPr txBox="1"/>
            <p:nvPr/>
          </p:nvSpPr>
          <p:spPr>
            <a:xfrm>
              <a:off x="0" y="-38100"/>
              <a:ext cx="1646115" cy="299983"/>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61726" y="3879830"/>
            <a:ext cx="7482274" cy="2398806"/>
            <a:chOff x="0" y="0"/>
            <a:chExt cx="1970640" cy="631784"/>
          </a:xfrm>
        </p:grpSpPr>
        <p:sp>
          <p:nvSpPr>
            <p:cNvPr id="10" name="Freeform 10"/>
            <p:cNvSpPr/>
            <p:nvPr/>
          </p:nvSpPr>
          <p:spPr>
            <a:xfrm>
              <a:off x="0" y="0"/>
              <a:ext cx="1970640" cy="631784"/>
            </a:xfrm>
            <a:custGeom>
              <a:avLst/>
              <a:gdLst/>
              <a:ahLst/>
              <a:cxnLst/>
              <a:rect l="l" t="t" r="r" b="b"/>
              <a:pathLst>
                <a:path w="1970640" h="631784">
                  <a:moveTo>
                    <a:pt x="52770" y="0"/>
                  </a:moveTo>
                  <a:lnTo>
                    <a:pt x="1917870" y="0"/>
                  </a:lnTo>
                  <a:cubicBezTo>
                    <a:pt x="1947014" y="0"/>
                    <a:pt x="1970640" y="23626"/>
                    <a:pt x="1970640" y="52770"/>
                  </a:cubicBezTo>
                  <a:lnTo>
                    <a:pt x="1970640" y="579014"/>
                  </a:lnTo>
                  <a:cubicBezTo>
                    <a:pt x="1970640" y="608158"/>
                    <a:pt x="1947014" y="631784"/>
                    <a:pt x="1917870" y="631784"/>
                  </a:cubicBezTo>
                  <a:lnTo>
                    <a:pt x="52770" y="631784"/>
                  </a:lnTo>
                  <a:cubicBezTo>
                    <a:pt x="23626" y="631784"/>
                    <a:pt x="0" y="608158"/>
                    <a:pt x="0" y="579014"/>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1" name="TextBox 11"/>
            <p:cNvSpPr txBox="1"/>
            <p:nvPr/>
          </p:nvSpPr>
          <p:spPr>
            <a:xfrm>
              <a:off x="0" y="-66675"/>
              <a:ext cx="1970640" cy="698459"/>
            </a:xfrm>
            <a:prstGeom prst="rect">
              <a:avLst/>
            </a:prstGeom>
          </p:spPr>
          <p:txBody>
            <a:bodyPr lIns="50800" tIns="50800" rIns="50800" bIns="50800" rtlCol="0" anchor="ctr"/>
            <a:lstStyle/>
            <a:p>
              <a:pPr algn="ctr">
                <a:lnSpc>
                  <a:spcPts val="4899"/>
                </a:lnSpc>
              </a:pPr>
              <a:r>
                <a:rPr lang="en-US" sz="3499" dirty="0" err="1">
                  <a:solidFill>
                    <a:srgbClr val="666666"/>
                  </a:solidFill>
                  <a:latin typeface="Roboto Condensed Bold"/>
                </a:rPr>
                <a:t>Phần</a:t>
              </a:r>
              <a:r>
                <a:rPr lang="en-US" sz="3499" dirty="0">
                  <a:solidFill>
                    <a:srgbClr val="666666"/>
                  </a:solidFill>
                  <a:latin typeface="Roboto Condensed Bold"/>
                </a:rPr>
                <a:t> 1</a:t>
              </a:r>
              <a:r>
                <a:rPr lang="en-US" sz="3499" dirty="0">
                  <a:solidFill>
                    <a:srgbClr val="666666"/>
                  </a:solidFill>
                  <a:latin typeface="Roboto Condensed"/>
                </a:rPr>
                <a:t> (</a:t>
              </a:r>
              <a:r>
                <a:rPr lang="en-US" sz="3499" dirty="0" err="1">
                  <a:solidFill>
                    <a:srgbClr val="666666"/>
                  </a:solidFill>
                  <a:latin typeface="Roboto Condensed"/>
                </a:rPr>
                <a:t>đoạn</a:t>
              </a:r>
              <a:r>
                <a:rPr lang="en-US" sz="3499" dirty="0">
                  <a:solidFill>
                    <a:srgbClr val="666666"/>
                  </a:solidFill>
                  <a:latin typeface="Roboto Condensed"/>
                </a:rPr>
                <a:t> 1): </a:t>
              </a:r>
              <a:r>
                <a:rPr lang="en-US" sz="3499" dirty="0" err="1">
                  <a:solidFill>
                    <a:srgbClr val="666666"/>
                  </a:solidFill>
                  <a:latin typeface="Roboto Condensed"/>
                </a:rPr>
                <a:t>Giới</a:t>
              </a:r>
              <a:r>
                <a:rPr lang="en-US" sz="3499" dirty="0">
                  <a:solidFill>
                    <a:srgbClr val="666666"/>
                  </a:solidFill>
                  <a:latin typeface="Roboto Condensed"/>
                </a:rPr>
                <a:t> </a:t>
              </a:r>
              <a:r>
                <a:rPr lang="en-US" sz="3499" dirty="0" err="1">
                  <a:solidFill>
                    <a:srgbClr val="666666"/>
                  </a:solidFill>
                  <a:latin typeface="Roboto Condensed"/>
                </a:rPr>
                <a:t>thiệu</a:t>
              </a:r>
              <a:r>
                <a:rPr lang="en-US" sz="3499" dirty="0">
                  <a:solidFill>
                    <a:srgbClr val="666666"/>
                  </a:solidFill>
                  <a:latin typeface="Roboto Condensed"/>
                </a:rPr>
                <a:t> </a:t>
              </a:r>
              <a:r>
                <a:rPr lang="en-US" sz="3499" dirty="0" err="1">
                  <a:solidFill>
                    <a:srgbClr val="666666"/>
                  </a:solidFill>
                  <a:latin typeface="Roboto Condensed"/>
                </a:rPr>
                <a:t>sơ</a:t>
              </a:r>
              <a:r>
                <a:rPr lang="en-US" sz="3499" dirty="0">
                  <a:solidFill>
                    <a:srgbClr val="666666"/>
                  </a:solidFill>
                  <a:latin typeface="Roboto Condensed"/>
                </a:rPr>
                <a:t> </a:t>
              </a:r>
              <a:r>
                <a:rPr lang="en-US" sz="3499" dirty="0" err="1">
                  <a:solidFill>
                    <a:srgbClr val="666666"/>
                  </a:solidFill>
                  <a:latin typeface="Roboto Condensed"/>
                </a:rPr>
                <a:t>lược</a:t>
              </a:r>
              <a:r>
                <a:rPr lang="en-US" sz="3499" dirty="0">
                  <a:solidFill>
                    <a:srgbClr val="666666"/>
                  </a:solidFill>
                  <a:latin typeface="Roboto Condensed"/>
                </a:rPr>
                <a:t> </a:t>
              </a:r>
              <a:r>
                <a:rPr lang="en-US" sz="3499" dirty="0" err="1">
                  <a:solidFill>
                    <a:srgbClr val="666666"/>
                  </a:solidFill>
                  <a:latin typeface="Roboto Condensed"/>
                </a:rPr>
                <a:t>về</a:t>
              </a:r>
              <a:r>
                <a:rPr lang="en-US" sz="3499" dirty="0">
                  <a:solidFill>
                    <a:srgbClr val="666666"/>
                  </a:solidFill>
                  <a:latin typeface="Roboto Condensed"/>
                </a:rPr>
                <a:t> </a:t>
              </a:r>
              <a:r>
                <a:rPr lang="en-US" sz="3499" dirty="0" err="1">
                  <a:solidFill>
                    <a:srgbClr val="666666"/>
                  </a:solidFill>
                  <a:latin typeface="Roboto Condensed"/>
                </a:rPr>
                <a:t>cao</a:t>
              </a:r>
              <a:r>
                <a:rPr lang="en-US" sz="3499" dirty="0">
                  <a:solidFill>
                    <a:srgbClr val="666666"/>
                  </a:solidFill>
                  <a:latin typeface="Roboto Condensed"/>
                </a:rPr>
                <a:t> </a:t>
              </a:r>
              <a:r>
                <a:rPr lang="en-US" sz="3499" dirty="0" err="1">
                  <a:solidFill>
                    <a:srgbClr val="666666"/>
                  </a:solidFill>
                  <a:latin typeface="Roboto Condensed"/>
                </a:rPr>
                <a:t>nguyên</a:t>
              </a:r>
              <a:r>
                <a:rPr lang="en-US" sz="3499" dirty="0">
                  <a:solidFill>
                    <a:srgbClr val="666666"/>
                  </a:solidFill>
                  <a:latin typeface="Roboto Condensed"/>
                </a:rPr>
                <a:t> </a:t>
              </a:r>
              <a:r>
                <a:rPr lang="en-US" sz="3499" dirty="0" err="1">
                  <a:solidFill>
                    <a:srgbClr val="666666"/>
                  </a:solidFill>
                  <a:latin typeface="Roboto Condensed"/>
                </a:rPr>
                <a:t>đá</a:t>
              </a:r>
              <a:r>
                <a:rPr lang="en-US" sz="3499" dirty="0">
                  <a:solidFill>
                    <a:srgbClr val="666666"/>
                  </a:solidFill>
                  <a:latin typeface="Roboto Condensed"/>
                </a:rPr>
                <a:t> </a:t>
              </a:r>
              <a:r>
                <a:rPr lang="en-US" sz="3499" dirty="0" err="1">
                  <a:solidFill>
                    <a:srgbClr val="666666"/>
                  </a:solidFill>
                  <a:latin typeface="Roboto Condensed"/>
                </a:rPr>
                <a:t>Đồng</a:t>
              </a:r>
              <a:r>
                <a:rPr lang="en-US" sz="3499" dirty="0">
                  <a:solidFill>
                    <a:srgbClr val="666666"/>
                  </a:solidFill>
                  <a:latin typeface="Roboto Condensed"/>
                </a:rPr>
                <a:t> </a:t>
              </a:r>
              <a:r>
                <a:rPr lang="en-US" sz="3499" dirty="0" err="1">
                  <a:solidFill>
                    <a:srgbClr val="666666"/>
                  </a:solidFill>
                  <a:latin typeface="Roboto Condensed"/>
                </a:rPr>
                <a:t>Văn</a:t>
              </a:r>
              <a:endParaRPr lang="en-US" sz="3499" dirty="0">
                <a:solidFill>
                  <a:srgbClr val="666666"/>
                </a:solidFill>
                <a:latin typeface="Roboto Condensed"/>
              </a:endParaRPr>
            </a:p>
          </p:txBody>
        </p:sp>
      </p:grpSp>
      <p:grpSp>
        <p:nvGrpSpPr>
          <p:cNvPr id="12" name="Group 12"/>
          <p:cNvGrpSpPr/>
          <p:nvPr/>
        </p:nvGrpSpPr>
        <p:grpSpPr>
          <a:xfrm>
            <a:off x="9625671" y="3879830"/>
            <a:ext cx="7482274" cy="2398806"/>
            <a:chOff x="0" y="0"/>
            <a:chExt cx="1970640" cy="631784"/>
          </a:xfrm>
        </p:grpSpPr>
        <p:sp>
          <p:nvSpPr>
            <p:cNvPr id="13" name="Freeform 13"/>
            <p:cNvSpPr/>
            <p:nvPr/>
          </p:nvSpPr>
          <p:spPr>
            <a:xfrm>
              <a:off x="0" y="0"/>
              <a:ext cx="1970640" cy="631784"/>
            </a:xfrm>
            <a:custGeom>
              <a:avLst/>
              <a:gdLst/>
              <a:ahLst/>
              <a:cxnLst/>
              <a:rect l="l" t="t" r="r" b="b"/>
              <a:pathLst>
                <a:path w="1970640" h="631784">
                  <a:moveTo>
                    <a:pt x="52770" y="0"/>
                  </a:moveTo>
                  <a:lnTo>
                    <a:pt x="1917870" y="0"/>
                  </a:lnTo>
                  <a:cubicBezTo>
                    <a:pt x="1947014" y="0"/>
                    <a:pt x="1970640" y="23626"/>
                    <a:pt x="1970640" y="52770"/>
                  </a:cubicBezTo>
                  <a:lnTo>
                    <a:pt x="1970640" y="579014"/>
                  </a:lnTo>
                  <a:cubicBezTo>
                    <a:pt x="1970640" y="608158"/>
                    <a:pt x="1947014" y="631784"/>
                    <a:pt x="1917870" y="631784"/>
                  </a:cubicBezTo>
                  <a:lnTo>
                    <a:pt x="52770" y="631784"/>
                  </a:lnTo>
                  <a:cubicBezTo>
                    <a:pt x="23626" y="631784"/>
                    <a:pt x="0" y="608158"/>
                    <a:pt x="0" y="579014"/>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4" name="TextBox 14"/>
            <p:cNvSpPr txBox="1"/>
            <p:nvPr/>
          </p:nvSpPr>
          <p:spPr>
            <a:xfrm>
              <a:off x="0" y="-66675"/>
              <a:ext cx="1970640" cy="698459"/>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2</a:t>
              </a:r>
              <a:r>
                <a:rPr lang="en-US" sz="3499">
                  <a:solidFill>
                    <a:srgbClr val="666666"/>
                  </a:solidFill>
                  <a:latin typeface="Roboto Condensed"/>
                </a:rPr>
                <a:t>. (đoạn 2, 3) Nêu những nét thiên nhiên đặc sắc chứng minh nơi đây xứng đáng là Công viên địa chất toàn cầu</a:t>
              </a:r>
            </a:p>
          </p:txBody>
        </p:sp>
      </p:grpSp>
      <p:grpSp>
        <p:nvGrpSpPr>
          <p:cNvPr id="15" name="Group 15"/>
          <p:cNvGrpSpPr/>
          <p:nvPr/>
        </p:nvGrpSpPr>
        <p:grpSpPr>
          <a:xfrm>
            <a:off x="9625671" y="6487626"/>
            <a:ext cx="7482274" cy="2159747"/>
            <a:chOff x="0" y="0"/>
            <a:chExt cx="1970640" cy="568822"/>
          </a:xfrm>
        </p:grpSpPr>
        <p:sp>
          <p:nvSpPr>
            <p:cNvPr id="16" name="Freeform 16"/>
            <p:cNvSpPr/>
            <p:nvPr/>
          </p:nvSpPr>
          <p:spPr>
            <a:xfrm>
              <a:off x="0" y="0"/>
              <a:ext cx="1970640" cy="568822"/>
            </a:xfrm>
            <a:custGeom>
              <a:avLst/>
              <a:gdLst/>
              <a:ahLst/>
              <a:cxnLst/>
              <a:rect l="l" t="t" r="r" b="b"/>
              <a:pathLst>
                <a:path w="1970640" h="568822">
                  <a:moveTo>
                    <a:pt x="52770" y="0"/>
                  </a:moveTo>
                  <a:lnTo>
                    <a:pt x="1917870" y="0"/>
                  </a:lnTo>
                  <a:cubicBezTo>
                    <a:pt x="1947014" y="0"/>
                    <a:pt x="1970640" y="23626"/>
                    <a:pt x="1970640" y="52770"/>
                  </a:cubicBezTo>
                  <a:lnTo>
                    <a:pt x="1970640" y="516052"/>
                  </a:lnTo>
                  <a:cubicBezTo>
                    <a:pt x="1970640" y="545196"/>
                    <a:pt x="1947014" y="568822"/>
                    <a:pt x="1917870" y="568822"/>
                  </a:cubicBezTo>
                  <a:lnTo>
                    <a:pt x="52770" y="568822"/>
                  </a:lnTo>
                  <a:cubicBezTo>
                    <a:pt x="23626" y="568822"/>
                    <a:pt x="0" y="545196"/>
                    <a:pt x="0" y="516052"/>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17" name="TextBox 17"/>
            <p:cNvSpPr txBox="1"/>
            <p:nvPr/>
          </p:nvSpPr>
          <p:spPr>
            <a:xfrm>
              <a:off x="0" y="-66675"/>
              <a:ext cx="1970640" cy="635497"/>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3</a:t>
              </a:r>
              <a:r>
                <a:rPr lang="en-US" sz="3499">
                  <a:solidFill>
                    <a:srgbClr val="666666"/>
                  </a:solidFill>
                  <a:latin typeface="Roboto Condensed"/>
                </a:rPr>
                <a:t> (đoạn 4,5,6) Giới thiệu về cảnh quan cuộc sống và con người tại nơi đây</a:t>
              </a:r>
            </a:p>
          </p:txBody>
        </p:sp>
      </p:grpSp>
      <p:grpSp>
        <p:nvGrpSpPr>
          <p:cNvPr id="18" name="Group 18"/>
          <p:cNvGrpSpPr/>
          <p:nvPr/>
        </p:nvGrpSpPr>
        <p:grpSpPr>
          <a:xfrm>
            <a:off x="1661726" y="6487626"/>
            <a:ext cx="7482274" cy="2159747"/>
            <a:chOff x="0" y="0"/>
            <a:chExt cx="1970640" cy="568822"/>
          </a:xfrm>
        </p:grpSpPr>
        <p:sp>
          <p:nvSpPr>
            <p:cNvPr id="19" name="Freeform 19"/>
            <p:cNvSpPr/>
            <p:nvPr/>
          </p:nvSpPr>
          <p:spPr>
            <a:xfrm>
              <a:off x="0" y="0"/>
              <a:ext cx="1970640" cy="568822"/>
            </a:xfrm>
            <a:custGeom>
              <a:avLst/>
              <a:gdLst/>
              <a:ahLst/>
              <a:cxnLst/>
              <a:rect l="l" t="t" r="r" b="b"/>
              <a:pathLst>
                <a:path w="1970640" h="568822">
                  <a:moveTo>
                    <a:pt x="52770" y="0"/>
                  </a:moveTo>
                  <a:lnTo>
                    <a:pt x="1917870" y="0"/>
                  </a:lnTo>
                  <a:cubicBezTo>
                    <a:pt x="1947014" y="0"/>
                    <a:pt x="1970640" y="23626"/>
                    <a:pt x="1970640" y="52770"/>
                  </a:cubicBezTo>
                  <a:lnTo>
                    <a:pt x="1970640" y="516052"/>
                  </a:lnTo>
                  <a:cubicBezTo>
                    <a:pt x="1970640" y="545196"/>
                    <a:pt x="1947014" y="568822"/>
                    <a:pt x="1917870" y="568822"/>
                  </a:cubicBezTo>
                  <a:lnTo>
                    <a:pt x="52770" y="568822"/>
                  </a:lnTo>
                  <a:cubicBezTo>
                    <a:pt x="23626" y="568822"/>
                    <a:pt x="0" y="545196"/>
                    <a:pt x="0" y="516052"/>
                  </a:cubicBezTo>
                  <a:lnTo>
                    <a:pt x="0" y="52770"/>
                  </a:lnTo>
                  <a:cubicBezTo>
                    <a:pt x="0" y="23626"/>
                    <a:pt x="23626" y="0"/>
                    <a:pt x="52770" y="0"/>
                  </a:cubicBezTo>
                  <a:close/>
                </a:path>
              </a:pathLst>
            </a:custGeom>
            <a:gradFill rotWithShape="1">
              <a:gsLst>
                <a:gs pos="0">
                  <a:srgbClr val="EEDECF">
                    <a:alpha val="100000"/>
                  </a:srgbClr>
                </a:gs>
                <a:gs pos="100000">
                  <a:srgbClr val="FFFFFF">
                    <a:alpha val="100000"/>
                  </a:srgbClr>
                </a:gs>
              </a:gsLst>
              <a:lin ang="5400012"/>
            </a:gradFill>
            <a:ln w="38100" cap="rnd">
              <a:solidFill>
                <a:srgbClr val="8B7E56"/>
              </a:solidFill>
              <a:prstDash val="lgDash"/>
              <a:round/>
            </a:ln>
          </p:spPr>
        </p:sp>
        <p:sp>
          <p:nvSpPr>
            <p:cNvPr id="20" name="TextBox 20"/>
            <p:cNvSpPr txBox="1"/>
            <p:nvPr/>
          </p:nvSpPr>
          <p:spPr>
            <a:xfrm>
              <a:off x="0" y="-66675"/>
              <a:ext cx="1970640" cy="635497"/>
            </a:xfrm>
            <a:prstGeom prst="rect">
              <a:avLst/>
            </a:prstGeom>
          </p:spPr>
          <p:txBody>
            <a:bodyPr lIns="50800" tIns="50800" rIns="50800" bIns="50800" rtlCol="0" anchor="ctr"/>
            <a:lstStyle/>
            <a:p>
              <a:pPr algn="ctr">
                <a:lnSpc>
                  <a:spcPts val="4899"/>
                </a:lnSpc>
              </a:pPr>
              <a:r>
                <a:rPr lang="en-US" sz="3499">
                  <a:solidFill>
                    <a:srgbClr val="666666"/>
                  </a:solidFill>
                  <a:latin typeface="Roboto Condensed Bold"/>
                </a:rPr>
                <a:t>Phần 4 </a:t>
              </a:r>
              <a:r>
                <a:rPr lang="en-US" sz="3499">
                  <a:solidFill>
                    <a:srgbClr val="666666"/>
                  </a:solidFill>
                  <a:latin typeface="Roboto Condensed"/>
                </a:rPr>
                <a:t>(đoạn cuối) Nêu cảm nhận và lời mời tham quan nơi đây.</a:t>
              </a:r>
            </a:p>
          </p:txBody>
        </p:sp>
      </p:grpSp>
      <p:grpSp>
        <p:nvGrpSpPr>
          <p:cNvPr id="21" name="Group 21"/>
          <p:cNvGrpSpPr/>
          <p:nvPr/>
        </p:nvGrpSpPr>
        <p:grpSpPr>
          <a:xfrm>
            <a:off x="1661726" y="8847398"/>
            <a:ext cx="15597574" cy="1024218"/>
            <a:chOff x="0" y="0"/>
            <a:chExt cx="4108003" cy="269753"/>
          </a:xfrm>
        </p:grpSpPr>
        <p:sp>
          <p:nvSpPr>
            <p:cNvPr id="22" name="Freeform 22"/>
            <p:cNvSpPr/>
            <p:nvPr/>
          </p:nvSpPr>
          <p:spPr>
            <a:xfrm>
              <a:off x="0" y="0"/>
              <a:ext cx="4108003" cy="269753"/>
            </a:xfrm>
            <a:custGeom>
              <a:avLst/>
              <a:gdLst/>
              <a:ahLst/>
              <a:cxnLst/>
              <a:rect l="l" t="t" r="r" b="b"/>
              <a:pathLst>
                <a:path w="4108003" h="269753">
                  <a:moveTo>
                    <a:pt x="25314" y="0"/>
                  </a:moveTo>
                  <a:lnTo>
                    <a:pt x="4082689" y="0"/>
                  </a:lnTo>
                  <a:cubicBezTo>
                    <a:pt x="4096670" y="0"/>
                    <a:pt x="4108003" y="11333"/>
                    <a:pt x="4108003" y="25314"/>
                  </a:cubicBezTo>
                  <a:lnTo>
                    <a:pt x="4108003" y="244439"/>
                  </a:lnTo>
                  <a:cubicBezTo>
                    <a:pt x="4108003" y="258419"/>
                    <a:pt x="4096670" y="269753"/>
                    <a:pt x="4082689" y="269753"/>
                  </a:cubicBezTo>
                  <a:lnTo>
                    <a:pt x="25314" y="269753"/>
                  </a:lnTo>
                  <a:cubicBezTo>
                    <a:pt x="11333" y="269753"/>
                    <a:pt x="0" y="258419"/>
                    <a:pt x="0" y="244439"/>
                  </a:cubicBezTo>
                  <a:lnTo>
                    <a:pt x="0" y="25314"/>
                  </a:lnTo>
                  <a:cubicBezTo>
                    <a:pt x="0" y="11333"/>
                    <a:pt x="11333" y="0"/>
                    <a:pt x="25314" y="0"/>
                  </a:cubicBezTo>
                  <a:close/>
                </a:path>
              </a:pathLst>
            </a:custGeom>
            <a:solidFill>
              <a:srgbClr val="C4CBB9"/>
            </a:solidFill>
          </p:spPr>
        </p:sp>
        <p:sp>
          <p:nvSpPr>
            <p:cNvPr id="23" name="TextBox 23"/>
            <p:cNvSpPr txBox="1"/>
            <p:nvPr/>
          </p:nvSpPr>
          <p:spPr>
            <a:xfrm>
              <a:off x="0" y="-38100"/>
              <a:ext cx="4108003" cy="307853"/>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3798042" y="108905"/>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25" name="TextBox 25"/>
          <p:cNvSpPr txBox="1"/>
          <p:nvPr/>
        </p:nvSpPr>
        <p:spPr>
          <a:xfrm>
            <a:off x="963342" y="1262926"/>
            <a:ext cx="16816658" cy="1257300"/>
          </a:xfrm>
          <a:prstGeom prst="rect">
            <a:avLst/>
          </a:prstGeom>
        </p:spPr>
        <p:txBody>
          <a:bodyPr lIns="0" tIns="0" rIns="0" bIns="0" rtlCol="0" anchor="t">
            <a:spAutoFit/>
          </a:bodyPr>
          <a:lstStyle/>
          <a:p>
            <a:pPr algn="l">
              <a:lnSpc>
                <a:spcPts val="4952"/>
              </a:lnSpc>
              <a:spcBef>
                <a:spcPct val="0"/>
              </a:spcBef>
            </a:pPr>
            <a:r>
              <a:rPr lang="en-US" sz="4127" dirty="0" err="1">
                <a:solidFill>
                  <a:srgbClr val="6B7063"/>
                </a:solidFill>
                <a:latin typeface="Roboto Condensed Bold Italics"/>
              </a:rPr>
              <a:t>Đặc</a:t>
            </a:r>
            <a:r>
              <a:rPr lang="en-US" sz="4127" dirty="0">
                <a:solidFill>
                  <a:srgbClr val="6B7063"/>
                </a:solidFill>
                <a:latin typeface="Roboto Condensed Bold Italics"/>
              </a:rPr>
              <a:t> </a:t>
            </a:r>
            <a:r>
              <a:rPr lang="en-US" sz="4127" dirty="0" err="1">
                <a:solidFill>
                  <a:srgbClr val="6B7063"/>
                </a:solidFill>
                <a:latin typeface="Roboto Condensed Bold Italics"/>
              </a:rPr>
              <a:t>trưng</a:t>
            </a:r>
            <a:r>
              <a:rPr lang="en-US" sz="4127" dirty="0">
                <a:solidFill>
                  <a:srgbClr val="6B7063"/>
                </a:solidFill>
                <a:latin typeface="Roboto Condensed Bold Italics"/>
              </a:rPr>
              <a:t> </a:t>
            </a:r>
            <a:r>
              <a:rPr lang="en-US" sz="4127" dirty="0" err="1">
                <a:solidFill>
                  <a:srgbClr val="6B7063"/>
                </a:solidFill>
                <a:latin typeface="Roboto Condensed Bold Italics"/>
              </a:rPr>
              <a:t>của</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 </a:t>
            </a:r>
            <a:r>
              <a:rPr lang="en-US" sz="4127" dirty="0" err="1">
                <a:solidFill>
                  <a:srgbClr val="6B7063"/>
                </a:solidFill>
                <a:latin typeface="Roboto Condensed Bold Italics"/>
              </a:rPr>
              <a:t>bản</a:t>
            </a:r>
            <a:r>
              <a:rPr lang="en-US" sz="4127" dirty="0">
                <a:solidFill>
                  <a:srgbClr val="6B7063"/>
                </a:solidFill>
                <a:latin typeface="Roboto Condensed Bold Italics"/>
              </a:rPr>
              <a:t> </a:t>
            </a:r>
            <a:r>
              <a:rPr lang="en-US" sz="4127" dirty="0" err="1">
                <a:solidFill>
                  <a:srgbClr val="6B7063"/>
                </a:solidFill>
                <a:latin typeface="Roboto Condensed Bold Italics"/>
              </a:rPr>
              <a:t>thông</a:t>
            </a:r>
            <a:r>
              <a:rPr lang="en-US" sz="4127" dirty="0">
                <a:solidFill>
                  <a:srgbClr val="6B7063"/>
                </a:solidFill>
                <a:latin typeface="Roboto Condensed Bold Italics"/>
              </a:rPr>
              <a:t> tin </a:t>
            </a:r>
            <a:r>
              <a:rPr lang="en-US" sz="4127" dirty="0" err="1">
                <a:solidFill>
                  <a:srgbClr val="6B7063"/>
                </a:solidFill>
                <a:latin typeface="Roboto Condensed Bold Italics"/>
              </a:rPr>
              <a:t>thuyết</a:t>
            </a:r>
            <a:r>
              <a:rPr lang="en-US" sz="4127" dirty="0">
                <a:solidFill>
                  <a:srgbClr val="6B7063"/>
                </a:solidFill>
                <a:latin typeface="Roboto Condensed Bold Italics"/>
              </a:rPr>
              <a:t> </a:t>
            </a:r>
            <a:r>
              <a:rPr lang="en-US" sz="4127" dirty="0" err="1">
                <a:solidFill>
                  <a:srgbClr val="6B7063"/>
                </a:solidFill>
                <a:latin typeface="Roboto Condensed Bold Italics"/>
              </a:rPr>
              <a:t>minh</a:t>
            </a:r>
            <a:r>
              <a:rPr lang="en-US" sz="4127" dirty="0">
                <a:solidFill>
                  <a:srgbClr val="6B7063"/>
                </a:solidFill>
                <a:latin typeface="Roboto Condensed Bold Italics"/>
              </a:rPr>
              <a:t> </a:t>
            </a:r>
            <a:r>
              <a:rPr lang="en-US" sz="4127" dirty="0" err="1">
                <a:solidFill>
                  <a:srgbClr val="6B7063"/>
                </a:solidFill>
                <a:latin typeface="Roboto Condensed Bold Italics"/>
              </a:rPr>
              <a:t>về</a:t>
            </a:r>
            <a:r>
              <a:rPr lang="en-US" sz="4127" dirty="0">
                <a:solidFill>
                  <a:srgbClr val="6B7063"/>
                </a:solidFill>
                <a:latin typeface="Roboto Condensed Bold Italics"/>
              </a:rPr>
              <a:t> </a:t>
            </a:r>
            <a:r>
              <a:rPr lang="en-US" sz="4127" dirty="0" err="1">
                <a:solidFill>
                  <a:srgbClr val="6B7063"/>
                </a:solidFill>
                <a:latin typeface="Roboto Condensed Bold Italics"/>
              </a:rPr>
              <a:t>một</a:t>
            </a:r>
            <a:r>
              <a:rPr lang="en-US" sz="4127" dirty="0">
                <a:solidFill>
                  <a:srgbClr val="6B7063"/>
                </a:solidFill>
                <a:latin typeface="Roboto Condensed Bold Italics"/>
              </a:rPr>
              <a:t> </a:t>
            </a:r>
            <a:r>
              <a:rPr lang="en-US" sz="4127" dirty="0" err="1">
                <a:solidFill>
                  <a:srgbClr val="6B7063"/>
                </a:solidFill>
                <a:latin typeface="Roboto Condensed Bold Italics"/>
              </a:rPr>
              <a:t>danh</a:t>
            </a:r>
            <a:r>
              <a:rPr lang="en-US" sz="4127" dirty="0">
                <a:solidFill>
                  <a:srgbClr val="6B7063"/>
                </a:solidFill>
                <a:latin typeface="Roboto Condensed Bold Italics"/>
              </a:rPr>
              <a:t> lam </a:t>
            </a:r>
            <a:r>
              <a:rPr lang="en-US" sz="4127" dirty="0" err="1">
                <a:solidFill>
                  <a:srgbClr val="6B7063"/>
                </a:solidFill>
                <a:latin typeface="Roboto Condensed Bold Italics"/>
              </a:rPr>
              <a:t>thắng</a:t>
            </a:r>
            <a:r>
              <a:rPr lang="en-US" sz="4127" dirty="0">
                <a:solidFill>
                  <a:srgbClr val="6B7063"/>
                </a:solidFill>
                <a:latin typeface="Roboto Condensed Bold Italics"/>
              </a:rPr>
              <a:t> </a:t>
            </a:r>
            <a:r>
              <a:rPr lang="en-US" sz="4127" dirty="0" err="1">
                <a:solidFill>
                  <a:srgbClr val="6B7063"/>
                </a:solidFill>
                <a:latin typeface="Roboto Condensed Bold Italics"/>
              </a:rPr>
              <a:t>cảnh</a:t>
            </a:r>
            <a:r>
              <a:rPr lang="en-US" sz="4127" dirty="0">
                <a:solidFill>
                  <a:srgbClr val="6B7063"/>
                </a:solidFill>
                <a:latin typeface="Roboto Condensed Bold Italics"/>
              </a:rPr>
              <a:t> </a:t>
            </a:r>
            <a:r>
              <a:rPr lang="en-US" sz="4127" dirty="0" err="1">
                <a:solidFill>
                  <a:srgbClr val="6B7063"/>
                </a:solidFill>
                <a:latin typeface="Roboto Condensed Bold Italics"/>
              </a:rPr>
              <a:t>được</a:t>
            </a:r>
            <a:r>
              <a:rPr lang="en-US" sz="4127" dirty="0">
                <a:solidFill>
                  <a:srgbClr val="6B7063"/>
                </a:solidFill>
                <a:latin typeface="Roboto Condensed Bold Italics"/>
              </a:rPr>
              <a:t> </a:t>
            </a:r>
            <a:r>
              <a:rPr lang="en-US" sz="4127" dirty="0" err="1">
                <a:solidFill>
                  <a:srgbClr val="6B7063"/>
                </a:solidFill>
                <a:latin typeface="Roboto Condensed Bold Italics"/>
              </a:rPr>
              <a:t>thể</a:t>
            </a:r>
            <a:r>
              <a:rPr lang="en-US" sz="4127" dirty="0">
                <a:solidFill>
                  <a:srgbClr val="6B7063"/>
                </a:solidFill>
                <a:latin typeface="Roboto Condensed Bold Italics"/>
              </a:rPr>
              <a:t> </a:t>
            </a:r>
            <a:r>
              <a:rPr lang="en-US" sz="4127" dirty="0" err="1">
                <a:solidFill>
                  <a:srgbClr val="6B7063"/>
                </a:solidFill>
                <a:latin typeface="Roboto Condensed Bold Italics"/>
              </a:rPr>
              <a:t>hiện</a:t>
            </a:r>
            <a:r>
              <a:rPr lang="en-US" sz="4127" dirty="0">
                <a:solidFill>
                  <a:srgbClr val="6B7063"/>
                </a:solidFill>
                <a:latin typeface="Roboto Condensed Bold Italics"/>
              </a:rPr>
              <a:t> </a:t>
            </a:r>
            <a:r>
              <a:rPr lang="en-US" sz="4127" dirty="0" err="1">
                <a:solidFill>
                  <a:srgbClr val="6B7063"/>
                </a:solidFill>
                <a:latin typeface="Roboto Condensed Bold Italics"/>
              </a:rPr>
              <a:t>trong</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 </a:t>
            </a:r>
            <a:r>
              <a:rPr lang="en-US" sz="4127" dirty="0" err="1">
                <a:solidFill>
                  <a:srgbClr val="6B7063"/>
                </a:solidFill>
                <a:latin typeface="Roboto Condensed Bold Italics"/>
              </a:rPr>
              <a:t>bản</a:t>
            </a:r>
            <a:r>
              <a:rPr lang="en-US" sz="4127" dirty="0">
                <a:solidFill>
                  <a:srgbClr val="6B7063"/>
                </a:solidFill>
                <a:latin typeface="Roboto Condensed Bold Italics"/>
              </a:rPr>
              <a:t> “Cao </a:t>
            </a:r>
            <a:r>
              <a:rPr lang="en-US" sz="4127" dirty="0" err="1">
                <a:solidFill>
                  <a:srgbClr val="6B7063"/>
                </a:solidFill>
                <a:latin typeface="Roboto Condensed Bold Italics"/>
              </a:rPr>
              <a:t>nguyên</a:t>
            </a:r>
            <a:r>
              <a:rPr lang="en-US" sz="4127" dirty="0">
                <a:solidFill>
                  <a:srgbClr val="6B7063"/>
                </a:solidFill>
                <a:latin typeface="Roboto Condensed Bold Italics"/>
              </a:rPr>
              <a:t> </a:t>
            </a:r>
            <a:r>
              <a:rPr lang="en-US" sz="4127" dirty="0" err="1">
                <a:solidFill>
                  <a:srgbClr val="6B7063"/>
                </a:solidFill>
                <a:latin typeface="Roboto Condensed Bold Italics"/>
              </a:rPr>
              <a:t>đá</a:t>
            </a:r>
            <a:r>
              <a:rPr lang="en-US" sz="4127" dirty="0">
                <a:solidFill>
                  <a:srgbClr val="6B7063"/>
                </a:solidFill>
                <a:latin typeface="Roboto Condensed Bold Italics"/>
              </a:rPr>
              <a:t> </a:t>
            </a:r>
            <a:r>
              <a:rPr lang="en-US" sz="4127" dirty="0" err="1">
                <a:solidFill>
                  <a:srgbClr val="6B7063"/>
                </a:solidFill>
                <a:latin typeface="Roboto Condensed Bold Italics"/>
              </a:rPr>
              <a:t>Đồng</a:t>
            </a:r>
            <a:r>
              <a:rPr lang="en-US" sz="4127" dirty="0">
                <a:solidFill>
                  <a:srgbClr val="6B7063"/>
                </a:solidFill>
                <a:latin typeface="Roboto Condensed Bold Italics"/>
              </a:rPr>
              <a:t> </a:t>
            </a:r>
            <a:r>
              <a:rPr lang="en-US" sz="4127" dirty="0" err="1">
                <a:solidFill>
                  <a:srgbClr val="6B7063"/>
                </a:solidFill>
                <a:latin typeface="Roboto Condensed Bold Italics"/>
              </a:rPr>
              <a:t>Văn</a:t>
            </a:r>
            <a:r>
              <a:rPr lang="en-US" sz="4127" dirty="0">
                <a:solidFill>
                  <a:srgbClr val="6B7063"/>
                </a:solidFill>
                <a:latin typeface="Roboto Condensed Bold Italics"/>
              </a:rPr>
              <a:t>”</a:t>
            </a:r>
          </a:p>
        </p:txBody>
      </p:sp>
      <p:sp>
        <p:nvSpPr>
          <p:cNvPr id="26" name="TextBox 26"/>
          <p:cNvSpPr txBox="1"/>
          <p:nvPr/>
        </p:nvSpPr>
        <p:spPr>
          <a:xfrm>
            <a:off x="650607" y="2797865"/>
            <a:ext cx="6433346" cy="646430"/>
          </a:xfrm>
          <a:prstGeom prst="rect">
            <a:avLst/>
          </a:prstGeom>
        </p:spPr>
        <p:txBody>
          <a:bodyPr lIns="0" tIns="0" rIns="0" bIns="0" rtlCol="0" anchor="t">
            <a:spAutoFit/>
          </a:bodyPr>
          <a:lstStyle/>
          <a:p>
            <a:pPr algn="ctr">
              <a:lnSpc>
                <a:spcPts val="5319"/>
              </a:lnSpc>
            </a:pPr>
            <a:r>
              <a:rPr lang="en-US" sz="3799">
                <a:solidFill>
                  <a:srgbClr val="5D5D6B"/>
                </a:solidFill>
                <a:latin typeface="Roboto Condensed Bold"/>
              </a:rPr>
              <a:t>C. Cấu trúc triển khai văn bản</a:t>
            </a:r>
          </a:p>
        </p:txBody>
      </p:sp>
      <p:sp>
        <p:nvSpPr>
          <p:cNvPr id="27" name="TextBox 27"/>
          <p:cNvSpPr txBox="1"/>
          <p:nvPr/>
        </p:nvSpPr>
        <p:spPr>
          <a:xfrm>
            <a:off x="7324773" y="2781256"/>
            <a:ext cx="2995716" cy="590550"/>
          </a:xfrm>
          <a:prstGeom prst="rect">
            <a:avLst/>
          </a:prstGeom>
        </p:spPr>
        <p:txBody>
          <a:bodyPr lIns="0" tIns="0" rIns="0" bIns="0" rtlCol="0" anchor="t">
            <a:spAutoFit/>
          </a:bodyPr>
          <a:lstStyle/>
          <a:p>
            <a:pPr algn="l">
              <a:lnSpc>
                <a:spcPts val="4679"/>
              </a:lnSpc>
              <a:spcBef>
                <a:spcPct val="0"/>
              </a:spcBef>
            </a:pPr>
            <a:r>
              <a:rPr lang="en-US" sz="3899" dirty="0" err="1">
                <a:solidFill>
                  <a:srgbClr val="855027"/>
                </a:solidFill>
                <a:latin typeface="Roboto Condensed"/>
              </a:rPr>
              <a:t>Gồm</a:t>
            </a:r>
            <a:r>
              <a:rPr lang="en-US" sz="3899" dirty="0">
                <a:solidFill>
                  <a:srgbClr val="855027"/>
                </a:solidFill>
                <a:latin typeface="Roboto Condensed"/>
              </a:rPr>
              <a:t> 4 </a:t>
            </a:r>
            <a:r>
              <a:rPr lang="en-US" sz="3899" dirty="0" err="1">
                <a:solidFill>
                  <a:srgbClr val="855027"/>
                </a:solidFill>
                <a:latin typeface="Roboto Condensed"/>
              </a:rPr>
              <a:t>phần</a:t>
            </a:r>
            <a:endParaRPr lang="en-US" sz="3899" dirty="0">
              <a:solidFill>
                <a:srgbClr val="855027"/>
              </a:solidFill>
              <a:latin typeface="Roboto Condensed"/>
            </a:endParaRPr>
          </a:p>
        </p:txBody>
      </p:sp>
      <p:sp>
        <p:nvSpPr>
          <p:cNvPr id="28" name="TextBox 28"/>
          <p:cNvSpPr txBox="1"/>
          <p:nvPr/>
        </p:nvSpPr>
        <p:spPr>
          <a:xfrm>
            <a:off x="1981201" y="9042752"/>
            <a:ext cx="14439632" cy="564257"/>
          </a:xfrm>
          <a:prstGeom prst="rect">
            <a:avLst/>
          </a:prstGeom>
        </p:spPr>
        <p:txBody>
          <a:bodyPr wrap="square" lIns="0" tIns="0" rIns="0" bIns="0" rtlCol="0" anchor="t">
            <a:spAutoFit/>
          </a:bodyPr>
          <a:lstStyle/>
          <a:p>
            <a:pPr algn="ctr">
              <a:lnSpc>
                <a:spcPts val="4439"/>
              </a:lnSpc>
              <a:spcBef>
                <a:spcPct val="0"/>
              </a:spcBef>
            </a:pPr>
            <a:r>
              <a:rPr lang="en-US" sz="3699" dirty="0" err="1">
                <a:solidFill>
                  <a:srgbClr val="011540"/>
                </a:solidFill>
                <a:latin typeface="Roboto Condensed"/>
              </a:rPr>
              <a:t>Văn</a:t>
            </a:r>
            <a:r>
              <a:rPr lang="en-US" sz="3699" dirty="0">
                <a:solidFill>
                  <a:srgbClr val="011540"/>
                </a:solidFill>
                <a:latin typeface="Roboto Condensed"/>
              </a:rPr>
              <a:t> </a:t>
            </a:r>
            <a:r>
              <a:rPr lang="en-US" sz="3699" dirty="0" err="1">
                <a:solidFill>
                  <a:srgbClr val="011540"/>
                </a:solidFill>
                <a:latin typeface="Roboto Condensed"/>
              </a:rPr>
              <a:t>bản</a:t>
            </a:r>
            <a:r>
              <a:rPr lang="en-US" sz="3699" dirty="0">
                <a:solidFill>
                  <a:srgbClr val="011540"/>
                </a:solidFill>
                <a:latin typeface="Roboto Condensed"/>
              </a:rPr>
              <a:t> </a:t>
            </a:r>
            <a:r>
              <a:rPr lang="en-US" sz="3699" dirty="0" err="1">
                <a:solidFill>
                  <a:srgbClr val="011540"/>
                </a:solidFill>
                <a:latin typeface="Roboto Condensed"/>
              </a:rPr>
              <a:t>được</a:t>
            </a:r>
            <a:r>
              <a:rPr lang="en-US" sz="3699" dirty="0">
                <a:solidFill>
                  <a:srgbClr val="011540"/>
                </a:solidFill>
                <a:latin typeface="Roboto Condensed"/>
              </a:rPr>
              <a:t> </a:t>
            </a:r>
            <a:r>
              <a:rPr lang="en-US" sz="3699" dirty="0" err="1">
                <a:solidFill>
                  <a:srgbClr val="011540"/>
                </a:solidFill>
                <a:latin typeface="Roboto Condensed"/>
              </a:rPr>
              <a:t>trình</a:t>
            </a:r>
            <a:r>
              <a:rPr lang="en-US" sz="3699" dirty="0">
                <a:solidFill>
                  <a:srgbClr val="011540"/>
                </a:solidFill>
                <a:latin typeface="Roboto Condensed"/>
              </a:rPr>
              <a:t> </a:t>
            </a:r>
            <a:r>
              <a:rPr lang="en-US" sz="3699" dirty="0" err="1">
                <a:solidFill>
                  <a:srgbClr val="011540"/>
                </a:solidFill>
                <a:latin typeface="Roboto Condensed"/>
              </a:rPr>
              <a:t>tự</a:t>
            </a:r>
            <a:r>
              <a:rPr lang="en-US" sz="3699" dirty="0">
                <a:solidFill>
                  <a:srgbClr val="011540"/>
                </a:solidFill>
                <a:latin typeface="Roboto Condensed"/>
              </a:rPr>
              <a:t> </a:t>
            </a:r>
            <a:r>
              <a:rPr lang="en-US" sz="3699" dirty="0" err="1">
                <a:solidFill>
                  <a:srgbClr val="011540"/>
                </a:solidFill>
                <a:latin typeface="Roboto Condensed"/>
              </a:rPr>
              <a:t>phân</a:t>
            </a:r>
            <a:r>
              <a:rPr lang="en-US" sz="3699" dirty="0">
                <a:solidFill>
                  <a:srgbClr val="011540"/>
                </a:solidFill>
                <a:latin typeface="Roboto Condensed"/>
              </a:rPr>
              <a:t> </a:t>
            </a:r>
            <a:r>
              <a:rPr lang="en-US" sz="3699" dirty="0" err="1">
                <a:solidFill>
                  <a:srgbClr val="011540"/>
                </a:solidFill>
                <a:latin typeface="Roboto Condensed"/>
              </a:rPr>
              <a:t>loại</a:t>
            </a:r>
            <a:r>
              <a:rPr lang="en-US" sz="3699" dirty="0">
                <a:solidFill>
                  <a:srgbClr val="011540"/>
                </a:solidFill>
                <a:latin typeface="Roboto Condensed"/>
              </a:rPr>
              <a:t> </a:t>
            </a:r>
            <a:r>
              <a:rPr lang="en-US" sz="3699" dirty="0" err="1">
                <a:solidFill>
                  <a:srgbClr val="011540"/>
                </a:solidFill>
                <a:latin typeface="Roboto Condensed"/>
              </a:rPr>
              <a:t>đối</a:t>
            </a:r>
            <a:r>
              <a:rPr lang="en-US" sz="3699" dirty="0">
                <a:solidFill>
                  <a:srgbClr val="011540"/>
                </a:solidFill>
                <a:latin typeface="Roboto Condensed"/>
              </a:rPr>
              <a:t> </a:t>
            </a:r>
            <a:r>
              <a:rPr lang="en-US" sz="3699" dirty="0" err="1">
                <a:solidFill>
                  <a:srgbClr val="011540"/>
                </a:solidFill>
                <a:latin typeface="Roboto Condensed"/>
              </a:rPr>
              <a:t>tượng</a:t>
            </a:r>
            <a:r>
              <a:rPr lang="en-US" sz="3699" dirty="0">
                <a:solidFill>
                  <a:srgbClr val="011540"/>
                </a:solidFill>
                <a:latin typeface="Roboto Condensed"/>
              </a:rPr>
              <a:t> </a:t>
            </a:r>
            <a:r>
              <a:rPr lang="en-US" sz="3699" dirty="0" err="1">
                <a:solidFill>
                  <a:srgbClr val="011540"/>
                </a:solidFill>
                <a:latin typeface="Roboto Condensed"/>
              </a:rPr>
              <a:t>kết</a:t>
            </a:r>
            <a:r>
              <a:rPr lang="en-US" sz="3699" dirty="0">
                <a:solidFill>
                  <a:srgbClr val="011540"/>
                </a:solidFill>
                <a:latin typeface="Roboto Condensed"/>
              </a:rPr>
              <a:t> </a:t>
            </a:r>
            <a:r>
              <a:rPr lang="en-US" sz="3699" dirty="0" err="1">
                <a:solidFill>
                  <a:srgbClr val="011540"/>
                </a:solidFill>
                <a:latin typeface="Roboto Condensed"/>
              </a:rPr>
              <a:t>hợp</a:t>
            </a:r>
            <a:r>
              <a:rPr lang="en-US" sz="3699" dirty="0">
                <a:solidFill>
                  <a:srgbClr val="011540"/>
                </a:solidFill>
                <a:latin typeface="Roboto Condensed"/>
              </a:rPr>
              <a:t> </a:t>
            </a:r>
            <a:r>
              <a:rPr lang="en-US" sz="3699" dirty="0" err="1">
                <a:solidFill>
                  <a:srgbClr val="011540"/>
                </a:solidFill>
                <a:latin typeface="Roboto Condensed"/>
              </a:rPr>
              <a:t>với</a:t>
            </a:r>
            <a:r>
              <a:rPr lang="en-US" sz="3699" dirty="0">
                <a:solidFill>
                  <a:srgbClr val="011540"/>
                </a:solidFill>
                <a:latin typeface="Roboto Condensed"/>
              </a:rPr>
              <a:t> </a:t>
            </a:r>
            <a:r>
              <a:rPr lang="en-US" sz="3699" dirty="0" err="1">
                <a:solidFill>
                  <a:srgbClr val="011540"/>
                </a:solidFill>
                <a:latin typeface="Roboto Condensed"/>
              </a:rPr>
              <a:t>trình</a:t>
            </a:r>
            <a:r>
              <a:rPr lang="en-US" sz="3699" dirty="0">
                <a:solidFill>
                  <a:srgbClr val="011540"/>
                </a:solidFill>
                <a:latin typeface="Roboto Condensed"/>
              </a:rPr>
              <a:t> </a:t>
            </a:r>
            <a:r>
              <a:rPr lang="en-US" sz="3699" dirty="0" err="1">
                <a:solidFill>
                  <a:srgbClr val="011540"/>
                </a:solidFill>
                <a:latin typeface="Roboto Condensed"/>
              </a:rPr>
              <a:t>tự</a:t>
            </a:r>
            <a:r>
              <a:rPr lang="en-US" sz="3699" dirty="0">
                <a:solidFill>
                  <a:srgbClr val="011540"/>
                </a:solidFill>
                <a:latin typeface="Roboto Condensed"/>
              </a:rPr>
              <a:t> </a:t>
            </a:r>
            <a:r>
              <a:rPr lang="en-US" sz="3699" dirty="0" err="1">
                <a:solidFill>
                  <a:srgbClr val="011540"/>
                </a:solidFill>
                <a:latin typeface="Roboto Condensed"/>
              </a:rPr>
              <a:t>không</a:t>
            </a:r>
            <a:r>
              <a:rPr lang="en-US" sz="3699" dirty="0">
                <a:solidFill>
                  <a:srgbClr val="011540"/>
                </a:solidFill>
                <a:latin typeface="Roboto Condensed"/>
              </a:rPr>
              <a:t> </a:t>
            </a:r>
            <a:r>
              <a:rPr lang="en-US" sz="3699" dirty="0" err="1">
                <a:solidFill>
                  <a:srgbClr val="011540"/>
                </a:solidFill>
                <a:latin typeface="Roboto Condensed"/>
              </a:rPr>
              <a:t>gian</a:t>
            </a:r>
            <a:r>
              <a:rPr lang="en-US" sz="3699" dirty="0">
                <a:solidFill>
                  <a:srgbClr val="011540"/>
                </a:solidFill>
                <a:latin typeface="Roboto Condensed"/>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barn(inVertic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anim calcmode="lin" valueType="num">
                                      <p:cBhvr>
                                        <p:cTn id="35" dur="1000" fill="hold"/>
                                        <p:tgtEl>
                                          <p:spTgt spid="21"/>
                                        </p:tgtEl>
                                        <p:attrNameLst>
                                          <p:attrName>ppt_x</p:attrName>
                                        </p:attrNameLst>
                                      </p:cBhvr>
                                      <p:tavLst>
                                        <p:tav tm="0">
                                          <p:val>
                                            <p:strVal val="#ppt_x"/>
                                          </p:val>
                                        </p:tav>
                                        <p:tav tm="100000">
                                          <p:val>
                                            <p:strVal val="#ppt_x"/>
                                          </p:val>
                                        </p:tav>
                                      </p:tavLst>
                                    </p:anim>
                                    <p:anim calcmode="lin" valueType="num">
                                      <p:cBhvr>
                                        <p:cTn id="36" dur="1000" fill="hold"/>
                                        <p:tgtEl>
                                          <p:spTgt spid="2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1000"/>
                                        <p:tgtEl>
                                          <p:spTgt spid="28"/>
                                        </p:tgtEl>
                                      </p:cBhvr>
                                    </p:animEffect>
                                    <p:anim calcmode="lin" valueType="num">
                                      <p:cBhvr>
                                        <p:cTn id="40" dur="1000" fill="hold"/>
                                        <p:tgtEl>
                                          <p:spTgt spid="28"/>
                                        </p:tgtEl>
                                        <p:attrNameLst>
                                          <p:attrName>ppt_x</p:attrName>
                                        </p:attrNameLst>
                                      </p:cBhvr>
                                      <p:tavLst>
                                        <p:tav tm="0">
                                          <p:val>
                                            <p:strVal val="#ppt_x"/>
                                          </p:val>
                                        </p:tav>
                                        <p:tav tm="100000">
                                          <p:val>
                                            <p:strVal val="#ppt_x"/>
                                          </p:val>
                                        </p:tav>
                                      </p:tavLst>
                                    </p:anim>
                                    <p:anim calcmode="lin" valueType="num">
                                      <p:cBhvr>
                                        <p:cTn id="4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099331"/>
        </a:gradFill>
        <a:effectLst/>
      </p:bgPr>
    </p:bg>
    <p:spTree>
      <p:nvGrpSpPr>
        <p:cNvPr id="1" name=""/>
        <p:cNvGrpSpPr/>
        <p:nvPr/>
      </p:nvGrpSpPr>
      <p:grpSpPr>
        <a:xfrm>
          <a:off x="0" y="0"/>
          <a:ext cx="0" cy="0"/>
          <a:chOff x="0" y="0"/>
          <a:chExt cx="0" cy="0"/>
        </a:xfrm>
      </p:grpSpPr>
      <p:sp>
        <p:nvSpPr>
          <p:cNvPr id="2" name="Freeform 2"/>
          <p:cNvSpPr/>
          <p:nvPr/>
        </p:nvSpPr>
        <p:spPr>
          <a:xfrm>
            <a:off x="-2451859" y="5650920"/>
            <a:ext cx="22548980" cy="6756220"/>
          </a:xfrm>
          <a:custGeom>
            <a:avLst/>
            <a:gdLst/>
            <a:ahLst/>
            <a:cxnLst/>
            <a:rect l="l" t="t" r="r" b="b"/>
            <a:pathLst>
              <a:path w="22548980" h="6756220">
                <a:moveTo>
                  <a:pt x="0" y="0"/>
                </a:moveTo>
                <a:lnTo>
                  <a:pt x="22548981" y="0"/>
                </a:lnTo>
                <a:lnTo>
                  <a:pt x="22548981" y="6756220"/>
                </a:lnTo>
                <a:lnTo>
                  <a:pt x="0" y="6756220"/>
                </a:lnTo>
                <a:lnTo>
                  <a:pt x="0" y="0"/>
                </a:lnTo>
                <a:close/>
              </a:path>
            </a:pathLst>
          </a:custGeom>
          <a:blipFill>
            <a:blip r:embed="rId3">
              <a:alphaModFix amt="81000"/>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297100" y="6160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10735333">
            <a:off x="-760484" y="-223747"/>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15417784" y="33718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6" name="Group 6"/>
          <p:cNvGrpSpPr/>
          <p:nvPr/>
        </p:nvGrpSpPr>
        <p:grpSpPr>
          <a:xfrm>
            <a:off x="776679" y="3196221"/>
            <a:ext cx="6937388" cy="1194360"/>
            <a:chOff x="0" y="0"/>
            <a:chExt cx="1827131" cy="314564"/>
          </a:xfrm>
        </p:grpSpPr>
        <p:sp>
          <p:nvSpPr>
            <p:cNvPr id="7" name="Freeform 7"/>
            <p:cNvSpPr/>
            <p:nvPr/>
          </p:nvSpPr>
          <p:spPr>
            <a:xfrm>
              <a:off x="0" y="0"/>
              <a:ext cx="1827131" cy="314564"/>
            </a:xfrm>
            <a:custGeom>
              <a:avLst/>
              <a:gdLst/>
              <a:ahLst/>
              <a:cxnLst/>
              <a:rect l="l" t="t" r="r" b="b"/>
              <a:pathLst>
                <a:path w="1827131" h="314564">
                  <a:moveTo>
                    <a:pt x="56914" y="0"/>
                  </a:moveTo>
                  <a:lnTo>
                    <a:pt x="1770217" y="0"/>
                  </a:lnTo>
                  <a:cubicBezTo>
                    <a:pt x="1785311" y="0"/>
                    <a:pt x="1799788" y="5996"/>
                    <a:pt x="1810461" y="16670"/>
                  </a:cubicBezTo>
                  <a:cubicBezTo>
                    <a:pt x="1821135" y="27343"/>
                    <a:pt x="1827131" y="41820"/>
                    <a:pt x="1827131" y="56914"/>
                  </a:cubicBezTo>
                  <a:lnTo>
                    <a:pt x="1827131" y="257650"/>
                  </a:lnTo>
                  <a:cubicBezTo>
                    <a:pt x="1827131" y="272744"/>
                    <a:pt x="1821135" y="287221"/>
                    <a:pt x="1810461" y="297894"/>
                  </a:cubicBezTo>
                  <a:cubicBezTo>
                    <a:pt x="1799788" y="308568"/>
                    <a:pt x="1785311" y="314564"/>
                    <a:pt x="1770217" y="314564"/>
                  </a:cubicBezTo>
                  <a:lnTo>
                    <a:pt x="56914" y="314564"/>
                  </a:lnTo>
                  <a:cubicBezTo>
                    <a:pt x="41820" y="314564"/>
                    <a:pt x="27343" y="308568"/>
                    <a:pt x="16670" y="297894"/>
                  </a:cubicBezTo>
                  <a:cubicBezTo>
                    <a:pt x="5996" y="287221"/>
                    <a:pt x="0" y="272744"/>
                    <a:pt x="0" y="257650"/>
                  </a:cubicBezTo>
                  <a:lnTo>
                    <a:pt x="0" y="56914"/>
                  </a:lnTo>
                  <a:cubicBezTo>
                    <a:pt x="0" y="41820"/>
                    <a:pt x="5996" y="27343"/>
                    <a:pt x="16670" y="16670"/>
                  </a:cubicBezTo>
                  <a:cubicBezTo>
                    <a:pt x="27343" y="5996"/>
                    <a:pt x="41820" y="0"/>
                    <a:pt x="56914" y="0"/>
                  </a:cubicBezTo>
                  <a:close/>
                </a:path>
              </a:pathLst>
            </a:custGeom>
            <a:solidFill>
              <a:srgbClr val="DDCD9C"/>
            </a:solidFill>
          </p:spPr>
        </p:sp>
        <p:sp>
          <p:nvSpPr>
            <p:cNvPr id="8" name="TextBox 8"/>
            <p:cNvSpPr txBox="1"/>
            <p:nvPr/>
          </p:nvSpPr>
          <p:spPr>
            <a:xfrm>
              <a:off x="0" y="-38100"/>
              <a:ext cx="1827131" cy="35266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1764833" y="4947794"/>
            <a:ext cx="11722567" cy="1304925"/>
          </a:xfrm>
          <a:prstGeom prst="rect">
            <a:avLst/>
          </a:prstGeom>
        </p:spPr>
        <p:txBody>
          <a:bodyPr wrap="square" lIns="0" tIns="0" rIns="0" bIns="0" rtlCol="0" anchor="t">
            <a:spAutoFit/>
          </a:bodyPr>
          <a:lstStyle/>
          <a:p>
            <a:pPr marL="928366" lvl="1" indent="-464183" algn="l">
              <a:lnSpc>
                <a:spcPts val="5159"/>
              </a:lnSpc>
              <a:buFont typeface="Arial"/>
              <a:buChar char="•"/>
            </a:pPr>
            <a:r>
              <a:rPr lang="en-US" sz="4299" dirty="0" err="1">
                <a:solidFill>
                  <a:srgbClr val="5D5D6B"/>
                </a:solidFill>
                <a:latin typeface="Roboto Condensed"/>
              </a:rPr>
              <a:t>Hình</a:t>
            </a:r>
            <a:r>
              <a:rPr lang="en-US" sz="4299" dirty="0">
                <a:solidFill>
                  <a:srgbClr val="5D5D6B"/>
                </a:solidFill>
                <a:latin typeface="Roboto Condensed"/>
              </a:rPr>
              <a:t> </a:t>
            </a:r>
            <a:r>
              <a:rPr lang="en-US" sz="4299" dirty="0" err="1">
                <a:solidFill>
                  <a:srgbClr val="5D5D6B"/>
                </a:solidFill>
                <a:latin typeface="Roboto Condensed"/>
              </a:rPr>
              <a:t>ảnh</a:t>
            </a:r>
            <a:r>
              <a:rPr lang="en-US" sz="4299" dirty="0">
                <a:solidFill>
                  <a:srgbClr val="5D5D6B"/>
                </a:solidFill>
                <a:latin typeface="Roboto Condensed"/>
              </a:rPr>
              <a:t> </a:t>
            </a:r>
            <a:r>
              <a:rPr lang="en-US" sz="4299" dirty="0" err="1">
                <a:solidFill>
                  <a:srgbClr val="5D5D6B"/>
                </a:solidFill>
                <a:latin typeface="Roboto Condensed"/>
              </a:rPr>
              <a:t>về</a:t>
            </a:r>
            <a:r>
              <a:rPr lang="en-US" sz="4299" dirty="0">
                <a:solidFill>
                  <a:srgbClr val="5D5D6B"/>
                </a:solidFill>
                <a:latin typeface="Roboto Condensed"/>
              </a:rPr>
              <a:t> </a:t>
            </a:r>
            <a:r>
              <a:rPr lang="en-US" sz="4299" dirty="0" err="1">
                <a:solidFill>
                  <a:srgbClr val="5D5D6B"/>
                </a:solidFill>
                <a:latin typeface="Roboto Condensed"/>
              </a:rPr>
              <a:t>cao</a:t>
            </a:r>
            <a:r>
              <a:rPr lang="en-US" sz="4299" dirty="0">
                <a:solidFill>
                  <a:srgbClr val="5D5D6B"/>
                </a:solidFill>
                <a:latin typeface="Roboto Condensed"/>
              </a:rPr>
              <a:t> </a:t>
            </a:r>
            <a:r>
              <a:rPr lang="en-US" sz="4299" dirty="0" err="1">
                <a:solidFill>
                  <a:srgbClr val="5D5D6B"/>
                </a:solidFill>
                <a:latin typeface="Roboto Condensed"/>
              </a:rPr>
              <a:t>nguyên</a:t>
            </a:r>
            <a:r>
              <a:rPr lang="en-US" sz="4299" dirty="0">
                <a:solidFill>
                  <a:srgbClr val="5D5D6B"/>
                </a:solidFill>
                <a:latin typeface="Roboto Condensed"/>
              </a:rPr>
              <a:t> </a:t>
            </a:r>
            <a:r>
              <a:rPr lang="en-US" sz="4299" dirty="0" err="1">
                <a:solidFill>
                  <a:srgbClr val="5D5D6B"/>
                </a:solidFill>
                <a:latin typeface="Roboto Condensed"/>
              </a:rPr>
              <a:t>đá</a:t>
            </a:r>
            <a:r>
              <a:rPr lang="en-US" sz="4299" dirty="0">
                <a:solidFill>
                  <a:srgbClr val="5D5D6B"/>
                </a:solidFill>
                <a:latin typeface="Roboto Condensed"/>
              </a:rPr>
              <a:t> </a:t>
            </a:r>
            <a:r>
              <a:rPr lang="en-US" sz="4299" dirty="0" err="1">
                <a:solidFill>
                  <a:srgbClr val="5D5D6B"/>
                </a:solidFill>
                <a:latin typeface="Roboto Condensed"/>
              </a:rPr>
              <a:t>Đồng</a:t>
            </a:r>
            <a:r>
              <a:rPr lang="en-US" sz="4299" dirty="0">
                <a:solidFill>
                  <a:srgbClr val="5D5D6B"/>
                </a:solidFill>
                <a:latin typeface="Roboto Condensed"/>
              </a:rPr>
              <a:t> </a:t>
            </a:r>
            <a:r>
              <a:rPr lang="en-US" sz="4299" dirty="0" err="1">
                <a:solidFill>
                  <a:srgbClr val="5D5D6B"/>
                </a:solidFill>
                <a:latin typeface="Roboto Condensed"/>
              </a:rPr>
              <a:t>Văn</a:t>
            </a:r>
            <a:endParaRPr lang="en-US" sz="4299" dirty="0">
              <a:solidFill>
                <a:srgbClr val="5D5D6B"/>
              </a:solidFill>
              <a:latin typeface="Roboto Condensed"/>
            </a:endParaRPr>
          </a:p>
          <a:p>
            <a:pPr marL="928366" lvl="1" indent="-464183" algn="l">
              <a:lnSpc>
                <a:spcPts val="5159"/>
              </a:lnSpc>
              <a:buFont typeface="Arial"/>
              <a:buChar char="•"/>
            </a:pPr>
            <a:r>
              <a:rPr lang="en-US" sz="4299" dirty="0" err="1">
                <a:solidFill>
                  <a:srgbClr val="5D5D6B"/>
                </a:solidFill>
                <a:latin typeface="Roboto Condensed"/>
              </a:rPr>
              <a:t>Số</a:t>
            </a:r>
            <a:r>
              <a:rPr lang="en-US" sz="4299" dirty="0">
                <a:solidFill>
                  <a:srgbClr val="5D5D6B"/>
                </a:solidFill>
                <a:latin typeface="Roboto Condensed"/>
              </a:rPr>
              <a:t> </a:t>
            </a:r>
            <a:r>
              <a:rPr lang="en-US" sz="4299" dirty="0" err="1">
                <a:solidFill>
                  <a:srgbClr val="5D5D6B"/>
                </a:solidFill>
                <a:latin typeface="Roboto Condensed"/>
              </a:rPr>
              <a:t>liệu</a:t>
            </a:r>
            <a:r>
              <a:rPr lang="en-US" sz="4299" dirty="0">
                <a:solidFill>
                  <a:srgbClr val="5D5D6B"/>
                </a:solidFill>
                <a:latin typeface="Roboto Condensed"/>
              </a:rPr>
              <a:t> con </a:t>
            </a:r>
            <a:r>
              <a:rPr lang="en-US" sz="4299" dirty="0" err="1">
                <a:solidFill>
                  <a:srgbClr val="5D5D6B"/>
                </a:solidFill>
                <a:latin typeface="Roboto Condensed"/>
              </a:rPr>
              <a:t>số</a:t>
            </a:r>
            <a:r>
              <a:rPr lang="en-US" sz="4299" dirty="0">
                <a:solidFill>
                  <a:srgbClr val="5D5D6B"/>
                </a:solidFill>
                <a:latin typeface="Roboto Condensed"/>
              </a:rPr>
              <a:t>: 150 ki-</a:t>
            </a:r>
            <a:r>
              <a:rPr lang="en-US" sz="4299" dirty="0" err="1">
                <a:solidFill>
                  <a:srgbClr val="5D5D6B"/>
                </a:solidFill>
                <a:latin typeface="Roboto Condensed"/>
              </a:rPr>
              <a:t>lô</a:t>
            </a:r>
            <a:r>
              <a:rPr lang="en-US" sz="4299" dirty="0">
                <a:solidFill>
                  <a:srgbClr val="5D5D6B"/>
                </a:solidFill>
                <a:latin typeface="Roboto Condensed"/>
              </a:rPr>
              <a:t>-</a:t>
            </a:r>
            <a:r>
              <a:rPr lang="en-US" sz="4299" dirty="0" err="1">
                <a:solidFill>
                  <a:srgbClr val="5D5D6B"/>
                </a:solidFill>
                <a:latin typeface="Roboto Condensed"/>
              </a:rPr>
              <a:t>mét</a:t>
            </a:r>
            <a:r>
              <a:rPr lang="en-US" sz="4299" dirty="0">
                <a:solidFill>
                  <a:srgbClr val="5D5D6B"/>
                </a:solidFill>
                <a:latin typeface="Roboto Condensed"/>
              </a:rPr>
              <a:t>, 1000 - 1600 </a:t>
            </a:r>
            <a:r>
              <a:rPr lang="en-US" sz="4299" dirty="0" err="1">
                <a:solidFill>
                  <a:srgbClr val="5D5D6B"/>
                </a:solidFill>
                <a:latin typeface="Roboto Condensed"/>
              </a:rPr>
              <a:t>mét</a:t>
            </a:r>
            <a:r>
              <a:rPr lang="en-US" sz="4299" dirty="0">
                <a:solidFill>
                  <a:srgbClr val="5D5D6B"/>
                </a:solidFill>
                <a:latin typeface="Roboto Condensed"/>
              </a:rPr>
              <a:t>,...</a:t>
            </a:r>
          </a:p>
        </p:txBody>
      </p:sp>
      <p:sp>
        <p:nvSpPr>
          <p:cNvPr id="10" name="Freeform 10"/>
          <p:cNvSpPr/>
          <p:nvPr/>
        </p:nvSpPr>
        <p:spPr>
          <a:xfrm>
            <a:off x="315791" y="6734847"/>
            <a:ext cx="1449042" cy="650752"/>
          </a:xfrm>
          <a:custGeom>
            <a:avLst/>
            <a:gdLst/>
            <a:ahLst/>
            <a:cxnLst/>
            <a:rect l="l" t="t" r="r" b="b"/>
            <a:pathLst>
              <a:path w="1449042" h="650752">
                <a:moveTo>
                  <a:pt x="0" y="0"/>
                </a:moveTo>
                <a:lnTo>
                  <a:pt x="1449043" y="0"/>
                </a:lnTo>
                <a:lnTo>
                  <a:pt x="1449043" y="650752"/>
                </a:lnTo>
                <a:lnTo>
                  <a:pt x="0" y="65075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1" name="TextBox 11"/>
          <p:cNvSpPr txBox="1"/>
          <p:nvPr/>
        </p:nvSpPr>
        <p:spPr>
          <a:xfrm>
            <a:off x="-3627633" y="400633"/>
            <a:ext cx="15252750" cy="1009650"/>
          </a:xfrm>
          <a:prstGeom prst="rect">
            <a:avLst/>
          </a:prstGeom>
        </p:spPr>
        <p:txBody>
          <a:bodyPr lIns="0" tIns="0" rIns="0" bIns="0" rtlCol="0" anchor="t">
            <a:spAutoFit/>
          </a:bodyPr>
          <a:lstStyle/>
          <a:p>
            <a:pPr algn="ctr">
              <a:lnSpc>
                <a:spcPts val="7920"/>
              </a:lnSpc>
            </a:pPr>
            <a:r>
              <a:rPr lang="en-US" sz="6600" dirty="0">
                <a:solidFill>
                  <a:srgbClr val="863D3D"/>
                </a:solidFill>
                <a:latin typeface="#9Slide05 IcielSanelma" pitchFamily="2" charset="0"/>
              </a:rPr>
              <a:t>II. </a:t>
            </a:r>
            <a:r>
              <a:rPr lang="en-US" sz="6600" dirty="0" err="1" smtClean="0">
                <a:solidFill>
                  <a:srgbClr val="863D3D"/>
                </a:solidFill>
                <a:latin typeface="#9Slide05 IcielSanelma" pitchFamily="2" charset="0"/>
              </a:rPr>
              <a:t>Khám</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phá</a:t>
            </a:r>
            <a:r>
              <a:rPr lang="en-US" sz="6600" dirty="0" smtClean="0">
                <a:solidFill>
                  <a:srgbClr val="863D3D"/>
                </a:solidFill>
                <a:latin typeface="#9Slide05 IcielSanelma" pitchFamily="2" charset="0"/>
              </a:rPr>
              <a:t> </a:t>
            </a:r>
            <a:r>
              <a:rPr lang="en-US" sz="6600" dirty="0" err="1" smtClean="0">
                <a:solidFill>
                  <a:srgbClr val="863D3D"/>
                </a:solidFill>
                <a:latin typeface="#9Slide05 IcielSanelma" pitchFamily="2" charset="0"/>
              </a:rPr>
              <a:t>văn</a:t>
            </a:r>
            <a:r>
              <a:rPr lang="en-US" sz="6600" dirty="0" smtClean="0">
                <a:solidFill>
                  <a:srgbClr val="863D3D"/>
                </a:solidFill>
                <a:latin typeface="#9Slide05 IcielSanelma" pitchFamily="2" charset="0"/>
              </a:rPr>
              <a:t> </a:t>
            </a:r>
            <a:r>
              <a:rPr lang="en-US" sz="6600" dirty="0" err="1">
                <a:solidFill>
                  <a:srgbClr val="863D3D"/>
                </a:solidFill>
                <a:latin typeface="#9Slide05 IcielSanelma" pitchFamily="2" charset="0"/>
              </a:rPr>
              <a:t>bản</a:t>
            </a:r>
            <a:endParaRPr lang="en-US" sz="6600" dirty="0">
              <a:solidFill>
                <a:srgbClr val="863D3D"/>
              </a:solidFill>
              <a:latin typeface="#9Slide05 IcielSanelma" pitchFamily="2" charset="0"/>
            </a:endParaRPr>
          </a:p>
        </p:txBody>
      </p:sp>
      <p:sp>
        <p:nvSpPr>
          <p:cNvPr id="12" name="TextBox 12"/>
          <p:cNvSpPr txBox="1"/>
          <p:nvPr/>
        </p:nvSpPr>
        <p:spPr>
          <a:xfrm>
            <a:off x="963342" y="1692839"/>
            <a:ext cx="17324658" cy="1343025"/>
          </a:xfrm>
          <a:prstGeom prst="rect">
            <a:avLst/>
          </a:prstGeom>
        </p:spPr>
        <p:txBody>
          <a:bodyPr lIns="0" tIns="0" rIns="0" bIns="0" rtlCol="0" anchor="t">
            <a:spAutoFit/>
          </a:bodyPr>
          <a:lstStyle/>
          <a:p>
            <a:pPr algn="l">
              <a:lnSpc>
                <a:spcPts val="5312"/>
              </a:lnSpc>
              <a:spcBef>
                <a:spcPct val="0"/>
              </a:spcBef>
            </a:pPr>
            <a:r>
              <a:rPr lang="en-US" sz="4427" dirty="0" err="1">
                <a:solidFill>
                  <a:srgbClr val="6B7063"/>
                </a:solidFill>
                <a:latin typeface="Roboto Condensed Bold Italics"/>
              </a:rPr>
              <a:t>Đặc</a:t>
            </a:r>
            <a:r>
              <a:rPr lang="en-US" sz="4427" dirty="0">
                <a:solidFill>
                  <a:srgbClr val="6B7063"/>
                </a:solidFill>
                <a:latin typeface="Roboto Condensed Bold Italics"/>
              </a:rPr>
              <a:t> </a:t>
            </a:r>
            <a:r>
              <a:rPr lang="en-US" sz="4427" dirty="0" err="1">
                <a:solidFill>
                  <a:srgbClr val="6B7063"/>
                </a:solidFill>
                <a:latin typeface="Roboto Condensed Bold Italics"/>
              </a:rPr>
              <a:t>trưng</a:t>
            </a:r>
            <a:r>
              <a:rPr lang="en-US" sz="4427" dirty="0">
                <a:solidFill>
                  <a:srgbClr val="6B7063"/>
                </a:solidFill>
                <a:latin typeface="Roboto Condensed Bold Italics"/>
              </a:rPr>
              <a:t> </a:t>
            </a:r>
            <a:r>
              <a:rPr lang="en-US" sz="4427" dirty="0" err="1">
                <a:solidFill>
                  <a:srgbClr val="6B7063"/>
                </a:solidFill>
                <a:latin typeface="Roboto Condensed Bold Italics"/>
              </a:rPr>
              <a:t>của</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 </a:t>
            </a:r>
            <a:r>
              <a:rPr lang="en-US" sz="4427" dirty="0" err="1">
                <a:solidFill>
                  <a:srgbClr val="6B7063"/>
                </a:solidFill>
                <a:latin typeface="Roboto Condensed Bold Italics"/>
              </a:rPr>
              <a:t>bản</a:t>
            </a:r>
            <a:r>
              <a:rPr lang="en-US" sz="4427" dirty="0">
                <a:solidFill>
                  <a:srgbClr val="6B7063"/>
                </a:solidFill>
                <a:latin typeface="Roboto Condensed Bold Italics"/>
              </a:rPr>
              <a:t> </a:t>
            </a:r>
            <a:r>
              <a:rPr lang="en-US" sz="4427" dirty="0" err="1">
                <a:solidFill>
                  <a:srgbClr val="6B7063"/>
                </a:solidFill>
                <a:latin typeface="Roboto Condensed Bold Italics"/>
              </a:rPr>
              <a:t>thông</a:t>
            </a:r>
            <a:r>
              <a:rPr lang="en-US" sz="4427" dirty="0">
                <a:solidFill>
                  <a:srgbClr val="6B7063"/>
                </a:solidFill>
                <a:latin typeface="Roboto Condensed Bold Italics"/>
              </a:rPr>
              <a:t> tin </a:t>
            </a:r>
            <a:r>
              <a:rPr lang="en-US" sz="4427" dirty="0" err="1">
                <a:solidFill>
                  <a:srgbClr val="6B7063"/>
                </a:solidFill>
                <a:latin typeface="Roboto Condensed Bold Italics"/>
              </a:rPr>
              <a:t>thuyết</a:t>
            </a:r>
            <a:r>
              <a:rPr lang="en-US" sz="4427" dirty="0">
                <a:solidFill>
                  <a:srgbClr val="6B7063"/>
                </a:solidFill>
                <a:latin typeface="Roboto Condensed Bold Italics"/>
              </a:rPr>
              <a:t> </a:t>
            </a:r>
            <a:r>
              <a:rPr lang="en-US" sz="4427" dirty="0" err="1">
                <a:solidFill>
                  <a:srgbClr val="6B7063"/>
                </a:solidFill>
                <a:latin typeface="Roboto Condensed Bold Italics"/>
              </a:rPr>
              <a:t>minh</a:t>
            </a:r>
            <a:r>
              <a:rPr lang="en-US" sz="4427" dirty="0">
                <a:solidFill>
                  <a:srgbClr val="6B7063"/>
                </a:solidFill>
                <a:latin typeface="Roboto Condensed Bold Italics"/>
              </a:rPr>
              <a:t> </a:t>
            </a:r>
            <a:r>
              <a:rPr lang="en-US" sz="4427" dirty="0" err="1">
                <a:solidFill>
                  <a:srgbClr val="6B7063"/>
                </a:solidFill>
                <a:latin typeface="Roboto Condensed Bold Italics"/>
              </a:rPr>
              <a:t>về</a:t>
            </a:r>
            <a:r>
              <a:rPr lang="en-US" sz="4427" dirty="0">
                <a:solidFill>
                  <a:srgbClr val="6B7063"/>
                </a:solidFill>
                <a:latin typeface="Roboto Condensed Bold Italics"/>
              </a:rPr>
              <a:t> </a:t>
            </a:r>
            <a:r>
              <a:rPr lang="en-US" sz="4427" dirty="0" err="1">
                <a:solidFill>
                  <a:srgbClr val="6B7063"/>
                </a:solidFill>
                <a:latin typeface="Roboto Condensed Bold Italics"/>
              </a:rPr>
              <a:t>một</a:t>
            </a:r>
            <a:r>
              <a:rPr lang="en-US" sz="4427" dirty="0">
                <a:solidFill>
                  <a:srgbClr val="6B7063"/>
                </a:solidFill>
                <a:latin typeface="Roboto Condensed Bold Italics"/>
              </a:rPr>
              <a:t> </a:t>
            </a:r>
            <a:r>
              <a:rPr lang="en-US" sz="4427" dirty="0" err="1">
                <a:solidFill>
                  <a:srgbClr val="6B7063"/>
                </a:solidFill>
                <a:latin typeface="Roboto Condensed Bold Italics"/>
              </a:rPr>
              <a:t>danh</a:t>
            </a:r>
            <a:r>
              <a:rPr lang="en-US" sz="4427" dirty="0">
                <a:solidFill>
                  <a:srgbClr val="6B7063"/>
                </a:solidFill>
                <a:latin typeface="Roboto Condensed Bold Italics"/>
              </a:rPr>
              <a:t> lam </a:t>
            </a:r>
            <a:r>
              <a:rPr lang="en-US" sz="4427" dirty="0" err="1">
                <a:solidFill>
                  <a:srgbClr val="6B7063"/>
                </a:solidFill>
                <a:latin typeface="Roboto Condensed Bold Italics"/>
              </a:rPr>
              <a:t>thắng</a:t>
            </a:r>
            <a:r>
              <a:rPr lang="en-US" sz="4427" dirty="0">
                <a:solidFill>
                  <a:srgbClr val="6B7063"/>
                </a:solidFill>
                <a:latin typeface="Roboto Condensed Bold Italics"/>
              </a:rPr>
              <a:t> </a:t>
            </a:r>
            <a:r>
              <a:rPr lang="en-US" sz="4427" dirty="0" err="1">
                <a:solidFill>
                  <a:srgbClr val="6B7063"/>
                </a:solidFill>
                <a:latin typeface="Roboto Condensed Bold Italics"/>
              </a:rPr>
              <a:t>cảnh</a:t>
            </a:r>
            <a:r>
              <a:rPr lang="en-US" sz="4427" dirty="0">
                <a:solidFill>
                  <a:srgbClr val="6B7063"/>
                </a:solidFill>
                <a:latin typeface="Roboto Condensed Bold Italics"/>
              </a:rPr>
              <a:t> </a:t>
            </a:r>
            <a:r>
              <a:rPr lang="en-US" sz="4427" dirty="0" err="1">
                <a:solidFill>
                  <a:srgbClr val="6B7063"/>
                </a:solidFill>
                <a:latin typeface="Roboto Condensed Bold Italics"/>
              </a:rPr>
              <a:t>được</a:t>
            </a:r>
            <a:r>
              <a:rPr lang="en-US" sz="4427" dirty="0">
                <a:solidFill>
                  <a:srgbClr val="6B7063"/>
                </a:solidFill>
                <a:latin typeface="Roboto Condensed Bold Italics"/>
              </a:rPr>
              <a:t> </a:t>
            </a:r>
            <a:r>
              <a:rPr lang="en-US" sz="4427" dirty="0" err="1">
                <a:solidFill>
                  <a:srgbClr val="6B7063"/>
                </a:solidFill>
                <a:latin typeface="Roboto Condensed Bold Italics"/>
              </a:rPr>
              <a:t>thể</a:t>
            </a:r>
            <a:r>
              <a:rPr lang="en-US" sz="4427" dirty="0">
                <a:solidFill>
                  <a:srgbClr val="6B7063"/>
                </a:solidFill>
                <a:latin typeface="Roboto Condensed Bold Italics"/>
              </a:rPr>
              <a:t> </a:t>
            </a:r>
            <a:r>
              <a:rPr lang="en-US" sz="4427" dirty="0" err="1">
                <a:solidFill>
                  <a:srgbClr val="6B7063"/>
                </a:solidFill>
                <a:latin typeface="Roboto Condensed Bold Italics"/>
              </a:rPr>
              <a:t>hiện</a:t>
            </a:r>
            <a:r>
              <a:rPr lang="en-US" sz="4427" dirty="0">
                <a:solidFill>
                  <a:srgbClr val="6B7063"/>
                </a:solidFill>
                <a:latin typeface="Roboto Condensed Bold Italics"/>
              </a:rPr>
              <a:t> </a:t>
            </a:r>
            <a:r>
              <a:rPr lang="en-US" sz="4427" dirty="0" err="1">
                <a:solidFill>
                  <a:srgbClr val="6B7063"/>
                </a:solidFill>
                <a:latin typeface="Roboto Condensed Bold Italics"/>
              </a:rPr>
              <a:t>trong</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 </a:t>
            </a:r>
            <a:r>
              <a:rPr lang="en-US" sz="4427" dirty="0" err="1">
                <a:solidFill>
                  <a:srgbClr val="6B7063"/>
                </a:solidFill>
                <a:latin typeface="Roboto Condensed Bold Italics"/>
              </a:rPr>
              <a:t>bản</a:t>
            </a:r>
            <a:r>
              <a:rPr lang="en-US" sz="4427" dirty="0">
                <a:solidFill>
                  <a:srgbClr val="6B7063"/>
                </a:solidFill>
                <a:latin typeface="Roboto Condensed Bold Italics"/>
              </a:rPr>
              <a:t> “Cao </a:t>
            </a:r>
            <a:r>
              <a:rPr lang="en-US" sz="4427" dirty="0" err="1">
                <a:solidFill>
                  <a:srgbClr val="6B7063"/>
                </a:solidFill>
                <a:latin typeface="Roboto Condensed Bold Italics"/>
              </a:rPr>
              <a:t>nguyên</a:t>
            </a:r>
            <a:r>
              <a:rPr lang="en-US" sz="4427" dirty="0">
                <a:solidFill>
                  <a:srgbClr val="6B7063"/>
                </a:solidFill>
                <a:latin typeface="Roboto Condensed Bold Italics"/>
              </a:rPr>
              <a:t> </a:t>
            </a:r>
            <a:r>
              <a:rPr lang="en-US" sz="4427" dirty="0" err="1">
                <a:solidFill>
                  <a:srgbClr val="6B7063"/>
                </a:solidFill>
                <a:latin typeface="Roboto Condensed Bold Italics"/>
              </a:rPr>
              <a:t>đá</a:t>
            </a:r>
            <a:r>
              <a:rPr lang="en-US" sz="4427" dirty="0">
                <a:solidFill>
                  <a:srgbClr val="6B7063"/>
                </a:solidFill>
                <a:latin typeface="Roboto Condensed Bold Italics"/>
              </a:rPr>
              <a:t> </a:t>
            </a:r>
            <a:r>
              <a:rPr lang="en-US" sz="4427" dirty="0" err="1">
                <a:solidFill>
                  <a:srgbClr val="6B7063"/>
                </a:solidFill>
                <a:latin typeface="Roboto Condensed Bold Italics"/>
              </a:rPr>
              <a:t>Đồng</a:t>
            </a:r>
            <a:r>
              <a:rPr lang="en-US" sz="4427" dirty="0">
                <a:solidFill>
                  <a:srgbClr val="6B7063"/>
                </a:solidFill>
                <a:latin typeface="Roboto Condensed Bold Italics"/>
              </a:rPr>
              <a:t> </a:t>
            </a:r>
            <a:r>
              <a:rPr lang="en-US" sz="4427" dirty="0" err="1">
                <a:solidFill>
                  <a:srgbClr val="6B7063"/>
                </a:solidFill>
                <a:latin typeface="Roboto Condensed Bold Italics"/>
              </a:rPr>
              <a:t>Văn</a:t>
            </a:r>
            <a:r>
              <a:rPr lang="en-US" sz="4427" dirty="0">
                <a:solidFill>
                  <a:srgbClr val="6B7063"/>
                </a:solidFill>
                <a:latin typeface="Roboto Condensed Bold Italics"/>
              </a:rPr>
              <a:t>”</a:t>
            </a:r>
          </a:p>
        </p:txBody>
      </p:sp>
      <p:sp>
        <p:nvSpPr>
          <p:cNvPr id="13" name="TextBox 13"/>
          <p:cNvSpPr txBox="1"/>
          <p:nvPr/>
        </p:nvSpPr>
        <p:spPr>
          <a:xfrm>
            <a:off x="1028700" y="3371761"/>
            <a:ext cx="6433346" cy="748030"/>
          </a:xfrm>
          <a:prstGeom prst="rect">
            <a:avLst/>
          </a:prstGeom>
        </p:spPr>
        <p:txBody>
          <a:bodyPr lIns="0" tIns="0" rIns="0" bIns="0" rtlCol="0" anchor="t">
            <a:spAutoFit/>
          </a:bodyPr>
          <a:lstStyle/>
          <a:p>
            <a:pPr algn="ctr">
              <a:lnSpc>
                <a:spcPts val="6019"/>
              </a:lnSpc>
            </a:pPr>
            <a:r>
              <a:rPr lang="en-US" sz="4299" dirty="0">
                <a:solidFill>
                  <a:srgbClr val="5D5D6B"/>
                </a:solidFill>
                <a:latin typeface="Roboto Condensed Bold"/>
              </a:rPr>
              <a:t>d. </a:t>
            </a:r>
            <a:r>
              <a:rPr lang="en-US" sz="4299" dirty="0" err="1">
                <a:solidFill>
                  <a:srgbClr val="5D5D6B"/>
                </a:solidFill>
                <a:latin typeface="Roboto Condensed Bold"/>
              </a:rPr>
              <a:t>Phương</a:t>
            </a:r>
            <a:r>
              <a:rPr lang="en-US" sz="4299" dirty="0">
                <a:solidFill>
                  <a:srgbClr val="5D5D6B"/>
                </a:solidFill>
                <a:latin typeface="Roboto Condensed Bold"/>
              </a:rPr>
              <a:t> </a:t>
            </a:r>
            <a:r>
              <a:rPr lang="en-US" sz="4299" dirty="0" err="1">
                <a:solidFill>
                  <a:srgbClr val="5D5D6B"/>
                </a:solidFill>
                <a:latin typeface="Roboto Condensed Bold"/>
              </a:rPr>
              <a:t>tiện</a:t>
            </a:r>
            <a:r>
              <a:rPr lang="en-US" sz="4299" dirty="0">
                <a:solidFill>
                  <a:srgbClr val="5D5D6B"/>
                </a:solidFill>
                <a:latin typeface="Roboto Condensed Bold"/>
              </a:rPr>
              <a:t> phi </a:t>
            </a:r>
            <a:r>
              <a:rPr lang="en-US" sz="4299" dirty="0" err="1">
                <a:solidFill>
                  <a:srgbClr val="5D5D6B"/>
                </a:solidFill>
                <a:latin typeface="Roboto Condensed Bold"/>
              </a:rPr>
              <a:t>ngôn</a:t>
            </a:r>
            <a:r>
              <a:rPr lang="en-US" sz="4299" dirty="0">
                <a:solidFill>
                  <a:srgbClr val="5D5D6B"/>
                </a:solidFill>
                <a:latin typeface="Roboto Condensed Bold"/>
              </a:rPr>
              <a:t> </a:t>
            </a:r>
            <a:r>
              <a:rPr lang="en-US" sz="4299" dirty="0" err="1">
                <a:solidFill>
                  <a:srgbClr val="5D5D6B"/>
                </a:solidFill>
                <a:latin typeface="Roboto Condensed Bold"/>
              </a:rPr>
              <a:t>ngữ</a:t>
            </a:r>
            <a:endParaRPr lang="en-US" sz="4299" dirty="0">
              <a:solidFill>
                <a:srgbClr val="5D5D6B"/>
              </a:solidFill>
              <a:latin typeface="Roboto Condensed Bold"/>
            </a:endParaRPr>
          </a:p>
        </p:txBody>
      </p:sp>
      <p:sp>
        <p:nvSpPr>
          <p:cNvPr id="14" name="TextBox 14"/>
          <p:cNvSpPr txBox="1"/>
          <p:nvPr/>
        </p:nvSpPr>
        <p:spPr>
          <a:xfrm>
            <a:off x="2133601" y="6809932"/>
            <a:ext cx="13691558" cy="641201"/>
          </a:xfrm>
          <a:prstGeom prst="rect">
            <a:avLst/>
          </a:prstGeom>
        </p:spPr>
        <p:txBody>
          <a:bodyPr wrap="square" lIns="0" tIns="0" rIns="0" bIns="0" rtlCol="0" anchor="t">
            <a:spAutoFit/>
          </a:bodyPr>
          <a:lstStyle/>
          <a:p>
            <a:pPr algn="ctr">
              <a:lnSpc>
                <a:spcPts val="5039"/>
              </a:lnSpc>
              <a:spcBef>
                <a:spcPct val="0"/>
              </a:spcBef>
            </a:pPr>
            <a:r>
              <a:rPr lang="en-US" sz="4400" dirty="0" err="1">
                <a:solidFill>
                  <a:srgbClr val="8B7E56"/>
                </a:solidFill>
                <a:latin typeface="Roboto Condensed"/>
              </a:rPr>
              <a:t>Giúp</a:t>
            </a:r>
            <a:r>
              <a:rPr lang="en-US" sz="4400" dirty="0">
                <a:solidFill>
                  <a:srgbClr val="8B7E56"/>
                </a:solidFill>
                <a:latin typeface="Roboto Condensed"/>
              </a:rPr>
              <a:t> </a:t>
            </a:r>
            <a:r>
              <a:rPr lang="en-US" sz="4400" dirty="0" err="1">
                <a:solidFill>
                  <a:srgbClr val="8B7E56"/>
                </a:solidFill>
                <a:latin typeface="Roboto Condensed"/>
              </a:rPr>
              <a:t>người</a:t>
            </a:r>
            <a:r>
              <a:rPr lang="en-US" sz="4400" dirty="0">
                <a:solidFill>
                  <a:srgbClr val="8B7E56"/>
                </a:solidFill>
                <a:latin typeface="Roboto Condensed"/>
              </a:rPr>
              <a:t> </a:t>
            </a:r>
            <a:r>
              <a:rPr lang="en-US" sz="4400" dirty="0" err="1">
                <a:solidFill>
                  <a:srgbClr val="8B7E56"/>
                </a:solidFill>
                <a:latin typeface="Roboto Condensed"/>
              </a:rPr>
              <a:t>đọc</a:t>
            </a:r>
            <a:r>
              <a:rPr lang="en-US" sz="4400" dirty="0">
                <a:solidFill>
                  <a:srgbClr val="8B7E56"/>
                </a:solidFill>
                <a:latin typeface="Roboto Condensed"/>
              </a:rPr>
              <a:t> </a:t>
            </a:r>
            <a:r>
              <a:rPr lang="en-US" sz="4400" dirty="0" err="1">
                <a:solidFill>
                  <a:srgbClr val="8B7E56"/>
                </a:solidFill>
                <a:latin typeface="Roboto Condensed"/>
              </a:rPr>
              <a:t>có</a:t>
            </a:r>
            <a:r>
              <a:rPr lang="en-US" sz="4400" dirty="0">
                <a:solidFill>
                  <a:srgbClr val="8B7E56"/>
                </a:solidFill>
                <a:latin typeface="Roboto Condensed"/>
              </a:rPr>
              <a:t> </a:t>
            </a:r>
            <a:r>
              <a:rPr lang="en-US" sz="4400" dirty="0" err="1">
                <a:solidFill>
                  <a:srgbClr val="8B7E56"/>
                </a:solidFill>
                <a:latin typeface="Roboto Condensed"/>
              </a:rPr>
              <a:t>thể</a:t>
            </a:r>
            <a:r>
              <a:rPr lang="en-US" sz="4400" dirty="0">
                <a:solidFill>
                  <a:srgbClr val="8B7E56"/>
                </a:solidFill>
                <a:latin typeface="Roboto Condensed"/>
              </a:rPr>
              <a:t> </a:t>
            </a:r>
            <a:r>
              <a:rPr lang="en-US" sz="4400" dirty="0" err="1">
                <a:solidFill>
                  <a:srgbClr val="8B7E56"/>
                </a:solidFill>
                <a:latin typeface="Roboto Condensed"/>
              </a:rPr>
              <a:t>hình</a:t>
            </a:r>
            <a:r>
              <a:rPr lang="en-US" sz="4400" dirty="0">
                <a:solidFill>
                  <a:srgbClr val="8B7E56"/>
                </a:solidFill>
                <a:latin typeface="Roboto Condensed"/>
              </a:rPr>
              <a:t> dung </a:t>
            </a:r>
            <a:r>
              <a:rPr lang="en-US" sz="4400" dirty="0" err="1">
                <a:solidFill>
                  <a:srgbClr val="8B7E56"/>
                </a:solidFill>
                <a:latin typeface="Roboto Condensed"/>
              </a:rPr>
              <a:t>được</a:t>
            </a:r>
            <a:r>
              <a:rPr lang="en-US" sz="4400" dirty="0">
                <a:solidFill>
                  <a:srgbClr val="8B7E56"/>
                </a:solidFill>
                <a:latin typeface="Roboto Condensed"/>
              </a:rPr>
              <a:t> </a:t>
            </a:r>
            <a:r>
              <a:rPr lang="en-US" sz="4400" dirty="0" err="1">
                <a:solidFill>
                  <a:srgbClr val="8B7E56"/>
                </a:solidFill>
                <a:latin typeface="Roboto Condensed"/>
              </a:rPr>
              <a:t>về</a:t>
            </a:r>
            <a:r>
              <a:rPr lang="en-US" sz="4400" dirty="0">
                <a:solidFill>
                  <a:srgbClr val="8B7E56"/>
                </a:solidFill>
                <a:latin typeface="Roboto Condensed"/>
              </a:rPr>
              <a:t> </a:t>
            </a:r>
            <a:r>
              <a:rPr lang="en-US" sz="4400" dirty="0" err="1">
                <a:solidFill>
                  <a:srgbClr val="8B7E56"/>
                </a:solidFill>
                <a:latin typeface="Roboto Condensed"/>
              </a:rPr>
              <a:t>sự</a:t>
            </a:r>
            <a:r>
              <a:rPr lang="en-US" sz="4400" dirty="0">
                <a:solidFill>
                  <a:srgbClr val="8B7E56"/>
                </a:solidFill>
                <a:latin typeface="Roboto Condensed"/>
              </a:rPr>
              <a:t> </a:t>
            </a:r>
            <a:r>
              <a:rPr lang="en-US" sz="4400" dirty="0" err="1">
                <a:solidFill>
                  <a:srgbClr val="8B7E56"/>
                </a:solidFill>
                <a:latin typeface="Roboto Condensed"/>
              </a:rPr>
              <a:t>hùng</a:t>
            </a:r>
            <a:r>
              <a:rPr lang="en-US" sz="4400" dirty="0">
                <a:solidFill>
                  <a:srgbClr val="8B7E56"/>
                </a:solidFill>
                <a:latin typeface="Roboto Condensed"/>
              </a:rPr>
              <a:t> </a:t>
            </a:r>
            <a:r>
              <a:rPr lang="en-US" sz="4400" dirty="0" err="1">
                <a:solidFill>
                  <a:srgbClr val="8B7E56"/>
                </a:solidFill>
                <a:latin typeface="Roboto Condensed"/>
              </a:rPr>
              <a:t>vĩ</a:t>
            </a:r>
            <a:r>
              <a:rPr lang="en-US" sz="4400" dirty="0">
                <a:solidFill>
                  <a:srgbClr val="8B7E56"/>
                </a:solidFill>
                <a:latin typeface="Roboto Condensed"/>
              </a:rPr>
              <a:t> </a:t>
            </a:r>
            <a:r>
              <a:rPr lang="en-US" sz="4400" dirty="0" err="1">
                <a:solidFill>
                  <a:srgbClr val="8B7E56"/>
                </a:solidFill>
                <a:latin typeface="Roboto Condensed"/>
              </a:rPr>
              <a:t>nơi</a:t>
            </a:r>
            <a:r>
              <a:rPr lang="en-US" sz="4400" dirty="0">
                <a:solidFill>
                  <a:srgbClr val="8B7E56"/>
                </a:solidFill>
                <a:latin typeface="Roboto Condensed"/>
              </a:rPr>
              <a:t> </a:t>
            </a:r>
            <a:r>
              <a:rPr lang="en-US" sz="4400" dirty="0" err="1">
                <a:solidFill>
                  <a:srgbClr val="8B7E56"/>
                </a:solidFill>
                <a:latin typeface="Roboto Condensed"/>
              </a:rPr>
              <a:t>đây</a:t>
            </a:r>
            <a:r>
              <a:rPr lang="en-US" sz="4400" dirty="0">
                <a:solidFill>
                  <a:srgbClr val="8B7E56"/>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5360847" y="462900"/>
            <a:ext cx="27452527" cy="13660059"/>
          </a:xfrm>
          <a:custGeom>
            <a:avLst/>
            <a:gdLst/>
            <a:ahLst/>
            <a:cxnLst/>
            <a:rect l="l" t="t" r="r" b="b"/>
            <a:pathLst>
              <a:path w="27452527" h="13660059">
                <a:moveTo>
                  <a:pt x="0" y="0"/>
                </a:moveTo>
                <a:lnTo>
                  <a:pt x="27452527" y="0"/>
                </a:lnTo>
                <a:lnTo>
                  <a:pt x="27452527" y="13660059"/>
                </a:lnTo>
                <a:lnTo>
                  <a:pt x="0" y="136600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2111924" y="1466000"/>
            <a:ext cx="3737976" cy="3737866"/>
            <a:chOff x="0" y="0"/>
            <a:chExt cx="4983968" cy="4983821"/>
          </a:xfrm>
        </p:grpSpPr>
        <p:sp>
          <p:nvSpPr>
            <p:cNvPr id="4" name="Freeform 4"/>
            <p:cNvSpPr/>
            <p:nvPr/>
          </p:nvSpPr>
          <p:spPr>
            <a:xfrm>
              <a:off x="0" y="0"/>
              <a:ext cx="4983988" cy="4983734"/>
            </a:xfrm>
            <a:custGeom>
              <a:avLst/>
              <a:gdLst/>
              <a:ahLst/>
              <a:cxnLst/>
              <a:rect l="l" t="t" r="r" b="b"/>
              <a:pathLst>
                <a:path w="4983988" h="4983734">
                  <a:moveTo>
                    <a:pt x="2856611" y="201549"/>
                  </a:moveTo>
                  <a:cubicBezTo>
                    <a:pt x="4120134" y="403098"/>
                    <a:pt x="4983988" y="1589405"/>
                    <a:pt x="4782312" y="2856484"/>
                  </a:cubicBezTo>
                  <a:cubicBezTo>
                    <a:pt x="4580509" y="4119880"/>
                    <a:pt x="3390773" y="4983734"/>
                    <a:pt x="2127250" y="4781931"/>
                  </a:cubicBezTo>
                  <a:cubicBezTo>
                    <a:pt x="860298" y="4580382"/>
                    <a:pt x="0" y="3390773"/>
                    <a:pt x="201676" y="2123948"/>
                  </a:cubicBezTo>
                  <a:cubicBezTo>
                    <a:pt x="403225" y="860171"/>
                    <a:pt x="1592961" y="0"/>
                    <a:pt x="2856611" y="201549"/>
                  </a:cubicBezTo>
                  <a:close/>
                </a:path>
              </a:pathLst>
            </a:custGeom>
            <a:solidFill>
              <a:srgbClr val="FFEDB6"/>
            </a:solidFill>
          </p:spPr>
        </p:sp>
      </p:grpSp>
      <p:sp>
        <p:nvSpPr>
          <p:cNvPr id="5" name="TextBox 5"/>
          <p:cNvSpPr txBox="1"/>
          <p:nvPr/>
        </p:nvSpPr>
        <p:spPr>
          <a:xfrm rot="60000">
            <a:off x="2896925" y="4465848"/>
            <a:ext cx="12934843" cy="2299925"/>
          </a:xfrm>
          <a:prstGeom prst="rect">
            <a:avLst/>
          </a:prstGeom>
        </p:spPr>
        <p:txBody>
          <a:bodyPr wrap="square" lIns="0" tIns="0" rIns="0" bIns="0" rtlCol="0" anchor="t">
            <a:spAutoFit/>
          </a:bodyPr>
          <a:lstStyle/>
          <a:p>
            <a:pPr algn="r">
              <a:lnSpc>
                <a:spcPts val="17280"/>
              </a:lnSpc>
            </a:pPr>
            <a:r>
              <a:rPr lang="en-US" sz="17300" dirty="0">
                <a:solidFill>
                  <a:srgbClr val="863D3D"/>
                </a:solidFill>
                <a:latin typeface="#9Slide05 IcielSanelma" pitchFamily="2" charset="0"/>
              </a:rPr>
              <a:t>III. </a:t>
            </a:r>
            <a:r>
              <a:rPr lang="en-US" sz="17300" dirty="0" err="1">
                <a:solidFill>
                  <a:srgbClr val="863D3D"/>
                </a:solidFill>
                <a:latin typeface="#9Slide05 IcielSanelma" pitchFamily="2" charset="0"/>
              </a:rPr>
              <a:t>Luyện</a:t>
            </a:r>
            <a:r>
              <a:rPr lang="en-US" sz="17300" dirty="0">
                <a:solidFill>
                  <a:srgbClr val="863D3D"/>
                </a:solidFill>
                <a:latin typeface="#9Slide05 IcielSanelma" pitchFamily="2" charset="0"/>
              </a:rPr>
              <a:t> </a:t>
            </a:r>
            <a:r>
              <a:rPr lang="en-US" sz="17300" dirty="0" err="1">
                <a:solidFill>
                  <a:srgbClr val="863D3D"/>
                </a:solidFill>
                <a:latin typeface="#9Slide05 IcielSanelma" pitchFamily="2" charset="0"/>
              </a:rPr>
              <a:t>tập</a:t>
            </a:r>
            <a:endParaRPr lang="en-US" sz="17300" dirty="0">
              <a:solidFill>
                <a:srgbClr val="863D3D"/>
              </a:solidFill>
              <a:latin typeface="#9Slide05 IcielSanelma" pitchFamily="2" charset="0"/>
            </a:endParaRPr>
          </a:p>
        </p:txBody>
      </p:sp>
      <p:sp>
        <p:nvSpPr>
          <p:cNvPr id="6" name="Freeform 6"/>
          <p:cNvSpPr/>
          <p:nvPr/>
        </p:nvSpPr>
        <p:spPr>
          <a:xfrm>
            <a:off x="-2698908" y="56353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7" name="Freeform 7"/>
          <p:cNvSpPr/>
          <p:nvPr/>
        </p:nvSpPr>
        <p:spPr>
          <a:xfrm>
            <a:off x="4540634" y="1260782"/>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2698631"/>
        </a:gradFill>
        <a:effectLst/>
      </p:bgPr>
    </p:bg>
    <p:spTree>
      <p:nvGrpSpPr>
        <p:cNvPr id="1" name=""/>
        <p:cNvGrpSpPr/>
        <p:nvPr/>
      </p:nvGrpSpPr>
      <p:grpSpPr>
        <a:xfrm>
          <a:off x="0" y="0"/>
          <a:ext cx="0" cy="0"/>
          <a:chOff x="0" y="0"/>
          <a:chExt cx="0" cy="0"/>
        </a:xfrm>
      </p:grpSpPr>
      <p:sp>
        <p:nvSpPr>
          <p:cNvPr id="2" name="Freeform 2"/>
          <p:cNvSpPr/>
          <p:nvPr/>
        </p:nvSpPr>
        <p:spPr>
          <a:xfrm>
            <a:off x="-3780874" y="731780"/>
            <a:ext cx="25765840" cy="12391322"/>
          </a:xfrm>
          <a:custGeom>
            <a:avLst/>
            <a:gdLst/>
            <a:ahLst/>
            <a:cxnLst/>
            <a:rect l="l" t="t" r="r" b="b"/>
            <a:pathLst>
              <a:path w="25765840" h="12391322">
                <a:moveTo>
                  <a:pt x="0" y="0"/>
                </a:moveTo>
                <a:lnTo>
                  <a:pt x="25765840" y="0"/>
                </a:lnTo>
                <a:lnTo>
                  <a:pt x="25765840" y="12391322"/>
                </a:lnTo>
                <a:lnTo>
                  <a:pt x="0" y="1239132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229910" y="5273598"/>
            <a:ext cx="3614598" cy="6946728"/>
          </a:xfrm>
          <a:custGeom>
            <a:avLst/>
            <a:gdLst/>
            <a:ahLst/>
            <a:cxnLst/>
            <a:rect l="l" t="t" r="r" b="b"/>
            <a:pathLst>
              <a:path w="3614598" h="6946728">
                <a:moveTo>
                  <a:pt x="0" y="0"/>
                </a:moveTo>
                <a:lnTo>
                  <a:pt x="3614598" y="0"/>
                </a:lnTo>
                <a:lnTo>
                  <a:pt x="3614598" y="6946728"/>
                </a:lnTo>
                <a:lnTo>
                  <a:pt x="0" y="69467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1721162" y="2478574"/>
            <a:ext cx="15311779" cy="2664926"/>
            <a:chOff x="0" y="0"/>
            <a:chExt cx="4032732" cy="701874"/>
          </a:xfrm>
        </p:grpSpPr>
        <p:sp>
          <p:nvSpPr>
            <p:cNvPr id="5" name="Freeform 5"/>
            <p:cNvSpPr/>
            <p:nvPr/>
          </p:nvSpPr>
          <p:spPr>
            <a:xfrm>
              <a:off x="0" y="0"/>
              <a:ext cx="4032732" cy="701874"/>
            </a:xfrm>
            <a:custGeom>
              <a:avLst/>
              <a:gdLst/>
              <a:ahLst/>
              <a:cxnLst/>
              <a:rect l="l" t="t" r="r" b="b"/>
              <a:pathLst>
                <a:path w="4032732" h="701874">
                  <a:moveTo>
                    <a:pt x="25787" y="0"/>
                  </a:moveTo>
                  <a:lnTo>
                    <a:pt x="4006945" y="0"/>
                  </a:lnTo>
                  <a:cubicBezTo>
                    <a:pt x="4021187" y="0"/>
                    <a:pt x="4032732" y="11545"/>
                    <a:pt x="4032732" y="25787"/>
                  </a:cubicBezTo>
                  <a:lnTo>
                    <a:pt x="4032732" y="676087"/>
                  </a:lnTo>
                  <a:cubicBezTo>
                    <a:pt x="4032732" y="690329"/>
                    <a:pt x="4021187" y="701874"/>
                    <a:pt x="4006945" y="701874"/>
                  </a:cubicBezTo>
                  <a:lnTo>
                    <a:pt x="25787" y="701874"/>
                  </a:lnTo>
                  <a:cubicBezTo>
                    <a:pt x="11545" y="701874"/>
                    <a:pt x="0" y="690329"/>
                    <a:pt x="0" y="676087"/>
                  </a:cubicBezTo>
                  <a:lnTo>
                    <a:pt x="0" y="25787"/>
                  </a:lnTo>
                  <a:cubicBezTo>
                    <a:pt x="0" y="11545"/>
                    <a:pt x="11545" y="0"/>
                    <a:pt x="25787" y="0"/>
                  </a:cubicBezTo>
                  <a:close/>
                </a:path>
              </a:pathLst>
            </a:custGeom>
            <a:solidFill>
              <a:srgbClr val="F8F4E6"/>
            </a:solidFill>
            <a:ln w="38100" cap="rnd">
              <a:solidFill>
                <a:srgbClr val="6B7063"/>
              </a:solidFill>
              <a:prstDash val="lgDash"/>
              <a:round/>
            </a:ln>
          </p:spPr>
        </p:sp>
        <p:sp>
          <p:nvSpPr>
            <p:cNvPr id="6" name="TextBox 6"/>
            <p:cNvSpPr txBox="1"/>
            <p:nvPr/>
          </p:nvSpPr>
          <p:spPr>
            <a:xfrm>
              <a:off x="0" y="-38100"/>
              <a:ext cx="4032732" cy="739974"/>
            </a:xfrm>
            <a:prstGeom prst="rect">
              <a:avLst/>
            </a:prstGeom>
          </p:spPr>
          <p:txBody>
            <a:bodyPr lIns="50800" tIns="50800" rIns="50800" bIns="50800" rtlCol="0" anchor="ctr"/>
            <a:lstStyle/>
            <a:p>
              <a:pPr algn="ctr">
                <a:lnSpc>
                  <a:spcPts val="2659"/>
                </a:lnSpc>
              </a:pPr>
              <a:endParaRPr/>
            </a:p>
          </p:txBody>
        </p:sp>
      </p:grpSp>
      <p:sp>
        <p:nvSpPr>
          <p:cNvPr id="7" name="TextBox 7"/>
          <p:cNvSpPr txBox="1"/>
          <p:nvPr/>
        </p:nvSpPr>
        <p:spPr>
          <a:xfrm>
            <a:off x="1721162" y="2938687"/>
            <a:ext cx="15311779" cy="1633221"/>
          </a:xfrm>
          <a:prstGeom prst="rect">
            <a:avLst/>
          </a:prstGeom>
        </p:spPr>
        <p:txBody>
          <a:bodyPr lIns="0" tIns="0" rIns="0" bIns="0" rtlCol="0" anchor="t">
            <a:spAutoFit/>
          </a:bodyPr>
          <a:lstStyle/>
          <a:p>
            <a:pPr algn="ctr">
              <a:lnSpc>
                <a:spcPts val="6579"/>
              </a:lnSpc>
            </a:pPr>
            <a:r>
              <a:rPr lang="en-US" sz="4699">
                <a:solidFill>
                  <a:srgbClr val="945052"/>
                </a:solidFill>
                <a:latin typeface="Roboto Condensed Bold"/>
              </a:rPr>
              <a:t>Nhiệm vụ 1</a:t>
            </a:r>
            <a:r>
              <a:rPr lang="en-US" sz="4699">
                <a:solidFill>
                  <a:srgbClr val="945052"/>
                </a:solidFill>
                <a:latin typeface="Roboto Condensed"/>
              </a:rPr>
              <a:t>. HS về nhà tự hoàn thiện các câu hỏi 6,7,8,9,10 (SGK tr.75) dựa trên kết quả thảo luận ở chặng 2.</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940174" y="737456"/>
            <a:ext cx="21351715" cy="11879386"/>
          </a:xfrm>
          <a:custGeom>
            <a:avLst/>
            <a:gdLst/>
            <a:ahLst/>
            <a:cxnLst/>
            <a:rect l="l" t="t" r="r" b="b"/>
            <a:pathLst>
              <a:path w="21351715" h="11879386">
                <a:moveTo>
                  <a:pt x="0" y="0"/>
                </a:moveTo>
                <a:lnTo>
                  <a:pt x="21351715" y="0"/>
                </a:lnTo>
                <a:lnTo>
                  <a:pt x="21351715" y="11879386"/>
                </a:lnTo>
                <a:lnTo>
                  <a:pt x="0" y="11879386"/>
                </a:lnTo>
                <a:lnTo>
                  <a:pt x="0" y="0"/>
                </a:lnTo>
                <a:close/>
              </a:path>
            </a:pathLst>
          </a:custGeom>
          <a:blipFill>
            <a:blip r:embed="rId3">
              <a:alphaModFix amt="76000"/>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2116776" y="1187650"/>
            <a:ext cx="3546054" cy="3546054"/>
            <a:chOff x="0" y="0"/>
            <a:chExt cx="4728072" cy="4728072"/>
          </a:xfrm>
        </p:grpSpPr>
        <p:sp>
          <p:nvSpPr>
            <p:cNvPr id="4" name="Freeform 4"/>
            <p:cNvSpPr/>
            <p:nvPr/>
          </p:nvSpPr>
          <p:spPr>
            <a:xfrm>
              <a:off x="0" y="0"/>
              <a:ext cx="4728083" cy="4728083"/>
            </a:xfrm>
            <a:custGeom>
              <a:avLst/>
              <a:gdLst/>
              <a:ahLst/>
              <a:cxnLst/>
              <a:rect l="l" t="t" r="r" b="b"/>
              <a:pathLst>
                <a:path w="4728083" h="4728083">
                  <a:moveTo>
                    <a:pt x="2709926" y="191262"/>
                  </a:moveTo>
                  <a:cubicBezTo>
                    <a:pt x="3908552" y="382524"/>
                    <a:pt x="4728083" y="1507871"/>
                    <a:pt x="4536821" y="2709926"/>
                  </a:cubicBezTo>
                  <a:cubicBezTo>
                    <a:pt x="4345305" y="3908552"/>
                    <a:pt x="3216783" y="4728083"/>
                    <a:pt x="2018157" y="4536567"/>
                  </a:cubicBezTo>
                  <a:cubicBezTo>
                    <a:pt x="816102" y="4345305"/>
                    <a:pt x="0" y="3216783"/>
                    <a:pt x="191262" y="2014855"/>
                  </a:cubicBezTo>
                  <a:cubicBezTo>
                    <a:pt x="382524" y="816102"/>
                    <a:pt x="1511173" y="0"/>
                    <a:pt x="2709926" y="191262"/>
                  </a:cubicBezTo>
                  <a:close/>
                </a:path>
              </a:pathLst>
            </a:custGeom>
            <a:solidFill>
              <a:srgbClr val="FFEDB6"/>
            </a:solidFill>
          </p:spPr>
        </p:sp>
      </p:grpSp>
      <p:sp>
        <p:nvSpPr>
          <p:cNvPr id="5" name="Freeform 5"/>
          <p:cNvSpPr/>
          <p:nvPr/>
        </p:nvSpPr>
        <p:spPr>
          <a:xfrm>
            <a:off x="-3022786" y="73745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0" y="-1101912"/>
            <a:ext cx="18288000" cy="11388912"/>
            <a:chOff x="0" y="0"/>
            <a:chExt cx="4816593" cy="2999549"/>
          </a:xfrm>
        </p:grpSpPr>
        <p:sp>
          <p:nvSpPr>
            <p:cNvPr id="7" name="Freeform 7"/>
            <p:cNvSpPr/>
            <p:nvPr/>
          </p:nvSpPr>
          <p:spPr>
            <a:xfrm>
              <a:off x="0" y="0"/>
              <a:ext cx="4816592" cy="2999549"/>
            </a:xfrm>
            <a:custGeom>
              <a:avLst/>
              <a:gdLst/>
              <a:ahLst/>
              <a:cxnLst/>
              <a:rect l="l" t="t" r="r" b="b"/>
              <a:pathLst>
                <a:path w="4816592" h="2999549">
                  <a:moveTo>
                    <a:pt x="0" y="0"/>
                  </a:moveTo>
                  <a:lnTo>
                    <a:pt x="4816592" y="0"/>
                  </a:lnTo>
                  <a:lnTo>
                    <a:pt x="4816592" y="2999549"/>
                  </a:lnTo>
                  <a:lnTo>
                    <a:pt x="0" y="2999549"/>
                  </a:lnTo>
                  <a:close/>
                </a:path>
              </a:pathLst>
            </a:custGeom>
            <a:gradFill rotWithShape="1">
              <a:gsLst>
                <a:gs pos="0">
                  <a:srgbClr val="EEDECF">
                    <a:alpha val="57000"/>
                  </a:srgbClr>
                </a:gs>
                <a:gs pos="100000">
                  <a:srgbClr val="FFFFFF">
                    <a:alpha val="57000"/>
                  </a:srgbClr>
                </a:gs>
              </a:gsLst>
              <a:lin ang="2698631"/>
            </a:gradFill>
          </p:spPr>
        </p:sp>
        <p:sp>
          <p:nvSpPr>
            <p:cNvPr id="8" name="TextBox 8"/>
            <p:cNvSpPr txBox="1"/>
            <p:nvPr/>
          </p:nvSpPr>
          <p:spPr>
            <a:xfrm>
              <a:off x="0" y="-38100"/>
              <a:ext cx="4816593" cy="3037649"/>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64040" y="1810124"/>
            <a:ext cx="15813023" cy="7727950"/>
          </a:xfrm>
          <a:prstGeom prst="rect">
            <a:avLst/>
          </a:prstGeom>
        </p:spPr>
        <p:txBody>
          <a:bodyPr lIns="0" tIns="0" rIns="0" bIns="0" rtlCol="0" anchor="t">
            <a:spAutoFit/>
          </a:bodyPr>
          <a:lstStyle/>
          <a:p>
            <a:pPr marL="863599" lvl="1" indent="-431800" algn="just">
              <a:lnSpc>
                <a:spcPts val="5599"/>
              </a:lnSpc>
              <a:buFont typeface="Arial"/>
              <a:buChar char="•"/>
            </a:pPr>
            <a:r>
              <a:rPr lang="en-US" sz="3999">
                <a:solidFill>
                  <a:srgbClr val="5D5D6B"/>
                </a:solidFill>
                <a:latin typeface="Roboto Condensed Bold"/>
              </a:rPr>
              <a:t>Nhiệm vụ  2. </a:t>
            </a:r>
            <a:r>
              <a:rPr lang="en-US" sz="3999">
                <a:solidFill>
                  <a:srgbClr val="5D5D6B"/>
                </a:solidFill>
                <a:latin typeface="Roboto Condensed"/>
              </a:rPr>
              <a:t>Ở chặng này, các nhóm thảo luận và thực hiện yêu cầu:</a:t>
            </a:r>
          </a:p>
          <a:p>
            <a:pPr algn="just">
              <a:lnSpc>
                <a:spcPts val="5599"/>
              </a:lnSpc>
            </a:pPr>
            <a:r>
              <a:rPr lang="en-US" sz="3999">
                <a:solidFill>
                  <a:srgbClr val="5D5D6B"/>
                </a:solidFill>
                <a:latin typeface="Roboto Condensed"/>
              </a:rPr>
              <a:t>     </a:t>
            </a:r>
            <a:r>
              <a:rPr lang="en-US" sz="3999">
                <a:solidFill>
                  <a:srgbClr val="855027"/>
                </a:solidFill>
                <a:latin typeface="Roboto Condensed"/>
              </a:rPr>
              <a:t>Dựa vào 01 dữ kiện ở chặng 1 (địa điểm du lịch) và chặng 2 (phương tiện di chuyển), nhóm hãy thảo luận và xây dựng một lịch trình/kế hoạch Khám phá Cao nguyên đá Đồng Văn.</a:t>
            </a:r>
          </a:p>
          <a:p>
            <a:pPr marL="863599" lvl="1" indent="-431800" algn="just">
              <a:lnSpc>
                <a:spcPts val="5599"/>
              </a:lnSpc>
              <a:buFont typeface="Arial"/>
              <a:buChar char="•"/>
            </a:pPr>
            <a:r>
              <a:rPr lang="en-US" sz="3999">
                <a:solidFill>
                  <a:srgbClr val="5D5D6B"/>
                </a:solidFill>
                <a:latin typeface="Roboto Condensed Bold"/>
              </a:rPr>
              <a:t>Gợi ý một số thông tin liên quan đến chuyến đi</a:t>
            </a:r>
          </a:p>
          <a:p>
            <a:pPr algn="just">
              <a:lnSpc>
                <a:spcPts val="5599"/>
              </a:lnSpc>
            </a:pPr>
            <a:r>
              <a:rPr lang="en-US" sz="3999">
                <a:solidFill>
                  <a:srgbClr val="5D5D6B"/>
                </a:solidFill>
                <a:latin typeface="Roboto Condensed Bold"/>
              </a:rPr>
              <a:t>            </a:t>
            </a:r>
            <a:r>
              <a:rPr lang="en-US" sz="3999">
                <a:solidFill>
                  <a:srgbClr val="5D5D6B"/>
                </a:solidFill>
                <a:latin typeface="Roboto Condensed Italics"/>
              </a:rPr>
              <a:t>- Số lượng: 4 người</a:t>
            </a:r>
          </a:p>
          <a:p>
            <a:pPr algn="just">
              <a:lnSpc>
                <a:spcPts val="5599"/>
              </a:lnSpc>
            </a:pPr>
            <a:r>
              <a:rPr lang="en-US" sz="3999">
                <a:solidFill>
                  <a:srgbClr val="5D5D6B"/>
                </a:solidFill>
                <a:latin typeface="Roboto Condensed Italics"/>
              </a:rPr>
              <a:t>            - Thời gian: 3 ngày 2 đêm</a:t>
            </a:r>
          </a:p>
          <a:p>
            <a:pPr algn="just">
              <a:lnSpc>
                <a:spcPts val="5599"/>
              </a:lnSpc>
            </a:pPr>
            <a:r>
              <a:rPr lang="en-US" sz="3999">
                <a:solidFill>
                  <a:srgbClr val="5D5D6B"/>
                </a:solidFill>
                <a:latin typeface="Roboto Condensed Italics"/>
              </a:rPr>
              <a:t>            - Điểm khởi hành: Hà Nội</a:t>
            </a:r>
          </a:p>
          <a:p>
            <a:pPr algn="just">
              <a:lnSpc>
                <a:spcPts val="5599"/>
              </a:lnSpc>
            </a:pPr>
            <a:r>
              <a:rPr lang="en-US" sz="3999">
                <a:solidFill>
                  <a:srgbClr val="5D5D6B"/>
                </a:solidFill>
                <a:latin typeface="Roboto Condensed Italics"/>
              </a:rPr>
              <a:t>            - Sản phẩm đầu ra: PPT, giấy A0,… (nhóm tự lựa chọn)</a:t>
            </a:r>
          </a:p>
          <a:p>
            <a:pPr marL="863599" lvl="1" indent="-431800" algn="just">
              <a:lnSpc>
                <a:spcPts val="5599"/>
              </a:lnSpc>
              <a:buFont typeface="Arial"/>
              <a:buChar char="•"/>
            </a:pPr>
            <a:r>
              <a:rPr lang="en-US" sz="3999">
                <a:solidFill>
                  <a:srgbClr val="5D5D6B"/>
                </a:solidFill>
                <a:latin typeface="Roboto Condensed Bold"/>
              </a:rPr>
              <a:t>Thời gian: </a:t>
            </a:r>
            <a:r>
              <a:rPr lang="en-US" sz="3999">
                <a:solidFill>
                  <a:srgbClr val="5D5D6B"/>
                </a:solidFill>
                <a:latin typeface="Roboto Condensed Italics"/>
              </a:rPr>
              <a:t>10 phút</a:t>
            </a:r>
            <a:r>
              <a:rPr lang="en-US" sz="3999">
                <a:solidFill>
                  <a:srgbClr val="5D5D6B"/>
                </a:solidFill>
                <a:latin typeface="Roboto Condensed"/>
              </a:rPr>
              <a:t> (thảo luận)</a:t>
            </a:r>
          </a:p>
          <a:p>
            <a:pPr marL="863599" lvl="1" indent="-431800" algn="just">
              <a:lnSpc>
                <a:spcPts val="5599"/>
              </a:lnSpc>
              <a:buFont typeface="Arial"/>
              <a:buChar char="•"/>
            </a:pPr>
            <a:r>
              <a:rPr lang="en-US" sz="3999">
                <a:solidFill>
                  <a:srgbClr val="5D5D6B"/>
                </a:solidFill>
                <a:latin typeface="Roboto Condensed Bold"/>
              </a:rPr>
              <a:t>Hình thức nộp sản phẩm:</a:t>
            </a:r>
            <a:r>
              <a:rPr lang="en-US" sz="3999">
                <a:solidFill>
                  <a:srgbClr val="5D5D6B"/>
                </a:solidFill>
                <a:latin typeface="Roboto Condensed"/>
              </a:rPr>
              <a:t> Nộp trên link Drive</a:t>
            </a:r>
          </a:p>
        </p:txBody>
      </p:sp>
      <p:sp>
        <p:nvSpPr>
          <p:cNvPr id="10" name="Freeform 10"/>
          <p:cNvSpPr/>
          <p:nvPr/>
        </p:nvSpPr>
        <p:spPr>
          <a:xfrm>
            <a:off x="12054405" y="4309699"/>
            <a:ext cx="6233595" cy="5560887"/>
          </a:xfrm>
          <a:custGeom>
            <a:avLst/>
            <a:gdLst/>
            <a:ahLst/>
            <a:cxnLst/>
            <a:rect l="l" t="t" r="r" b="b"/>
            <a:pathLst>
              <a:path w="6233595" h="5560887">
                <a:moveTo>
                  <a:pt x="0" y="0"/>
                </a:moveTo>
                <a:lnTo>
                  <a:pt x="6233595" y="0"/>
                </a:lnTo>
                <a:lnTo>
                  <a:pt x="6233595" y="5560887"/>
                </a:lnTo>
                <a:lnTo>
                  <a:pt x="0" y="5560887"/>
                </a:lnTo>
                <a:lnTo>
                  <a:pt x="0" y="0"/>
                </a:lnTo>
                <a:close/>
              </a:path>
            </a:pathLst>
          </a:custGeom>
          <a:blipFill>
            <a:blip r:embed="rId7">
              <a:alphaModFix amt="90000"/>
              <a:extLst>
                <a:ext uri="{96DAC541-7B7A-43D3-8B79-37D633B846F1}">
                  <asvg:svgBlip xmlns:asvg="http://schemas.microsoft.com/office/drawing/2016/SVG/main" xmlns="" r:embed="rId8"/>
                </a:ext>
              </a:extLst>
            </a:blip>
            <a:stretch>
              <a:fillRect/>
            </a:stretch>
          </a:blipFill>
        </p:spPr>
      </p:sp>
      <p:sp>
        <p:nvSpPr>
          <p:cNvPr id="11" name="TextBox 11"/>
          <p:cNvSpPr txBox="1"/>
          <p:nvPr/>
        </p:nvSpPr>
        <p:spPr>
          <a:xfrm>
            <a:off x="622450" y="328612"/>
            <a:ext cx="12671550" cy="1304925"/>
          </a:xfrm>
          <a:prstGeom prst="rect">
            <a:avLst/>
          </a:prstGeom>
        </p:spPr>
        <p:txBody>
          <a:bodyPr lIns="0" tIns="0" rIns="0" bIns="0" rtlCol="0" anchor="t">
            <a:spAutoFit/>
          </a:bodyPr>
          <a:lstStyle/>
          <a:p>
            <a:pPr algn="l">
              <a:lnSpc>
                <a:spcPts val="9600"/>
              </a:lnSpc>
            </a:pPr>
            <a:r>
              <a:rPr lang="en-US" sz="8000">
                <a:solidFill>
                  <a:srgbClr val="AB5949"/>
                </a:solidFill>
                <a:latin typeface="#9Slide05 IcielSanelma"/>
              </a:rPr>
              <a:t>Chặng 3. Khám phá</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3536248" y="762450"/>
            <a:ext cx="24725842" cy="12196406"/>
          </a:xfrm>
          <a:custGeom>
            <a:avLst/>
            <a:gdLst/>
            <a:ahLst/>
            <a:cxnLst/>
            <a:rect l="l" t="t" r="r" b="b"/>
            <a:pathLst>
              <a:path w="24725842" h="12196406">
                <a:moveTo>
                  <a:pt x="0" y="0"/>
                </a:moveTo>
                <a:lnTo>
                  <a:pt x="24725842" y="0"/>
                </a:lnTo>
                <a:lnTo>
                  <a:pt x="24725842" y="12196406"/>
                </a:lnTo>
                <a:lnTo>
                  <a:pt x="0" y="12196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424424" y="1713650"/>
            <a:ext cx="3737976" cy="3737866"/>
            <a:chOff x="0" y="0"/>
            <a:chExt cx="4983968" cy="4983821"/>
          </a:xfrm>
        </p:grpSpPr>
        <p:sp>
          <p:nvSpPr>
            <p:cNvPr id="4" name="Freeform 4"/>
            <p:cNvSpPr/>
            <p:nvPr/>
          </p:nvSpPr>
          <p:spPr>
            <a:xfrm>
              <a:off x="0" y="0"/>
              <a:ext cx="4983988" cy="4983734"/>
            </a:xfrm>
            <a:custGeom>
              <a:avLst/>
              <a:gdLst/>
              <a:ahLst/>
              <a:cxnLst/>
              <a:rect l="l" t="t" r="r" b="b"/>
              <a:pathLst>
                <a:path w="4983988" h="4983734">
                  <a:moveTo>
                    <a:pt x="2856611" y="201549"/>
                  </a:moveTo>
                  <a:cubicBezTo>
                    <a:pt x="4120134" y="403098"/>
                    <a:pt x="4983988" y="1589405"/>
                    <a:pt x="4782312" y="2856484"/>
                  </a:cubicBezTo>
                  <a:cubicBezTo>
                    <a:pt x="4580509" y="4119880"/>
                    <a:pt x="3390773" y="4983734"/>
                    <a:pt x="2127250" y="4781931"/>
                  </a:cubicBezTo>
                  <a:cubicBezTo>
                    <a:pt x="860298" y="4580382"/>
                    <a:pt x="0" y="3390773"/>
                    <a:pt x="201676" y="2123948"/>
                  </a:cubicBezTo>
                  <a:cubicBezTo>
                    <a:pt x="403225" y="860171"/>
                    <a:pt x="1592961" y="0"/>
                    <a:pt x="2856611" y="201549"/>
                  </a:cubicBezTo>
                  <a:close/>
                </a:path>
              </a:pathLst>
            </a:custGeom>
            <a:solidFill>
              <a:srgbClr val="FFEDB6"/>
            </a:solidFill>
          </p:spPr>
        </p:sp>
      </p:grpSp>
      <p:sp>
        <p:nvSpPr>
          <p:cNvPr id="5" name="TextBox 5"/>
          <p:cNvSpPr txBox="1"/>
          <p:nvPr/>
        </p:nvSpPr>
        <p:spPr>
          <a:xfrm>
            <a:off x="5584622" y="2396720"/>
            <a:ext cx="11241150" cy="2486065"/>
          </a:xfrm>
          <a:prstGeom prst="rect">
            <a:avLst/>
          </a:prstGeom>
        </p:spPr>
        <p:txBody>
          <a:bodyPr lIns="0" tIns="0" rIns="0" bIns="0" rtlCol="0" anchor="t">
            <a:spAutoFit/>
          </a:bodyPr>
          <a:lstStyle/>
          <a:p>
            <a:pPr algn="l">
              <a:lnSpc>
                <a:spcPts val="18720"/>
              </a:lnSpc>
            </a:pPr>
            <a:r>
              <a:rPr lang="en-US" sz="18700" dirty="0">
                <a:solidFill>
                  <a:srgbClr val="945052"/>
                </a:solidFill>
                <a:latin typeface="#9Slide05 IcielSanelma" pitchFamily="2" charset="0"/>
              </a:rPr>
              <a:t>IV. </a:t>
            </a:r>
            <a:r>
              <a:rPr lang="en-US" sz="18700" dirty="0" err="1">
                <a:solidFill>
                  <a:srgbClr val="945052"/>
                </a:solidFill>
                <a:latin typeface="#9Slide05 IcielSanelma" pitchFamily="2" charset="0"/>
              </a:rPr>
              <a:t>Vận</a:t>
            </a:r>
            <a:r>
              <a:rPr lang="en-US" sz="18700" dirty="0">
                <a:solidFill>
                  <a:srgbClr val="945052"/>
                </a:solidFill>
                <a:latin typeface="#9Slide05 IcielSanelma" pitchFamily="2" charset="0"/>
              </a:rPr>
              <a:t> </a:t>
            </a:r>
            <a:r>
              <a:rPr lang="en-US" sz="18700" dirty="0" err="1">
                <a:solidFill>
                  <a:srgbClr val="945052"/>
                </a:solidFill>
                <a:latin typeface="#9Slide05 IcielSanelma" pitchFamily="2" charset="0"/>
              </a:rPr>
              <a:t>dụng</a:t>
            </a:r>
            <a:endParaRPr lang="en-US" sz="18700" dirty="0">
              <a:solidFill>
                <a:srgbClr val="945052"/>
              </a:solidFill>
              <a:latin typeface="#9Slide05 IcielSanelma"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3423688" y="-1827152"/>
            <a:ext cx="25135376" cy="13941303"/>
          </a:xfrm>
          <a:custGeom>
            <a:avLst/>
            <a:gdLst/>
            <a:ahLst/>
            <a:cxnLst/>
            <a:rect l="l" t="t" r="r" b="b"/>
            <a:pathLst>
              <a:path w="25135376" h="13941303">
                <a:moveTo>
                  <a:pt x="0" y="0"/>
                </a:moveTo>
                <a:lnTo>
                  <a:pt x="25135376" y="0"/>
                </a:lnTo>
                <a:lnTo>
                  <a:pt x="25135376" y="13941304"/>
                </a:lnTo>
                <a:lnTo>
                  <a:pt x="0" y="13941304"/>
                </a:lnTo>
                <a:lnTo>
                  <a:pt x="0" y="0"/>
                </a:lnTo>
                <a:close/>
              </a:path>
            </a:pathLst>
          </a:custGeom>
          <a:blipFill>
            <a:blip r:embed="rId3">
              <a:alphaModFix amt="96000"/>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7251470" y="1126568"/>
            <a:ext cx="51398" cy="42578"/>
            <a:chOff x="0" y="0"/>
            <a:chExt cx="68531" cy="56771"/>
          </a:xfrm>
        </p:grpSpPr>
        <p:sp>
          <p:nvSpPr>
            <p:cNvPr id="4" name="Freeform 4"/>
            <p:cNvSpPr/>
            <p:nvPr/>
          </p:nvSpPr>
          <p:spPr>
            <a:xfrm>
              <a:off x="0" y="0"/>
              <a:ext cx="68580" cy="56769"/>
            </a:xfrm>
            <a:custGeom>
              <a:avLst/>
              <a:gdLst/>
              <a:ahLst/>
              <a:cxnLst/>
              <a:rect l="l" t="t" r="r" b="b"/>
              <a:pathLst>
                <a:path w="68580" h="56769">
                  <a:moveTo>
                    <a:pt x="29083" y="0"/>
                  </a:moveTo>
                  <a:cubicBezTo>
                    <a:pt x="56134" y="0"/>
                    <a:pt x="68580" y="31115"/>
                    <a:pt x="49911" y="47752"/>
                  </a:cubicBezTo>
                  <a:cubicBezTo>
                    <a:pt x="43688" y="53975"/>
                    <a:pt x="36322" y="56769"/>
                    <a:pt x="29083" y="56769"/>
                  </a:cubicBezTo>
                  <a:cubicBezTo>
                    <a:pt x="14859" y="56769"/>
                    <a:pt x="1397" y="45593"/>
                    <a:pt x="0" y="29083"/>
                  </a:cubicBezTo>
                  <a:cubicBezTo>
                    <a:pt x="0" y="12446"/>
                    <a:pt x="14605" y="0"/>
                    <a:pt x="29083" y="0"/>
                  </a:cubicBezTo>
                  <a:close/>
                </a:path>
              </a:pathLst>
            </a:custGeom>
            <a:solidFill>
              <a:srgbClr val="B7B7B7"/>
            </a:solidFill>
          </p:spPr>
        </p:sp>
      </p:grpSp>
      <p:sp>
        <p:nvSpPr>
          <p:cNvPr id="5" name="Freeform 5"/>
          <p:cNvSpPr/>
          <p:nvPr/>
        </p:nvSpPr>
        <p:spPr>
          <a:xfrm>
            <a:off x="1426224" y="7574802"/>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300176" y="2233283"/>
            <a:ext cx="9444176" cy="8534101"/>
          </a:xfrm>
          <a:custGeom>
            <a:avLst/>
            <a:gdLst/>
            <a:ahLst/>
            <a:cxnLst/>
            <a:rect l="l" t="t" r="r" b="b"/>
            <a:pathLst>
              <a:path w="9444176" h="8534101">
                <a:moveTo>
                  <a:pt x="0" y="0"/>
                </a:moveTo>
                <a:lnTo>
                  <a:pt x="9444176" y="0"/>
                </a:lnTo>
                <a:lnTo>
                  <a:pt x="9444176" y="8534101"/>
                </a:lnTo>
                <a:lnTo>
                  <a:pt x="0" y="85341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7" name="Group 7"/>
          <p:cNvGrpSpPr/>
          <p:nvPr/>
        </p:nvGrpSpPr>
        <p:grpSpPr>
          <a:xfrm>
            <a:off x="5163388" y="3233746"/>
            <a:ext cx="12861426" cy="2276456"/>
            <a:chOff x="0" y="0"/>
            <a:chExt cx="3387371" cy="599560"/>
          </a:xfrm>
        </p:grpSpPr>
        <p:sp>
          <p:nvSpPr>
            <p:cNvPr id="8" name="Freeform 8"/>
            <p:cNvSpPr/>
            <p:nvPr/>
          </p:nvSpPr>
          <p:spPr>
            <a:xfrm>
              <a:off x="0" y="0"/>
              <a:ext cx="3387372" cy="599560"/>
            </a:xfrm>
            <a:custGeom>
              <a:avLst/>
              <a:gdLst/>
              <a:ahLst/>
              <a:cxnLst/>
              <a:rect l="l" t="t" r="r" b="b"/>
              <a:pathLst>
                <a:path w="3387372" h="599560">
                  <a:moveTo>
                    <a:pt x="30699" y="0"/>
                  </a:moveTo>
                  <a:lnTo>
                    <a:pt x="3356672" y="0"/>
                  </a:lnTo>
                  <a:cubicBezTo>
                    <a:pt x="3364814" y="0"/>
                    <a:pt x="3372623" y="3234"/>
                    <a:pt x="3378380" y="8992"/>
                  </a:cubicBezTo>
                  <a:cubicBezTo>
                    <a:pt x="3384137" y="14749"/>
                    <a:pt x="3387372" y="22557"/>
                    <a:pt x="3387372" y="30699"/>
                  </a:cubicBezTo>
                  <a:lnTo>
                    <a:pt x="3387372" y="568861"/>
                  </a:lnTo>
                  <a:cubicBezTo>
                    <a:pt x="3387372" y="577003"/>
                    <a:pt x="3384137" y="584811"/>
                    <a:pt x="3378380" y="590569"/>
                  </a:cubicBezTo>
                  <a:cubicBezTo>
                    <a:pt x="3372623" y="596326"/>
                    <a:pt x="3364814" y="599560"/>
                    <a:pt x="3356672" y="599560"/>
                  </a:cubicBezTo>
                  <a:lnTo>
                    <a:pt x="30699" y="599560"/>
                  </a:lnTo>
                  <a:cubicBezTo>
                    <a:pt x="22557" y="599560"/>
                    <a:pt x="14749" y="596326"/>
                    <a:pt x="8992" y="590569"/>
                  </a:cubicBezTo>
                  <a:cubicBezTo>
                    <a:pt x="3234" y="584811"/>
                    <a:pt x="0" y="577003"/>
                    <a:pt x="0" y="568861"/>
                  </a:cubicBezTo>
                  <a:lnTo>
                    <a:pt x="0" y="30699"/>
                  </a:lnTo>
                  <a:cubicBezTo>
                    <a:pt x="0" y="22557"/>
                    <a:pt x="3234" y="14749"/>
                    <a:pt x="8992" y="8992"/>
                  </a:cubicBezTo>
                  <a:cubicBezTo>
                    <a:pt x="14749" y="3234"/>
                    <a:pt x="22557" y="0"/>
                    <a:pt x="30699" y="0"/>
                  </a:cubicBezTo>
                  <a:close/>
                </a:path>
              </a:pathLst>
            </a:custGeom>
            <a:gradFill rotWithShape="1">
              <a:gsLst>
                <a:gs pos="0">
                  <a:srgbClr val="EEDECF">
                    <a:alpha val="100000"/>
                  </a:srgbClr>
                </a:gs>
                <a:gs pos="100000">
                  <a:srgbClr val="FFFFFF">
                    <a:alpha val="100000"/>
                  </a:srgbClr>
                </a:gs>
              </a:gsLst>
              <a:lin ang="2698631"/>
            </a:gradFill>
            <a:ln w="38100" cap="rnd">
              <a:solidFill>
                <a:srgbClr val="6B7063"/>
              </a:solidFill>
              <a:prstDash val="lgDash"/>
              <a:round/>
            </a:ln>
          </p:spPr>
        </p:sp>
        <p:sp>
          <p:nvSpPr>
            <p:cNvPr id="9" name="TextBox 9"/>
            <p:cNvSpPr txBox="1"/>
            <p:nvPr/>
          </p:nvSpPr>
          <p:spPr>
            <a:xfrm>
              <a:off x="0" y="-95250"/>
              <a:ext cx="3387371" cy="694810"/>
            </a:xfrm>
            <a:prstGeom prst="rect">
              <a:avLst/>
            </a:prstGeom>
          </p:spPr>
          <p:txBody>
            <a:bodyPr lIns="50800" tIns="50800" rIns="50800" bIns="50800" rtlCol="0" anchor="ctr"/>
            <a:lstStyle/>
            <a:p>
              <a:pPr algn="ctr">
                <a:lnSpc>
                  <a:spcPts val="6019"/>
                </a:lnSpc>
              </a:pPr>
              <a:r>
                <a:rPr lang="en-US" sz="4299">
                  <a:solidFill>
                    <a:srgbClr val="666666"/>
                  </a:solidFill>
                  <a:latin typeface="Roboto Condensed Bold"/>
                </a:rPr>
                <a:t>Nhiệm vụ</a:t>
              </a:r>
              <a:r>
                <a:rPr lang="en-US" sz="4299">
                  <a:solidFill>
                    <a:srgbClr val="666666"/>
                  </a:solidFill>
                  <a:latin typeface="Roboto Condensed"/>
                </a:rPr>
                <a:t>: Từ thông tin văn bản </a:t>
              </a:r>
              <a:r>
                <a:rPr lang="en-US" sz="4299">
                  <a:solidFill>
                    <a:srgbClr val="8B7E56"/>
                  </a:solidFill>
                  <a:latin typeface="Roboto Condensed Bold Italics"/>
                </a:rPr>
                <a:t>Cao nguyên đá Đồng Văn</a:t>
              </a:r>
              <a:r>
                <a:rPr lang="en-US" sz="4299">
                  <a:solidFill>
                    <a:srgbClr val="666666"/>
                  </a:solidFill>
                  <a:latin typeface="Roboto Condensed"/>
                </a:rPr>
                <a:t> em hãy thiết kế một Poster quảng cáo du lịch nơi đây.</a:t>
              </a:r>
            </a:p>
          </p:txBody>
        </p:sp>
      </p:grpSp>
      <p:sp>
        <p:nvSpPr>
          <p:cNvPr id="10" name="TextBox 10"/>
          <p:cNvSpPr txBox="1"/>
          <p:nvPr/>
        </p:nvSpPr>
        <p:spPr>
          <a:xfrm>
            <a:off x="546764" y="397127"/>
            <a:ext cx="5896586" cy="1256754"/>
          </a:xfrm>
          <a:prstGeom prst="rect">
            <a:avLst/>
          </a:prstGeom>
        </p:spPr>
        <p:txBody>
          <a:bodyPr lIns="0" tIns="0" rIns="0" bIns="0" rtlCol="0" anchor="t">
            <a:spAutoFit/>
          </a:bodyPr>
          <a:lstStyle/>
          <a:p>
            <a:pPr algn="l">
              <a:lnSpc>
                <a:spcPts val="9819"/>
              </a:lnSpc>
            </a:pPr>
            <a:r>
              <a:rPr lang="en-US" sz="8183" dirty="0">
                <a:solidFill>
                  <a:srgbClr val="945052"/>
                </a:solidFill>
                <a:latin typeface="#9Slide05 IcielSanelma" pitchFamily="2" charset="0"/>
              </a:rPr>
              <a:t>IV. </a:t>
            </a:r>
            <a:r>
              <a:rPr lang="en-US" sz="8183" dirty="0" err="1">
                <a:solidFill>
                  <a:srgbClr val="945052"/>
                </a:solidFill>
                <a:latin typeface="#9Slide05 IcielSanelma" pitchFamily="2" charset="0"/>
              </a:rPr>
              <a:t>Vận</a:t>
            </a:r>
            <a:r>
              <a:rPr lang="en-US" sz="8183" dirty="0">
                <a:solidFill>
                  <a:srgbClr val="945052"/>
                </a:solidFill>
                <a:latin typeface="#9Slide05 IcielSanelma" pitchFamily="2" charset="0"/>
              </a:rPr>
              <a:t> </a:t>
            </a:r>
            <a:r>
              <a:rPr lang="en-US" sz="8183" dirty="0" err="1">
                <a:solidFill>
                  <a:srgbClr val="945052"/>
                </a:solidFill>
                <a:latin typeface="#9Slide05 IcielSanelma" pitchFamily="2" charset="0"/>
              </a:rPr>
              <a:t>dụng</a:t>
            </a:r>
            <a:endParaRPr lang="en-US" sz="8183" dirty="0">
              <a:solidFill>
                <a:srgbClr val="945052"/>
              </a:solidFill>
              <a:latin typeface="#9Slide05 IcielSanelma" pitchFamily="2"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7661413" y="1462760"/>
            <a:ext cx="30373844" cy="11523128"/>
          </a:xfrm>
          <a:custGeom>
            <a:avLst/>
            <a:gdLst/>
            <a:ahLst/>
            <a:cxnLst/>
            <a:rect l="l" t="t" r="r" b="b"/>
            <a:pathLst>
              <a:path w="30373844" h="11523128">
                <a:moveTo>
                  <a:pt x="0" y="0"/>
                </a:moveTo>
                <a:lnTo>
                  <a:pt x="30373844" y="0"/>
                </a:lnTo>
                <a:lnTo>
                  <a:pt x="30373844" y="11523128"/>
                </a:lnTo>
                <a:lnTo>
                  <a:pt x="0" y="1152312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6460341" y="461962"/>
            <a:ext cx="5733173" cy="1155673"/>
            <a:chOff x="0" y="0"/>
            <a:chExt cx="1509972" cy="304375"/>
          </a:xfrm>
        </p:grpSpPr>
        <p:sp>
          <p:nvSpPr>
            <p:cNvPr id="4" name="Freeform 4"/>
            <p:cNvSpPr/>
            <p:nvPr/>
          </p:nvSpPr>
          <p:spPr>
            <a:xfrm>
              <a:off x="0" y="0"/>
              <a:ext cx="1509972" cy="304375"/>
            </a:xfrm>
            <a:custGeom>
              <a:avLst/>
              <a:gdLst/>
              <a:ahLst/>
              <a:cxnLst/>
              <a:rect l="l" t="t" r="r" b="b"/>
              <a:pathLst>
                <a:path w="1509972" h="304375">
                  <a:moveTo>
                    <a:pt x="68869" y="0"/>
                  </a:moveTo>
                  <a:lnTo>
                    <a:pt x="1441103" y="0"/>
                  </a:lnTo>
                  <a:cubicBezTo>
                    <a:pt x="1479138" y="0"/>
                    <a:pt x="1509972" y="30834"/>
                    <a:pt x="1509972" y="68869"/>
                  </a:cubicBezTo>
                  <a:lnTo>
                    <a:pt x="1509972" y="235506"/>
                  </a:lnTo>
                  <a:cubicBezTo>
                    <a:pt x="1509972" y="253771"/>
                    <a:pt x="1502716" y="271288"/>
                    <a:pt x="1489800" y="284204"/>
                  </a:cubicBezTo>
                  <a:cubicBezTo>
                    <a:pt x="1476885" y="297119"/>
                    <a:pt x="1459368" y="304375"/>
                    <a:pt x="1441103" y="304375"/>
                  </a:cubicBezTo>
                  <a:lnTo>
                    <a:pt x="68869" y="304375"/>
                  </a:lnTo>
                  <a:cubicBezTo>
                    <a:pt x="30834" y="304375"/>
                    <a:pt x="0" y="273541"/>
                    <a:pt x="0" y="235506"/>
                  </a:cubicBezTo>
                  <a:lnTo>
                    <a:pt x="0" y="68869"/>
                  </a:lnTo>
                  <a:cubicBezTo>
                    <a:pt x="0" y="30834"/>
                    <a:pt x="30834" y="0"/>
                    <a:pt x="68869" y="0"/>
                  </a:cubicBezTo>
                  <a:close/>
                </a:path>
              </a:pathLst>
            </a:custGeom>
            <a:solidFill>
              <a:srgbClr val="B26A68">
                <a:alpha val="25882"/>
              </a:srgbClr>
            </a:solidFill>
          </p:spPr>
        </p:sp>
        <p:sp>
          <p:nvSpPr>
            <p:cNvPr id="5" name="TextBox 5"/>
            <p:cNvSpPr txBox="1"/>
            <p:nvPr/>
          </p:nvSpPr>
          <p:spPr>
            <a:xfrm>
              <a:off x="0" y="-38100"/>
              <a:ext cx="1509972" cy="342475"/>
            </a:xfrm>
            <a:prstGeom prst="rect">
              <a:avLst/>
            </a:prstGeom>
          </p:spPr>
          <p:txBody>
            <a:bodyPr lIns="50800" tIns="50800" rIns="50800" bIns="50800" rtlCol="0" anchor="ctr"/>
            <a:lstStyle/>
            <a:p>
              <a:pPr algn="ctr">
                <a:lnSpc>
                  <a:spcPts val="2659"/>
                </a:lnSpc>
              </a:pPr>
              <a:endParaRPr/>
            </a:p>
          </p:txBody>
        </p:sp>
      </p:grpSp>
      <p:sp>
        <p:nvSpPr>
          <p:cNvPr id="6" name="TextBox 6"/>
          <p:cNvSpPr txBox="1"/>
          <p:nvPr/>
        </p:nvSpPr>
        <p:spPr>
          <a:xfrm>
            <a:off x="1689792" y="376238"/>
            <a:ext cx="15252750" cy="1219200"/>
          </a:xfrm>
          <a:prstGeom prst="rect">
            <a:avLst/>
          </a:prstGeom>
        </p:spPr>
        <p:txBody>
          <a:bodyPr lIns="0" tIns="0" rIns="0" bIns="0" rtlCol="0" anchor="t">
            <a:spAutoFit/>
          </a:bodyPr>
          <a:lstStyle/>
          <a:p>
            <a:pPr algn="ctr">
              <a:lnSpc>
                <a:spcPts val="8999"/>
              </a:lnSpc>
            </a:pPr>
            <a:r>
              <a:rPr lang="en-US" sz="7499">
                <a:solidFill>
                  <a:srgbClr val="3A3B5C"/>
                </a:solidFill>
                <a:latin typeface="#9Slide05 IcielSanelma"/>
              </a:rPr>
              <a:t>Mục tiêu bài học</a:t>
            </a:r>
          </a:p>
        </p:txBody>
      </p:sp>
      <p:sp>
        <p:nvSpPr>
          <p:cNvPr id="7" name="Freeform 7"/>
          <p:cNvSpPr/>
          <p:nvPr/>
        </p:nvSpPr>
        <p:spPr>
          <a:xfrm>
            <a:off x="-3169676" y="395132"/>
            <a:ext cx="6889528" cy="633568"/>
          </a:xfrm>
          <a:custGeom>
            <a:avLst/>
            <a:gdLst/>
            <a:ahLst/>
            <a:cxnLst/>
            <a:rect l="l" t="t" r="r" b="b"/>
            <a:pathLst>
              <a:path w="6889528" h="633568">
                <a:moveTo>
                  <a:pt x="0" y="0"/>
                </a:moveTo>
                <a:lnTo>
                  <a:pt x="6889528" y="0"/>
                </a:lnTo>
                <a:lnTo>
                  <a:pt x="6889528" y="633568"/>
                </a:lnTo>
                <a:lnTo>
                  <a:pt x="0" y="63356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TextBox 8"/>
          <p:cNvSpPr txBox="1"/>
          <p:nvPr/>
        </p:nvSpPr>
        <p:spPr>
          <a:xfrm>
            <a:off x="661562" y="1928786"/>
            <a:ext cx="16280981" cy="5568950"/>
          </a:xfrm>
          <a:prstGeom prst="rect">
            <a:avLst/>
          </a:prstGeom>
        </p:spPr>
        <p:txBody>
          <a:bodyPr lIns="0" tIns="0" rIns="0" bIns="0" rtlCol="0" anchor="t">
            <a:spAutoFit/>
          </a:bodyPr>
          <a:lstStyle/>
          <a:p>
            <a:pPr marL="755651" lvl="1" indent="-377825" algn="just">
              <a:lnSpc>
                <a:spcPts val="4900"/>
              </a:lnSpc>
              <a:buFont typeface="Arial"/>
              <a:buChar char="•"/>
            </a:pPr>
            <a:r>
              <a:rPr lang="en-US" sz="3500">
                <a:solidFill>
                  <a:srgbClr val="945052"/>
                </a:solidFill>
                <a:latin typeface="Roboto Condensed"/>
              </a:rPr>
              <a:t>Nhận biết và phân tích được ý nghĩa của nhan đề, thông tin cơ bản, đặc điểm văn bản và mối quan hệ giữa đặc điểm với mục đích của văn bản giới thiệu một danh lam thắng cảnh được thể hiện trong văn bản </a:t>
            </a:r>
            <a:r>
              <a:rPr lang="en-US" sz="3500">
                <a:solidFill>
                  <a:srgbClr val="945052"/>
                </a:solidFill>
                <a:latin typeface="Roboto Condensed Bold"/>
              </a:rPr>
              <a:t>Cao nguyên đá Đồng Văn.</a:t>
            </a:r>
          </a:p>
          <a:p>
            <a:pPr marL="755651" lvl="1" indent="-377825" algn="just">
              <a:lnSpc>
                <a:spcPts val="4900"/>
              </a:lnSpc>
              <a:buFont typeface="Arial"/>
              <a:buChar char="•"/>
            </a:pPr>
            <a:r>
              <a:rPr lang="en-US" sz="3500">
                <a:solidFill>
                  <a:srgbClr val="945052"/>
                </a:solidFill>
                <a:latin typeface="Roboto Condensed"/>
              </a:rPr>
              <a:t>Nhận biết và phân tích được cách triển khai văn bản thông tin trong văn bản </a:t>
            </a:r>
            <a:r>
              <a:rPr lang="en-US" sz="3500">
                <a:solidFill>
                  <a:srgbClr val="945052"/>
                </a:solidFill>
                <a:latin typeface="Roboto Condensed Bold Italics"/>
              </a:rPr>
              <a:t>C</a:t>
            </a:r>
            <a:r>
              <a:rPr lang="en-US" sz="3500">
                <a:solidFill>
                  <a:srgbClr val="945052"/>
                </a:solidFill>
                <a:latin typeface="Roboto Condensed Bold"/>
              </a:rPr>
              <a:t>ao nguyên đá Đồng Văn.</a:t>
            </a:r>
          </a:p>
          <a:p>
            <a:pPr marL="755651" lvl="1" indent="-377825" algn="just">
              <a:lnSpc>
                <a:spcPts val="4900"/>
              </a:lnSpc>
              <a:buFont typeface="Arial"/>
              <a:buChar char="•"/>
            </a:pPr>
            <a:r>
              <a:rPr lang="en-US" sz="3500">
                <a:solidFill>
                  <a:srgbClr val="945052"/>
                </a:solidFill>
                <a:latin typeface="Roboto Condensed"/>
              </a:rPr>
              <a:t>Đánh giá được vai trò của các chi tiết quan trọng trong văn bản </a:t>
            </a:r>
            <a:r>
              <a:rPr lang="en-US" sz="3500">
                <a:solidFill>
                  <a:srgbClr val="945052"/>
                </a:solidFill>
                <a:latin typeface="Roboto Condensed Bold"/>
              </a:rPr>
              <a:t>Cao nguyên đá Đồng Văn</a:t>
            </a:r>
            <a:r>
              <a:rPr lang="en-US" sz="3500">
                <a:solidFill>
                  <a:srgbClr val="945052"/>
                </a:solidFill>
                <a:latin typeface="Roboto Condensed"/>
              </a:rPr>
              <a:t>; mối quan hệ giữa phương tiện ngôn ngữ và phương tiện phi ngôn ngữ.</a:t>
            </a:r>
          </a:p>
          <a:p>
            <a:pPr marL="755651" lvl="1" indent="-377825" algn="just">
              <a:lnSpc>
                <a:spcPts val="4900"/>
              </a:lnSpc>
              <a:buFont typeface="Arial"/>
              <a:buChar char="•"/>
            </a:pPr>
            <a:r>
              <a:rPr lang="en-US" sz="3500">
                <a:solidFill>
                  <a:srgbClr val="945052"/>
                </a:solidFill>
                <a:latin typeface="Roboto Condensed"/>
              </a:rPr>
              <a:t>Bồi đắp niềm tự hào về những danh lam thắng cảnh của đất nước; nâng cao ý thức trách nhiệm với việc tìm hiểu và góp phần bảo vệ các di sản thiên nhiên – văn hóa.</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5969850" y="4643432"/>
            <a:ext cx="10117438" cy="1253442"/>
          </a:xfrm>
          <a:custGeom>
            <a:avLst/>
            <a:gdLst/>
            <a:ahLst/>
            <a:cxnLst/>
            <a:rect l="l" t="t" r="r" b="b"/>
            <a:pathLst>
              <a:path w="10117438" h="1253442">
                <a:moveTo>
                  <a:pt x="0" y="0"/>
                </a:moveTo>
                <a:lnTo>
                  <a:pt x="10117438" y="0"/>
                </a:lnTo>
                <a:lnTo>
                  <a:pt x="10117438" y="1253442"/>
                </a:lnTo>
                <a:lnTo>
                  <a:pt x="0" y="125344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1044878" y="4529920"/>
            <a:ext cx="3970762" cy="3970652"/>
            <a:chOff x="0" y="0"/>
            <a:chExt cx="5294349" cy="5294203"/>
          </a:xfrm>
        </p:grpSpPr>
        <p:sp>
          <p:nvSpPr>
            <p:cNvPr id="4" name="Freeform 4"/>
            <p:cNvSpPr/>
            <p:nvPr/>
          </p:nvSpPr>
          <p:spPr>
            <a:xfrm>
              <a:off x="0" y="0"/>
              <a:ext cx="5294376" cy="5294249"/>
            </a:xfrm>
            <a:custGeom>
              <a:avLst/>
              <a:gdLst/>
              <a:ahLst/>
              <a:cxnLst/>
              <a:rect l="l" t="t" r="r" b="b"/>
              <a:pathLst>
                <a:path w="5294376" h="5294249">
                  <a:moveTo>
                    <a:pt x="3034538" y="214122"/>
                  </a:moveTo>
                  <a:cubicBezTo>
                    <a:pt x="4376674" y="428371"/>
                    <a:pt x="5294376" y="1688465"/>
                    <a:pt x="5080127" y="3034411"/>
                  </a:cubicBezTo>
                  <a:cubicBezTo>
                    <a:pt x="4865751" y="4376547"/>
                    <a:pt x="3601974" y="5294249"/>
                    <a:pt x="2259838" y="5079746"/>
                  </a:cubicBezTo>
                  <a:cubicBezTo>
                    <a:pt x="913765" y="4865624"/>
                    <a:pt x="0" y="3601847"/>
                    <a:pt x="214122" y="2256155"/>
                  </a:cubicBezTo>
                  <a:cubicBezTo>
                    <a:pt x="428371" y="913765"/>
                    <a:pt x="1692148" y="0"/>
                    <a:pt x="3034538" y="214122"/>
                  </a:cubicBezTo>
                  <a:close/>
                </a:path>
              </a:pathLst>
            </a:custGeom>
            <a:solidFill>
              <a:srgbClr val="FFEDB6"/>
            </a:solidFill>
          </p:spPr>
        </p:sp>
      </p:grpSp>
      <p:sp>
        <p:nvSpPr>
          <p:cNvPr id="5" name="Freeform 5"/>
          <p:cNvSpPr/>
          <p:nvPr/>
        </p:nvSpPr>
        <p:spPr>
          <a:xfrm>
            <a:off x="-190500" y="5593474"/>
            <a:ext cx="18574026" cy="5333674"/>
          </a:xfrm>
          <a:custGeom>
            <a:avLst/>
            <a:gdLst/>
            <a:ahLst/>
            <a:cxnLst/>
            <a:rect l="l" t="t" r="r" b="b"/>
            <a:pathLst>
              <a:path w="18574026" h="5333674">
                <a:moveTo>
                  <a:pt x="0" y="0"/>
                </a:moveTo>
                <a:lnTo>
                  <a:pt x="18574026" y="0"/>
                </a:lnTo>
                <a:lnTo>
                  <a:pt x="18574026" y="5333674"/>
                </a:lnTo>
                <a:lnTo>
                  <a:pt x="0" y="533367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418354" y="6685872"/>
            <a:ext cx="15348986" cy="3601146"/>
          </a:xfrm>
          <a:custGeom>
            <a:avLst/>
            <a:gdLst/>
            <a:ahLst/>
            <a:cxnLst/>
            <a:rect l="l" t="t" r="r" b="b"/>
            <a:pathLst>
              <a:path w="15348986" h="3601146">
                <a:moveTo>
                  <a:pt x="0" y="0"/>
                </a:moveTo>
                <a:lnTo>
                  <a:pt x="15348986" y="0"/>
                </a:lnTo>
                <a:lnTo>
                  <a:pt x="15348986" y="3601146"/>
                </a:lnTo>
                <a:lnTo>
                  <a:pt x="0" y="36011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6300248" y="4396950"/>
            <a:ext cx="3914232" cy="456648"/>
          </a:xfrm>
          <a:custGeom>
            <a:avLst/>
            <a:gdLst/>
            <a:ahLst/>
            <a:cxnLst/>
            <a:rect l="l" t="t" r="r" b="b"/>
            <a:pathLst>
              <a:path w="3914232" h="456648">
                <a:moveTo>
                  <a:pt x="0" y="0"/>
                </a:moveTo>
                <a:lnTo>
                  <a:pt x="3914232" y="0"/>
                </a:lnTo>
                <a:lnTo>
                  <a:pt x="3914232" y="456648"/>
                </a:lnTo>
                <a:lnTo>
                  <a:pt x="0" y="456648"/>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3416776" y="3497650"/>
            <a:ext cx="6889528" cy="633568"/>
          </a:xfrm>
          <a:custGeom>
            <a:avLst/>
            <a:gdLst/>
            <a:ahLst/>
            <a:cxnLst/>
            <a:rect l="l" t="t" r="r" b="b"/>
            <a:pathLst>
              <a:path w="6889528" h="633568">
                <a:moveTo>
                  <a:pt x="0" y="0"/>
                </a:moveTo>
                <a:lnTo>
                  <a:pt x="6889528" y="0"/>
                </a:lnTo>
                <a:lnTo>
                  <a:pt x="6889528" y="633568"/>
                </a:lnTo>
                <a:lnTo>
                  <a:pt x="0" y="63356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9" name="Freeform 9"/>
          <p:cNvSpPr/>
          <p:nvPr/>
        </p:nvSpPr>
        <p:spPr>
          <a:xfrm>
            <a:off x="1121398" y="8132580"/>
            <a:ext cx="17755895" cy="3194632"/>
          </a:xfrm>
          <a:custGeom>
            <a:avLst/>
            <a:gdLst/>
            <a:ahLst/>
            <a:cxnLst/>
            <a:rect l="l" t="t" r="r" b="b"/>
            <a:pathLst>
              <a:path w="17755895" h="3194632">
                <a:moveTo>
                  <a:pt x="0" y="0"/>
                </a:moveTo>
                <a:lnTo>
                  <a:pt x="17755894" y="0"/>
                </a:lnTo>
                <a:lnTo>
                  <a:pt x="17755894" y="3194632"/>
                </a:lnTo>
                <a:lnTo>
                  <a:pt x="0" y="3194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10" name="Freeform 10"/>
          <p:cNvSpPr/>
          <p:nvPr/>
        </p:nvSpPr>
        <p:spPr>
          <a:xfrm>
            <a:off x="9999250" y="7016750"/>
            <a:ext cx="10244360" cy="3601198"/>
          </a:xfrm>
          <a:custGeom>
            <a:avLst/>
            <a:gdLst/>
            <a:ahLst/>
            <a:cxnLst/>
            <a:rect l="l" t="t" r="r" b="b"/>
            <a:pathLst>
              <a:path w="10244360" h="3601198">
                <a:moveTo>
                  <a:pt x="0" y="0"/>
                </a:moveTo>
                <a:lnTo>
                  <a:pt x="10244360" y="0"/>
                </a:lnTo>
                <a:lnTo>
                  <a:pt x="10244360" y="3601198"/>
                </a:lnTo>
                <a:lnTo>
                  <a:pt x="0" y="36011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1" name="Freeform 11"/>
          <p:cNvSpPr/>
          <p:nvPr/>
        </p:nvSpPr>
        <p:spPr>
          <a:xfrm>
            <a:off x="7874278" y="9374821"/>
            <a:ext cx="3409217" cy="214873"/>
          </a:xfrm>
          <a:custGeom>
            <a:avLst/>
            <a:gdLst/>
            <a:ahLst/>
            <a:cxnLst/>
            <a:rect l="l" t="t" r="r" b="b"/>
            <a:pathLst>
              <a:path w="3409217" h="214873">
                <a:moveTo>
                  <a:pt x="0" y="0"/>
                </a:moveTo>
                <a:lnTo>
                  <a:pt x="3409218" y="0"/>
                </a:lnTo>
                <a:lnTo>
                  <a:pt x="3409218" y="214874"/>
                </a:lnTo>
                <a:lnTo>
                  <a:pt x="0" y="214874"/>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2" name="Freeform 12"/>
          <p:cNvSpPr/>
          <p:nvPr/>
        </p:nvSpPr>
        <p:spPr>
          <a:xfrm>
            <a:off x="6990678" y="9771285"/>
            <a:ext cx="2818079" cy="175339"/>
          </a:xfrm>
          <a:custGeom>
            <a:avLst/>
            <a:gdLst/>
            <a:ahLst/>
            <a:cxnLst/>
            <a:rect l="l" t="t" r="r" b="b"/>
            <a:pathLst>
              <a:path w="2818079" h="175339">
                <a:moveTo>
                  <a:pt x="0" y="0"/>
                </a:moveTo>
                <a:lnTo>
                  <a:pt x="2818078" y="0"/>
                </a:lnTo>
                <a:lnTo>
                  <a:pt x="2818078" y="175338"/>
                </a:lnTo>
                <a:lnTo>
                  <a:pt x="0" y="17533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13" name="Freeform 13"/>
          <p:cNvSpPr/>
          <p:nvPr/>
        </p:nvSpPr>
        <p:spPr>
          <a:xfrm>
            <a:off x="14229760" y="8476646"/>
            <a:ext cx="2482218" cy="2487994"/>
          </a:xfrm>
          <a:custGeom>
            <a:avLst/>
            <a:gdLst/>
            <a:ahLst/>
            <a:cxnLst/>
            <a:rect l="l" t="t" r="r" b="b"/>
            <a:pathLst>
              <a:path w="2482218" h="2487994">
                <a:moveTo>
                  <a:pt x="0" y="0"/>
                </a:moveTo>
                <a:lnTo>
                  <a:pt x="2482218" y="0"/>
                </a:lnTo>
                <a:lnTo>
                  <a:pt x="2482218" y="2487994"/>
                </a:lnTo>
                <a:lnTo>
                  <a:pt x="0" y="248799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14" name="Freeform 14"/>
          <p:cNvSpPr/>
          <p:nvPr/>
        </p:nvSpPr>
        <p:spPr>
          <a:xfrm>
            <a:off x="-704100" y="7215100"/>
            <a:ext cx="9042940" cy="4131158"/>
          </a:xfrm>
          <a:custGeom>
            <a:avLst/>
            <a:gdLst/>
            <a:ahLst/>
            <a:cxnLst/>
            <a:rect l="l" t="t" r="r" b="b"/>
            <a:pathLst>
              <a:path w="9042940" h="4131158">
                <a:moveTo>
                  <a:pt x="0" y="0"/>
                </a:moveTo>
                <a:lnTo>
                  <a:pt x="9042940" y="0"/>
                </a:lnTo>
                <a:lnTo>
                  <a:pt x="9042940" y="4131158"/>
                </a:lnTo>
                <a:lnTo>
                  <a:pt x="0" y="4131158"/>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15" name="Freeform 15"/>
          <p:cNvSpPr/>
          <p:nvPr/>
        </p:nvSpPr>
        <p:spPr>
          <a:xfrm>
            <a:off x="-1260757" y="8158493"/>
            <a:ext cx="5623052" cy="2479999"/>
          </a:xfrm>
          <a:custGeom>
            <a:avLst/>
            <a:gdLst/>
            <a:ahLst/>
            <a:cxnLst/>
            <a:rect l="l" t="t" r="r" b="b"/>
            <a:pathLst>
              <a:path w="5623052" h="2479999">
                <a:moveTo>
                  <a:pt x="0" y="0"/>
                </a:moveTo>
                <a:lnTo>
                  <a:pt x="5623052" y="0"/>
                </a:lnTo>
                <a:lnTo>
                  <a:pt x="5623052" y="2479998"/>
                </a:lnTo>
                <a:lnTo>
                  <a:pt x="0" y="2479998"/>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16" name="Freeform 16"/>
          <p:cNvSpPr/>
          <p:nvPr/>
        </p:nvSpPr>
        <p:spPr>
          <a:xfrm>
            <a:off x="12859908" y="5951772"/>
            <a:ext cx="1965900" cy="5271908"/>
          </a:xfrm>
          <a:custGeom>
            <a:avLst/>
            <a:gdLst/>
            <a:ahLst/>
            <a:cxnLst/>
            <a:rect l="l" t="t" r="r" b="b"/>
            <a:pathLst>
              <a:path w="1965900" h="5271908">
                <a:moveTo>
                  <a:pt x="0" y="0"/>
                </a:moveTo>
                <a:lnTo>
                  <a:pt x="1965900" y="0"/>
                </a:lnTo>
                <a:lnTo>
                  <a:pt x="1965900" y="5271908"/>
                </a:lnTo>
                <a:lnTo>
                  <a:pt x="0" y="5271908"/>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7" name="Freeform 17"/>
          <p:cNvSpPr/>
          <p:nvPr/>
        </p:nvSpPr>
        <p:spPr>
          <a:xfrm>
            <a:off x="10998760" y="6667232"/>
            <a:ext cx="2045802" cy="5226844"/>
          </a:xfrm>
          <a:custGeom>
            <a:avLst/>
            <a:gdLst/>
            <a:ahLst/>
            <a:cxnLst/>
            <a:rect l="l" t="t" r="r" b="b"/>
            <a:pathLst>
              <a:path w="2045802" h="5226844">
                <a:moveTo>
                  <a:pt x="0" y="0"/>
                </a:moveTo>
                <a:lnTo>
                  <a:pt x="2045802" y="0"/>
                </a:lnTo>
                <a:lnTo>
                  <a:pt x="2045802" y="5226844"/>
                </a:lnTo>
                <a:lnTo>
                  <a:pt x="0" y="5226844"/>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19" name="TextBox 19"/>
          <p:cNvSpPr txBox="1"/>
          <p:nvPr/>
        </p:nvSpPr>
        <p:spPr>
          <a:xfrm>
            <a:off x="1459228" y="1929975"/>
            <a:ext cx="15252750" cy="1583062"/>
          </a:xfrm>
          <a:prstGeom prst="rect">
            <a:avLst/>
          </a:prstGeom>
        </p:spPr>
        <p:txBody>
          <a:bodyPr lIns="0" tIns="0" rIns="0" bIns="0" rtlCol="0" anchor="t">
            <a:spAutoFit/>
          </a:bodyPr>
          <a:lstStyle/>
          <a:p>
            <a:pPr algn="ctr">
              <a:lnSpc>
                <a:spcPts val="12599"/>
              </a:lnSpc>
            </a:pPr>
            <a:r>
              <a:rPr lang="en-US" sz="10499" dirty="0">
                <a:solidFill>
                  <a:srgbClr val="863D3D"/>
                </a:solidFill>
                <a:latin typeface="#9Slide05 IcielSanelma" pitchFamily="2" charset="0"/>
              </a:rPr>
              <a:t>Xin </a:t>
            </a:r>
            <a:r>
              <a:rPr lang="en-US" sz="10499" dirty="0" err="1">
                <a:solidFill>
                  <a:srgbClr val="863D3D"/>
                </a:solidFill>
                <a:latin typeface="#9Slide05 IcielSanelma" pitchFamily="2" charset="0"/>
              </a:rPr>
              <a:t>chào</a:t>
            </a:r>
            <a:r>
              <a:rPr lang="en-US" sz="10499" dirty="0">
                <a:solidFill>
                  <a:srgbClr val="863D3D"/>
                </a:solidFill>
                <a:latin typeface="#9Slide05 IcielSanelma" pitchFamily="2" charset="0"/>
              </a:rPr>
              <a:t> </a:t>
            </a:r>
            <a:r>
              <a:rPr lang="en-US" sz="10499" dirty="0" err="1">
                <a:solidFill>
                  <a:srgbClr val="863D3D"/>
                </a:solidFill>
                <a:latin typeface="#9Slide05 IcielSanelma" pitchFamily="2" charset="0"/>
              </a:rPr>
              <a:t>và</a:t>
            </a:r>
            <a:r>
              <a:rPr lang="en-US" sz="10499" dirty="0">
                <a:solidFill>
                  <a:srgbClr val="863D3D"/>
                </a:solidFill>
                <a:latin typeface="#9Slide05 IcielSanelma" pitchFamily="2" charset="0"/>
              </a:rPr>
              <a:t> </a:t>
            </a:r>
            <a:r>
              <a:rPr lang="en-US" sz="10499" dirty="0" err="1">
                <a:solidFill>
                  <a:srgbClr val="863D3D"/>
                </a:solidFill>
                <a:latin typeface="#9Slide05 IcielSanelma" pitchFamily="2" charset="0"/>
              </a:rPr>
              <a:t>hẹn</a:t>
            </a:r>
            <a:r>
              <a:rPr lang="en-US" sz="10499" dirty="0">
                <a:solidFill>
                  <a:srgbClr val="863D3D"/>
                </a:solidFill>
                <a:latin typeface="#9Slide05 IcielSanelma" pitchFamily="2" charset="0"/>
              </a:rPr>
              <a:t> </a:t>
            </a:r>
            <a:r>
              <a:rPr lang="en-US" sz="10499" dirty="0" err="1">
                <a:solidFill>
                  <a:srgbClr val="863D3D"/>
                </a:solidFill>
                <a:latin typeface="#9Slide05 IcielSanelma" pitchFamily="2" charset="0"/>
              </a:rPr>
              <a:t>gặp</a:t>
            </a:r>
            <a:r>
              <a:rPr lang="en-US" sz="10499" dirty="0">
                <a:solidFill>
                  <a:srgbClr val="863D3D"/>
                </a:solidFill>
                <a:latin typeface="#9Slide05 IcielSanelma" pitchFamily="2" charset="0"/>
              </a:rPr>
              <a:t> </a:t>
            </a:r>
            <a:r>
              <a:rPr lang="en-US" sz="10499" dirty="0" err="1">
                <a:solidFill>
                  <a:srgbClr val="863D3D"/>
                </a:solidFill>
                <a:latin typeface="#9Slide05 IcielSanelma" pitchFamily="2" charset="0"/>
              </a:rPr>
              <a:t>lại</a:t>
            </a:r>
            <a:r>
              <a:rPr lang="en-US" sz="10499" dirty="0">
                <a:solidFill>
                  <a:srgbClr val="863D3D"/>
                </a:solidFill>
                <a:latin typeface="#9Slide05 IcielSanelma" pitchFamily="2" charset="0"/>
              </a:rPr>
              <a:t> !</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012"/>
        </a:gradFill>
        <a:effectLst/>
      </p:bgPr>
    </p:bg>
    <p:spTree>
      <p:nvGrpSpPr>
        <p:cNvPr id="1" name=""/>
        <p:cNvGrpSpPr/>
        <p:nvPr/>
      </p:nvGrpSpPr>
      <p:grpSpPr>
        <a:xfrm>
          <a:off x="0" y="0"/>
          <a:ext cx="0" cy="0"/>
          <a:chOff x="0" y="0"/>
          <a:chExt cx="0" cy="0"/>
        </a:xfrm>
      </p:grpSpPr>
      <p:sp>
        <p:nvSpPr>
          <p:cNvPr id="2" name="Freeform 2"/>
          <p:cNvSpPr/>
          <p:nvPr/>
        </p:nvSpPr>
        <p:spPr>
          <a:xfrm>
            <a:off x="-4017449" y="695100"/>
            <a:ext cx="26844984" cy="11399821"/>
          </a:xfrm>
          <a:custGeom>
            <a:avLst/>
            <a:gdLst/>
            <a:ahLst/>
            <a:cxnLst/>
            <a:rect l="l" t="t" r="r" b="b"/>
            <a:pathLst>
              <a:path w="26844984" h="11399821">
                <a:moveTo>
                  <a:pt x="0" y="0"/>
                </a:moveTo>
                <a:lnTo>
                  <a:pt x="26844984" y="0"/>
                </a:lnTo>
                <a:lnTo>
                  <a:pt x="26844984" y="11399821"/>
                </a:lnTo>
                <a:lnTo>
                  <a:pt x="0" y="113998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3056376" y="1882976"/>
            <a:ext cx="7474328" cy="926006"/>
          </a:xfrm>
          <a:custGeom>
            <a:avLst/>
            <a:gdLst/>
            <a:ahLst/>
            <a:cxnLst/>
            <a:rect l="l" t="t" r="r" b="b"/>
            <a:pathLst>
              <a:path w="7474328" h="926006">
                <a:moveTo>
                  <a:pt x="0" y="0"/>
                </a:moveTo>
                <a:lnTo>
                  <a:pt x="7474328" y="0"/>
                </a:lnTo>
                <a:lnTo>
                  <a:pt x="7474328" y="926006"/>
                </a:lnTo>
                <a:lnTo>
                  <a:pt x="0" y="9260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11771274" y="1766500"/>
            <a:ext cx="3914232" cy="456648"/>
          </a:xfrm>
          <a:custGeom>
            <a:avLst/>
            <a:gdLst/>
            <a:ahLst/>
            <a:cxnLst/>
            <a:rect l="l" t="t" r="r" b="b"/>
            <a:pathLst>
              <a:path w="3914232" h="456648">
                <a:moveTo>
                  <a:pt x="0" y="0"/>
                </a:moveTo>
                <a:lnTo>
                  <a:pt x="3914232" y="0"/>
                </a:lnTo>
                <a:lnTo>
                  <a:pt x="3914232" y="456648"/>
                </a:lnTo>
                <a:lnTo>
                  <a:pt x="0" y="45664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a:off x="-2241516" y="5205906"/>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TextBox 6"/>
          <p:cNvSpPr txBox="1"/>
          <p:nvPr/>
        </p:nvSpPr>
        <p:spPr>
          <a:xfrm>
            <a:off x="0" y="-91010"/>
            <a:ext cx="7419989" cy="1397114"/>
          </a:xfrm>
          <a:prstGeom prst="rect">
            <a:avLst/>
          </a:prstGeom>
        </p:spPr>
        <p:txBody>
          <a:bodyPr lIns="0" tIns="0" rIns="0" bIns="0" rtlCol="0" anchor="t">
            <a:spAutoFit/>
          </a:bodyPr>
          <a:lstStyle/>
          <a:p>
            <a:pPr algn="ctr">
              <a:lnSpc>
                <a:spcPts val="11525"/>
              </a:lnSpc>
            </a:pPr>
            <a:r>
              <a:rPr lang="en-US" sz="8232" dirty="0">
                <a:solidFill>
                  <a:srgbClr val="945052"/>
                </a:solidFill>
                <a:latin typeface="#9Slide05 IcielSanelma" pitchFamily="2" charset="0"/>
              </a:rPr>
              <a:t>II. </a:t>
            </a:r>
            <a:r>
              <a:rPr lang="en-US" sz="8232" dirty="0" err="1">
                <a:solidFill>
                  <a:srgbClr val="945052"/>
                </a:solidFill>
                <a:latin typeface="#9Slide05 IcielSanelma" pitchFamily="2" charset="0"/>
              </a:rPr>
              <a:t>Đọc</a:t>
            </a:r>
            <a:r>
              <a:rPr lang="en-US" sz="8232" dirty="0">
                <a:solidFill>
                  <a:srgbClr val="945052"/>
                </a:solidFill>
                <a:latin typeface="#9Slide05 IcielSanelma" pitchFamily="2" charset="0"/>
              </a:rPr>
              <a:t> </a:t>
            </a:r>
            <a:r>
              <a:rPr lang="en-US" sz="8232" dirty="0" err="1">
                <a:solidFill>
                  <a:srgbClr val="945052"/>
                </a:solidFill>
                <a:latin typeface="#9Slide05 IcielSanelma" pitchFamily="2" charset="0"/>
              </a:rPr>
              <a:t>văn</a:t>
            </a:r>
            <a:r>
              <a:rPr lang="en-US" sz="8232" dirty="0">
                <a:solidFill>
                  <a:srgbClr val="945052"/>
                </a:solidFill>
                <a:latin typeface="#9Slide05 IcielSanelma" pitchFamily="2" charset="0"/>
              </a:rPr>
              <a:t> </a:t>
            </a:r>
            <a:r>
              <a:rPr lang="en-US" sz="8232" dirty="0" err="1">
                <a:solidFill>
                  <a:srgbClr val="945052"/>
                </a:solidFill>
                <a:latin typeface="#9Slide05 IcielSanelma" pitchFamily="2" charset="0"/>
              </a:rPr>
              <a:t>bản</a:t>
            </a:r>
            <a:endParaRPr lang="en-US" sz="8232" dirty="0">
              <a:solidFill>
                <a:srgbClr val="945052"/>
              </a:solidFill>
              <a:latin typeface="#9Slide05 IcielSanelma" pitchFamily="2" charset="0"/>
            </a:endParaRPr>
          </a:p>
        </p:txBody>
      </p:sp>
      <p:graphicFrame>
        <p:nvGraphicFramePr>
          <p:cNvPr id="7" name="Table 7"/>
          <p:cNvGraphicFramePr>
            <a:graphicFrameLocks noGrp="1"/>
          </p:cNvGraphicFramePr>
          <p:nvPr/>
        </p:nvGraphicFramePr>
        <p:xfrm>
          <a:off x="342536" y="1882976"/>
          <a:ext cx="17602928" cy="6950199"/>
        </p:xfrm>
        <a:graphic>
          <a:graphicData uri="http://schemas.openxmlformats.org/drawingml/2006/table">
            <a:tbl>
              <a:tblPr/>
              <a:tblGrid>
                <a:gridCol w="14985099">
                  <a:extLst>
                    <a:ext uri="{9D8B030D-6E8A-4147-A177-3AD203B41FA5}">
                      <a16:colId xmlns:a16="http://schemas.microsoft.com/office/drawing/2014/main" val="20000"/>
                    </a:ext>
                  </a:extLst>
                </a:gridCol>
                <a:gridCol w="1263795">
                  <a:extLst>
                    <a:ext uri="{9D8B030D-6E8A-4147-A177-3AD203B41FA5}">
                      <a16:colId xmlns:a16="http://schemas.microsoft.com/office/drawing/2014/main" val="20001"/>
                    </a:ext>
                  </a:extLst>
                </a:gridCol>
                <a:gridCol w="1354034">
                  <a:extLst>
                    <a:ext uri="{9D8B030D-6E8A-4147-A177-3AD203B41FA5}">
                      <a16:colId xmlns:a16="http://schemas.microsoft.com/office/drawing/2014/main" val="20002"/>
                    </a:ext>
                  </a:extLst>
                </a:gridCol>
              </a:tblGrid>
              <a:tr h="1245075">
                <a:tc>
                  <a:txBody>
                    <a:bodyPr/>
                    <a:lstStyle/>
                    <a:p>
                      <a:pPr algn="ctr">
                        <a:lnSpc>
                          <a:spcPts val="5039"/>
                        </a:lnSpc>
                        <a:defRPr/>
                      </a:pPr>
                      <a:r>
                        <a:rPr lang="en-US" sz="4199">
                          <a:solidFill>
                            <a:srgbClr val="422C06">
                              <a:alpha val="73725"/>
                            </a:srgbClr>
                          </a:solidFill>
                          <a:latin typeface="Roboto Condensed Bold"/>
                        </a:rPr>
                        <a:t>Tiêu chí</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9A96BF">
                        <a:alpha val="73725"/>
                      </a:srgbClr>
                    </a:solidFill>
                  </a:tcPr>
                </a:tc>
                <a:tc>
                  <a:txBody>
                    <a:bodyPr/>
                    <a:lstStyle/>
                    <a:p>
                      <a:pPr algn="ctr">
                        <a:lnSpc>
                          <a:spcPts val="5039"/>
                        </a:lnSpc>
                        <a:defRPr/>
                      </a:pPr>
                      <a:r>
                        <a:rPr lang="en-US" sz="4199">
                          <a:solidFill>
                            <a:srgbClr val="422C06">
                              <a:alpha val="73725"/>
                            </a:srgbClr>
                          </a:solidFill>
                          <a:latin typeface="Roboto Condensed Bold"/>
                        </a:rPr>
                        <a:t>Đạt </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9A96BF">
                        <a:alpha val="73725"/>
                      </a:srgbClr>
                    </a:solidFill>
                  </a:tcPr>
                </a:tc>
                <a:tc>
                  <a:txBody>
                    <a:bodyPr/>
                    <a:lstStyle/>
                    <a:p>
                      <a:pPr algn="ctr">
                        <a:lnSpc>
                          <a:spcPts val="5039"/>
                        </a:lnSpc>
                        <a:defRPr/>
                      </a:pPr>
                      <a:r>
                        <a:rPr lang="en-US" sz="4199">
                          <a:solidFill>
                            <a:srgbClr val="422C06">
                              <a:alpha val="73725"/>
                            </a:srgbClr>
                          </a:solidFill>
                          <a:latin typeface="Roboto Condensed Bold"/>
                        </a:rPr>
                        <a:t>CĐ</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6B7063"/>
                      </a:solidFill>
                      <a:prstDash val="solid"/>
                      <a:round/>
                      <a:headEnd type="none" w="med" len="med"/>
                      <a:tailEnd type="none" w="med" len="med"/>
                    </a:lnB>
                    <a:solidFill>
                      <a:srgbClr val="9A96BF">
                        <a:alpha val="73725"/>
                      </a:srgbClr>
                    </a:solidFill>
                  </a:tcPr>
                </a:tc>
                <a:extLst>
                  <a:ext uri="{0D108BD9-81ED-4DB2-BD59-A6C34878D82A}">
                    <a16:rowId xmlns:a16="http://schemas.microsoft.com/office/drawing/2014/main" val="10000"/>
                  </a:ext>
                </a:extLst>
              </a:tr>
              <a:tr h="1245075">
                <a:tc>
                  <a:txBody>
                    <a:bodyPr/>
                    <a:lstStyle/>
                    <a:p>
                      <a:pPr algn="l">
                        <a:lnSpc>
                          <a:spcPts val="5039"/>
                        </a:lnSpc>
                        <a:defRPr/>
                      </a:pPr>
                      <a:r>
                        <a:rPr lang="en-US" sz="4199">
                          <a:solidFill>
                            <a:srgbClr val="000000">
                              <a:alpha val="73725"/>
                            </a:srgbClr>
                          </a:solidFill>
                          <a:latin typeface="Roboto Condensed"/>
                        </a:rPr>
                        <a:t>Đọc diễn cảm, không bỏ từ, thêm từ.</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6B7063"/>
                      </a:solidFill>
                      <a:prstDash val="solid"/>
                      <a:round/>
                      <a:headEnd type="none" w="med" len="med"/>
                      <a:tailEnd type="none" w="med" len="med"/>
                    </a:lnL>
                    <a:lnR w="38100" cap="flat" cmpd="sng" algn="ctr">
                      <a:solidFill>
                        <a:srgbClr val="6B7063"/>
                      </a:solidFill>
                      <a:prstDash val="solid"/>
                      <a:round/>
                      <a:headEnd type="none" w="med" len="med"/>
                      <a:tailEnd type="none" w="med" len="med"/>
                    </a:lnR>
                    <a:lnT w="38100" cap="flat" cmpd="sng" algn="ctr">
                      <a:solidFill>
                        <a:srgbClr val="6B7063"/>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1"/>
                  </a:ext>
                </a:extLst>
              </a:tr>
              <a:tr h="1251586">
                <a:tc>
                  <a:txBody>
                    <a:bodyPr/>
                    <a:lstStyle/>
                    <a:p>
                      <a:pPr algn="l">
                        <a:lnSpc>
                          <a:spcPts val="5039"/>
                        </a:lnSpc>
                        <a:defRPr/>
                      </a:pPr>
                      <a:r>
                        <a:rPr lang="en-US" sz="4199">
                          <a:solidFill>
                            <a:srgbClr val="000000">
                              <a:alpha val="73725"/>
                            </a:srgbClr>
                          </a:solidFill>
                          <a:latin typeface="Roboto Condensed"/>
                        </a:rPr>
                        <a:t>Đọc to, rõ bảo đảm trong không gian lớp học, cả lớp cùng nghe được.</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2"/>
                  </a:ext>
                </a:extLst>
              </a:tr>
              <a:tr h="1245075">
                <a:tc>
                  <a:txBody>
                    <a:bodyPr/>
                    <a:lstStyle/>
                    <a:p>
                      <a:pPr algn="l">
                        <a:lnSpc>
                          <a:spcPts val="5039"/>
                        </a:lnSpc>
                        <a:defRPr/>
                      </a:pPr>
                      <a:r>
                        <a:rPr lang="en-US" sz="4199">
                          <a:solidFill>
                            <a:srgbClr val="000000">
                              <a:alpha val="73725"/>
                            </a:srgbClr>
                          </a:solidFill>
                          <a:latin typeface="Roboto Condensed"/>
                        </a:rPr>
                        <a:t>Tốc độ đọc phù hợp.</a:t>
                      </a:r>
                      <a:endParaRPr lang="en-US" sz="1100"/>
                    </a:p>
                  </a:txBody>
                  <a:tcPr marL="190500" marR="190500" marT="190500" marB="190500">
                    <a:lnL w="38100" cap="flat" cmpd="sng" algn="ctr">
                      <a:solidFill>
                        <a:srgbClr val="863D3D"/>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863D3D"/>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3"/>
                  </a:ext>
                </a:extLst>
              </a:tr>
              <a:tr h="1963388">
                <a:tc>
                  <a:txBody>
                    <a:bodyPr/>
                    <a:lstStyle/>
                    <a:p>
                      <a:pPr algn="just">
                        <a:lnSpc>
                          <a:spcPts val="5627"/>
                        </a:lnSpc>
                        <a:defRPr/>
                      </a:pPr>
                      <a:r>
                        <a:rPr lang="en-US" sz="4199">
                          <a:solidFill>
                            <a:srgbClr val="000000">
                              <a:alpha val="73725"/>
                            </a:srgbClr>
                          </a:solidFill>
                          <a:latin typeface="Roboto Condensed"/>
                        </a:rPr>
                        <a:t>Sử dụng giọng điệu khác nhau để thể hiện được tính chất miêu tả, biểu cảm, thuyết minh của người viết trong văn bản</a:t>
                      </a: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tc>
                  <a:txBody>
                    <a:bodyPr/>
                    <a:lstStyle/>
                    <a:p>
                      <a:pPr algn="l">
                        <a:lnSpc>
                          <a:spcPts val="5039"/>
                        </a:lnSpc>
                        <a:defRPr/>
                      </a:pPr>
                      <a:endParaRPr lang="en-US" sz="1100"/>
                    </a:p>
                  </a:txBody>
                  <a:tcPr marL="190500" marR="190500" marT="190500" marB="190500">
                    <a:lnL w="38100" cap="flat" cmpd="sng" algn="ctr">
                      <a:solidFill>
                        <a:srgbClr val="464941"/>
                      </a:solidFill>
                      <a:prstDash val="solid"/>
                      <a:round/>
                      <a:headEnd type="none" w="med" len="med"/>
                      <a:tailEnd type="none" w="med" len="med"/>
                    </a:lnL>
                    <a:lnR w="38100" cap="flat" cmpd="sng" algn="ctr">
                      <a:solidFill>
                        <a:srgbClr val="464941"/>
                      </a:solidFill>
                      <a:prstDash val="solid"/>
                      <a:round/>
                      <a:headEnd type="none" w="med" len="med"/>
                      <a:tailEnd type="none" w="med" len="med"/>
                    </a:lnR>
                    <a:lnT w="38100" cap="flat" cmpd="sng" algn="ctr">
                      <a:solidFill>
                        <a:srgbClr val="464941"/>
                      </a:solidFill>
                      <a:prstDash val="solid"/>
                      <a:round/>
                      <a:headEnd type="none" w="med" len="med"/>
                      <a:tailEnd type="none" w="med" len="med"/>
                    </a:lnT>
                    <a:lnB w="38100" cap="flat" cmpd="sng" algn="ctr">
                      <a:solidFill>
                        <a:srgbClr val="464941"/>
                      </a:solidFill>
                      <a:prstDash val="solid"/>
                      <a:round/>
                      <a:headEnd type="none" w="med" len="med"/>
                      <a:tailEnd type="none" w="med" len="med"/>
                    </a:lnB>
                    <a:solidFill>
                      <a:srgbClr val="FFF3E9">
                        <a:alpha val="73725"/>
                      </a:srgbClr>
                    </a:solidFill>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8100019"/>
        </a:gradFill>
        <a:effectLst/>
      </p:bgPr>
    </p:bg>
    <p:spTree>
      <p:nvGrpSpPr>
        <p:cNvPr id="1" name=""/>
        <p:cNvGrpSpPr/>
        <p:nvPr/>
      </p:nvGrpSpPr>
      <p:grpSpPr>
        <a:xfrm>
          <a:off x="0" y="0"/>
          <a:ext cx="0" cy="0"/>
          <a:chOff x="0" y="0"/>
          <a:chExt cx="0" cy="0"/>
        </a:xfrm>
      </p:grpSpPr>
      <p:sp>
        <p:nvSpPr>
          <p:cNvPr id="2" name="Freeform 2"/>
          <p:cNvSpPr/>
          <p:nvPr/>
        </p:nvSpPr>
        <p:spPr>
          <a:xfrm>
            <a:off x="-3792826" y="2755539"/>
            <a:ext cx="23610970" cy="10228570"/>
          </a:xfrm>
          <a:custGeom>
            <a:avLst/>
            <a:gdLst/>
            <a:ahLst/>
            <a:cxnLst/>
            <a:rect l="l" t="t" r="r" b="b"/>
            <a:pathLst>
              <a:path w="23610970" h="10228570">
                <a:moveTo>
                  <a:pt x="0" y="0"/>
                </a:moveTo>
                <a:lnTo>
                  <a:pt x="23610970" y="0"/>
                </a:lnTo>
                <a:lnTo>
                  <a:pt x="23610970" y="10228570"/>
                </a:lnTo>
                <a:lnTo>
                  <a:pt x="0" y="102285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4929900" y="824143"/>
            <a:ext cx="6165518" cy="1004218"/>
          </a:xfrm>
          <a:custGeom>
            <a:avLst/>
            <a:gdLst/>
            <a:ahLst/>
            <a:cxnLst/>
            <a:rect l="l" t="t" r="r" b="b"/>
            <a:pathLst>
              <a:path w="6165518" h="1004218">
                <a:moveTo>
                  <a:pt x="0" y="0"/>
                </a:moveTo>
                <a:lnTo>
                  <a:pt x="6165518" y="0"/>
                </a:lnTo>
                <a:lnTo>
                  <a:pt x="6165518" y="1004218"/>
                </a:lnTo>
                <a:lnTo>
                  <a:pt x="0" y="10042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2438400" y="3269329"/>
            <a:ext cx="13712764" cy="1753750"/>
          </a:xfrm>
          <a:prstGeom prst="rect">
            <a:avLst/>
          </a:prstGeom>
        </p:spPr>
        <p:txBody>
          <a:bodyPr wrap="square" lIns="0" tIns="0" rIns="0" bIns="0" rtlCol="0" anchor="t">
            <a:spAutoFit/>
          </a:bodyPr>
          <a:lstStyle/>
          <a:p>
            <a:pPr algn="ctr">
              <a:lnSpc>
                <a:spcPts val="12480"/>
              </a:lnSpc>
            </a:pPr>
            <a:r>
              <a:rPr lang="en-US" sz="15000" dirty="0">
                <a:solidFill>
                  <a:srgbClr val="863D3D"/>
                </a:solidFill>
                <a:latin typeface="#9Slide05 IcielSanelma" pitchFamily="2" charset="0"/>
              </a:rPr>
              <a:t>III. </a:t>
            </a:r>
            <a:r>
              <a:rPr lang="en-US" sz="15000" dirty="0" err="1">
                <a:solidFill>
                  <a:srgbClr val="863D3D"/>
                </a:solidFill>
                <a:latin typeface="#9Slide05 IcielSanelma" pitchFamily="2" charset="0"/>
              </a:rPr>
              <a:t>Đọc</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hiểu</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văn</a:t>
            </a:r>
            <a:r>
              <a:rPr lang="en-US" sz="15000" dirty="0">
                <a:solidFill>
                  <a:srgbClr val="863D3D"/>
                </a:solidFill>
                <a:latin typeface="#9Slide05 IcielSanelma" pitchFamily="2" charset="0"/>
              </a:rPr>
              <a:t> </a:t>
            </a:r>
            <a:r>
              <a:rPr lang="en-US" sz="15000" dirty="0" err="1">
                <a:solidFill>
                  <a:srgbClr val="863D3D"/>
                </a:solidFill>
                <a:latin typeface="#9Slide05 IcielSanelma" pitchFamily="2" charset="0"/>
              </a:rPr>
              <a:t>bản</a:t>
            </a:r>
            <a:endParaRPr lang="en-US" sz="15000" dirty="0">
              <a:solidFill>
                <a:srgbClr val="863D3D"/>
              </a:solidFill>
              <a:latin typeface="#9Slide05 IcielSanelma" pitchFamily="2" charset="0"/>
            </a:endParaRPr>
          </a:p>
        </p:txBody>
      </p:sp>
      <p:sp>
        <p:nvSpPr>
          <p:cNvPr id="5" name="Freeform 5"/>
          <p:cNvSpPr/>
          <p:nvPr/>
        </p:nvSpPr>
        <p:spPr>
          <a:xfrm>
            <a:off x="12534966" y="1564518"/>
            <a:ext cx="6165596" cy="1997832"/>
          </a:xfrm>
          <a:custGeom>
            <a:avLst/>
            <a:gdLst/>
            <a:ahLst/>
            <a:cxnLst/>
            <a:rect l="l" t="t" r="r" b="b"/>
            <a:pathLst>
              <a:path w="6165596" h="1997832">
                <a:moveTo>
                  <a:pt x="0" y="0"/>
                </a:moveTo>
                <a:lnTo>
                  <a:pt x="6165596" y="0"/>
                </a:lnTo>
                <a:lnTo>
                  <a:pt x="6165596" y="1997832"/>
                </a:lnTo>
                <a:lnTo>
                  <a:pt x="0" y="19978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Freeform 6"/>
          <p:cNvSpPr/>
          <p:nvPr/>
        </p:nvSpPr>
        <p:spPr>
          <a:xfrm>
            <a:off x="365392" y="7002822"/>
            <a:ext cx="3084606" cy="2907890"/>
          </a:xfrm>
          <a:custGeom>
            <a:avLst/>
            <a:gdLst/>
            <a:ahLst/>
            <a:cxnLst/>
            <a:rect l="l" t="t" r="r" b="b"/>
            <a:pathLst>
              <a:path w="3084606" h="2907890">
                <a:moveTo>
                  <a:pt x="0" y="0"/>
                </a:moveTo>
                <a:lnTo>
                  <a:pt x="3084606" y="0"/>
                </a:lnTo>
                <a:lnTo>
                  <a:pt x="3084606" y="2907890"/>
                </a:lnTo>
                <a:lnTo>
                  <a:pt x="0" y="290789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7" name="Freeform 7"/>
          <p:cNvSpPr/>
          <p:nvPr/>
        </p:nvSpPr>
        <p:spPr>
          <a:xfrm>
            <a:off x="14229910" y="4968798"/>
            <a:ext cx="3614598" cy="6946728"/>
          </a:xfrm>
          <a:custGeom>
            <a:avLst/>
            <a:gdLst/>
            <a:ahLst/>
            <a:cxnLst/>
            <a:rect l="l" t="t" r="r" b="b"/>
            <a:pathLst>
              <a:path w="3614598" h="6946728">
                <a:moveTo>
                  <a:pt x="0" y="0"/>
                </a:moveTo>
                <a:lnTo>
                  <a:pt x="3614598" y="0"/>
                </a:lnTo>
                <a:lnTo>
                  <a:pt x="3614598" y="6946728"/>
                </a:lnTo>
                <a:lnTo>
                  <a:pt x="0" y="69467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4029030" y="525052"/>
            <a:ext cx="23962244" cy="12335048"/>
          </a:xfrm>
          <a:custGeom>
            <a:avLst/>
            <a:gdLst/>
            <a:ahLst/>
            <a:cxnLst/>
            <a:rect l="l" t="t" r="r" b="b"/>
            <a:pathLst>
              <a:path w="23962244" h="12335048">
                <a:moveTo>
                  <a:pt x="0" y="0"/>
                </a:moveTo>
                <a:lnTo>
                  <a:pt x="23962244" y="0"/>
                </a:lnTo>
                <a:lnTo>
                  <a:pt x="23962244" y="12335048"/>
                </a:lnTo>
                <a:lnTo>
                  <a:pt x="0" y="1233504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3233823" y="525052"/>
            <a:ext cx="6773652" cy="3246844"/>
          </a:xfrm>
          <a:custGeom>
            <a:avLst/>
            <a:gdLst/>
            <a:ahLst/>
            <a:cxnLst/>
            <a:rect l="l" t="t" r="r" b="b"/>
            <a:pathLst>
              <a:path w="6773652" h="3246844">
                <a:moveTo>
                  <a:pt x="0" y="0"/>
                </a:moveTo>
                <a:lnTo>
                  <a:pt x="6773652" y="0"/>
                </a:lnTo>
                <a:lnTo>
                  <a:pt x="6773652" y="3246843"/>
                </a:lnTo>
                <a:lnTo>
                  <a:pt x="0" y="324684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1028700" y="1103366"/>
            <a:ext cx="12671550" cy="1304925"/>
          </a:xfrm>
          <a:prstGeom prst="rect">
            <a:avLst/>
          </a:prstGeom>
        </p:spPr>
        <p:txBody>
          <a:bodyPr lIns="0" tIns="0" rIns="0" bIns="0" rtlCol="0" anchor="t">
            <a:spAutoFit/>
          </a:bodyPr>
          <a:lstStyle/>
          <a:p>
            <a:pPr algn="l">
              <a:lnSpc>
                <a:spcPts val="9600"/>
              </a:lnSpc>
            </a:pPr>
            <a:r>
              <a:rPr lang="en-US" sz="8000" dirty="0" err="1">
                <a:solidFill>
                  <a:srgbClr val="AB5949"/>
                </a:solidFill>
                <a:latin typeface="#9Slide05 IcielSanelma"/>
              </a:rPr>
              <a:t>Chặng</a:t>
            </a:r>
            <a:r>
              <a:rPr lang="en-US" sz="8000" dirty="0">
                <a:solidFill>
                  <a:srgbClr val="AB5949"/>
                </a:solidFill>
                <a:latin typeface="#9Slide05 IcielSanelma"/>
              </a:rPr>
              <a:t> 1. </a:t>
            </a:r>
            <a:r>
              <a:rPr lang="en-US" sz="8000" dirty="0" err="1">
                <a:solidFill>
                  <a:srgbClr val="AB5949"/>
                </a:solidFill>
                <a:latin typeface="#9Slide05 IcielSanelma"/>
              </a:rPr>
              <a:t>Xuất</a:t>
            </a:r>
            <a:r>
              <a:rPr lang="en-US" sz="8000" dirty="0">
                <a:solidFill>
                  <a:srgbClr val="AB5949"/>
                </a:solidFill>
                <a:latin typeface="#9Slide05 IcielSanelma"/>
              </a:rPr>
              <a:t> </a:t>
            </a:r>
            <a:r>
              <a:rPr lang="en-US" sz="8000" dirty="0" err="1">
                <a:solidFill>
                  <a:srgbClr val="AB5949"/>
                </a:solidFill>
                <a:latin typeface="#9Slide05 IcielSanelma"/>
              </a:rPr>
              <a:t>phát</a:t>
            </a:r>
            <a:r>
              <a:rPr lang="en-US" sz="8000" dirty="0">
                <a:solidFill>
                  <a:srgbClr val="AB5949"/>
                </a:solidFill>
                <a:latin typeface="#9Slide05 IcielSanelma"/>
              </a:rPr>
              <a:t> </a:t>
            </a:r>
          </a:p>
        </p:txBody>
      </p:sp>
      <p:sp>
        <p:nvSpPr>
          <p:cNvPr id="5" name="TextBox 5"/>
          <p:cNvSpPr txBox="1"/>
          <p:nvPr/>
        </p:nvSpPr>
        <p:spPr>
          <a:xfrm>
            <a:off x="1158416" y="2569592"/>
            <a:ext cx="15627265" cy="5693866"/>
          </a:xfrm>
          <a:prstGeom prst="rect">
            <a:avLst/>
          </a:prstGeom>
        </p:spPr>
        <p:txBody>
          <a:bodyPr lIns="0" tIns="0" rIns="0" bIns="0" rtlCol="0" anchor="t">
            <a:spAutoFit/>
          </a:bodyPr>
          <a:lstStyle/>
          <a:p>
            <a:pPr marL="863599" lvl="1" indent="-431800" algn="just">
              <a:lnSpc>
                <a:spcPts val="5599"/>
              </a:lnSpc>
              <a:buFont typeface="Arial"/>
              <a:buChar char="•"/>
            </a:pPr>
            <a:r>
              <a:rPr lang="en-US" sz="3999" dirty="0" err="1">
                <a:solidFill>
                  <a:srgbClr val="3A3B5C"/>
                </a:solidFill>
                <a:latin typeface="Roboto Condensed Bold"/>
              </a:rPr>
              <a:t>Cách</a:t>
            </a:r>
            <a:r>
              <a:rPr lang="en-US" sz="3999" dirty="0">
                <a:solidFill>
                  <a:srgbClr val="3A3B5C"/>
                </a:solidFill>
                <a:latin typeface="Roboto Condensed Bold"/>
              </a:rPr>
              <a:t> </a:t>
            </a:r>
            <a:r>
              <a:rPr lang="en-US" sz="3999" dirty="0" err="1">
                <a:solidFill>
                  <a:srgbClr val="3A3B5C"/>
                </a:solidFill>
                <a:latin typeface="Roboto Condensed Bold"/>
              </a:rPr>
              <a:t>thức</a:t>
            </a:r>
            <a:r>
              <a:rPr lang="en-US" sz="3999" dirty="0">
                <a:solidFill>
                  <a:srgbClr val="3A3B5C"/>
                </a:solidFill>
                <a:latin typeface="Roboto Condensed Bold"/>
              </a:rPr>
              <a:t>: </a:t>
            </a:r>
            <a:r>
              <a:rPr lang="en-US" sz="3999" dirty="0" err="1">
                <a:solidFill>
                  <a:srgbClr val="3A3B5C"/>
                </a:solidFill>
                <a:latin typeface="Roboto Condensed"/>
              </a:rPr>
              <a:t>Lớp</a:t>
            </a:r>
            <a:r>
              <a:rPr lang="en-US" sz="3999" dirty="0">
                <a:solidFill>
                  <a:srgbClr val="3A3B5C"/>
                </a:solidFill>
                <a:latin typeface="Roboto Condensed"/>
              </a:rPr>
              <a:t> chia </a:t>
            </a:r>
            <a:r>
              <a:rPr lang="en-US" sz="3999" dirty="0" err="1">
                <a:solidFill>
                  <a:srgbClr val="3A3B5C"/>
                </a:solidFill>
                <a:latin typeface="Roboto Condensed"/>
              </a:rPr>
              <a:t>thành</a:t>
            </a:r>
            <a:r>
              <a:rPr lang="en-US" sz="3999" dirty="0">
                <a:solidFill>
                  <a:srgbClr val="3A3B5C"/>
                </a:solidFill>
                <a:latin typeface="Roboto Condensed"/>
              </a:rPr>
              <a:t> 4 </a:t>
            </a:r>
            <a:r>
              <a:rPr lang="en-US" sz="3999" dirty="0" err="1">
                <a:solidFill>
                  <a:srgbClr val="3A3B5C"/>
                </a:solidFill>
                <a:latin typeface="Roboto Condensed"/>
              </a:rPr>
              <a:t>nhóm</a:t>
            </a:r>
            <a:r>
              <a:rPr lang="en-US" sz="3999" dirty="0">
                <a:solidFill>
                  <a:srgbClr val="3A3B5C"/>
                </a:solidFill>
                <a:latin typeface="Roboto Condensed"/>
              </a:rPr>
              <a:t> (4 - 5 </a:t>
            </a:r>
            <a:r>
              <a:rPr lang="en-US" sz="3999" dirty="0" err="1">
                <a:solidFill>
                  <a:srgbClr val="3A3B5C"/>
                </a:solidFill>
                <a:latin typeface="Roboto Condensed"/>
              </a:rPr>
              <a:t>bạn</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Nhiệm</a:t>
            </a:r>
            <a:r>
              <a:rPr lang="en-US" sz="3999" dirty="0">
                <a:solidFill>
                  <a:srgbClr val="3A3B5C"/>
                </a:solidFill>
                <a:latin typeface="Roboto Condensed Bold"/>
              </a:rPr>
              <a:t> </a:t>
            </a:r>
            <a:r>
              <a:rPr lang="en-US" sz="3999" dirty="0" err="1">
                <a:solidFill>
                  <a:srgbClr val="3A3B5C"/>
                </a:solidFill>
                <a:latin typeface="Roboto Condensed Bold"/>
              </a:rPr>
              <a:t>vụ</a:t>
            </a:r>
            <a:r>
              <a:rPr lang="en-US" sz="3999" dirty="0">
                <a:solidFill>
                  <a:srgbClr val="3A3B5C"/>
                </a:solidFill>
                <a:latin typeface="Roboto Condensed Bold"/>
              </a:rPr>
              <a:t>: </a:t>
            </a:r>
            <a:r>
              <a:rPr lang="en-US" sz="3999" dirty="0" err="1">
                <a:solidFill>
                  <a:srgbClr val="3A3B5C"/>
                </a:solidFill>
                <a:latin typeface="Roboto Condensed"/>
              </a:rPr>
              <a:t>Chặng</a:t>
            </a:r>
            <a:r>
              <a:rPr lang="en-US" sz="3999" dirty="0">
                <a:solidFill>
                  <a:srgbClr val="3A3B5C"/>
                </a:solidFill>
                <a:latin typeface="Roboto Condensed"/>
              </a:rPr>
              <a:t> </a:t>
            </a:r>
            <a:r>
              <a:rPr lang="en-US" sz="3999" dirty="0" err="1">
                <a:solidFill>
                  <a:srgbClr val="3A3B5C"/>
                </a:solidFill>
                <a:latin typeface="Roboto Condensed"/>
              </a:rPr>
              <a:t>này</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12 ô </a:t>
            </a:r>
            <a:r>
              <a:rPr lang="en-US" sz="3999" dirty="0" err="1">
                <a:solidFill>
                  <a:srgbClr val="3A3B5C"/>
                </a:solidFill>
                <a:latin typeface="Roboto Condensed"/>
              </a:rPr>
              <a:t>cửa</a:t>
            </a:r>
            <a:r>
              <a:rPr lang="en-US" sz="3999" dirty="0">
                <a:solidFill>
                  <a:srgbClr val="3A3B5C"/>
                </a:solidFill>
                <a:latin typeface="Roboto Condensed"/>
              </a:rPr>
              <a:t>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a:t>
            </a:r>
            <a:r>
              <a:rPr lang="en-US" sz="3999" dirty="0" err="1">
                <a:solidFill>
                  <a:srgbClr val="3A3B5C"/>
                </a:solidFill>
                <a:latin typeface="Roboto Condensed"/>
              </a:rPr>
              <a:t>gắn</a:t>
            </a:r>
            <a:r>
              <a:rPr lang="en-US" sz="3999" dirty="0">
                <a:solidFill>
                  <a:srgbClr val="3A3B5C"/>
                </a:solidFill>
                <a:latin typeface="Roboto Condensed"/>
              </a:rPr>
              <a:t> </a:t>
            </a:r>
            <a:r>
              <a:rPr lang="en-US" sz="3999" dirty="0" err="1">
                <a:solidFill>
                  <a:srgbClr val="3A3B5C"/>
                </a:solidFill>
                <a:latin typeface="Roboto Condensed"/>
              </a:rPr>
              <a:t>hình</a:t>
            </a:r>
            <a:r>
              <a:rPr lang="en-US" sz="3999" dirty="0">
                <a:solidFill>
                  <a:srgbClr val="3A3B5C"/>
                </a:solidFill>
                <a:latin typeface="Roboto Condensed"/>
              </a:rPr>
              <a:t> </a:t>
            </a:r>
            <a:r>
              <a:rPr lang="en-US" sz="3999" dirty="0" err="1">
                <a:solidFill>
                  <a:srgbClr val="3A3B5C"/>
                </a:solidFill>
                <a:latin typeface="Roboto Condensed"/>
              </a:rPr>
              <a:t>ảnh</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địa</a:t>
            </a:r>
            <a:r>
              <a:rPr lang="en-US" sz="3999" dirty="0">
                <a:solidFill>
                  <a:srgbClr val="3A3B5C"/>
                </a:solidFill>
                <a:latin typeface="Roboto Condensed"/>
              </a:rPr>
              <a:t> </a:t>
            </a:r>
            <a:r>
              <a:rPr lang="en-US" sz="3999" dirty="0" err="1">
                <a:solidFill>
                  <a:srgbClr val="3A3B5C"/>
                </a:solidFill>
                <a:latin typeface="Roboto Condensed"/>
              </a:rPr>
              <a:t>danh</a:t>
            </a:r>
            <a:r>
              <a:rPr lang="en-US" sz="3999" dirty="0">
                <a:solidFill>
                  <a:srgbClr val="3A3B5C"/>
                </a:solidFill>
                <a:latin typeface="Roboto Condensed"/>
              </a:rPr>
              <a:t> </a:t>
            </a:r>
            <a:r>
              <a:rPr lang="en-US" sz="3999" dirty="0" err="1">
                <a:solidFill>
                  <a:srgbClr val="3A3B5C"/>
                </a:solidFill>
                <a:latin typeface="Roboto Condensed"/>
              </a:rPr>
              <a:t>nổi</a:t>
            </a:r>
            <a:r>
              <a:rPr lang="en-US" sz="3999" dirty="0">
                <a:solidFill>
                  <a:srgbClr val="3A3B5C"/>
                </a:solidFill>
                <a:latin typeface="Roboto Condensed"/>
              </a:rPr>
              <a:t> </a:t>
            </a:r>
            <a:r>
              <a:rPr lang="en-US" sz="3999" dirty="0" err="1">
                <a:solidFill>
                  <a:srgbClr val="3A3B5C"/>
                </a:solidFill>
                <a:latin typeface="Roboto Condensed"/>
              </a:rPr>
              <a:t>tiếng</a:t>
            </a:r>
            <a:r>
              <a:rPr lang="en-US" sz="3999" dirty="0">
                <a:solidFill>
                  <a:srgbClr val="3A3B5C"/>
                </a:solidFill>
                <a:latin typeface="Roboto Condensed"/>
              </a:rPr>
              <a:t> </a:t>
            </a:r>
            <a:r>
              <a:rPr lang="en-US" sz="3999" dirty="0" err="1">
                <a:solidFill>
                  <a:srgbClr val="3A3B5C"/>
                </a:solidFill>
                <a:latin typeface="Roboto Condensed"/>
              </a:rPr>
              <a:t>của</a:t>
            </a:r>
            <a:r>
              <a:rPr lang="en-US" sz="3999" dirty="0">
                <a:solidFill>
                  <a:srgbClr val="3A3B5C"/>
                </a:solidFill>
                <a:latin typeface="Roboto Condensed"/>
              </a:rPr>
              <a:t> </a:t>
            </a:r>
            <a:r>
              <a:rPr lang="en-US" sz="3999" dirty="0" err="1">
                <a:solidFill>
                  <a:srgbClr val="3A3B5C"/>
                </a:solidFill>
                <a:latin typeface="Roboto Condensed"/>
              </a:rPr>
              <a:t>tại</a:t>
            </a:r>
            <a:r>
              <a:rPr lang="en-US" sz="3999" dirty="0">
                <a:solidFill>
                  <a:srgbClr val="3A3B5C"/>
                </a:solidFill>
                <a:latin typeface="Roboto Condensed"/>
              </a:rPr>
              <a:t> Cao </a:t>
            </a:r>
            <a:r>
              <a:rPr lang="en-US" sz="3999" dirty="0" err="1">
                <a:solidFill>
                  <a:srgbClr val="3A3B5C"/>
                </a:solidFill>
                <a:latin typeface="Roboto Condensed"/>
              </a:rPr>
              <a:t>nguyên</a:t>
            </a:r>
            <a:r>
              <a:rPr lang="en-US" sz="3999" dirty="0">
                <a:solidFill>
                  <a:srgbClr val="3A3B5C"/>
                </a:solidFill>
                <a:latin typeface="Roboto Condensed"/>
              </a:rPr>
              <a:t> </a:t>
            </a:r>
            <a:r>
              <a:rPr lang="en-US" sz="3999" dirty="0" err="1">
                <a:solidFill>
                  <a:srgbClr val="3A3B5C"/>
                </a:solidFill>
                <a:latin typeface="Roboto Condensed"/>
              </a:rPr>
              <a:t>đá</a:t>
            </a:r>
            <a:r>
              <a:rPr lang="en-US" sz="3999" dirty="0">
                <a:solidFill>
                  <a:srgbClr val="3A3B5C"/>
                </a:solidFill>
                <a:latin typeface="Roboto Condensed"/>
              </a:rPr>
              <a:t> </a:t>
            </a:r>
            <a:r>
              <a:rPr lang="en-US" sz="3999" dirty="0" err="1">
                <a:solidFill>
                  <a:srgbClr val="3A3B5C"/>
                </a:solidFill>
                <a:latin typeface="Roboto Condensed"/>
              </a:rPr>
              <a:t>Đồng</a:t>
            </a:r>
            <a:r>
              <a:rPr lang="en-US" sz="3999" dirty="0">
                <a:solidFill>
                  <a:srgbClr val="3A3B5C"/>
                </a:solidFill>
                <a:latin typeface="Roboto Condensed"/>
              </a:rPr>
              <a:t> </a:t>
            </a:r>
            <a:r>
              <a:rPr lang="en-US" sz="3999" dirty="0" err="1">
                <a:solidFill>
                  <a:srgbClr val="3A3B5C"/>
                </a:solidFill>
                <a:latin typeface="Roboto Condensed"/>
              </a:rPr>
              <a:t>Văn</a:t>
            </a:r>
            <a:r>
              <a:rPr lang="en-US" sz="3999" dirty="0">
                <a:solidFill>
                  <a:srgbClr val="3A3B5C"/>
                </a:solidFill>
                <a:latin typeface="Roboto Condensed"/>
              </a:rPr>
              <a:t>). </a:t>
            </a:r>
            <a:r>
              <a:rPr lang="en-US" sz="3999" dirty="0" err="1">
                <a:solidFill>
                  <a:srgbClr val="3A3B5C"/>
                </a:solidFill>
                <a:latin typeface="Roboto Condensed"/>
              </a:rPr>
              <a:t>Đại</a:t>
            </a:r>
            <a:r>
              <a:rPr lang="en-US" sz="3999" dirty="0">
                <a:solidFill>
                  <a:srgbClr val="3A3B5C"/>
                </a:solidFill>
                <a:latin typeface="Roboto Condensed"/>
              </a:rPr>
              <a:t> </a:t>
            </a:r>
            <a:r>
              <a:rPr lang="en-US" sz="3999" dirty="0" err="1">
                <a:solidFill>
                  <a:srgbClr val="3A3B5C"/>
                </a:solidFill>
                <a:latin typeface="Roboto Condensed"/>
              </a:rPr>
              <a:t>diện</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sẽ</a:t>
            </a:r>
            <a:r>
              <a:rPr lang="en-US" sz="3999" dirty="0">
                <a:solidFill>
                  <a:srgbClr val="3A3B5C"/>
                </a:solidFill>
                <a:latin typeface="Roboto Condensed"/>
              </a:rPr>
              <a:t> </a:t>
            </a:r>
            <a:r>
              <a:rPr lang="en-US" sz="3999" dirty="0" err="1">
                <a:solidFill>
                  <a:srgbClr val="3A3B5C"/>
                </a:solidFill>
                <a:latin typeface="Roboto Condensed"/>
              </a:rPr>
              <a:t>bốc</a:t>
            </a:r>
            <a:r>
              <a:rPr lang="en-US" sz="3999" dirty="0">
                <a:solidFill>
                  <a:srgbClr val="3A3B5C"/>
                </a:solidFill>
                <a:latin typeface="Roboto Condensed"/>
              </a:rPr>
              <a:t> </a:t>
            </a:r>
            <a:r>
              <a:rPr lang="en-US" sz="3999" dirty="0" err="1">
                <a:solidFill>
                  <a:srgbClr val="3A3B5C"/>
                </a:solidFill>
                <a:latin typeface="Roboto Condensed"/>
              </a:rPr>
              <a:t>thăm</a:t>
            </a:r>
            <a:r>
              <a:rPr lang="en-US" sz="3999" dirty="0">
                <a:solidFill>
                  <a:srgbClr val="3A3B5C"/>
                </a:solidFill>
                <a:latin typeface="Roboto Condensed"/>
              </a:rPr>
              <a:t> </a:t>
            </a:r>
            <a:r>
              <a:rPr lang="en-US" sz="3999" dirty="0" err="1">
                <a:solidFill>
                  <a:srgbClr val="3A3B5C"/>
                </a:solidFill>
                <a:latin typeface="Roboto Condensed"/>
              </a:rPr>
              <a:t>và</a:t>
            </a:r>
            <a:r>
              <a:rPr lang="en-US" sz="3999" dirty="0">
                <a:solidFill>
                  <a:srgbClr val="3A3B5C"/>
                </a:solidFill>
                <a:latin typeface="Roboto Condensed"/>
              </a:rPr>
              <a:t> </a:t>
            </a:r>
            <a:r>
              <a:rPr lang="en-US" sz="3999" dirty="0" err="1">
                <a:solidFill>
                  <a:srgbClr val="3A3B5C"/>
                </a:solidFill>
                <a:latin typeface="Roboto Condensed"/>
              </a:rPr>
              <a:t>lựa</a:t>
            </a:r>
            <a:r>
              <a:rPr lang="en-US" sz="3999" dirty="0">
                <a:solidFill>
                  <a:srgbClr val="3A3B5C"/>
                </a:solidFill>
                <a:latin typeface="Roboto Condensed"/>
              </a:rPr>
              <a:t> </a:t>
            </a:r>
            <a:r>
              <a:rPr lang="en-US" sz="3999" dirty="0" err="1">
                <a:solidFill>
                  <a:srgbClr val="3A3B5C"/>
                </a:solidFill>
                <a:latin typeface="Roboto Condensed"/>
              </a:rPr>
              <a:t>chọn</a:t>
            </a:r>
            <a:r>
              <a:rPr lang="en-US" sz="3999" dirty="0">
                <a:solidFill>
                  <a:srgbClr val="3A3B5C"/>
                </a:solidFill>
                <a:latin typeface="Roboto Condensed"/>
              </a:rPr>
              <a:t> </a:t>
            </a:r>
            <a:r>
              <a:rPr lang="en-US" sz="3999" dirty="0" err="1">
                <a:solidFill>
                  <a:srgbClr val="3A3B5C"/>
                </a:solidFill>
                <a:latin typeface="Roboto Condensed"/>
              </a:rPr>
              <a:t>lần</a:t>
            </a:r>
            <a:r>
              <a:rPr lang="en-US" sz="3999" dirty="0">
                <a:solidFill>
                  <a:srgbClr val="3A3B5C"/>
                </a:solidFill>
                <a:latin typeface="Roboto Condensed"/>
              </a:rPr>
              <a:t> </a:t>
            </a:r>
            <a:r>
              <a:rPr lang="en-US" sz="3999" dirty="0" err="1">
                <a:solidFill>
                  <a:srgbClr val="3A3B5C"/>
                </a:solidFill>
                <a:latin typeface="Roboto Condensed"/>
              </a:rPr>
              <a:t>lượt</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ô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cho</a:t>
            </a:r>
            <a:r>
              <a:rPr lang="en-US" sz="3999" dirty="0">
                <a:solidFill>
                  <a:srgbClr val="3A3B5C"/>
                </a:solidFill>
                <a:latin typeface="Roboto Condensed"/>
              </a:rPr>
              <a:t> </a:t>
            </a:r>
            <a:r>
              <a:rPr lang="en-US" sz="3999" dirty="0" err="1">
                <a:solidFill>
                  <a:srgbClr val="3A3B5C"/>
                </a:solidFill>
                <a:latin typeface="Roboto Condensed"/>
              </a:rPr>
              <a:t>đến</a:t>
            </a:r>
            <a:r>
              <a:rPr lang="en-US" sz="3999" dirty="0">
                <a:solidFill>
                  <a:srgbClr val="3A3B5C"/>
                </a:solidFill>
                <a:latin typeface="Roboto Condensed"/>
              </a:rPr>
              <a:t> </a:t>
            </a:r>
            <a:r>
              <a:rPr lang="en-US" sz="3999" dirty="0" err="1">
                <a:solidFill>
                  <a:srgbClr val="3A3B5C"/>
                </a:solidFill>
                <a:latin typeface="Roboto Condensed"/>
              </a:rPr>
              <a:t>hết</a:t>
            </a:r>
            <a:r>
              <a:rPr lang="en-US" sz="3999" dirty="0">
                <a:solidFill>
                  <a:srgbClr val="3A3B5C"/>
                </a:solidFill>
                <a:latin typeface="Roboto Condensed"/>
              </a:rPr>
              <a:t> </a:t>
            </a:r>
            <a:r>
              <a:rPr lang="en-US" sz="3999" dirty="0" err="1">
                <a:solidFill>
                  <a:srgbClr val="3A3B5C"/>
                </a:solidFill>
                <a:latin typeface="Roboto Condensed"/>
              </a:rPr>
              <a:t>lượt</a:t>
            </a:r>
            <a:r>
              <a:rPr lang="en-US" sz="3999" dirty="0">
                <a:solidFill>
                  <a:srgbClr val="3A3B5C"/>
                </a:solidFill>
                <a:latin typeface="Roboto Condensed"/>
              </a:rPr>
              <a:t> ô </a:t>
            </a:r>
            <a:r>
              <a:rPr lang="en-US" sz="3999" dirty="0" err="1">
                <a:solidFill>
                  <a:srgbClr val="3A3B5C"/>
                </a:solidFill>
                <a:latin typeface="Roboto Condensed"/>
              </a:rPr>
              <a:t>được</a:t>
            </a:r>
            <a:r>
              <a:rPr lang="en-US" sz="3999" dirty="0">
                <a:solidFill>
                  <a:srgbClr val="3A3B5C"/>
                </a:solidFill>
                <a:latin typeface="Roboto Condensed"/>
              </a:rPr>
              <a:t> </a:t>
            </a:r>
            <a:r>
              <a:rPr lang="en-US" sz="3999" dirty="0" err="1">
                <a:solidFill>
                  <a:srgbClr val="3A3B5C"/>
                </a:solidFill>
                <a:latin typeface="Roboto Condensed"/>
              </a:rPr>
              <a:t>mở</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Lưu</a:t>
            </a:r>
            <a:r>
              <a:rPr lang="en-US" sz="3999" dirty="0">
                <a:solidFill>
                  <a:srgbClr val="3A3B5C"/>
                </a:solidFill>
                <a:latin typeface="Roboto Condensed Bold"/>
              </a:rPr>
              <a:t> ý:</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sẽ</a:t>
            </a:r>
            <a:r>
              <a:rPr lang="en-US" sz="3999" dirty="0">
                <a:solidFill>
                  <a:srgbClr val="3A3B5C"/>
                </a:solidFill>
                <a:latin typeface="Roboto Condensed"/>
              </a:rPr>
              <a:t> </a:t>
            </a:r>
            <a:r>
              <a:rPr lang="en-US" sz="3999" dirty="0" err="1">
                <a:solidFill>
                  <a:srgbClr val="3A3B5C"/>
                </a:solidFill>
                <a:latin typeface="Roboto Condensed"/>
              </a:rPr>
              <a:t>phải</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 </a:t>
            </a:r>
            <a:r>
              <a:rPr lang="en-US" sz="3999" dirty="0" err="1">
                <a:solidFill>
                  <a:srgbClr val="3A3B5C"/>
                </a:solidFill>
                <a:latin typeface="Roboto Condensed"/>
              </a:rPr>
              <a:t>hoặc</a:t>
            </a:r>
            <a:r>
              <a:rPr lang="en-US" sz="3999" dirty="0">
                <a:solidFill>
                  <a:srgbClr val="3A3B5C"/>
                </a:solidFill>
                <a:latin typeface="Roboto Condensed"/>
              </a:rPr>
              <a:t> </a:t>
            </a:r>
            <a:r>
              <a:rPr lang="en-US" sz="3999" dirty="0" err="1">
                <a:solidFill>
                  <a:srgbClr val="3A3B5C"/>
                </a:solidFill>
                <a:latin typeface="Roboto Condensed"/>
              </a:rPr>
              <a:t>thực</a:t>
            </a:r>
            <a:r>
              <a:rPr lang="en-US" sz="3999" dirty="0">
                <a:solidFill>
                  <a:srgbClr val="3A3B5C"/>
                </a:solidFill>
                <a:latin typeface="Roboto Condensed"/>
              </a:rPr>
              <a:t> </a:t>
            </a:r>
            <a:r>
              <a:rPr lang="en-US" sz="3999" dirty="0" err="1">
                <a:solidFill>
                  <a:srgbClr val="3A3B5C"/>
                </a:solidFill>
                <a:latin typeface="Roboto Condensed"/>
              </a:rPr>
              <a:t>hiện</a:t>
            </a:r>
            <a:r>
              <a:rPr lang="en-US" sz="3999" dirty="0">
                <a:solidFill>
                  <a:srgbClr val="3A3B5C"/>
                </a:solidFill>
                <a:latin typeface="Roboto Condensed"/>
              </a:rPr>
              <a:t> </a:t>
            </a:r>
            <a:r>
              <a:rPr lang="en-US" sz="3999" dirty="0" err="1">
                <a:solidFill>
                  <a:srgbClr val="3A3B5C"/>
                </a:solidFill>
                <a:latin typeface="Roboto Condensed"/>
              </a:rPr>
              <a:t>thử</a:t>
            </a:r>
            <a:r>
              <a:rPr lang="en-US" sz="3999" dirty="0">
                <a:solidFill>
                  <a:srgbClr val="3A3B5C"/>
                </a:solidFill>
                <a:latin typeface="Roboto Condensed"/>
              </a:rPr>
              <a:t> </a:t>
            </a:r>
            <a:r>
              <a:rPr lang="en-US" sz="3999" dirty="0" err="1">
                <a:solidFill>
                  <a:srgbClr val="3A3B5C"/>
                </a:solidFill>
                <a:latin typeface="Roboto Condensed"/>
              </a:rPr>
              <a:t>thách</a:t>
            </a:r>
            <a:r>
              <a:rPr lang="en-US" sz="3999" dirty="0">
                <a:solidFill>
                  <a:srgbClr val="3A3B5C"/>
                </a:solidFill>
                <a:latin typeface="Roboto Condensed"/>
              </a:rPr>
              <a:t> </a:t>
            </a:r>
            <a:r>
              <a:rPr lang="en-US" sz="3999" dirty="0" err="1">
                <a:solidFill>
                  <a:srgbClr val="3A3B5C"/>
                </a:solidFill>
                <a:latin typeface="Roboto Condensed"/>
              </a:rPr>
              <a:t>trong</a:t>
            </a:r>
            <a:r>
              <a:rPr lang="en-US" sz="3999" dirty="0">
                <a:solidFill>
                  <a:srgbClr val="3A3B5C"/>
                </a:solidFill>
                <a:latin typeface="Roboto Condensed"/>
              </a:rPr>
              <a:t> ô </a:t>
            </a:r>
            <a:r>
              <a:rPr lang="en-US" sz="3999" dirty="0" err="1">
                <a:solidFill>
                  <a:srgbClr val="3A3B5C"/>
                </a:solidFill>
                <a:latin typeface="Roboto Condensed"/>
              </a:rPr>
              <a:t>bí</a:t>
            </a:r>
            <a:r>
              <a:rPr lang="en-US" sz="3999" dirty="0">
                <a:solidFill>
                  <a:srgbClr val="3A3B5C"/>
                </a:solidFill>
                <a:latin typeface="Roboto Condensed"/>
              </a:rPr>
              <a:t> </a:t>
            </a:r>
            <a:r>
              <a:rPr lang="en-US" sz="3999" dirty="0" err="1">
                <a:solidFill>
                  <a:srgbClr val="3A3B5C"/>
                </a:solidFill>
                <a:latin typeface="Roboto Condensed"/>
              </a:rPr>
              <a:t>mật</a:t>
            </a:r>
            <a:r>
              <a:rPr lang="en-US" sz="3999" dirty="0">
                <a:solidFill>
                  <a:srgbClr val="3A3B5C"/>
                </a:solidFill>
                <a:latin typeface="Roboto Condensed"/>
              </a:rPr>
              <a:t> </a:t>
            </a:r>
            <a:r>
              <a:rPr lang="en-US" sz="3999" dirty="0" err="1">
                <a:solidFill>
                  <a:srgbClr val="3A3B5C"/>
                </a:solidFill>
                <a:latin typeface="Roboto Condensed"/>
              </a:rPr>
              <a:t>để</a:t>
            </a:r>
            <a:r>
              <a:rPr lang="en-US" sz="3999" dirty="0">
                <a:solidFill>
                  <a:srgbClr val="3A3B5C"/>
                </a:solidFill>
                <a:latin typeface="Roboto Condensed"/>
              </a:rPr>
              <a:t> </a:t>
            </a:r>
            <a:r>
              <a:rPr lang="en-US" sz="3999" dirty="0" err="1">
                <a:solidFill>
                  <a:srgbClr val="3A3B5C"/>
                </a:solidFill>
                <a:latin typeface="Roboto Condensed"/>
              </a:rPr>
              <a:t>tích</a:t>
            </a:r>
            <a:r>
              <a:rPr lang="en-US" sz="3999" dirty="0">
                <a:solidFill>
                  <a:srgbClr val="3A3B5C"/>
                </a:solidFill>
                <a:latin typeface="Roboto Condensed"/>
              </a:rPr>
              <a:t> </a:t>
            </a:r>
            <a:r>
              <a:rPr lang="en-US" sz="3999" dirty="0" err="1">
                <a:solidFill>
                  <a:srgbClr val="3A3B5C"/>
                </a:solidFill>
                <a:latin typeface="Roboto Condensed"/>
              </a:rPr>
              <a:t>lũy</a:t>
            </a:r>
            <a:r>
              <a:rPr lang="en-US" sz="3999" dirty="0">
                <a:solidFill>
                  <a:srgbClr val="3A3B5C"/>
                </a:solidFill>
                <a:latin typeface="Roboto Condensed"/>
              </a:rPr>
              <a:t> </a:t>
            </a:r>
            <a:r>
              <a:rPr lang="en-US" sz="3999" dirty="0" err="1">
                <a:solidFill>
                  <a:srgbClr val="3A3B5C"/>
                </a:solidFill>
                <a:latin typeface="Roboto Condensed"/>
              </a:rPr>
              <a:t>quỹ</a:t>
            </a:r>
            <a:r>
              <a:rPr lang="en-US" sz="3999" dirty="0">
                <a:solidFill>
                  <a:srgbClr val="3A3B5C"/>
                </a:solidFill>
                <a:latin typeface="Roboto Condensed"/>
              </a:rPr>
              <a:t> </a:t>
            </a:r>
            <a:r>
              <a:rPr lang="en-US" sz="3999" dirty="0" err="1">
                <a:solidFill>
                  <a:srgbClr val="3A3B5C"/>
                </a:solidFill>
                <a:latin typeface="Roboto Condensed"/>
              </a:rPr>
              <a:t>địa</a:t>
            </a:r>
            <a:r>
              <a:rPr lang="en-US" sz="3999" dirty="0">
                <a:solidFill>
                  <a:srgbClr val="3A3B5C"/>
                </a:solidFill>
                <a:latin typeface="Roboto Condensed"/>
              </a:rPr>
              <a:t> </a:t>
            </a:r>
            <a:r>
              <a:rPr lang="en-US" sz="3999" dirty="0" err="1">
                <a:solidFill>
                  <a:srgbClr val="3A3B5C"/>
                </a:solidFill>
                <a:latin typeface="Roboto Condensed"/>
              </a:rPr>
              <a:t>điểm</a:t>
            </a:r>
            <a:r>
              <a:rPr lang="en-US" sz="3999" dirty="0">
                <a:solidFill>
                  <a:srgbClr val="3A3B5C"/>
                </a:solidFill>
                <a:latin typeface="Roboto Condensed"/>
              </a:rPr>
              <a:t> du </a:t>
            </a:r>
            <a:r>
              <a:rPr lang="en-US" sz="3999" dirty="0" err="1">
                <a:solidFill>
                  <a:srgbClr val="3A3B5C"/>
                </a:solidFill>
                <a:latin typeface="Roboto Condensed"/>
              </a:rPr>
              <a:t>lịch</a:t>
            </a:r>
            <a:r>
              <a:rPr lang="en-US" sz="3999" dirty="0">
                <a:solidFill>
                  <a:srgbClr val="3A3B5C"/>
                </a:solidFill>
                <a:latin typeface="Roboto Condensed"/>
              </a:rPr>
              <a:t> (</a:t>
            </a:r>
            <a:r>
              <a:rPr lang="en-US" sz="3999" dirty="0" err="1">
                <a:solidFill>
                  <a:srgbClr val="3A3B5C"/>
                </a:solidFill>
                <a:latin typeface="Roboto Condensed"/>
              </a:rPr>
              <a:t>dữ</a:t>
            </a:r>
            <a:r>
              <a:rPr lang="en-US" sz="3999" dirty="0">
                <a:solidFill>
                  <a:srgbClr val="3A3B5C"/>
                </a:solidFill>
                <a:latin typeface="Roboto Condensed"/>
              </a:rPr>
              <a:t> </a:t>
            </a:r>
            <a:r>
              <a:rPr lang="en-US" sz="3999" dirty="0" err="1">
                <a:solidFill>
                  <a:srgbClr val="3A3B5C"/>
                </a:solidFill>
                <a:latin typeface="Roboto Condensed"/>
              </a:rPr>
              <a:t>kiện</a:t>
            </a:r>
            <a:r>
              <a:rPr lang="en-US" sz="3999" dirty="0">
                <a:solidFill>
                  <a:srgbClr val="3A3B5C"/>
                </a:solidFill>
                <a:latin typeface="Roboto Condensed"/>
              </a:rPr>
              <a:t> </a:t>
            </a:r>
            <a:r>
              <a:rPr lang="en-US" sz="3999" dirty="0" err="1">
                <a:solidFill>
                  <a:srgbClr val="3A3B5C"/>
                </a:solidFill>
                <a:latin typeface="Roboto Condensed"/>
              </a:rPr>
              <a:t>thứ</a:t>
            </a:r>
            <a:r>
              <a:rPr lang="en-US" sz="3999" dirty="0">
                <a:solidFill>
                  <a:srgbClr val="3A3B5C"/>
                </a:solidFill>
                <a:latin typeface="Roboto Condensed"/>
              </a:rPr>
              <a:t> </a:t>
            </a:r>
            <a:r>
              <a:rPr lang="en-US" sz="3999" dirty="0" err="1">
                <a:solidFill>
                  <a:srgbClr val="3A3B5C"/>
                </a:solidFill>
                <a:latin typeface="Roboto Condensed"/>
              </a:rPr>
              <a:t>nhất</a:t>
            </a:r>
            <a:r>
              <a:rPr lang="en-US" sz="3999" dirty="0">
                <a:solidFill>
                  <a:srgbClr val="3A3B5C"/>
                </a:solidFill>
                <a:latin typeface="Roboto Condensed"/>
              </a:rPr>
              <a:t> </a:t>
            </a:r>
            <a:r>
              <a:rPr lang="en-US" sz="3999" dirty="0" err="1">
                <a:solidFill>
                  <a:srgbClr val="3A3B5C"/>
                </a:solidFill>
                <a:latin typeface="Roboto Condensed"/>
              </a:rPr>
              <a:t>phục</a:t>
            </a:r>
            <a:r>
              <a:rPr lang="en-US" sz="3999" dirty="0">
                <a:solidFill>
                  <a:srgbClr val="3A3B5C"/>
                </a:solidFill>
                <a:latin typeface="Roboto Condensed"/>
              </a:rPr>
              <a:t> </a:t>
            </a:r>
            <a:r>
              <a:rPr lang="en-US" sz="3999" dirty="0" err="1">
                <a:solidFill>
                  <a:srgbClr val="3A3B5C"/>
                </a:solidFill>
                <a:latin typeface="Roboto Condensed"/>
              </a:rPr>
              <a:t>vụ</a:t>
            </a:r>
            <a:r>
              <a:rPr lang="en-US" sz="3999" dirty="0">
                <a:solidFill>
                  <a:srgbClr val="3A3B5C"/>
                </a:solidFill>
                <a:latin typeface="Roboto Condensed"/>
              </a:rPr>
              <a:t> </a:t>
            </a:r>
            <a:r>
              <a:rPr lang="en-US" sz="3999" dirty="0" err="1">
                <a:solidFill>
                  <a:srgbClr val="3A3B5C"/>
                </a:solidFill>
                <a:latin typeface="Roboto Condensed"/>
              </a:rPr>
              <a:t>cho</a:t>
            </a:r>
            <a:r>
              <a:rPr lang="en-US" sz="3999" dirty="0">
                <a:solidFill>
                  <a:srgbClr val="3A3B5C"/>
                </a:solidFill>
                <a:latin typeface="Roboto Condensed"/>
              </a:rPr>
              <a:t> </a:t>
            </a:r>
            <a:r>
              <a:rPr lang="en-US" sz="3999" dirty="0" err="1">
                <a:solidFill>
                  <a:srgbClr val="3A3B5C"/>
                </a:solidFill>
                <a:latin typeface="Roboto Condensed"/>
              </a:rPr>
              <a:t>nhiệm</a:t>
            </a:r>
            <a:r>
              <a:rPr lang="en-US" sz="3999" dirty="0">
                <a:solidFill>
                  <a:srgbClr val="3A3B5C"/>
                </a:solidFill>
                <a:latin typeface="Roboto Condensed"/>
              </a:rPr>
              <a:t> </a:t>
            </a:r>
            <a:r>
              <a:rPr lang="en-US" sz="3999" dirty="0" err="1">
                <a:solidFill>
                  <a:srgbClr val="3A3B5C"/>
                </a:solidFill>
                <a:latin typeface="Roboto Condensed"/>
              </a:rPr>
              <a:t>vụ</a:t>
            </a:r>
            <a:r>
              <a:rPr lang="en-US" sz="3999" dirty="0">
                <a:solidFill>
                  <a:srgbClr val="3A3B5C"/>
                </a:solidFill>
                <a:latin typeface="Roboto Condensed"/>
              </a:rPr>
              <a:t> </a:t>
            </a:r>
            <a:r>
              <a:rPr lang="en-US" sz="3999" dirty="0" err="1">
                <a:solidFill>
                  <a:srgbClr val="3A3B5C"/>
                </a:solidFill>
                <a:latin typeface="Roboto Condensed"/>
              </a:rPr>
              <a:t>chặng</a:t>
            </a:r>
            <a:r>
              <a:rPr lang="en-US" sz="3999" dirty="0">
                <a:solidFill>
                  <a:srgbClr val="3A3B5C"/>
                </a:solidFill>
                <a:latin typeface="Roboto Condensed"/>
              </a:rPr>
              <a:t> </a:t>
            </a:r>
            <a:r>
              <a:rPr lang="en-US" sz="3999" dirty="0" err="1">
                <a:solidFill>
                  <a:srgbClr val="3A3B5C"/>
                </a:solidFill>
                <a:latin typeface="Roboto Condensed"/>
              </a:rPr>
              <a:t>cuối</a:t>
            </a:r>
            <a:r>
              <a:rPr lang="en-US" sz="3999" dirty="0">
                <a:solidFill>
                  <a:srgbClr val="3A3B5C"/>
                </a:solidFill>
                <a:latin typeface="Roboto Condensed"/>
              </a:rPr>
              <a:t>); </a:t>
            </a:r>
            <a:r>
              <a:rPr lang="en-US" sz="3999" dirty="0" err="1">
                <a:solidFill>
                  <a:srgbClr val="3A3B5C"/>
                </a:solidFill>
                <a:latin typeface="Roboto Condensed"/>
              </a:rPr>
              <a:t>nếu</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 </a:t>
            </a:r>
            <a:r>
              <a:rPr lang="en-US" sz="3999" dirty="0" err="1">
                <a:solidFill>
                  <a:srgbClr val="3A3B5C"/>
                </a:solidFill>
                <a:latin typeface="Roboto Condensed"/>
              </a:rPr>
              <a:t>sai</a:t>
            </a:r>
            <a:r>
              <a:rPr lang="en-US" sz="3999" dirty="0">
                <a:solidFill>
                  <a:srgbClr val="3A3B5C"/>
                </a:solidFill>
                <a:latin typeface="Roboto Condensed"/>
              </a:rPr>
              <a:t>; </a:t>
            </a:r>
            <a:r>
              <a:rPr lang="en-US" sz="3999" dirty="0" err="1">
                <a:solidFill>
                  <a:srgbClr val="3A3B5C"/>
                </a:solidFill>
                <a:latin typeface="Roboto Condensed"/>
              </a:rPr>
              <a:t>các</a:t>
            </a:r>
            <a:r>
              <a:rPr lang="en-US" sz="3999" dirty="0">
                <a:solidFill>
                  <a:srgbClr val="3A3B5C"/>
                </a:solidFill>
                <a:latin typeface="Roboto Condensed"/>
              </a:rPr>
              <a:t> </a:t>
            </a:r>
            <a:r>
              <a:rPr lang="en-US" sz="3999" dirty="0" err="1">
                <a:solidFill>
                  <a:srgbClr val="3A3B5C"/>
                </a:solidFill>
                <a:latin typeface="Roboto Condensed"/>
              </a:rPr>
              <a:t>nhóm</a:t>
            </a:r>
            <a:r>
              <a:rPr lang="en-US" sz="3999" dirty="0">
                <a:solidFill>
                  <a:srgbClr val="3A3B5C"/>
                </a:solidFill>
                <a:latin typeface="Roboto Condensed"/>
              </a:rPr>
              <a:t> </a:t>
            </a:r>
            <a:r>
              <a:rPr lang="en-US" sz="3999" dirty="0" err="1">
                <a:solidFill>
                  <a:srgbClr val="3A3B5C"/>
                </a:solidFill>
                <a:latin typeface="Roboto Condensed"/>
              </a:rPr>
              <a:t>khác</a:t>
            </a:r>
            <a:r>
              <a:rPr lang="en-US" sz="3999" dirty="0">
                <a:solidFill>
                  <a:srgbClr val="3A3B5C"/>
                </a:solidFill>
                <a:latin typeface="Roboto Condensed"/>
              </a:rPr>
              <a:t> </a:t>
            </a:r>
            <a:r>
              <a:rPr lang="en-US" sz="3999" dirty="0" err="1">
                <a:solidFill>
                  <a:srgbClr val="3A3B5C"/>
                </a:solidFill>
                <a:latin typeface="Roboto Condensed"/>
              </a:rPr>
              <a:t>có</a:t>
            </a:r>
            <a:r>
              <a:rPr lang="en-US" sz="3999" dirty="0">
                <a:solidFill>
                  <a:srgbClr val="3A3B5C"/>
                </a:solidFill>
                <a:latin typeface="Roboto Condensed"/>
              </a:rPr>
              <a:t> </a:t>
            </a:r>
            <a:r>
              <a:rPr lang="en-US" sz="3999" dirty="0" err="1">
                <a:solidFill>
                  <a:srgbClr val="3A3B5C"/>
                </a:solidFill>
                <a:latin typeface="Roboto Condensed"/>
              </a:rPr>
              <a:t>quyền</a:t>
            </a:r>
            <a:r>
              <a:rPr lang="en-US" sz="3999" dirty="0">
                <a:solidFill>
                  <a:srgbClr val="3A3B5C"/>
                </a:solidFill>
                <a:latin typeface="Roboto Condensed"/>
              </a:rPr>
              <a:t> </a:t>
            </a:r>
            <a:r>
              <a:rPr lang="en-US" sz="3999" dirty="0" err="1">
                <a:solidFill>
                  <a:srgbClr val="3A3B5C"/>
                </a:solidFill>
                <a:latin typeface="Roboto Condensed"/>
              </a:rPr>
              <a:t>trả</a:t>
            </a:r>
            <a:r>
              <a:rPr lang="en-US" sz="3999" dirty="0">
                <a:solidFill>
                  <a:srgbClr val="3A3B5C"/>
                </a:solidFill>
                <a:latin typeface="Roboto Condensed"/>
              </a:rPr>
              <a:t> </a:t>
            </a:r>
            <a:r>
              <a:rPr lang="en-US" sz="3999" dirty="0" err="1">
                <a:solidFill>
                  <a:srgbClr val="3A3B5C"/>
                </a:solidFill>
                <a:latin typeface="Roboto Condensed"/>
              </a:rPr>
              <a:t>lời</a:t>
            </a:r>
            <a:r>
              <a:rPr lang="en-US" sz="3999" dirty="0">
                <a:solidFill>
                  <a:srgbClr val="3A3B5C"/>
                </a:solidFill>
                <a:latin typeface="Roboto Condensed"/>
              </a:rPr>
              <a:t>.</a:t>
            </a:r>
          </a:p>
          <a:p>
            <a:pPr marL="863599" lvl="1" indent="-431800" algn="just">
              <a:lnSpc>
                <a:spcPts val="5599"/>
              </a:lnSpc>
              <a:buFont typeface="Arial"/>
              <a:buChar char="•"/>
            </a:pPr>
            <a:r>
              <a:rPr lang="en-US" sz="3999" dirty="0" err="1">
                <a:solidFill>
                  <a:srgbClr val="3A3B5C"/>
                </a:solidFill>
                <a:latin typeface="Roboto Condensed Bold"/>
              </a:rPr>
              <a:t>Thời</a:t>
            </a:r>
            <a:r>
              <a:rPr lang="en-US" sz="3999" dirty="0">
                <a:solidFill>
                  <a:srgbClr val="3A3B5C"/>
                </a:solidFill>
                <a:latin typeface="Roboto Condensed Bold"/>
              </a:rPr>
              <a:t> </a:t>
            </a:r>
            <a:r>
              <a:rPr lang="en-US" sz="3999" dirty="0" err="1">
                <a:solidFill>
                  <a:srgbClr val="3A3B5C"/>
                </a:solidFill>
                <a:latin typeface="Roboto Condensed Bold"/>
              </a:rPr>
              <a:t>gian</a:t>
            </a:r>
            <a:r>
              <a:rPr lang="en-US" sz="3999" dirty="0">
                <a:solidFill>
                  <a:srgbClr val="3A3B5C"/>
                </a:solidFill>
                <a:latin typeface="Roboto Condensed Bold"/>
              </a:rPr>
              <a:t>: </a:t>
            </a:r>
            <a:r>
              <a:rPr lang="en-US" sz="3999" dirty="0">
                <a:solidFill>
                  <a:srgbClr val="3A3B5C"/>
                </a:solidFill>
                <a:latin typeface="Roboto Condensed"/>
              </a:rPr>
              <a:t>10 </a:t>
            </a:r>
            <a:r>
              <a:rPr lang="en-US" sz="3999" dirty="0" err="1">
                <a:solidFill>
                  <a:srgbClr val="3A3B5C"/>
                </a:solidFill>
                <a:latin typeface="Roboto Condensed"/>
              </a:rPr>
              <a:t>phút</a:t>
            </a:r>
            <a:endParaRPr lang="en-US" sz="3999" dirty="0">
              <a:solidFill>
                <a:srgbClr val="3A3B5C"/>
              </a:solidFill>
              <a:latin typeface="Roboto Condensed"/>
            </a:endParaRPr>
          </a:p>
        </p:txBody>
      </p:sp>
      <p:sp>
        <p:nvSpPr>
          <p:cNvPr id="6" name="Freeform 6"/>
          <p:cNvSpPr/>
          <p:nvPr/>
        </p:nvSpPr>
        <p:spPr>
          <a:xfrm>
            <a:off x="15143414" y="5755097"/>
            <a:ext cx="3284534" cy="6312393"/>
          </a:xfrm>
          <a:custGeom>
            <a:avLst/>
            <a:gdLst/>
            <a:ahLst/>
            <a:cxnLst/>
            <a:rect l="l" t="t" r="r" b="b"/>
            <a:pathLst>
              <a:path w="3284534" h="6312393">
                <a:moveTo>
                  <a:pt x="0" y="0"/>
                </a:moveTo>
                <a:lnTo>
                  <a:pt x="3284534" y="0"/>
                </a:lnTo>
                <a:lnTo>
                  <a:pt x="3284534" y="6312393"/>
                </a:lnTo>
                <a:lnTo>
                  <a:pt x="0" y="631239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2700006"/>
        </a:gradFill>
        <a:effectLst/>
      </p:bgPr>
    </p:bg>
    <p:spTree>
      <p:nvGrpSpPr>
        <p:cNvPr id="1" name=""/>
        <p:cNvGrpSpPr/>
        <p:nvPr/>
      </p:nvGrpSpPr>
      <p:grpSpPr>
        <a:xfrm>
          <a:off x="0" y="0"/>
          <a:ext cx="0" cy="0"/>
          <a:chOff x="0" y="0"/>
          <a:chExt cx="0" cy="0"/>
        </a:xfrm>
      </p:grpSpPr>
      <p:sp>
        <p:nvSpPr>
          <p:cNvPr id="2" name="Freeform 2"/>
          <p:cNvSpPr/>
          <p:nvPr/>
        </p:nvSpPr>
        <p:spPr>
          <a:xfrm>
            <a:off x="-6372150" y="5472252"/>
            <a:ext cx="29148310" cy="8357456"/>
          </a:xfrm>
          <a:custGeom>
            <a:avLst/>
            <a:gdLst/>
            <a:ahLst/>
            <a:cxnLst/>
            <a:rect l="l" t="t" r="r" b="b"/>
            <a:pathLst>
              <a:path w="29148310" h="8357456">
                <a:moveTo>
                  <a:pt x="0" y="0"/>
                </a:moveTo>
                <a:lnTo>
                  <a:pt x="29148310" y="0"/>
                </a:lnTo>
                <a:lnTo>
                  <a:pt x="29148310" y="8357456"/>
                </a:lnTo>
                <a:lnTo>
                  <a:pt x="0" y="835745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4981150" y="2240526"/>
            <a:ext cx="4201682" cy="684354"/>
          </a:xfrm>
          <a:custGeom>
            <a:avLst/>
            <a:gdLst/>
            <a:ahLst/>
            <a:cxnLst/>
            <a:rect l="l" t="t" r="r" b="b"/>
            <a:pathLst>
              <a:path w="4201682" h="684354">
                <a:moveTo>
                  <a:pt x="0" y="0"/>
                </a:moveTo>
                <a:lnTo>
                  <a:pt x="4201682" y="0"/>
                </a:lnTo>
                <a:lnTo>
                  <a:pt x="4201682" y="684354"/>
                </a:lnTo>
                <a:lnTo>
                  <a:pt x="0" y="6843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a:off x="-3793678" y="1153192"/>
            <a:ext cx="6773652" cy="3246844"/>
          </a:xfrm>
          <a:custGeom>
            <a:avLst/>
            <a:gdLst/>
            <a:ahLst/>
            <a:cxnLst/>
            <a:rect l="l" t="t" r="r" b="b"/>
            <a:pathLst>
              <a:path w="6773652" h="3246844">
                <a:moveTo>
                  <a:pt x="0" y="0"/>
                </a:moveTo>
                <a:lnTo>
                  <a:pt x="6773652" y="0"/>
                </a:lnTo>
                <a:lnTo>
                  <a:pt x="6773652" y="3246844"/>
                </a:lnTo>
                <a:lnTo>
                  <a:pt x="0" y="324684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dirty="0"/>
          </a:p>
        </p:txBody>
      </p:sp>
      <p:grpSp>
        <p:nvGrpSpPr>
          <p:cNvPr id="5" name="Group 5"/>
          <p:cNvGrpSpPr/>
          <p:nvPr/>
        </p:nvGrpSpPr>
        <p:grpSpPr>
          <a:xfrm>
            <a:off x="0" y="0"/>
            <a:ext cx="18895465" cy="11531398"/>
            <a:chOff x="0" y="0"/>
            <a:chExt cx="4976583" cy="3037076"/>
          </a:xfrm>
        </p:grpSpPr>
        <p:sp>
          <p:nvSpPr>
            <p:cNvPr id="6" name="Freeform 6"/>
            <p:cNvSpPr/>
            <p:nvPr/>
          </p:nvSpPr>
          <p:spPr>
            <a:xfrm>
              <a:off x="0" y="0"/>
              <a:ext cx="4976583" cy="3037076"/>
            </a:xfrm>
            <a:custGeom>
              <a:avLst/>
              <a:gdLst/>
              <a:ahLst/>
              <a:cxnLst/>
              <a:rect l="l" t="t" r="r" b="b"/>
              <a:pathLst>
                <a:path w="4976583" h="3037076">
                  <a:moveTo>
                    <a:pt x="0" y="0"/>
                  </a:moveTo>
                  <a:lnTo>
                    <a:pt x="4976583" y="0"/>
                  </a:lnTo>
                  <a:lnTo>
                    <a:pt x="4976583" y="3037076"/>
                  </a:lnTo>
                  <a:lnTo>
                    <a:pt x="0" y="3037076"/>
                  </a:lnTo>
                  <a:close/>
                </a:path>
              </a:pathLst>
            </a:custGeom>
            <a:gradFill rotWithShape="1">
              <a:gsLst>
                <a:gs pos="0">
                  <a:srgbClr val="EEDECF">
                    <a:alpha val="32000"/>
                  </a:srgbClr>
                </a:gs>
                <a:gs pos="100000">
                  <a:srgbClr val="FFFFFF">
                    <a:alpha val="32000"/>
                  </a:srgbClr>
                </a:gs>
              </a:gsLst>
              <a:lin ang="5400700"/>
            </a:gradFill>
          </p:spPr>
        </p:sp>
        <p:sp>
          <p:nvSpPr>
            <p:cNvPr id="7" name="TextBox 7"/>
            <p:cNvSpPr txBox="1"/>
            <p:nvPr/>
          </p:nvSpPr>
          <p:spPr>
            <a:xfrm>
              <a:off x="0" y="-38100"/>
              <a:ext cx="4976583" cy="3075176"/>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8" name="Table 8"/>
          <p:cNvGraphicFramePr>
            <a:graphicFrameLocks noGrp="1"/>
          </p:cNvGraphicFramePr>
          <p:nvPr/>
        </p:nvGraphicFramePr>
        <p:xfrm>
          <a:off x="430970" y="1378215"/>
          <a:ext cx="17244280" cy="8464892"/>
        </p:xfrm>
        <a:graphic>
          <a:graphicData uri="http://schemas.openxmlformats.org/drawingml/2006/table">
            <a:tbl>
              <a:tblPr/>
              <a:tblGrid>
                <a:gridCol w="4159272">
                  <a:extLst>
                    <a:ext uri="{9D8B030D-6E8A-4147-A177-3AD203B41FA5}">
                      <a16:colId xmlns:a16="http://schemas.microsoft.com/office/drawing/2014/main" val="20000"/>
                    </a:ext>
                  </a:extLst>
                </a:gridCol>
                <a:gridCol w="4417916">
                  <a:extLst>
                    <a:ext uri="{9D8B030D-6E8A-4147-A177-3AD203B41FA5}">
                      <a16:colId xmlns:a16="http://schemas.microsoft.com/office/drawing/2014/main" val="20001"/>
                    </a:ext>
                  </a:extLst>
                </a:gridCol>
                <a:gridCol w="4279230">
                  <a:extLst>
                    <a:ext uri="{9D8B030D-6E8A-4147-A177-3AD203B41FA5}">
                      <a16:colId xmlns:a16="http://schemas.microsoft.com/office/drawing/2014/main" val="20002"/>
                    </a:ext>
                  </a:extLst>
                </a:gridCol>
                <a:gridCol w="4387862">
                  <a:extLst>
                    <a:ext uri="{9D8B030D-6E8A-4147-A177-3AD203B41FA5}">
                      <a16:colId xmlns:a16="http://schemas.microsoft.com/office/drawing/2014/main" val="20003"/>
                    </a:ext>
                  </a:extLst>
                </a:gridCol>
              </a:tblGrid>
              <a:tr h="2904158">
                <a:tc>
                  <a:txBody>
                    <a:bodyPr/>
                    <a:lstStyle/>
                    <a:p>
                      <a:pPr algn="ctr">
                        <a:lnSpc>
                          <a:spcPts val="4620"/>
                        </a:lnSpc>
                        <a:defRPr/>
                      </a:pPr>
                      <a:r>
                        <a:rPr lang="en-US" sz="3300">
                          <a:solidFill>
                            <a:srgbClr val="FFFFFF"/>
                          </a:solidFill>
                          <a:latin typeface="#9Slide05 Lobster"/>
                        </a:rPr>
                        <a:t>Ô 1.</a:t>
                      </a:r>
                      <a:endParaRPr lang="en-US" sz="1100"/>
                    </a:p>
                    <a:p>
                      <a:pPr algn="ctr">
                        <a:lnSpc>
                          <a:spcPts val="4620"/>
                        </a:lnSpc>
                      </a:pPr>
                      <a:r>
                        <a:rPr lang="en-US" sz="3300">
                          <a:solidFill>
                            <a:srgbClr val="FFFFFF"/>
                          </a:solidFill>
                          <a:latin typeface="#9Slide05 Lobster"/>
                        </a:rPr>
                        <a:t> Cổng trời Quản Bạ</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2. </a:t>
                      </a:r>
                      <a:endParaRPr lang="en-US" sz="1100"/>
                    </a:p>
                    <a:p>
                      <a:pPr algn="ctr">
                        <a:lnSpc>
                          <a:spcPts val="4620"/>
                        </a:lnSpc>
                      </a:pPr>
                      <a:r>
                        <a:rPr lang="en-US" sz="3300">
                          <a:solidFill>
                            <a:srgbClr val="FFFFFF"/>
                          </a:solidFill>
                          <a:latin typeface="#9Slide05 Lobster"/>
                        </a:rPr>
                        <a:t>Núi Đôi Cô Tiên</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3.</a:t>
                      </a:r>
                      <a:endParaRPr lang="en-US" sz="1100"/>
                    </a:p>
                    <a:p>
                      <a:pPr algn="ctr">
                        <a:lnSpc>
                          <a:spcPts val="4620"/>
                        </a:lnSpc>
                      </a:pPr>
                      <a:r>
                        <a:rPr lang="en-US" sz="3300">
                          <a:solidFill>
                            <a:srgbClr val="FFFFFF"/>
                          </a:solidFill>
                          <a:latin typeface="#9Slide05 Lobster"/>
                        </a:rPr>
                        <a:t> Cây cô đơn</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4. </a:t>
                      </a:r>
                      <a:endParaRPr lang="en-US" sz="1100"/>
                    </a:p>
                    <a:p>
                      <a:pPr algn="ctr">
                        <a:lnSpc>
                          <a:spcPts val="4620"/>
                        </a:lnSpc>
                      </a:pPr>
                      <a:r>
                        <a:rPr lang="en-US" sz="3300">
                          <a:solidFill>
                            <a:srgbClr val="FFFFFF"/>
                          </a:solidFill>
                          <a:latin typeface="#9Slide05 Lobster"/>
                        </a:rPr>
                        <a:t>Dốc Thẩm Mã</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extLst>
                  <a:ext uri="{0D108BD9-81ED-4DB2-BD59-A6C34878D82A}">
                    <a16:rowId xmlns:a16="http://schemas.microsoft.com/office/drawing/2014/main" val="10000"/>
                  </a:ext>
                </a:extLst>
              </a:tr>
              <a:tr h="2679776">
                <a:tc>
                  <a:txBody>
                    <a:bodyPr/>
                    <a:lstStyle/>
                    <a:p>
                      <a:pPr algn="ctr">
                        <a:lnSpc>
                          <a:spcPts val="4620"/>
                        </a:lnSpc>
                        <a:defRPr/>
                      </a:pPr>
                      <a:r>
                        <a:rPr lang="en-US" sz="3300">
                          <a:solidFill>
                            <a:srgbClr val="FFFFFF"/>
                          </a:solidFill>
                          <a:latin typeface="#9Slide05 Lobster"/>
                        </a:rPr>
                        <a:t>Ô 5. </a:t>
                      </a:r>
                      <a:endParaRPr lang="en-US" sz="1100"/>
                    </a:p>
                    <a:p>
                      <a:pPr algn="ctr">
                        <a:lnSpc>
                          <a:spcPts val="4620"/>
                        </a:lnSpc>
                      </a:pPr>
                      <a:r>
                        <a:rPr lang="en-US" sz="3300">
                          <a:solidFill>
                            <a:srgbClr val="FFFFFF"/>
                          </a:solidFill>
                          <a:latin typeface="#9Slide05 Lobster"/>
                        </a:rPr>
                        <a:t>Làng văn hóa Lũng Cẩm (Nhà của Pao)</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6. </a:t>
                      </a:r>
                      <a:endParaRPr lang="en-US" sz="1100"/>
                    </a:p>
                    <a:p>
                      <a:pPr algn="ctr">
                        <a:lnSpc>
                          <a:spcPts val="4620"/>
                        </a:lnSpc>
                      </a:pPr>
                      <a:r>
                        <a:rPr lang="en-US" sz="3300">
                          <a:solidFill>
                            <a:srgbClr val="FFFFFF"/>
                          </a:solidFill>
                          <a:latin typeface="#9Slide05 Lobster"/>
                        </a:rPr>
                        <a:t>Đèo Mã Pí Lèng</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7. </a:t>
                      </a:r>
                      <a:endParaRPr lang="en-US" sz="1100"/>
                    </a:p>
                    <a:p>
                      <a:pPr algn="ctr">
                        <a:lnSpc>
                          <a:spcPts val="4620"/>
                        </a:lnSpc>
                      </a:pPr>
                      <a:r>
                        <a:rPr lang="en-US" sz="3300">
                          <a:solidFill>
                            <a:srgbClr val="FFFFFF"/>
                          </a:solidFill>
                          <a:latin typeface="#9Slide05 Lobster"/>
                        </a:rPr>
                        <a:t>Bãi đá Mặt Trăng</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8. </a:t>
                      </a:r>
                      <a:endParaRPr lang="en-US" sz="1100"/>
                    </a:p>
                    <a:p>
                      <a:pPr algn="ctr">
                        <a:lnSpc>
                          <a:spcPts val="4620"/>
                        </a:lnSpc>
                      </a:pPr>
                      <a:r>
                        <a:rPr lang="en-US" sz="3300">
                          <a:solidFill>
                            <a:srgbClr val="FFFFFF"/>
                          </a:solidFill>
                          <a:latin typeface="#9Slide05 Lobster"/>
                        </a:rPr>
                        <a:t>Hẻm Tu Sản </a:t>
                      </a:r>
                    </a:p>
                    <a:p>
                      <a:pPr algn="ctr">
                        <a:lnSpc>
                          <a:spcPts val="4620"/>
                        </a:lnSpc>
                      </a:pPr>
                      <a:r>
                        <a:rPr lang="en-US" sz="3300">
                          <a:solidFill>
                            <a:srgbClr val="FFFFFF"/>
                          </a:solidFill>
                          <a:latin typeface="#9Slide05 Lobster"/>
                        </a:rPr>
                        <a:t>(Sông Nho Quế)</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extLst>
                  <a:ext uri="{0D108BD9-81ED-4DB2-BD59-A6C34878D82A}">
                    <a16:rowId xmlns:a16="http://schemas.microsoft.com/office/drawing/2014/main" val="10001"/>
                  </a:ext>
                </a:extLst>
              </a:tr>
              <a:tr h="2880958">
                <a:tc>
                  <a:txBody>
                    <a:bodyPr/>
                    <a:lstStyle/>
                    <a:p>
                      <a:pPr algn="ctr">
                        <a:lnSpc>
                          <a:spcPts val="4620"/>
                        </a:lnSpc>
                        <a:defRPr/>
                      </a:pPr>
                      <a:r>
                        <a:rPr lang="en-US" sz="3300" dirty="0">
                          <a:solidFill>
                            <a:srgbClr val="FFFFFF"/>
                          </a:solidFill>
                          <a:latin typeface="#9Slide05 Lobster"/>
                        </a:rPr>
                        <a:t>Ô 9. </a:t>
                      </a:r>
                      <a:endParaRPr lang="en-US" sz="1100" dirty="0"/>
                    </a:p>
                    <a:p>
                      <a:pPr algn="ctr">
                        <a:lnSpc>
                          <a:spcPts val="4620"/>
                        </a:lnSpc>
                      </a:pPr>
                      <a:r>
                        <a:rPr lang="en-US" sz="3300" dirty="0" err="1">
                          <a:solidFill>
                            <a:srgbClr val="FFFFFF"/>
                          </a:solidFill>
                          <a:latin typeface="#9Slide05 Lobster"/>
                        </a:rPr>
                        <a:t>Dinh</a:t>
                      </a:r>
                      <a:r>
                        <a:rPr lang="en-US" sz="3300" dirty="0">
                          <a:solidFill>
                            <a:srgbClr val="FFFFFF"/>
                          </a:solidFill>
                          <a:latin typeface="#9Slide05 Lobster"/>
                        </a:rPr>
                        <a:t> </a:t>
                      </a:r>
                      <a:r>
                        <a:rPr lang="en-US" sz="3300" dirty="0" err="1">
                          <a:solidFill>
                            <a:srgbClr val="FFFFFF"/>
                          </a:solidFill>
                          <a:latin typeface="#9Slide05 Lobster"/>
                        </a:rPr>
                        <a:t>thự</a:t>
                      </a:r>
                      <a:r>
                        <a:rPr lang="en-US" sz="3300" dirty="0">
                          <a:solidFill>
                            <a:srgbClr val="FFFFFF"/>
                          </a:solidFill>
                          <a:latin typeface="#9Slide05 Lobster"/>
                        </a:rPr>
                        <a:t> </a:t>
                      </a:r>
                      <a:r>
                        <a:rPr lang="en-US" sz="3300" dirty="0" err="1">
                          <a:solidFill>
                            <a:srgbClr val="FFFFFF"/>
                          </a:solidFill>
                          <a:latin typeface="#9Slide05 Lobster"/>
                        </a:rPr>
                        <a:t>họ</a:t>
                      </a:r>
                      <a:r>
                        <a:rPr lang="en-US" sz="3300" dirty="0">
                          <a:solidFill>
                            <a:srgbClr val="FFFFFF"/>
                          </a:solidFill>
                          <a:latin typeface="#9Slide05 Lobster"/>
                        </a:rPr>
                        <a:t> </a:t>
                      </a:r>
                      <a:r>
                        <a:rPr lang="en-US" sz="3300" dirty="0" err="1">
                          <a:solidFill>
                            <a:srgbClr val="FFFFFF"/>
                          </a:solidFill>
                          <a:latin typeface="#9Slide05 Lobster"/>
                        </a:rPr>
                        <a:t>Vương</a:t>
                      </a:r>
                      <a:r>
                        <a:rPr lang="en-US" sz="3300" dirty="0">
                          <a:solidFill>
                            <a:srgbClr val="FFFFFF"/>
                          </a:solidFill>
                          <a:latin typeface="#9Slide05 Lobster"/>
                        </a:rPr>
                        <a:t> (</a:t>
                      </a:r>
                      <a:r>
                        <a:rPr lang="en-US" sz="3300" dirty="0" err="1">
                          <a:solidFill>
                            <a:srgbClr val="FFFFFF"/>
                          </a:solidFill>
                          <a:latin typeface="#9Slide05 Lobster"/>
                        </a:rPr>
                        <a:t>Vua</a:t>
                      </a:r>
                      <a:r>
                        <a:rPr lang="en-US" sz="3300" dirty="0">
                          <a:solidFill>
                            <a:srgbClr val="FFFFFF"/>
                          </a:solidFill>
                          <a:latin typeface="#9Slide05 Lobster"/>
                        </a:rPr>
                        <a:t> </a:t>
                      </a:r>
                      <a:r>
                        <a:rPr lang="en-US" sz="3300" dirty="0" err="1">
                          <a:solidFill>
                            <a:srgbClr val="FFFFFF"/>
                          </a:solidFill>
                          <a:latin typeface="#9Slide05 Lobster"/>
                        </a:rPr>
                        <a:t>Mèo</a:t>
                      </a:r>
                      <a:r>
                        <a:rPr lang="en-US" sz="3300" dirty="0">
                          <a:solidFill>
                            <a:srgbClr val="FFFFFF"/>
                          </a:solidFill>
                          <a:latin typeface="#9Slide05 Lobster"/>
                        </a:rPr>
                        <a:t>)</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a:solidFill>
                            <a:srgbClr val="FFFFFF"/>
                          </a:solidFill>
                          <a:latin typeface="#9Slide05 Lobster"/>
                        </a:rPr>
                        <a:t>Ô 10. </a:t>
                      </a:r>
                      <a:endParaRPr lang="en-US" sz="1100"/>
                    </a:p>
                    <a:p>
                      <a:pPr algn="ctr">
                        <a:lnSpc>
                          <a:spcPts val="4620"/>
                        </a:lnSpc>
                      </a:pPr>
                      <a:r>
                        <a:rPr lang="en-US" sz="3300">
                          <a:solidFill>
                            <a:srgbClr val="FFFFFF"/>
                          </a:solidFill>
                          <a:latin typeface="#9Slide05 Lobster"/>
                        </a:rPr>
                        <a:t>Di tích Đồn Cao</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tc>
                  <a:txBody>
                    <a:bodyPr/>
                    <a:lstStyle/>
                    <a:p>
                      <a:pPr algn="ctr">
                        <a:lnSpc>
                          <a:spcPts val="4620"/>
                        </a:lnSpc>
                        <a:defRPr/>
                      </a:pPr>
                      <a:r>
                        <a:rPr lang="en-US" sz="3300">
                          <a:solidFill>
                            <a:srgbClr val="FFFFFF"/>
                          </a:solidFill>
                          <a:latin typeface="#9Slide05 Lobster"/>
                        </a:rPr>
                        <a:t>Ô 11. </a:t>
                      </a:r>
                      <a:endParaRPr lang="en-US" sz="1100"/>
                    </a:p>
                    <a:p>
                      <a:pPr algn="ctr">
                        <a:lnSpc>
                          <a:spcPts val="4620"/>
                        </a:lnSpc>
                      </a:pPr>
                      <a:r>
                        <a:rPr lang="en-US" sz="3300">
                          <a:solidFill>
                            <a:srgbClr val="FFFFFF"/>
                          </a:solidFill>
                          <a:latin typeface="#9Slide05 Lobster"/>
                        </a:rPr>
                        <a:t>Cột cờ Lũng Cú</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7873A4"/>
                    </a:solidFill>
                  </a:tcPr>
                </a:tc>
                <a:tc>
                  <a:txBody>
                    <a:bodyPr/>
                    <a:lstStyle/>
                    <a:p>
                      <a:pPr algn="ctr">
                        <a:lnSpc>
                          <a:spcPts val="4620"/>
                        </a:lnSpc>
                        <a:defRPr/>
                      </a:pPr>
                      <a:r>
                        <a:rPr lang="en-US" sz="3300" dirty="0">
                          <a:solidFill>
                            <a:srgbClr val="FFFFFF"/>
                          </a:solidFill>
                          <a:latin typeface="#9Slide05 Lobster"/>
                        </a:rPr>
                        <a:t>Ô 12. </a:t>
                      </a:r>
                      <a:endParaRPr lang="en-US" sz="1100" dirty="0"/>
                    </a:p>
                    <a:p>
                      <a:pPr algn="ctr">
                        <a:lnSpc>
                          <a:spcPts val="4620"/>
                        </a:lnSpc>
                      </a:pPr>
                      <a:r>
                        <a:rPr lang="en-US" sz="3300" dirty="0" err="1">
                          <a:solidFill>
                            <a:srgbClr val="FFFFFF"/>
                          </a:solidFill>
                          <a:latin typeface="#9Slide05 Lobster"/>
                        </a:rPr>
                        <a:t>Làng</a:t>
                      </a:r>
                      <a:r>
                        <a:rPr lang="en-US" sz="3300" dirty="0">
                          <a:solidFill>
                            <a:srgbClr val="FFFFFF"/>
                          </a:solidFill>
                          <a:latin typeface="#9Slide05 Lobster"/>
                        </a:rPr>
                        <a:t> </a:t>
                      </a:r>
                      <a:r>
                        <a:rPr lang="en-US" sz="3300" dirty="0" err="1">
                          <a:solidFill>
                            <a:srgbClr val="FFFFFF"/>
                          </a:solidFill>
                          <a:latin typeface="#9Slide05 Lobster"/>
                        </a:rPr>
                        <a:t>H’Mông</a:t>
                      </a:r>
                      <a:r>
                        <a:rPr lang="en-US" sz="3300" dirty="0">
                          <a:solidFill>
                            <a:srgbClr val="FFFFFF"/>
                          </a:solidFill>
                          <a:latin typeface="#9Slide05 Lobster"/>
                        </a:rPr>
                        <a:t> </a:t>
                      </a:r>
                      <a:r>
                        <a:rPr lang="en-US" sz="3300" dirty="0" err="1">
                          <a:solidFill>
                            <a:srgbClr val="FFFFFF"/>
                          </a:solidFill>
                          <a:latin typeface="#9Slide05 Lobster"/>
                        </a:rPr>
                        <a:t>Pả</a:t>
                      </a:r>
                      <a:r>
                        <a:rPr lang="en-US" sz="3300" dirty="0">
                          <a:solidFill>
                            <a:srgbClr val="FFFFFF"/>
                          </a:solidFill>
                          <a:latin typeface="#9Slide05 Lobster"/>
                        </a:rPr>
                        <a:t> Vi</a:t>
                      </a:r>
                    </a:p>
                  </a:txBody>
                  <a:tcPr marL="190500" marR="190500" marT="190500" marB="19050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C46C5A"/>
                    </a:solidFill>
                  </a:tcPr>
                </a:tc>
                <a:extLst>
                  <a:ext uri="{0D108BD9-81ED-4DB2-BD59-A6C34878D82A}">
                    <a16:rowId xmlns:a16="http://schemas.microsoft.com/office/drawing/2014/main" val="10002"/>
                  </a:ext>
                </a:extLst>
              </a:tr>
            </a:tbl>
          </a:graphicData>
        </a:graphic>
      </p:graphicFrame>
      <p:grpSp>
        <p:nvGrpSpPr>
          <p:cNvPr id="9" name="Group 9"/>
          <p:cNvGrpSpPr/>
          <p:nvPr/>
        </p:nvGrpSpPr>
        <p:grpSpPr>
          <a:xfrm>
            <a:off x="391320" y="926274"/>
            <a:ext cx="4251728" cy="3487142"/>
            <a:chOff x="-14672" y="-123825"/>
            <a:chExt cx="1074857" cy="857912"/>
          </a:xfrm>
        </p:grpSpPr>
        <p:sp>
          <p:nvSpPr>
            <p:cNvPr id="10" name="Freeform 10">
              <a:hlinkClick r:id="rId9" action="ppaction://hlinksldjump"/>
            </p:cNvPr>
            <p:cNvSpPr/>
            <p:nvPr/>
          </p:nvSpPr>
          <p:spPr>
            <a:xfrm>
              <a:off x="-14672" y="-14681"/>
              <a:ext cx="1060185" cy="734087"/>
            </a:xfrm>
            <a:custGeom>
              <a:avLst/>
              <a:gdLst/>
              <a:ahLst/>
              <a:cxnLst/>
              <a:rect l="l" t="t" r="r" b="b"/>
              <a:pathLst>
                <a:path w="1060185" h="734087">
                  <a:moveTo>
                    <a:pt x="0" y="0"/>
                  </a:moveTo>
                  <a:lnTo>
                    <a:pt x="1060185" y="0"/>
                  </a:lnTo>
                  <a:lnTo>
                    <a:pt x="1060185" y="734087"/>
                  </a:lnTo>
                  <a:lnTo>
                    <a:pt x="0" y="734087"/>
                  </a:lnTo>
                  <a:close/>
                </a:path>
              </a:pathLst>
            </a:custGeom>
            <a:solidFill>
              <a:srgbClr val="DDCD9C"/>
            </a:solidFill>
          </p:spPr>
        </p:sp>
        <p:sp>
          <p:nvSpPr>
            <p:cNvPr id="11" name="TextBox 11">
              <a:hlinkClick r:id="rId9" action="ppaction://hlinksldjump"/>
            </p:cNvPr>
            <p:cNvSpPr txBox="1"/>
            <p:nvPr/>
          </p:nvSpPr>
          <p:spPr>
            <a:xfrm>
              <a:off x="0" y="-123825"/>
              <a:ext cx="1060185"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a:t>
              </a:r>
            </a:p>
          </p:txBody>
        </p:sp>
      </p:grpSp>
      <p:grpSp>
        <p:nvGrpSpPr>
          <p:cNvPr id="12" name="Group 12"/>
          <p:cNvGrpSpPr/>
          <p:nvPr/>
        </p:nvGrpSpPr>
        <p:grpSpPr>
          <a:xfrm>
            <a:off x="412955" y="4264054"/>
            <a:ext cx="4151411" cy="2627328"/>
            <a:chOff x="0" y="0"/>
            <a:chExt cx="1060185" cy="672240"/>
          </a:xfrm>
        </p:grpSpPr>
        <p:sp>
          <p:nvSpPr>
            <p:cNvPr id="13" name="Freeform 13">
              <a:hlinkClick r:id="rId10" action="ppaction://hlinksldjump"/>
            </p:cNvPr>
            <p:cNvSpPr/>
            <p:nvPr/>
          </p:nvSpPr>
          <p:spPr>
            <a:xfrm>
              <a:off x="0" y="0"/>
              <a:ext cx="1060185" cy="672240"/>
            </a:xfrm>
            <a:custGeom>
              <a:avLst/>
              <a:gdLst/>
              <a:ahLst/>
              <a:cxnLst/>
              <a:rect l="l" t="t" r="r" b="b"/>
              <a:pathLst>
                <a:path w="1060185" h="672240">
                  <a:moveTo>
                    <a:pt x="0" y="0"/>
                  </a:moveTo>
                  <a:lnTo>
                    <a:pt x="1060185" y="0"/>
                  </a:lnTo>
                  <a:lnTo>
                    <a:pt x="1060185" y="672240"/>
                  </a:lnTo>
                  <a:lnTo>
                    <a:pt x="0" y="672240"/>
                  </a:lnTo>
                  <a:close/>
                </a:path>
              </a:pathLst>
            </a:custGeom>
            <a:solidFill>
              <a:srgbClr val="DDCD9C"/>
            </a:solidFill>
          </p:spPr>
        </p:sp>
        <p:sp>
          <p:nvSpPr>
            <p:cNvPr id="14" name="TextBox 14"/>
            <p:cNvSpPr txBox="1"/>
            <p:nvPr/>
          </p:nvSpPr>
          <p:spPr>
            <a:xfrm>
              <a:off x="0" y="-123825"/>
              <a:ext cx="1060185" cy="796065"/>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5</a:t>
              </a:r>
            </a:p>
          </p:txBody>
        </p:sp>
      </p:grpSp>
      <p:grpSp>
        <p:nvGrpSpPr>
          <p:cNvPr id="15" name="Group 15"/>
          <p:cNvGrpSpPr/>
          <p:nvPr/>
        </p:nvGrpSpPr>
        <p:grpSpPr>
          <a:xfrm>
            <a:off x="420746" y="6828278"/>
            <a:ext cx="4166879" cy="3158794"/>
            <a:chOff x="0" y="0"/>
            <a:chExt cx="1060185" cy="731847"/>
          </a:xfrm>
        </p:grpSpPr>
        <p:sp>
          <p:nvSpPr>
            <p:cNvPr id="16" name="Freeform 16">
              <a:hlinkClick r:id="rId11" action="ppaction://hlinksldjump"/>
            </p:cNvPr>
            <p:cNvSpPr/>
            <p:nvPr/>
          </p:nvSpPr>
          <p:spPr>
            <a:xfrm>
              <a:off x="0" y="0"/>
              <a:ext cx="1060185" cy="731847"/>
            </a:xfrm>
            <a:custGeom>
              <a:avLst/>
              <a:gdLst/>
              <a:ahLst/>
              <a:cxnLst/>
              <a:rect l="l" t="t" r="r" b="b"/>
              <a:pathLst>
                <a:path w="1060185" h="731847">
                  <a:moveTo>
                    <a:pt x="0" y="0"/>
                  </a:moveTo>
                  <a:lnTo>
                    <a:pt x="1060185" y="0"/>
                  </a:lnTo>
                  <a:lnTo>
                    <a:pt x="1060185" y="731847"/>
                  </a:lnTo>
                  <a:lnTo>
                    <a:pt x="0" y="731847"/>
                  </a:lnTo>
                  <a:close/>
                </a:path>
              </a:pathLst>
            </a:custGeom>
            <a:solidFill>
              <a:srgbClr val="DDCD9C"/>
            </a:solidFill>
          </p:spPr>
        </p:sp>
        <p:sp>
          <p:nvSpPr>
            <p:cNvPr id="17" name="TextBox 17"/>
            <p:cNvSpPr txBox="1"/>
            <p:nvPr/>
          </p:nvSpPr>
          <p:spPr>
            <a:xfrm>
              <a:off x="0" y="-123825"/>
              <a:ext cx="1060185" cy="85567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9</a:t>
              </a:r>
            </a:p>
          </p:txBody>
        </p:sp>
      </p:grpSp>
      <p:grpSp>
        <p:nvGrpSpPr>
          <p:cNvPr id="18" name="Group 18"/>
          <p:cNvGrpSpPr/>
          <p:nvPr/>
        </p:nvGrpSpPr>
        <p:grpSpPr>
          <a:xfrm>
            <a:off x="4581693" y="1371484"/>
            <a:ext cx="4429880" cy="2898150"/>
            <a:chOff x="0" y="0"/>
            <a:chExt cx="1122031" cy="734087"/>
          </a:xfrm>
        </p:grpSpPr>
        <p:sp>
          <p:nvSpPr>
            <p:cNvPr id="19" name="Freeform 19">
              <a:hlinkClick r:id="rId12" action="ppaction://hlinksldjump"/>
            </p:cNvPr>
            <p:cNvSpPr/>
            <p:nvPr/>
          </p:nvSpPr>
          <p:spPr>
            <a:xfrm>
              <a:off x="0" y="0"/>
              <a:ext cx="1122032" cy="734087"/>
            </a:xfrm>
            <a:custGeom>
              <a:avLst/>
              <a:gdLst/>
              <a:ahLst/>
              <a:cxnLst/>
              <a:rect l="l" t="t" r="r" b="b"/>
              <a:pathLst>
                <a:path w="1122032" h="734087">
                  <a:moveTo>
                    <a:pt x="0" y="0"/>
                  </a:moveTo>
                  <a:lnTo>
                    <a:pt x="1122032" y="0"/>
                  </a:lnTo>
                  <a:lnTo>
                    <a:pt x="1122032" y="734087"/>
                  </a:lnTo>
                  <a:lnTo>
                    <a:pt x="0" y="734087"/>
                  </a:lnTo>
                  <a:close/>
                </a:path>
              </a:pathLst>
            </a:custGeom>
            <a:solidFill>
              <a:srgbClr val="DDCD9C"/>
            </a:solidFill>
          </p:spPr>
        </p:sp>
        <p:sp>
          <p:nvSpPr>
            <p:cNvPr id="20" name="TextBox 20"/>
            <p:cNvSpPr txBox="1"/>
            <p:nvPr/>
          </p:nvSpPr>
          <p:spPr>
            <a:xfrm>
              <a:off x="0" y="-123825"/>
              <a:ext cx="1122031"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2</a:t>
              </a:r>
            </a:p>
          </p:txBody>
        </p:sp>
      </p:grpSp>
      <p:grpSp>
        <p:nvGrpSpPr>
          <p:cNvPr id="21" name="Group 21"/>
          <p:cNvGrpSpPr/>
          <p:nvPr/>
        </p:nvGrpSpPr>
        <p:grpSpPr>
          <a:xfrm>
            <a:off x="4560608" y="4212924"/>
            <a:ext cx="4459423" cy="2714444"/>
            <a:chOff x="0" y="0"/>
            <a:chExt cx="1122031" cy="681964"/>
          </a:xfrm>
        </p:grpSpPr>
        <p:sp>
          <p:nvSpPr>
            <p:cNvPr id="22" name="Freeform 22">
              <a:hlinkClick r:id="rId13" action="ppaction://hlinksldjump"/>
            </p:cNvPr>
            <p:cNvSpPr/>
            <p:nvPr/>
          </p:nvSpPr>
          <p:spPr>
            <a:xfrm>
              <a:off x="0" y="0"/>
              <a:ext cx="1122032" cy="681964"/>
            </a:xfrm>
            <a:custGeom>
              <a:avLst/>
              <a:gdLst/>
              <a:ahLst/>
              <a:cxnLst/>
              <a:rect l="l" t="t" r="r" b="b"/>
              <a:pathLst>
                <a:path w="1122032" h="681964">
                  <a:moveTo>
                    <a:pt x="0" y="0"/>
                  </a:moveTo>
                  <a:lnTo>
                    <a:pt x="1122032" y="0"/>
                  </a:lnTo>
                  <a:lnTo>
                    <a:pt x="1122032" y="681964"/>
                  </a:lnTo>
                  <a:lnTo>
                    <a:pt x="0" y="681964"/>
                  </a:lnTo>
                  <a:close/>
                </a:path>
              </a:pathLst>
            </a:custGeom>
            <a:solidFill>
              <a:srgbClr val="DDCD9C"/>
            </a:solidFill>
          </p:spPr>
        </p:sp>
        <p:sp>
          <p:nvSpPr>
            <p:cNvPr id="23" name="TextBox 23"/>
            <p:cNvSpPr txBox="1"/>
            <p:nvPr/>
          </p:nvSpPr>
          <p:spPr>
            <a:xfrm>
              <a:off x="0" y="-123825"/>
              <a:ext cx="1122031" cy="805789"/>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6</a:t>
              </a:r>
            </a:p>
          </p:txBody>
        </p:sp>
      </p:grpSp>
      <p:grpSp>
        <p:nvGrpSpPr>
          <p:cNvPr id="24" name="Group 24"/>
          <p:cNvGrpSpPr/>
          <p:nvPr/>
        </p:nvGrpSpPr>
        <p:grpSpPr>
          <a:xfrm>
            <a:off x="4554775" y="6408478"/>
            <a:ext cx="4498335" cy="3473253"/>
            <a:chOff x="-22287" y="-160324"/>
            <a:chExt cx="1184746" cy="878663"/>
          </a:xfrm>
        </p:grpSpPr>
        <p:sp>
          <p:nvSpPr>
            <p:cNvPr id="25" name="Freeform 25">
              <a:hlinkClick r:id="rId14" action="ppaction://hlinksldjump"/>
            </p:cNvPr>
            <p:cNvSpPr/>
            <p:nvPr/>
          </p:nvSpPr>
          <p:spPr>
            <a:xfrm>
              <a:off x="-22287" y="-40587"/>
              <a:ext cx="1184746" cy="758926"/>
            </a:xfrm>
            <a:custGeom>
              <a:avLst/>
              <a:gdLst/>
              <a:ahLst/>
              <a:cxnLst/>
              <a:rect l="l" t="t" r="r" b="b"/>
              <a:pathLst>
                <a:path w="1122032" h="722842">
                  <a:moveTo>
                    <a:pt x="0" y="0"/>
                  </a:moveTo>
                  <a:lnTo>
                    <a:pt x="1122032" y="0"/>
                  </a:lnTo>
                  <a:lnTo>
                    <a:pt x="1122032" y="722842"/>
                  </a:lnTo>
                  <a:lnTo>
                    <a:pt x="0" y="722842"/>
                  </a:lnTo>
                  <a:close/>
                </a:path>
              </a:pathLst>
            </a:custGeom>
            <a:solidFill>
              <a:srgbClr val="DDCD9C"/>
            </a:solidFill>
          </p:spPr>
        </p:sp>
        <p:sp>
          <p:nvSpPr>
            <p:cNvPr id="26" name="TextBox 26"/>
            <p:cNvSpPr txBox="1"/>
            <p:nvPr/>
          </p:nvSpPr>
          <p:spPr>
            <a:xfrm>
              <a:off x="-4983" y="-160324"/>
              <a:ext cx="1122031"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10</a:t>
              </a:r>
            </a:p>
          </p:txBody>
        </p:sp>
      </p:grpSp>
      <p:grpSp>
        <p:nvGrpSpPr>
          <p:cNvPr id="27" name="Group 27"/>
          <p:cNvGrpSpPr/>
          <p:nvPr/>
        </p:nvGrpSpPr>
        <p:grpSpPr>
          <a:xfrm>
            <a:off x="8810853" y="6963716"/>
            <a:ext cx="4423209" cy="2924746"/>
            <a:chOff x="0" y="0"/>
            <a:chExt cx="1093920" cy="722842"/>
          </a:xfrm>
        </p:grpSpPr>
        <p:sp>
          <p:nvSpPr>
            <p:cNvPr id="28" name="Freeform 28">
              <a:hlinkClick r:id="rId15" action="ppaction://hlinksldjump"/>
            </p:cNvPr>
            <p:cNvSpPr/>
            <p:nvPr/>
          </p:nvSpPr>
          <p:spPr>
            <a:xfrm>
              <a:off x="0" y="0"/>
              <a:ext cx="1093920" cy="722842"/>
            </a:xfrm>
            <a:custGeom>
              <a:avLst/>
              <a:gdLst/>
              <a:ahLst/>
              <a:cxnLst/>
              <a:rect l="l" t="t" r="r" b="b"/>
              <a:pathLst>
                <a:path w="1093920" h="722842">
                  <a:moveTo>
                    <a:pt x="0" y="0"/>
                  </a:moveTo>
                  <a:lnTo>
                    <a:pt x="1093920" y="0"/>
                  </a:lnTo>
                  <a:lnTo>
                    <a:pt x="1093920" y="722842"/>
                  </a:lnTo>
                  <a:lnTo>
                    <a:pt x="0" y="722842"/>
                  </a:lnTo>
                  <a:close/>
                </a:path>
              </a:pathLst>
            </a:custGeom>
            <a:solidFill>
              <a:srgbClr val="DDCD9C"/>
            </a:solidFill>
          </p:spPr>
        </p:sp>
        <p:sp>
          <p:nvSpPr>
            <p:cNvPr id="29" name="TextBox 29"/>
            <p:cNvSpPr txBox="1"/>
            <p:nvPr/>
          </p:nvSpPr>
          <p:spPr>
            <a:xfrm>
              <a:off x="0" y="-123825"/>
              <a:ext cx="1093920"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11</a:t>
              </a:r>
            </a:p>
          </p:txBody>
        </p:sp>
      </p:grpSp>
      <p:grpSp>
        <p:nvGrpSpPr>
          <p:cNvPr id="30" name="Group 30"/>
          <p:cNvGrpSpPr/>
          <p:nvPr/>
        </p:nvGrpSpPr>
        <p:grpSpPr>
          <a:xfrm>
            <a:off x="13102120" y="7081472"/>
            <a:ext cx="4573130" cy="2806990"/>
            <a:chOff x="0" y="0"/>
            <a:chExt cx="1122031" cy="722842"/>
          </a:xfrm>
        </p:grpSpPr>
        <p:sp>
          <p:nvSpPr>
            <p:cNvPr id="31" name="Freeform 31">
              <a:hlinkClick r:id="rId16" action="ppaction://hlinksldjump"/>
            </p:cNvPr>
            <p:cNvSpPr/>
            <p:nvPr/>
          </p:nvSpPr>
          <p:spPr>
            <a:xfrm>
              <a:off x="0" y="0"/>
              <a:ext cx="1122032" cy="722842"/>
            </a:xfrm>
            <a:custGeom>
              <a:avLst/>
              <a:gdLst/>
              <a:ahLst/>
              <a:cxnLst/>
              <a:rect l="l" t="t" r="r" b="b"/>
              <a:pathLst>
                <a:path w="1122032" h="722842">
                  <a:moveTo>
                    <a:pt x="0" y="0"/>
                  </a:moveTo>
                  <a:lnTo>
                    <a:pt x="1122032" y="0"/>
                  </a:lnTo>
                  <a:lnTo>
                    <a:pt x="1122032" y="722842"/>
                  </a:lnTo>
                  <a:lnTo>
                    <a:pt x="0" y="722842"/>
                  </a:lnTo>
                  <a:close/>
                </a:path>
              </a:pathLst>
            </a:custGeom>
            <a:solidFill>
              <a:srgbClr val="DDCD9C"/>
            </a:solidFill>
          </p:spPr>
        </p:sp>
        <p:sp>
          <p:nvSpPr>
            <p:cNvPr id="32" name="TextBox 32"/>
            <p:cNvSpPr txBox="1"/>
            <p:nvPr/>
          </p:nvSpPr>
          <p:spPr>
            <a:xfrm>
              <a:off x="0" y="-123825"/>
              <a:ext cx="1122031" cy="846667"/>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12</a:t>
              </a:r>
            </a:p>
          </p:txBody>
        </p:sp>
      </p:grpSp>
      <p:grpSp>
        <p:nvGrpSpPr>
          <p:cNvPr id="33" name="Group 33"/>
          <p:cNvGrpSpPr/>
          <p:nvPr/>
        </p:nvGrpSpPr>
        <p:grpSpPr>
          <a:xfrm>
            <a:off x="8880690" y="1363961"/>
            <a:ext cx="4353372" cy="3111314"/>
            <a:chOff x="0" y="0"/>
            <a:chExt cx="1101156" cy="734087"/>
          </a:xfrm>
        </p:grpSpPr>
        <p:sp>
          <p:nvSpPr>
            <p:cNvPr id="34" name="Freeform 34">
              <a:hlinkClick r:id="rId17" action="ppaction://hlinksldjump"/>
            </p:cNvPr>
            <p:cNvSpPr/>
            <p:nvPr/>
          </p:nvSpPr>
          <p:spPr>
            <a:xfrm>
              <a:off x="0" y="0"/>
              <a:ext cx="1101156" cy="734087"/>
            </a:xfrm>
            <a:custGeom>
              <a:avLst/>
              <a:gdLst/>
              <a:ahLst/>
              <a:cxnLst/>
              <a:rect l="l" t="t" r="r" b="b"/>
              <a:pathLst>
                <a:path w="1101156" h="734087">
                  <a:moveTo>
                    <a:pt x="0" y="0"/>
                  </a:moveTo>
                  <a:lnTo>
                    <a:pt x="1101156" y="0"/>
                  </a:lnTo>
                  <a:lnTo>
                    <a:pt x="1101156" y="734087"/>
                  </a:lnTo>
                  <a:lnTo>
                    <a:pt x="0" y="734087"/>
                  </a:lnTo>
                  <a:close/>
                </a:path>
              </a:pathLst>
            </a:custGeom>
            <a:solidFill>
              <a:srgbClr val="DDCD9C"/>
            </a:solidFill>
          </p:spPr>
        </p:sp>
        <p:sp>
          <p:nvSpPr>
            <p:cNvPr id="35" name="TextBox 35"/>
            <p:cNvSpPr txBox="1"/>
            <p:nvPr/>
          </p:nvSpPr>
          <p:spPr>
            <a:xfrm>
              <a:off x="0" y="-123825"/>
              <a:ext cx="1101156"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3</a:t>
              </a:r>
            </a:p>
          </p:txBody>
        </p:sp>
      </p:grpSp>
      <p:grpSp>
        <p:nvGrpSpPr>
          <p:cNvPr id="36" name="Group 36"/>
          <p:cNvGrpSpPr/>
          <p:nvPr/>
        </p:nvGrpSpPr>
        <p:grpSpPr>
          <a:xfrm>
            <a:off x="13127670" y="1363961"/>
            <a:ext cx="4547580" cy="3017039"/>
            <a:chOff x="0" y="0"/>
            <a:chExt cx="1122031" cy="734087"/>
          </a:xfrm>
        </p:grpSpPr>
        <p:sp>
          <p:nvSpPr>
            <p:cNvPr id="37" name="Freeform 37">
              <a:hlinkClick r:id="rId18" action="ppaction://hlinksldjump"/>
            </p:cNvPr>
            <p:cNvSpPr/>
            <p:nvPr/>
          </p:nvSpPr>
          <p:spPr>
            <a:xfrm>
              <a:off x="0" y="0"/>
              <a:ext cx="1122032" cy="734087"/>
            </a:xfrm>
            <a:custGeom>
              <a:avLst/>
              <a:gdLst/>
              <a:ahLst/>
              <a:cxnLst/>
              <a:rect l="l" t="t" r="r" b="b"/>
              <a:pathLst>
                <a:path w="1122032" h="734087">
                  <a:moveTo>
                    <a:pt x="0" y="0"/>
                  </a:moveTo>
                  <a:lnTo>
                    <a:pt x="1122032" y="0"/>
                  </a:lnTo>
                  <a:lnTo>
                    <a:pt x="1122032" y="734087"/>
                  </a:lnTo>
                  <a:lnTo>
                    <a:pt x="0" y="734087"/>
                  </a:lnTo>
                  <a:close/>
                </a:path>
              </a:pathLst>
            </a:custGeom>
            <a:solidFill>
              <a:srgbClr val="DDCD9C"/>
            </a:solidFill>
          </p:spPr>
          <p:txBody>
            <a:bodyPr/>
            <a:lstStyle/>
            <a:p>
              <a:endParaRPr lang="en-US" dirty="0"/>
            </a:p>
          </p:txBody>
        </p:sp>
        <p:sp>
          <p:nvSpPr>
            <p:cNvPr id="38" name="TextBox 38"/>
            <p:cNvSpPr txBox="1"/>
            <p:nvPr/>
          </p:nvSpPr>
          <p:spPr>
            <a:xfrm>
              <a:off x="0" y="-123825"/>
              <a:ext cx="1122031" cy="857912"/>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4</a:t>
              </a:r>
            </a:p>
          </p:txBody>
        </p:sp>
      </p:grpSp>
      <p:grpSp>
        <p:nvGrpSpPr>
          <p:cNvPr id="39" name="Group 39"/>
          <p:cNvGrpSpPr/>
          <p:nvPr/>
        </p:nvGrpSpPr>
        <p:grpSpPr>
          <a:xfrm>
            <a:off x="8841905" y="4340515"/>
            <a:ext cx="4392157" cy="2770070"/>
            <a:chOff x="0" y="0"/>
            <a:chExt cx="1093920" cy="672240"/>
          </a:xfrm>
        </p:grpSpPr>
        <p:sp>
          <p:nvSpPr>
            <p:cNvPr id="40" name="Freeform 40">
              <a:hlinkClick r:id="rId19" action="ppaction://hlinksldjump"/>
            </p:cNvPr>
            <p:cNvSpPr/>
            <p:nvPr/>
          </p:nvSpPr>
          <p:spPr>
            <a:xfrm>
              <a:off x="0" y="0"/>
              <a:ext cx="1093920" cy="672240"/>
            </a:xfrm>
            <a:custGeom>
              <a:avLst/>
              <a:gdLst/>
              <a:ahLst/>
              <a:cxnLst/>
              <a:rect l="l" t="t" r="r" b="b"/>
              <a:pathLst>
                <a:path w="1093920" h="672240">
                  <a:moveTo>
                    <a:pt x="0" y="0"/>
                  </a:moveTo>
                  <a:lnTo>
                    <a:pt x="1093920" y="0"/>
                  </a:lnTo>
                  <a:lnTo>
                    <a:pt x="1093920" y="672240"/>
                  </a:lnTo>
                  <a:lnTo>
                    <a:pt x="0" y="672240"/>
                  </a:lnTo>
                  <a:close/>
                </a:path>
              </a:pathLst>
            </a:custGeom>
            <a:solidFill>
              <a:srgbClr val="DDCD9C"/>
            </a:solidFill>
          </p:spPr>
        </p:sp>
        <p:sp>
          <p:nvSpPr>
            <p:cNvPr id="41" name="TextBox 41"/>
            <p:cNvSpPr txBox="1"/>
            <p:nvPr/>
          </p:nvSpPr>
          <p:spPr>
            <a:xfrm>
              <a:off x="0" y="-123825"/>
              <a:ext cx="1093920" cy="796065"/>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7</a:t>
              </a:r>
            </a:p>
          </p:txBody>
        </p:sp>
      </p:grpSp>
      <p:grpSp>
        <p:nvGrpSpPr>
          <p:cNvPr id="42" name="Group 42"/>
          <p:cNvGrpSpPr/>
          <p:nvPr/>
        </p:nvGrpSpPr>
        <p:grpSpPr>
          <a:xfrm>
            <a:off x="13210408" y="4303595"/>
            <a:ext cx="4464841" cy="2806990"/>
            <a:chOff x="0" y="0"/>
            <a:chExt cx="1122031" cy="681964"/>
          </a:xfrm>
        </p:grpSpPr>
        <p:sp>
          <p:nvSpPr>
            <p:cNvPr id="43" name="Freeform 43">
              <a:hlinkClick r:id="rId20" action="ppaction://hlinksldjump"/>
            </p:cNvPr>
            <p:cNvSpPr/>
            <p:nvPr/>
          </p:nvSpPr>
          <p:spPr>
            <a:xfrm>
              <a:off x="0" y="0"/>
              <a:ext cx="1122032" cy="681964"/>
            </a:xfrm>
            <a:custGeom>
              <a:avLst/>
              <a:gdLst/>
              <a:ahLst/>
              <a:cxnLst/>
              <a:rect l="l" t="t" r="r" b="b"/>
              <a:pathLst>
                <a:path w="1122032" h="681964">
                  <a:moveTo>
                    <a:pt x="0" y="0"/>
                  </a:moveTo>
                  <a:lnTo>
                    <a:pt x="1122032" y="0"/>
                  </a:lnTo>
                  <a:lnTo>
                    <a:pt x="1122032" y="681964"/>
                  </a:lnTo>
                  <a:lnTo>
                    <a:pt x="0" y="681964"/>
                  </a:lnTo>
                  <a:close/>
                </a:path>
              </a:pathLst>
            </a:custGeom>
            <a:solidFill>
              <a:srgbClr val="DDCD9C"/>
            </a:solidFill>
          </p:spPr>
          <p:txBody>
            <a:bodyPr/>
            <a:lstStyle/>
            <a:p>
              <a:endParaRPr lang="en-US" dirty="0"/>
            </a:p>
          </p:txBody>
        </p:sp>
        <p:sp>
          <p:nvSpPr>
            <p:cNvPr id="44" name="TextBox 44"/>
            <p:cNvSpPr txBox="1"/>
            <p:nvPr/>
          </p:nvSpPr>
          <p:spPr>
            <a:xfrm>
              <a:off x="0" y="-123825"/>
              <a:ext cx="1122031" cy="805789"/>
            </a:xfrm>
            <a:prstGeom prst="rect">
              <a:avLst/>
            </a:prstGeom>
          </p:spPr>
          <p:txBody>
            <a:bodyPr lIns="50800" tIns="50800" rIns="50800" bIns="50800" rtlCol="0" anchor="ctr"/>
            <a:lstStyle/>
            <a:p>
              <a:pPr algn="ctr">
                <a:lnSpc>
                  <a:spcPts val="9099"/>
                </a:lnSpc>
              </a:pPr>
              <a:r>
                <a:rPr lang="en-US" sz="6499" dirty="0">
                  <a:solidFill>
                    <a:srgbClr val="863D3D"/>
                  </a:solidFill>
                  <a:latin typeface="#9Slide05 IcielSanelma" pitchFamily="2" charset="0"/>
                </a:rPr>
                <a:t>8</a:t>
              </a:r>
            </a:p>
          </p:txBody>
        </p:sp>
      </p:grpSp>
      <p:sp>
        <p:nvSpPr>
          <p:cNvPr id="45" name="Freeform 45"/>
          <p:cNvSpPr/>
          <p:nvPr/>
        </p:nvSpPr>
        <p:spPr>
          <a:xfrm>
            <a:off x="5418450" y="116186"/>
            <a:ext cx="1564529" cy="1126461"/>
          </a:xfrm>
          <a:custGeom>
            <a:avLst/>
            <a:gdLst/>
            <a:ahLst/>
            <a:cxnLst/>
            <a:rect l="l" t="t" r="r" b="b"/>
            <a:pathLst>
              <a:path w="1564529" h="1126461">
                <a:moveTo>
                  <a:pt x="0" y="0"/>
                </a:moveTo>
                <a:lnTo>
                  <a:pt x="1564529" y="0"/>
                </a:lnTo>
                <a:lnTo>
                  <a:pt x="1564529" y="1126461"/>
                </a:lnTo>
                <a:lnTo>
                  <a:pt x="0" y="1126461"/>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46" name="Freeform 46">
            <a:hlinkClick r:id="rId23" action="ppaction://hlinksldjump"/>
          </p:cNvPr>
          <p:cNvSpPr/>
          <p:nvPr/>
        </p:nvSpPr>
        <p:spPr>
          <a:xfrm>
            <a:off x="16534779" y="354040"/>
            <a:ext cx="1449042" cy="650752"/>
          </a:xfrm>
          <a:custGeom>
            <a:avLst/>
            <a:gdLst/>
            <a:ahLst/>
            <a:cxnLst/>
            <a:rect l="l" t="t" r="r" b="b"/>
            <a:pathLst>
              <a:path w="1449042" h="650752">
                <a:moveTo>
                  <a:pt x="0" y="0"/>
                </a:moveTo>
                <a:lnTo>
                  <a:pt x="1449042" y="0"/>
                </a:lnTo>
                <a:lnTo>
                  <a:pt x="1449042" y="650752"/>
                </a:lnTo>
                <a:lnTo>
                  <a:pt x="0" y="65075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7" name="TextBox 47"/>
          <p:cNvSpPr txBox="1"/>
          <p:nvPr/>
        </p:nvSpPr>
        <p:spPr>
          <a:xfrm>
            <a:off x="2006550" y="116186"/>
            <a:ext cx="15252750" cy="1247775"/>
          </a:xfrm>
          <a:prstGeom prst="rect">
            <a:avLst/>
          </a:prstGeom>
        </p:spPr>
        <p:txBody>
          <a:bodyPr lIns="0" tIns="0" rIns="0" bIns="0" rtlCol="0" anchor="t">
            <a:spAutoFit/>
          </a:bodyPr>
          <a:lstStyle/>
          <a:p>
            <a:pPr algn="ctr">
              <a:lnSpc>
                <a:spcPts val="9839"/>
              </a:lnSpc>
            </a:pPr>
            <a:r>
              <a:rPr lang="en-US" sz="8199" dirty="0">
                <a:solidFill>
                  <a:srgbClr val="AB5949"/>
                </a:solidFill>
                <a:latin typeface="#9Slide05 IcielSanelma" pitchFamily="2" charset="0"/>
              </a:rPr>
              <a:t>Ô CỬA BÍ MẬT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nodeType="clickEffect">
                                  <p:stCondLst>
                                    <p:cond delay="0"/>
                                  </p:stCondLst>
                                  <p:childTnLst>
                                    <p:animEffect transition="out" filter="blinds(horizontal)">
                                      <p:cBhvr>
                                        <p:cTn id="21" dur="500"/>
                                        <p:tgtEl>
                                          <p:spTgt spid="36"/>
                                        </p:tgtEl>
                                      </p:cBhvr>
                                    </p:animEffect>
                                    <p:set>
                                      <p:cBhvr>
                                        <p:cTn id="22" dur="1" fill="hold">
                                          <p:stCondLst>
                                            <p:cond delay="499"/>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nodeType="clickEffect">
                                  <p:stCondLst>
                                    <p:cond delay="0"/>
                                  </p:stCondLst>
                                  <p:childTnLst>
                                    <p:animEffect transition="out" filter="blinds(horizontal)">
                                      <p:cBhvr>
                                        <p:cTn id="31" dur="500"/>
                                        <p:tgtEl>
                                          <p:spTgt spid="21"/>
                                        </p:tgtEl>
                                      </p:cBhvr>
                                    </p:animEffect>
                                    <p:set>
                                      <p:cBhvr>
                                        <p:cTn id="32" dur="1" fill="hold">
                                          <p:stCondLst>
                                            <p:cond delay="499"/>
                                          </p:stCondLst>
                                        </p:cTn>
                                        <p:tgtEl>
                                          <p:spTgt spid="2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nodeType="clickEffect">
                                  <p:stCondLst>
                                    <p:cond delay="0"/>
                                  </p:stCondLst>
                                  <p:childTnLst>
                                    <p:animEffect transition="out" filter="blinds(horizontal)">
                                      <p:cBhvr>
                                        <p:cTn id="41" dur="500"/>
                                        <p:tgtEl>
                                          <p:spTgt spid="42"/>
                                        </p:tgtEl>
                                      </p:cBhvr>
                                    </p:animEffect>
                                    <p:set>
                                      <p:cBhvr>
                                        <p:cTn id="42" dur="1" fill="hold">
                                          <p:stCondLst>
                                            <p:cond delay="499"/>
                                          </p:stCondLst>
                                        </p:cTn>
                                        <p:tgtEl>
                                          <p:spTgt spid="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nodeType="clickEffect">
                                  <p:stCondLst>
                                    <p:cond delay="0"/>
                                  </p:stCondLst>
                                  <p:childTnLst>
                                    <p:animEffect transition="out" filter="blinds(horizontal)">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xit" presetSubtype="10" fill="hold" nodeType="clickEffect">
                                  <p:stCondLst>
                                    <p:cond delay="0"/>
                                  </p:stCondLst>
                                  <p:childTnLst>
                                    <p:animEffect transition="out" filter="blinds(horizontal)">
                                      <p:cBhvr>
                                        <p:cTn id="56" dur="500"/>
                                        <p:tgtEl>
                                          <p:spTgt spid="27"/>
                                        </p:tgtEl>
                                      </p:cBhvr>
                                    </p:animEffect>
                                    <p:set>
                                      <p:cBhvr>
                                        <p:cTn id="57" dur="1" fill="hold">
                                          <p:stCondLst>
                                            <p:cond delay="499"/>
                                          </p:stCondLst>
                                        </p:cTn>
                                        <p:tgtEl>
                                          <p:spTgt spid="27"/>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nodeType="clickEffect">
                                  <p:stCondLst>
                                    <p:cond delay="0"/>
                                  </p:stCondLst>
                                  <p:childTnLst>
                                    <p:animEffect transition="out" filter="blinds(horizontal)">
                                      <p:cBhvr>
                                        <p:cTn id="61" dur="500"/>
                                        <p:tgtEl>
                                          <p:spTgt spid="30"/>
                                        </p:tgtEl>
                                      </p:cBhvr>
                                    </p:animEffect>
                                    <p:set>
                                      <p:cBhvr>
                                        <p:cTn id="6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815811" y="76655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4" name="Group 4"/>
          <p:cNvGrpSpPr/>
          <p:nvPr/>
        </p:nvGrpSpPr>
        <p:grpSpPr>
          <a:xfrm>
            <a:off x="1174645" y="4989330"/>
            <a:ext cx="15682539" cy="3905758"/>
            <a:chOff x="0" y="0"/>
            <a:chExt cx="4130381" cy="1028677"/>
          </a:xfrm>
        </p:grpSpPr>
        <p:sp>
          <p:nvSpPr>
            <p:cNvPr id="5" name="Freeform 5"/>
            <p:cNvSpPr/>
            <p:nvPr/>
          </p:nvSpPr>
          <p:spPr>
            <a:xfrm>
              <a:off x="0" y="0"/>
              <a:ext cx="4130380" cy="1028677"/>
            </a:xfrm>
            <a:custGeom>
              <a:avLst/>
              <a:gdLst/>
              <a:ahLst/>
              <a:cxnLst/>
              <a:rect l="l" t="t" r="r" b="b"/>
              <a:pathLst>
                <a:path w="4130380" h="1028677">
                  <a:moveTo>
                    <a:pt x="25177" y="0"/>
                  </a:moveTo>
                  <a:lnTo>
                    <a:pt x="4105204" y="0"/>
                  </a:lnTo>
                  <a:cubicBezTo>
                    <a:pt x="4111881" y="0"/>
                    <a:pt x="4118285" y="2653"/>
                    <a:pt x="4123006" y="7374"/>
                  </a:cubicBezTo>
                  <a:cubicBezTo>
                    <a:pt x="4127728" y="12096"/>
                    <a:pt x="4130380" y="18500"/>
                    <a:pt x="4130380" y="25177"/>
                  </a:cubicBezTo>
                  <a:lnTo>
                    <a:pt x="4130380" y="1003500"/>
                  </a:lnTo>
                  <a:cubicBezTo>
                    <a:pt x="4130380" y="1010177"/>
                    <a:pt x="4127728" y="1016581"/>
                    <a:pt x="4123006" y="1021303"/>
                  </a:cubicBezTo>
                  <a:cubicBezTo>
                    <a:pt x="4118285" y="1026024"/>
                    <a:pt x="4111881" y="1028677"/>
                    <a:pt x="4105204" y="1028677"/>
                  </a:cubicBezTo>
                  <a:lnTo>
                    <a:pt x="25177" y="1028677"/>
                  </a:lnTo>
                  <a:cubicBezTo>
                    <a:pt x="18500" y="1028677"/>
                    <a:pt x="12096" y="1026024"/>
                    <a:pt x="7374" y="1021303"/>
                  </a:cubicBezTo>
                  <a:cubicBezTo>
                    <a:pt x="2653" y="1016581"/>
                    <a:pt x="0" y="1010177"/>
                    <a:pt x="0" y="1003500"/>
                  </a:cubicBezTo>
                  <a:lnTo>
                    <a:pt x="0" y="25177"/>
                  </a:lnTo>
                  <a:cubicBezTo>
                    <a:pt x="0" y="18500"/>
                    <a:pt x="2653" y="12096"/>
                    <a:pt x="7374" y="7374"/>
                  </a:cubicBezTo>
                  <a:cubicBezTo>
                    <a:pt x="12096" y="2653"/>
                    <a:pt x="18500" y="0"/>
                    <a:pt x="25177" y="0"/>
                  </a:cubicBezTo>
                  <a:close/>
                </a:path>
              </a:pathLst>
            </a:custGeom>
            <a:solidFill>
              <a:srgbClr val="F8F4E6">
                <a:alpha val="55686"/>
              </a:srgbClr>
            </a:solidFill>
            <a:ln w="38100" cap="rnd">
              <a:solidFill>
                <a:srgbClr val="726E94">
                  <a:alpha val="55686"/>
                </a:srgbClr>
              </a:solidFill>
              <a:prstDash val="lgDash"/>
              <a:round/>
            </a:ln>
          </p:spPr>
        </p:sp>
        <p:sp>
          <p:nvSpPr>
            <p:cNvPr id="6" name="TextBox 6"/>
            <p:cNvSpPr txBox="1"/>
            <p:nvPr/>
          </p:nvSpPr>
          <p:spPr>
            <a:xfrm>
              <a:off x="0" y="-66675"/>
              <a:ext cx="4130381" cy="1095352"/>
            </a:xfrm>
            <a:prstGeom prst="rect">
              <a:avLst/>
            </a:prstGeom>
          </p:spPr>
          <p:txBody>
            <a:bodyPr lIns="50800" tIns="50800" rIns="50800" bIns="50800" rtlCol="0" anchor="ctr"/>
            <a:lstStyle/>
            <a:p>
              <a:pPr algn="ctr">
                <a:lnSpc>
                  <a:spcPts val="5179"/>
                </a:lnSpc>
              </a:pPr>
              <a:endParaRPr/>
            </a:p>
          </p:txBody>
        </p:sp>
      </p:grpSp>
      <p:pic>
        <p:nvPicPr>
          <p:cNvPr id="7" name="Picture 7"/>
          <p:cNvPicPr>
            <a:picLocks noChangeAspect="1"/>
          </p:cNvPicPr>
          <p:nvPr/>
        </p:nvPicPr>
        <p:blipFill>
          <a:blip r:embed="rId7"/>
          <a:srcRect/>
          <a:stretch>
            <a:fillRect/>
          </a:stretch>
        </p:blipFill>
        <p:spPr>
          <a:xfrm>
            <a:off x="1174641" y="6287630"/>
            <a:ext cx="1301560" cy="787444"/>
          </a:xfrm>
          <a:prstGeom prst="rect">
            <a:avLst/>
          </a:prstGeom>
        </p:spPr>
      </p:pic>
      <p:sp>
        <p:nvSpPr>
          <p:cNvPr id="8" name="TextBox 8"/>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1</a:t>
            </a:r>
          </a:p>
        </p:txBody>
      </p:sp>
      <p:sp>
        <p:nvSpPr>
          <p:cNvPr id="9" name="TextBox 9"/>
          <p:cNvSpPr txBox="1"/>
          <p:nvPr/>
        </p:nvSpPr>
        <p:spPr>
          <a:xfrm>
            <a:off x="1672136" y="4790873"/>
            <a:ext cx="13470414" cy="3813801"/>
          </a:xfrm>
          <a:prstGeom prst="rect">
            <a:avLst/>
          </a:prstGeom>
        </p:spPr>
        <p:txBody>
          <a:bodyPr wrap="square" lIns="0" tIns="0" rIns="0" bIns="0" rtlCol="0" anchor="t">
            <a:spAutoFit/>
          </a:bodyPr>
          <a:lstStyle/>
          <a:p>
            <a:pPr algn="l">
              <a:lnSpc>
                <a:spcPts val="5950"/>
              </a:lnSpc>
              <a:spcBef>
                <a:spcPct val="0"/>
              </a:spcBef>
            </a:pPr>
            <a:endParaRPr dirty="0"/>
          </a:p>
          <a:p>
            <a:pPr algn="l">
              <a:lnSpc>
                <a:spcPts val="5950"/>
              </a:lnSpc>
              <a:spcBef>
                <a:spcPct val="0"/>
              </a:spcBef>
            </a:pPr>
            <a:r>
              <a:rPr lang="en-US" sz="4958" dirty="0">
                <a:solidFill>
                  <a:srgbClr val="5D5D6B"/>
                </a:solidFill>
                <a:latin typeface="Roboto Condensed"/>
              </a:rPr>
              <a:t>A. </a:t>
            </a:r>
            <a:r>
              <a:rPr lang="en-US" sz="4958" dirty="0" err="1">
                <a:solidFill>
                  <a:srgbClr val="5D5D6B"/>
                </a:solidFill>
                <a:latin typeface="Roboto Condensed"/>
              </a:rPr>
              <a:t>Giải</a:t>
            </a:r>
            <a:r>
              <a:rPr lang="en-US" sz="4958" dirty="0">
                <a:solidFill>
                  <a:srgbClr val="5D5D6B"/>
                </a:solidFill>
                <a:latin typeface="Roboto Condensed"/>
              </a:rPr>
              <a:t> </a:t>
            </a:r>
            <a:r>
              <a:rPr lang="en-US" sz="4958" dirty="0" err="1">
                <a:solidFill>
                  <a:srgbClr val="5D5D6B"/>
                </a:solidFill>
                <a:latin typeface="Roboto Condensed"/>
              </a:rPr>
              <a:t>thích</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hệ</a:t>
            </a:r>
            <a:r>
              <a:rPr lang="en-US" sz="4958" dirty="0">
                <a:solidFill>
                  <a:srgbClr val="5D5D6B"/>
                </a:solidFill>
                <a:latin typeface="Roboto Condensed"/>
              </a:rPr>
              <a:t> </a:t>
            </a:r>
            <a:r>
              <a:rPr lang="en-US" sz="4958" dirty="0" err="1">
                <a:solidFill>
                  <a:srgbClr val="5D5D6B"/>
                </a:solidFill>
                <a:latin typeface="Roboto Condensed"/>
              </a:rPr>
              <a:t>thống</a:t>
            </a:r>
            <a:r>
              <a:rPr lang="en-US" sz="4958" dirty="0">
                <a:solidFill>
                  <a:srgbClr val="5D5D6B"/>
                </a:solidFill>
                <a:latin typeface="Roboto Condensed"/>
              </a:rPr>
              <a:t> </a:t>
            </a:r>
            <a:r>
              <a:rPr lang="en-US" sz="4958" dirty="0" err="1">
                <a:solidFill>
                  <a:srgbClr val="5D5D6B"/>
                </a:solidFill>
                <a:latin typeface="Roboto Condensed"/>
              </a:rPr>
              <a:t>núi</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ở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B.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cao</a:t>
            </a:r>
            <a:r>
              <a:rPr lang="en-US" sz="4958" dirty="0">
                <a:solidFill>
                  <a:srgbClr val="5D5D6B"/>
                </a:solidFill>
                <a:latin typeface="Roboto Condensed"/>
              </a:rPr>
              <a:t> </a:t>
            </a:r>
            <a:r>
              <a:rPr lang="en-US" sz="4958" dirty="0" err="1">
                <a:solidFill>
                  <a:srgbClr val="5D5D6B"/>
                </a:solidFill>
                <a:latin typeface="Roboto Condensed"/>
              </a:rPr>
              <a:t>nguyên</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r>
              <a:rPr lang="en-US" sz="4958" dirty="0">
                <a:solidFill>
                  <a:srgbClr val="5D5D6B"/>
                </a:solidFill>
                <a:latin typeface="Roboto Condensed"/>
              </a:rPr>
              <a:t> ở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C. </a:t>
            </a:r>
            <a:r>
              <a:rPr lang="en-US" sz="4958" dirty="0" err="1">
                <a:solidFill>
                  <a:srgbClr val="5D5D6B"/>
                </a:solidFill>
                <a:latin typeface="Roboto Condensed"/>
              </a:rPr>
              <a:t>Thuyết</a:t>
            </a:r>
            <a:r>
              <a:rPr lang="en-US" sz="4958" dirty="0">
                <a:solidFill>
                  <a:srgbClr val="5D5D6B"/>
                </a:solidFill>
                <a:latin typeface="Roboto Condensed"/>
              </a:rPr>
              <a:t> </a:t>
            </a:r>
            <a:r>
              <a:rPr lang="en-US" sz="4958" dirty="0" err="1">
                <a:solidFill>
                  <a:srgbClr val="5D5D6B"/>
                </a:solidFill>
                <a:latin typeface="Roboto Condensed"/>
              </a:rPr>
              <a:t>minh</a:t>
            </a:r>
            <a:r>
              <a:rPr lang="en-US" sz="4958" dirty="0">
                <a:solidFill>
                  <a:srgbClr val="5D5D6B"/>
                </a:solidFill>
                <a:latin typeface="Roboto Condensed"/>
              </a:rPr>
              <a:t> </a:t>
            </a:r>
            <a:r>
              <a:rPr lang="en-US" sz="4958" dirty="0" err="1">
                <a:solidFill>
                  <a:srgbClr val="5D5D6B"/>
                </a:solidFill>
                <a:latin typeface="Roboto Condensed"/>
              </a:rPr>
              <a:t>về</a:t>
            </a:r>
            <a:r>
              <a:rPr lang="en-US" sz="4958" dirty="0">
                <a:solidFill>
                  <a:srgbClr val="5D5D6B"/>
                </a:solidFill>
                <a:latin typeface="Roboto Condensed"/>
              </a:rPr>
              <a:t> </a:t>
            </a:r>
            <a:r>
              <a:rPr lang="en-US" sz="4958" dirty="0" err="1">
                <a:solidFill>
                  <a:srgbClr val="5D5D6B"/>
                </a:solidFill>
                <a:latin typeface="Roboto Condensed"/>
              </a:rPr>
              <a:t>vùng</a:t>
            </a:r>
            <a:r>
              <a:rPr lang="en-US" sz="4958" dirty="0">
                <a:solidFill>
                  <a:srgbClr val="5D5D6B"/>
                </a:solidFill>
                <a:latin typeface="Roboto Condensed"/>
              </a:rPr>
              <a:t> </a:t>
            </a:r>
            <a:r>
              <a:rPr lang="en-US" sz="4958" dirty="0" err="1">
                <a:solidFill>
                  <a:srgbClr val="5D5D6B"/>
                </a:solidFill>
                <a:latin typeface="Roboto Condensed"/>
              </a:rPr>
              <a:t>đất</a:t>
            </a:r>
            <a:r>
              <a:rPr lang="en-US" sz="4958" dirty="0">
                <a:solidFill>
                  <a:srgbClr val="5D5D6B"/>
                </a:solidFill>
                <a:latin typeface="Roboto Condensed"/>
              </a:rPr>
              <a:t> </a:t>
            </a:r>
            <a:r>
              <a:rPr lang="en-US" sz="4958" dirty="0" err="1">
                <a:solidFill>
                  <a:srgbClr val="5D5D6B"/>
                </a:solidFill>
                <a:latin typeface="Roboto Condensed"/>
              </a:rPr>
              <a:t>và</a:t>
            </a:r>
            <a:r>
              <a:rPr lang="en-US" sz="4958" dirty="0">
                <a:solidFill>
                  <a:srgbClr val="5D5D6B"/>
                </a:solidFill>
                <a:latin typeface="Roboto Condensed"/>
              </a:rPr>
              <a:t> con </a:t>
            </a:r>
            <a:r>
              <a:rPr lang="en-US" sz="4958" dirty="0" err="1">
                <a:solidFill>
                  <a:srgbClr val="5D5D6B"/>
                </a:solidFill>
                <a:latin typeface="Roboto Condensed"/>
              </a:rPr>
              <a:t>người</a:t>
            </a:r>
            <a:r>
              <a:rPr lang="en-US" sz="4958" dirty="0">
                <a:solidFill>
                  <a:srgbClr val="5D5D6B"/>
                </a:solidFill>
                <a:latin typeface="Roboto Condensed"/>
              </a:rPr>
              <a:t> Hà </a:t>
            </a:r>
            <a:r>
              <a:rPr lang="en-US" sz="4958" dirty="0" err="1">
                <a:solidFill>
                  <a:srgbClr val="5D5D6B"/>
                </a:solidFill>
                <a:latin typeface="Roboto Condensed"/>
              </a:rPr>
              <a:t>Giang</a:t>
            </a:r>
            <a:endParaRPr lang="en-US" sz="4958" dirty="0">
              <a:solidFill>
                <a:srgbClr val="5D5D6B"/>
              </a:solidFill>
              <a:latin typeface="Roboto Condensed"/>
            </a:endParaRPr>
          </a:p>
          <a:p>
            <a:pPr algn="l">
              <a:lnSpc>
                <a:spcPts val="5950"/>
              </a:lnSpc>
              <a:spcBef>
                <a:spcPct val="0"/>
              </a:spcBef>
            </a:pPr>
            <a:r>
              <a:rPr lang="en-US" sz="4958" dirty="0">
                <a:solidFill>
                  <a:srgbClr val="5D5D6B"/>
                </a:solidFill>
                <a:latin typeface="Roboto Condensed"/>
              </a:rPr>
              <a:t>D. </a:t>
            </a:r>
            <a:r>
              <a:rPr lang="en-US" sz="4958" dirty="0" err="1">
                <a:solidFill>
                  <a:srgbClr val="5D5D6B"/>
                </a:solidFill>
                <a:latin typeface="Roboto Condensed"/>
              </a:rPr>
              <a:t>Giới</a:t>
            </a:r>
            <a:r>
              <a:rPr lang="en-US" sz="4958" dirty="0">
                <a:solidFill>
                  <a:srgbClr val="5D5D6B"/>
                </a:solidFill>
                <a:latin typeface="Roboto Condensed"/>
              </a:rPr>
              <a:t> </a:t>
            </a:r>
            <a:r>
              <a:rPr lang="en-US" sz="4958" dirty="0" err="1">
                <a:solidFill>
                  <a:srgbClr val="5D5D6B"/>
                </a:solidFill>
                <a:latin typeface="Roboto Condensed"/>
              </a:rPr>
              <a:t>thiệu</a:t>
            </a:r>
            <a:r>
              <a:rPr lang="en-US" sz="4958" dirty="0">
                <a:solidFill>
                  <a:srgbClr val="5D5D6B"/>
                </a:solidFill>
                <a:latin typeface="Roboto Condensed"/>
              </a:rPr>
              <a:t> </a:t>
            </a:r>
            <a:r>
              <a:rPr lang="en-US" sz="4958" dirty="0" err="1">
                <a:solidFill>
                  <a:srgbClr val="5D5D6B"/>
                </a:solidFill>
                <a:latin typeface="Roboto Condensed"/>
              </a:rPr>
              <a:t>nguồn</a:t>
            </a:r>
            <a:r>
              <a:rPr lang="en-US" sz="4958" dirty="0">
                <a:solidFill>
                  <a:srgbClr val="5D5D6B"/>
                </a:solidFill>
                <a:latin typeface="Roboto Condensed"/>
              </a:rPr>
              <a:t> </a:t>
            </a:r>
            <a:r>
              <a:rPr lang="en-US" sz="4958" dirty="0" err="1">
                <a:solidFill>
                  <a:srgbClr val="5D5D6B"/>
                </a:solidFill>
                <a:latin typeface="Roboto Condensed"/>
              </a:rPr>
              <a:t>gốc</a:t>
            </a:r>
            <a:r>
              <a:rPr lang="en-US" sz="4958" dirty="0">
                <a:solidFill>
                  <a:srgbClr val="5D5D6B"/>
                </a:solidFill>
                <a:latin typeface="Roboto Condensed"/>
              </a:rPr>
              <a:t> </a:t>
            </a:r>
            <a:r>
              <a:rPr lang="en-US" sz="4958" dirty="0" err="1">
                <a:solidFill>
                  <a:srgbClr val="5D5D6B"/>
                </a:solidFill>
                <a:latin typeface="Roboto Condensed"/>
              </a:rPr>
              <a:t>hình</a:t>
            </a:r>
            <a:r>
              <a:rPr lang="en-US" sz="4958" dirty="0">
                <a:solidFill>
                  <a:srgbClr val="5D5D6B"/>
                </a:solidFill>
                <a:latin typeface="Roboto Condensed"/>
              </a:rPr>
              <a:t> </a:t>
            </a:r>
            <a:r>
              <a:rPr lang="en-US" sz="4958" dirty="0" err="1">
                <a:solidFill>
                  <a:srgbClr val="5D5D6B"/>
                </a:solidFill>
                <a:latin typeface="Roboto Condensed"/>
              </a:rPr>
              <a:t>thành</a:t>
            </a:r>
            <a:r>
              <a:rPr lang="en-US" sz="4958" dirty="0">
                <a:solidFill>
                  <a:srgbClr val="5D5D6B"/>
                </a:solidFill>
                <a:latin typeface="Roboto Condensed"/>
              </a:rPr>
              <a:t> </a:t>
            </a:r>
            <a:r>
              <a:rPr lang="en-US" sz="4958" dirty="0" err="1">
                <a:solidFill>
                  <a:srgbClr val="5D5D6B"/>
                </a:solidFill>
                <a:latin typeface="Roboto Condensed"/>
              </a:rPr>
              <a:t>núi</a:t>
            </a:r>
            <a:r>
              <a:rPr lang="en-US" sz="4958" dirty="0">
                <a:solidFill>
                  <a:srgbClr val="5D5D6B"/>
                </a:solidFill>
                <a:latin typeface="Roboto Condensed"/>
              </a:rPr>
              <a:t> </a:t>
            </a:r>
            <a:r>
              <a:rPr lang="en-US" sz="4958" dirty="0" err="1">
                <a:solidFill>
                  <a:srgbClr val="5D5D6B"/>
                </a:solidFill>
                <a:latin typeface="Roboto Condensed"/>
              </a:rPr>
              <a:t>đá</a:t>
            </a:r>
            <a:r>
              <a:rPr lang="en-US" sz="4958" dirty="0">
                <a:solidFill>
                  <a:srgbClr val="5D5D6B"/>
                </a:solidFill>
                <a:latin typeface="Roboto Condensed"/>
              </a:rPr>
              <a:t> </a:t>
            </a:r>
            <a:r>
              <a:rPr lang="en-US" sz="4958" dirty="0" err="1">
                <a:solidFill>
                  <a:srgbClr val="5D5D6B"/>
                </a:solidFill>
                <a:latin typeface="Roboto Condensed"/>
              </a:rPr>
              <a:t>Đồng</a:t>
            </a:r>
            <a:r>
              <a:rPr lang="en-US" sz="4958" dirty="0">
                <a:solidFill>
                  <a:srgbClr val="5D5D6B"/>
                </a:solidFill>
                <a:latin typeface="Roboto Condensed"/>
              </a:rPr>
              <a:t> </a:t>
            </a:r>
            <a:r>
              <a:rPr lang="en-US" sz="4958" dirty="0" err="1">
                <a:solidFill>
                  <a:srgbClr val="5D5D6B"/>
                </a:solidFill>
                <a:latin typeface="Roboto Condensed"/>
              </a:rPr>
              <a:t>Văn</a:t>
            </a:r>
            <a:endParaRPr lang="en-US" sz="4958" dirty="0">
              <a:solidFill>
                <a:srgbClr val="5D5D6B"/>
              </a:solidFill>
              <a:latin typeface="Roboto Condensed"/>
            </a:endParaRPr>
          </a:p>
        </p:txBody>
      </p:sp>
      <p:sp>
        <p:nvSpPr>
          <p:cNvPr id="10" name="TextBox 10"/>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11" name="TextBox 11"/>
          <p:cNvSpPr txBox="1"/>
          <p:nvPr/>
        </p:nvSpPr>
        <p:spPr>
          <a:xfrm>
            <a:off x="2228168" y="3388266"/>
            <a:ext cx="12896453" cy="847725"/>
          </a:xfrm>
          <a:prstGeom prst="rect">
            <a:avLst/>
          </a:prstGeom>
        </p:spPr>
        <p:txBody>
          <a:bodyPr wrap="square" lIns="0" tIns="0" rIns="0" bIns="0" rtlCol="0" anchor="t">
            <a:spAutoFit/>
          </a:bodyPr>
          <a:lstStyle/>
          <a:p>
            <a:pPr algn="ctr">
              <a:lnSpc>
                <a:spcPts val="6654"/>
              </a:lnSpc>
              <a:spcBef>
                <a:spcPct val="0"/>
              </a:spcBef>
            </a:pPr>
            <a:r>
              <a:rPr lang="en-US" sz="5545" dirty="0" err="1">
                <a:solidFill>
                  <a:srgbClr val="863D3D"/>
                </a:solidFill>
                <a:latin typeface="Roboto Condensed Bold"/>
              </a:rPr>
              <a:t>Câu</a:t>
            </a:r>
            <a:r>
              <a:rPr lang="en-US" sz="5545" dirty="0">
                <a:solidFill>
                  <a:srgbClr val="863D3D"/>
                </a:solidFill>
                <a:latin typeface="Roboto Condensed Bold"/>
              </a:rPr>
              <a:t> 1.</a:t>
            </a:r>
            <a:r>
              <a:rPr lang="en-US" sz="5545" dirty="0">
                <a:solidFill>
                  <a:srgbClr val="863D3D"/>
                </a:solidFill>
                <a:latin typeface="Roboto Condensed"/>
              </a:rPr>
              <a:t> </a:t>
            </a:r>
            <a:r>
              <a:rPr lang="en-US" sz="5545" dirty="0" err="1">
                <a:solidFill>
                  <a:srgbClr val="863D3D"/>
                </a:solidFill>
                <a:latin typeface="Roboto Condensed"/>
              </a:rPr>
              <a:t>Mục</a:t>
            </a:r>
            <a:r>
              <a:rPr lang="en-US" sz="5545" dirty="0">
                <a:solidFill>
                  <a:srgbClr val="863D3D"/>
                </a:solidFill>
                <a:latin typeface="Roboto Condensed"/>
              </a:rPr>
              <a:t> </a:t>
            </a:r>
            <a:r>
              <a:rPr lang="en-US" sz="5545" dirty="0" err="1">
                <a:solidFill>
                  <a:srgbClr val="863D3D"/>
                </a:solidFill>
                <a:latin typeface="Roboto Condensed"/>
              </a:rPr>
              <a:t>đích</a:t>
            </a:r>
            <a:r>
              <a:rPr lang="en-US" sz="5545" dirty="0">
                <a:solidFill>
                  <a:srgbClr val="863D3D"/>
                </a:solidFill>
                <a:latin typeface="Roboto Condensed"/>
              </a:rPr>
              <a:t> </a:t>
            </a:r>
            <a:r>
              <a:rPr lang="en-US" sz="5545" dirty="0" err="1">
                <a:solidFill>
                  <a:srgbClr val="863D3D"/>
                </a:solidFill>
                <a:latin typeface="Roboto Condensed"/>
              </a:rPr>
              <a:t>chính</a:t>
            </a:r>
            <a:r>
              <a:rPr lang="en-US" sz="5545" dirty="0">
                <a:solidFill>
                  <a:srgbClr val="863D3D"/>
                </a:solidFill>
                <a:latin typeface="Roboto Condensed"/>
              </a:rPr>
              <a:t> </a:t>
            </a:r>
            <a:r>
              <a:rPr lang="en-US" sz="5545" dirty="0" err="1">
                <a:solidFill>
                  <a:srgbClr val="863D3D"/>
                </a:solidFill>
                <a:latin typeface="Roboto Condensed"/>
              </a:rPr>
              <a:t>của</a:t>
            </a:r>
            <a:r>
              <a:rPr lang="en-US" sz="5545" dirty="0">
                <a:solidFill>
                  <a:srgbClr val="863D3D"/>
                </a:solidFill>
                <a:latin typeface="Roboto Condensed"/>
              </a:rPr>
              <a:t> </a:t>
            </a:r>
            <a:r>
              <a:rPr lang="en-US" sz="5545" dirty="0" err="1">
                <a:solidFill>
                  <a:srgbClr val="863D3D"/>
                </a:solidFill>
                <a:latin typeface="Roboto Condensed"/>
              </a:rPr>
              <a:t>văn</a:t>
            </a:r>
            <a:r>
              <a:rPr lang="en-US" sz="5545" dirty="0">
                <a:solidFill>
                  <a:srgbClr val="863D3D"/>
                </a:solidFill>
                <a:latin typeface="Roboto Condensed"/>
              </a:rPr>
              <a:t> </a:t>
            </a:r>
            <a:r>
              <a:rPr lang="en-US" sz="5545" dirty="0" err="1">
                <a:solidFill>
                  <a:srgbClr val="863D3D"/>
                </a:solidFill>
                <a:latin typeface="Roboto Condensed"/>
              </a:rPr>
              <a:t>bản</a:t>
            </a:r>
            <a:r>
              <a:rPr lang="en-US" sz="5545" dirty="0">
                <a:solidFill>
                  <a:srgbClr val="863D3D"/>
                </a:solidFill>
                <a:latin typeface="Roboto Condensed"/>
              </a:rPr>
              <a:t> </a:t>
            </a:r>
            <a:r>
              <a:rPr lang="en-US" sz="5545" dirty="0" err="1">
                <a:solidFill>
                  <a:srgbClr val="863D3D"/>
                </a:solidFill>
                <a:latin typeface="Roboto Condensed"/>
              </a:rPr>
              <a:t>trên</a:t>
            </a:r>
            <a:r>
              <a:rPr lang="en-US" sz="5545" dirty="0">
                <a:solidFill>
                  <a:srgbClr val="863D3D"/>
                </a:solidFill>
                <a:latin typeface="Roboto Condensed"/>
              </a:rPr>
              <a:t> </a:t>
            </a:r>
            <a:r>
              <a:rPr lang="en-US" sz="5545" dirty="0" err="1">
                <a:solidFill>
                  <a:srgbClr val="863D3D"/>
                </a:solidFill>
                <a:latin typeface="Roboto Condensed"/>
              </a:rPr>
              <a:t>là</a:t>
            </a:r>
            <a:r>
              <a:rPr lang="en-US" sz="5545" dirty="0">
                <a:solidFill>
                  <a:srgbClr val="863D3D"/>
                </a:solidFill>
                <a:latin typeface="Roboto Condensed"/>
              </a:rPr>
              <a:t> </a:t>
            </a:r>
            <a:r>
              <a:rPr lang="en-US" sz="5545" dirty="0" err="1">
                <a:solidFill>
                  <a:srgbClr val="863D3D"/>
                </a:solidFill>
                <a:latin typeface="Roboto Condensed"/>
              </a:rPr>
              <a:t>gì</a:t>
            </a:r>
            <a:r>
              <a:rPr lang="en-US" sz="5545" dirty="0">
                <a:solidFill>
                  <a:srgbClr val="863D3D"/>
                </a:solidFill>
                <a:latin typeface="Roboto Condensed"/>
              </a:rPr>
              <a:t>?</a:t>
            </a:r>
          </a:p>
        </p:txBody>
      </p:sp>
      <p:sp>
        <p:nvSpPr>
          <p:cNvPr id="12" name="Freeform 12">
            <a:hlinkClick r:id="rId8" action="ppaction://hlinksldjump"/>
          </p:cNvPr>
          <p:cNvSpPr/>
          <p:nvPr/>
        </p:nvSpPr>
        <p:spPr>
          <a:xfrm flipH="1">
            <a:off x="161235" y="298317"/>
            <a:ext cx="1449042" cy="650752"/>
          </a:xfrm>
          <a:custGeom>
            <a:avLst/>
            <a:gdLst/>
            <a:ahLst/>
            <a:cxnLst/>
            <a:rect l="l" t="t" r="r" b="b"/>
            <a:pathLst>
              <a:path w="1449042" h="650752">
                <a:moveTo>
                  <a:pt x="1449043" y="0"/>
                </a:moveTo>
                <a:lnTo>
                  <a:pt x="0" y="0"/>
                </a:lnTo>
                <a:lnTo>
                  <a:pt x="0" y="650751"/>
                </a:lnTo>
                <a:lnTo>
                  <a:pt x="1449043" y="650751"/>
                </a:lnTo>
                <a:lnTo>
                  <a:pt x="1449043"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EEDECF">
                <a:alpha val="100000"/>
              </a:srgbClr>
            </a:gs>
            <a:gs pos="100000">
              <a:srgbClr val="FFFFFF">
                <a:alpha val="100000"/>
              </a:srgbClr>
            </a:gs>
          </a:gsLst>
          <a:lin ang="5400700"/>
        </a:gradFill>
        <a:effectLst/>
      </p:bgPr>
    </p:bg>
    <p:spTree>
      <p:nvGrpSpPr>
        <p:cNvPr id="1" name=""/>
        <p:cNvGrpSpPr/>
        <p:nvPr/>
      </p:nvGrpSpPr>
      <p:grpSpPr>
        <a:xfrm>
          <a:off x="0" y="0"/>
          <a:ext cx="0" cy="0"/>
          <a:chOff x="0" y="0"/>
          <a:chExt cx="0" cy="0"/>
        </a:xfrm>
      </p:grpSpPr>
      <p:sp>
        <p:nvSpPr>
          <p:cNvPr id="2" name="Freeform 2"/>
          <p:cNvSpPr/>
          <p:nvPr/>
        </p:nvSpPr>
        <p:spPr>
          <a:xfrm>
            <a:off x="-1735307" y="298317"/>
            <a:ext cx="22924195" cy="11891036"/>
          </a:xfrm>
          <a:custGeom>
            <a:avLst/>
            <a:gdLst/>
            <a:ahLst/>
            <a:cxnLst/>
            <a:rect l="l" t="t" r="r" b="b"/>
            <a:pathLst>
              <a:path w="22924195" h="11891036">
                <a:moveTo>
                  <a:pt x="0" y="0"/>
                </a:moveTo>
                <a:lnTo>
                  <a:pt x="22924195" y="0"/>
                </a:lnTo>
                <a:lnTo>
                  <a:pt x="22924195" y="11891036"/>
                </a:lnTo>
                <a:lnTo>
                  <a:pt x="0" y="1189103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5486400" y="298317"/>
            <a:ext cx="7315200" cy="2602992"/>
          </a:xfrm>
          <a:custGeom>
            <a:avLst/>
            <a:gdLst/>
            <a:ahLst/>
            <a:cxnLst/>
            <a:rect l="l" t="t" r="r" b="b"/>
            <a:pathLst>
              <a:path w="7315200" h="2602992">
                <a:moveTo>
                  <a:pt x="0" y="0"/>
                </a:moveTo>
                <a:lnTo>
                  <a:pt x="7315200" y="0"/>
                </a:lnTo>
                <a:lnTo>
                  <a:pt x="7315200" y="2602992"/>
                </a:lnTo>
                <a:lnTo>
                  <a:pt x="0" y="260299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TextBox 4"/>
          <p:cNvSpPr txBox="1"/>
          <p:nvPr/>
        </p:nvSpPr>
        <p:spPr>
          <a:xfrm>
            <a:off x="5486400" y="585582"/>
            <a:ext cx="7315200" cy="1576069"/>
          </a:xfrm>
          <a:prstGeom prst="rect">
            <a:avLst/>
          </a:prstGeom>
        </p:spPr>
        <p:txBody>
          <a:bodyPr lIns="0" tIns="0" rIns="0" bIns="0" rtlCol="0" anchor="t">
            <a:spAutoFit/>
          </a:bodyPr>
          <a:lstStyle/>
          <a:p>
            <a:pPr algn="ctr">
              <a:lnSpc>
                <a:spcPts val="12880"/>
              </a:lnSpc>
            </a:pPr>
            <a:r>
              <a:rPr lang="en-US" sz="9200" dirty="0">
                <a:solidFill>
                  <a:srgbClr val="863D3D"/>
                </a:solidFill>
                <a:latin typeface="#9Slide05 IcielSanelma" pitchFamily="2" charset="0"/>
              </a:rPr>
              <a:t>Ô </a:t>
            </a:r>
            <a:r>
              <a:rPr lang="en-US" sz="9200" dirty="0" err="1">
                <a:solidFill>
                  <a:srgbClr val="863D3D"/>
                </a:solidFill>
                <a:latin typeface="#9Slide05 IcielSanelma" pitchFamily="2" charset="0"/>
              </a:rPr>
              <a:t>số</a:t>
            </a:r>
            <a:r>
              <a:rPr lang="en-US" sz="9200" dirty="0">
                <a:solidFill>
                  <a:srgbClr val="863D3D"/>
                </a:solidFill>
                <a:latin typeface="#9Slide05 IcielSanelma" pitchFamily="2" charset="0"/>
              </a:rPr>
              <a:t> 2</a:t>
            </a:r>
          </a:p>
        </p:txBody>
      </p:sp>
      <p:sp>
        <p:nvSpPr>
          <p:cNvPr id="5" name="TextBox 5"/>
          <p:cNvSpPr txBox="1"/>
          <p:nvPr/>
        </p:nvSpPr>
        <p:spPr>
          <a:xfrm>
            <a:off x="5257869" y="4408940"/>
            <a:ext cx="8510893" cy="580390"/>
          </a:xfrm>
          <a:prstGeom prst="rect">
            <a:avLst/>
          </a:prstGeom>
        </p:spPr>
        <p:txBody>
          <a:bodyPr lIns="0" tIns="0" rIns="0" bIns="0" rtlCol="0" anchor="t">
            <a:spAutoFit/>
          </a:bodyPr>
          <a:lstStyle/>
          <a:p>
            <a:pPr algn="l">
              <a:lnSpc>
                <a:spcPts val="4759"/>
              </a:lnSpc>
            </a:pPr>
            <a:endParaRPr/>
          </a:p>
        </p:txBody>
      </p:sp>
      <p:sp>
        <p:nvSpPr>
          <p:cNvPr id="6" name="TextBox 6"/>
          <p:cNvSpPr txBox="1"/>
          <p:nvPr/>
        </p:nvSpPr>
        <p:spPr>
          <a:xfrm>
            <a:off x="7976190" y="3197766"/>
            <a:ext cx="8774685" cy="3476625"/>
          </a:xfrm>
          <a:prstGeom prst="rect">
            <a:avLst/>
          </a:prstGeom>
        </p:spPr>
        <p:txBody>
          <a:bodyPr lIns="0" tIns="0" rIns="0" bIns="0" rtlCol="0" anchor="t">
            <a:spAutoFit/>
          </a:bodyPr>
          <a:lstStyle/>
          <a:p>
            <a:pPr algn="ctr">
              <a:lnSpc>
                <a:spcPts val="6860"/>
              </a:lnSpc>
            </a:pPr>
            <a:r>
              <a:rPr lang="en-US" sz="5716">
                <a:solidFill>
                  <a:srgbClr val="863D3D"/>
                </a:solidFill>
                <a:latin typeface="Roboto Condensed Bold"/>
              </a:rPr>
              <a:t>Thử thách</a:t>
            </a:r>
          </a:p>
          <a:p>
            <a:pPr algn="ctr">
              <a:lnSpc>
                <a:spcPts val="6860"/>
              </a:lnSpc>
            </a:pPr>
            <a:r>
              <a:rPr lang="en-US" sz="5716">
                <a:solidFill>
                  <a:srgbClr val="863D3D"/>
                </a:solidFill>
                <a:latin typeface="Roboto Condensed"/>
              </a:rPr>
              <a:t>Quan sát hình ảnh và đoán tên món ăn của người dân tộc </a:t>
            </a:r>
          </a:p>
          <a:p>
            <a:pPr algn="ctr">
              <a:lnSpc>
                <a:spcPts val="6860"/>
              </a:lnSpc>
              <a:spcBef>
                <a:spcPct val="0"/>
              </a:spcBef>
            </a:pPr>
            <a:endParaRPr lang="en-US" sz="5716">
              <a:solidFill>
                <a:srgbClr val="863D3D"/>
              </a:solidFill>
              <a:latin typeface="Roboto Condensed"/>
            </a:endParaRPr>
          </a:p>
        </p:txBody>
      </p:sp>
      <p:grpSp>
        <p:nvGrpSpPr>
          <p:cNvPr id="7" name="Group 7"/>
          <p:cNvGrpSpPr/>
          <p:nvPr/>
        </p:nvGrpSpPr>
        <p:grpSpPr>
          <a:xfrm>
            <a:off x="723258" y="2756075"/>
            <a:ext cx="6975519" cy="6975519"/>
            <a:chOff x="0" y="0"/>
            <a:chExt cx="12700000" cy="12700000"/>
          </a:xfrm>
        </p:grpSpPr>
        <p:sp>
          <p:nvSpPr>
            <p:cNvPr id="8" name="Freeform 8"/>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20" y="11470640"/>
                  </a:cubicBezTo>
                  <a:cubicBezTo>
                    <a:pt x="9123680" y="11334750"/>
                    <a:pt x="10237470" y="10519410"/>
                    <a:pt x="11071860" y="9767570"/>
                  </a:cubicBezTo>
                  <a:cubicBezTo>
                    <a:pt x="11625580" y="9268460"/>
                    <a:pt x="11971020" y="8576310"/>
                    <a:pt x="12202160" y="7867650"/>
                  </a:cubicBezTo>
                  <a:cubicBezTo>
                    <a:pt x="13009880" y="5401310"/>
                    <a:pt x="12348210" y="2322830"/>
                    <a:pt x="10152380" y="938530"/>
                  </a:cubicBezTo>
                  <a:close/>
                </a:path>
              </a:pathLst>
            </a:custGeom>
            <a:blipFill>
              <a:blip r:embed="rId7"/>
              <a:stretch>
                <a:fillRect t="-3869" b="-3869"/>
              </a:stretch>
            </a:blipFill>
          </p:spPr>
        </p:sp>
      </p:grpSp>
      <p:grpSp>
        <p:nvGrpSpPr>
          <p:cNvPr id="9" name="Group 9"/>
          <p:cNvGrpSpPr/>
          <p:nvPr/>
        </p:nvGrpSpPr>
        <p:grpSpPr>
          <a:xfrm>
            <a:off x="8951872" y="6980373"/>
            <a:ext cx="6823320" cy="1230845"/>
            <a:chOff x="0" y="0"/>
            <a:chExt cx="1797089" cy="324173"/>
          </a:xfrm>
        </p:grpSpPr>
        <p:sp>
          <p:nvSpPr>
            <p:cNvPr id="10" name="Freeform 10"/>
            <p:cNvSpPr/>
            <p:nvPr/>
          </p:nvSpPr>
          <p:spPr>
            <a:xfrm>
              <a:off x="0" y="0"/>
              <a:ext cx="1797089" cy="324173"/>
            </a:xfrm>
            <a:custGeom>
              <a:avLst/>
              <a:gdLst/>
              <a:ahLst/>
              <a:cxnLst/>
              <a:rect l="l" t="t" r="r" b="b"/>
              <a:pathLst>
                <a:path w="1797089" h="324173">
                  <a:moveTo>
                    <a:pt x="57866" y="0"/>
                  </a:moveTo>
                  <a:lnTo>
                    <a:pt x="1739223" y="0"/>
                  </a:lnTo>
                  <a:cubicBezTo>
                    <a:pt x="1771181" y="0"/>
                    <a:pt x="1797089" y="25907"/>
                    <a:pt x="1797089" y="57866"/>
                  </a:cubicBezTo>
                  <a:lnTo>
                    <a:pt x="1797089" y="266307"/>
                  </a:lnTo>
                  <a:cubicBezTo>
                    <a:pt x="1797089" y="298266"/>
                    <a:pt x="1771181" y="324173"/>
                    <a:pt x="1739223" y="324173"/>
                  </a:cubicBezTo>
                  <a:lnTo>
                    <a:pt x="57866" y="324173"/>
                  </a:lnTo>
                  <a:cubicBezTo>
                    <a:pt x="42519" y="324173"/>
                    <a:pt x="27801" y="318076"/>
                    <a:pt x="16949" y="307224"/>
                  </a:cubicBezTo>
                  <a:cubicBezTo>
                    <a:pt x="6097" y="296373"/>
                    <a:pt x="0" y="281654"/>
                    <a:pt x="0" y="266307"/>
                  </a:cubicBezTo>
                  <a:lnTo>
                    <a:pt x="0" y="57866"/>
                  </a:lnTo>
                  <a:cubicBezTo>
                    <a:pt x="0" y="25907"/>
                    <a:pt x="25907" y="0"/>
                    <a:pt x="57866" y="0"/>
                  </a:cubicBezTo>
                  <a:close/>
                </a:path>
              </a:pathLst>
            </a:custGeom>
            <a:solidFill>
              <a:srgbClr val="F8F4E6">
                <a:alpha val="55686"/>
              </a:srgbClr>
            </a:solidFill>
            <a:ln w="38100" cap="rnd">
              <a:solidFill>
                <a:srgbClr val="726E94">
                  <a:alpha val="55686"/>
                </a:srgbClr>
              </a:solidFill>
              <a:prstDash val="lgDash"/>
              <a:round/>
            </a:ln>
          </p:spPr>
        </p:sp>
        <p:sp>
          <p:nvSpPr>
            <p:cNvPr id="11" name="TextBox 11"/>
            <p:cNvSpPr txBox="1"/>
            <p:nvPr/>
          </p:nvSpPr>
          <p:spPr>
            <a:xfrm>
              <a:off x="0" y="-66675"/>
              <a:ext cx="1797089" cy="390848"/>
            </a:xfrm>
            <a:prstGeom prst="rect">
              <a:avLst/>
            </a:prstGeom>
          </p:spPr>
          <p:txBody>
            <a:bodyPr lIns="50800" tIns="50800" rIns="50800" bIns="50800" rtlCol="0" anchor="ctr"/>
            <a:lstStyle/>
            <a:p>
              <a:pPr algn="ctr">
                <a:lnSpc>
                  <a:spcPts val="5179"/>
                </a:lnSpc>
              </a:pPr>
              <a:endParaRPr/>
            </a:p>
          </p:txBody>
        </p:sp>
      </p:grpSp>
      <p:sp>
        <p:nvSpPr>
          <p:cNvPr id="12" name="TextBox 12"/>
          <p:cNvSpPr txBox="1"/>
          <p:nvPr/>
        </p:nvSpPr>
        <p:spPr>
          <a:xfrm>
            <a:off x="10134600" y="7133832"/>
            <a:ext cx="3970750" cy="914400"/>
          </a:xfrm>
          <a:prstGeom prst="rect">
            <a:avLst/>
          </a:prstGeom>
        </p:spPr>
        <p:txBody>
          <a:bodyPr wrap="square" lIns="0" tIns="0" rIns="0" bIns="0" rtlCol="0" anchor="t">
            <a:spAutoFit/>
          </a:bodyPr>
          <a:lstStyle/>
          <a:p>
            <a:pPr algn="ctr">
              <a:lnSpc>
                <a:spcPts val="7161"/>
              </a:lnSpc>
              <a:spcBef>
                <a:spcPct val="0"/>
              </a:spcBef>
            </a:pPr>
            <a:r>
              <a:rPr lang="en-US" sz="5968" dirty="0" err="1">
                <a:solidFill>
                  <a:srgbClr val="5D5D6B"/>
                </a:solidFill>
                <a:latin typeface="Roboto Condensed"/>
              </a:rPr>
              <a:t>Xôi</a:t>
            </a:r>
            <a:r>
              <a:rPr lang="en-US" sz="5968" dirty="0">
                <a:solidFill>
                  <a:srgbClr val="5D5D6B"/>
                </a:solidFill>
                <a:latin typeface="Roboto Condensed"/>
              </a:rPr>
              <a:t> </a:t>
            </a:r>
            <a:r>
              <a:rPr lang="en-US" sz="5968" dirty="0" err="1">
                <a:solidFill>
                  <a:srgbClr val="5D5D6B"/>
                </a:solidFill>
                <a:latin typeface="Roboto Condensed"/>
              </a:rPr>
              <a:t>ngũ</a:t>
            </a:r>
            <a:r>
              <a:rPr lang="en-US" sz="5968" dirty="0">
                <a:solidFill>
                  <a:srgbClr val="5D5D6B"/>
                </a:solidFill>
                <a:latin typeface="Roboto Condensed"/>
              </a:rPr>
              <a:t> </a:t>
            </a:r>
            <a:r>
              <a:rPr lang="en-US" sz="5968" dirty="0" err="1">
                <a:solidFill>
                  <a:srgbClr val="5D5D6B"/>
                </a:solidFill>
                <a:latin typeface="Roboto Condensed"/>
              </a:rPr>
              <a:t>sắc</a:t>
            </a:r>
            <a:endParaRPr lang="en-US" sz="5968" dirty="0">
              <a:solidFill>
                <a:srgbClr val="5D5D6B"/>
              </a:solidFill>
              <a:latin typeface="Roboto Condensed"/>
            </a:endParaRPr>
          </a:p>
        </p:txBody>
      </p:sp>
      <p:sp>
        <p:nvSpPr>
          <p:cNvPr id="13" name="Freeform 13">
            <a:hlinkClick r:id="rId8" action="ppaction://hlinksldjump"/>
          </p:cNvPr>
          <p:cNvSpPr/>
          <p:nvPr/>
        </p:nvSpPr>
        <p:spPr>
          <a:xfrm flipH="1">
            <a:off x="304179" y="298317"/>
            <a:ext cx="1449042" cy="650752"/>
          </a:xfrm>
          <a:custGeom>
            <a:avLst/>
            <a:gdLst/>
            <a:ahLst/>
            <a:cxnLst/>
            <a:rect l="l" t="t" r="r" b="b"/>
            <a:pathLst>
              <a:path w="1449042" h="650752">
                <a:moveTo>
                  <a:pt x="1449042" y="0"/>
                </a:moveTo>
                <a:lnTo>
                  <a:pt x="0" y="0"/>
                </a:lnTo>
                <a:lnTo>
                  <a:pt x="0" y="650751"/>
                </a:lnTo>
                <a:lnTo>
                  <a:pt x="1449042" y="650751"/>
                </a:lnTo>
                <a:lnTo>
                  <a:pt x="1449042" y="0"/>
                </a:lnTo>
                <a:close/>
              </a:path>
            </a:pathLst>
          </a:custGeom>
          <a:blipFill>
            <a:blip r:embed="rId9">
              <a:extLst>
                <a:ext uri="{96DAC541-7B7A-43D3-8B79-37D633B846F1}">
                  <asvg:svgBlip xmlns:asvg="http://schemas.microsoft.com/office/drawing/2016/SVG/main" xmlns="" r:embed="rId10"/>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1964</Words>
  <Application>Microsoft Office PowerPoint</Application>
  <PresentationFormat>Custom</PresentationFormat>
  <Paragraphs>232</Paragraphs>
  <Slides>30</Slides>
  <Notes>30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#9Slide05 IcielSanelma</vt:lpstr>
      <vt:lpstr>Roboto Condensed</vt:lpstr>
      <vt:lpstr>Arial</vt:lpstr>
      <vt:lpstr>#9Slide06 FS Playlist Script</vt:lpstr>
      <vt:lpstr>Calibri</vt:lpstr>
      <vt:lpstr>Roboto Condensed Bold Italics</vt:lpstr>
      <vt:lpstr>Roboto Condensed Bold</vt:lpstr>
      <vt:lpstr>Roboto Condensed Italics</vt:lpstr>
      <vt:lpstr>#9Slide05 Lobster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CD9_Bài 3_Cao nguyên đá Đồng Văn</dc:title>
  <dc:creator>DELL</dc:creator>
  <cp:lastModifiedBy>Admin</cp:lastModifiedBy>
  <cp:revision>10</cp:revision>
  <dcterms:created xsi:type="dcterms:W3CDTF">2006-08-16T00:00:00Z</dcterms:created>
  <dcterms:modified xsi:type="dcterms:W3CDTF">2024-07-07T09:37:49Z</dcterms:modified>
  <dc:identifier>DAGIHoouj7M</dc:identifier>
</cp:coreProperties>
</file>