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1"/>
  </p:notesMasterIdLst>
  <p:sldIdLst>
    <p:sldId id="289" r:id="rId2"/>
    <p:sldId id="260" r:id="rId3"/>
    <p:sldId id="262" r:id="rId4"/>
    <p:sldId id="259" r:id="rId5"/>
    <p:sldId id="261" r:id="rId6"/>
    <p:sldId id="263" r:id="rId7"/>
    <p:sldId id="274" r:id="rId8"/>
    <p:sldId id="266" r:id="rId9"/>
    <p:sldId id="265" r:id="rId10"/>
    <p:sldId id="258" r:id="rId11"/>
    <p:sldId id="270" r:id="rId12"/>
    <p:sldId id="283" r:id="rId13"/>
    <p:sldId id="285" r:id="rId14"/>
    <p:sldId id="286" r:id="rId15"/>
    <p:sldId id="267" r:id="rId16"/>
    <p:sldId id="278" r:id="rId17"/>
    <p:sldId id="284" r:id="rId18"/>
    <p:sldId id="288" r:id="rId19"/>
    <p:sldId id="28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99"/>
    <a:srgbClr val="FFFF00"/>
    <a:srgbClr val="006600"/>
    <a:srgbClr val="009900"/>
    <a:srgbClr val="FF3300"/>
    <a:srgbClr val="000000"/>
    <a:srgbClr val="CC00C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A55141-B206-4B71-9A66-A904DF222198}"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920B2-F41A-439D-846F-92A81F666220}" type="slidenum">
              <a:rPr lang="en-US" smtClean="0"/>
              <a:t>‹#›</a:t>
            </a:fld>
            <a:endParaRPr lang="en-US"/>
          </a:p>
        </p:txBody>
      </p:sp>
    </p:spTree>
    <p:extLst>
      <p:ext uri="{BB962C8B-B14F-4D97-AF65-F5344CB8AC3E}">
        <p14:creationId xmlns:p14="http://schemas.microsoft.com/office/powerpoint/2010/main" val="718361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3D79F0-8940-491D-97BF-74C221A53C50}" type="slidenum">
              <a:rPr lang="zh-CN" altLang="en-US" smtClean="0"/>
              <a:t>4</a:t>
            </a:fld>
            <a:endParaRPr lang="zh-CN" altLang="en-US"/>
          </a:p>
        </p:txBody>
      </p:sp>
    </p:spTree>
    <p:extLst>
      <p:ext uri="{BB962C8B-B14F-4D97-AF65-F5344CB8AC3E}">
        <p14:creationId xmlns:p14="http://schemas.microsoft.com/office/powerpoint/2010/main" val="165781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4134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1304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696948-AC50-48DE-824F-65BD2489FDFD}"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665F3-3670-43E9-BAEF-A9975BEB5E70}" type="slidenum">
              <a:rPr lang="en-US" smtClean="0"/>
              <a:t>‹#›</a:t>
            </a:fld>
            <a:endParaRPr lang="en-US"/>
          </a:p>
        </p:txBody>
      </p:sp>
    </p:spTree>
    <p:extLst>
      <p:ext uri="{BB962C8B-B14F-4D97-AF65-F5344CB8AC3E}">
        <p14:creationId xmlns:p14="http://schemas.microsoft.com/office/powerpoint/2010/main" val="2581499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696948-AC50-48DE-824F-65BD2489FDFD}"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665F3-3670-43E9-BAEF-A9975BEB5E70}" type="slidenum">
              <a:rPr lang="en-US" smtClean="0"/>
              <a:t>‹#›</a:t>
            </a:fld>
            <a:endParaRPr lang="en-US"/>
          </a:p>
        </p:txBody>
      </p:sp>
    </p:spTree>
    <p:extLst>
      <p:ext uri="{BB962C8B-B14F-4D97-AF65-F5344CB8AC3E}">
        <p14:creationId xmlns:p14="http://schemas.microsoft.com/office/powerpoint/2010/main" val="1017702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696948-AC50-48DE-824F-65BD2489FDFD}"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665F3-3670-43E9-BAEF-A9975BEB5E70}" type="slidenum">
              <a:rPr lang="en-US" smtClean="0"/>
              <a:t>‹#›</a:t>
            </a:fld>
            <a:endParaRPr lang="en-US"/>
          </a:p>
        </p:txBody>
      </p:sp>
    </p:spTree>
    <p:extLst>
      <p:ext uri="{BB962C8B-B14F-4D97-AF65-F5344CB8AC3E}">
        <p14:creationId xmlns:p14="http://schemas.microsoft.com/office/powerpoint/2010/main" val="632895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4"/>
        <p:cNvGrpSpPr/>
        <p:nvPr/>
      </p:nvGrpSpPr>
      <p:grpSpPr>
        <a:xfrm>
          <a:off x="0" y="0"/>
          <a:ext cx="0" cy="0"/>
          <a:chOff x="0" y="0"/>
          <a:chExt cx="0" cy="0"/>
        </a:xfrm>
      </p:grpSpPr>
      <p:sp>
        <p:nvSpPr>
          <p:cNvPr id="42" name="Google Shape;42;p4"/>
          <p:cNvSpPr txBox="1">
            <a:spLocks noGrp="1"/>
          </p:cNvSpPr>
          <p:nvPr>
            <p:ph type="body" idx="1"/>
          </p:nvPr>
        </p:nvSpPr>
        <p:spPr>
          <a:xfrm>
            <a:off x="3180700" y="1747400"/>
            <a:ext cx="6369600" cy="4354400"/>
          </a:xfrm>
          <a:prstGeom prst="rect">
            <a:avLst/>
          </a:prstGeom>
        </p:spPr>
        <p:txBody>
          <a:bodyPr spcFirstLastPara="1" wrap="square" lIns="91425" tIns="91425" rIns="91425" bIns="91425" anchor="t" anchorCtr="0">
            <a:noAutofit/>
          </a:bodyPr>
          <a:lstStyle>
            <a:lvl1pPr marL="609585" lvl="0" indent="-524920" rtl="0">
              <a:spcBef>
                <a:spcPts val="800"/>
              </a:spcBef>
              <a:spcAft>
                <a:spcPts val="0"/>
              </a:spcAft>
              <a:buSzPts val="2600"/>
              <a:buFont typeface="Poppins"/>
              <a:buChar char="￮"/>
              <a:defRPr sz="3467" b="1">
                <a:latin typeface="Poppins"/>
                <a:ea typeface="Poppins"/>
                <a:cs typeface="Poppins"/>
                <a:sym typeface="Poppins"/>
              </a:defRPr>
            </a:lvl1pPr>
            <a:lvl2pPr marL="1219170" lvl="1" indent="-524920" rtl="0">
              <a:spcBef>
                <a:spcPts val="0"/>
              </a:spcBef>
              <a:spcAft>
                <a:spcPts val="0"/>
              </a:spcAft>
              <a:buSzPts val="2600"/>
              <a:buFont typeface="Poppins"/>
              <a:buChar char="￮"/>
              <a:defRPr sz="3467" b="1">
                <a:latin typeface="Poppins"/>
                <a:ea typeface="Poppins"/>
                <a:cs typeface="Poppins"/>
                <a:sym typeface="Poppins"/>
              </a:defRPr>
            </a:lvl2pPr>
            <a:lvl3pPr marL="1828754" lvl="2" indent="-524920" rtl="0">
              <a:spcBef>
                <a:spcPts val="0"/>
              </a:spcBef>
              <a:spcAft>
                <a:spcPts val="0"/>
              </a:spcAft>
              <a:buSzPts val="2600"/>
              <a:buFont typeface="Poppins"/>
              <a:buChar char="￮"/>
              <a:defRPr sz="3467" b="1">
                <a:latin typeface="Poppins"/>
                <a:ea typeface="Poppins"/>
                <a:cs typeface="Poppins"/>
                <a:sym typeface="Poppins"/>
              </a:defRPr>
            </a:lvl3pPr>
            <a:lvl4pPr marL="2438339" lvl="3" indent="-524920" rtl="0">
              <a:spcBef>
                <a:spcPts val="0"/>
              </a:spcBef>
              <a:spcAft>
                <a:spcPts val="0"/>
              </a:spcAft>
              <a:buSzPts val="2600"/>
              <a:buFont typeface="Poppins"/>
              <a:buChar char="●"/>
              <a:defRPr sz="3467" b="1">
                <a:latin typeface="Poppins"/>
                <a:ea typeface="Poppins"/>
                <a:cs typeface="Poppins"/>
                <a:sym typeface="Poppins"/>
              </a:defRPr>
            </a:lvl4pPr>
            <a:lvl5pPr marL="3047924" lvl="4" indent="-524920" rtl="0">
              <a:spcBef>
                <a:spcPts val="0"/>
              </a:spcBef>
              <a:spcAft>
                <a:spcPts val="0"/>
              </a:spcAft>
              <a:buSzPts val="2600"/>
              <a:buFont typeface="Poppins"/>
              <a:buChar char="○"/>
              <a:defRPr sz="3467" b="1">
                <a:latin typeface="Poppins"/>
                <a:ea typeface="Poppins"/>
                <a:cs typeface="Poppins"/>
                <a:sym typeface="Poppins"/>
              </a:defRPr>
            </a:lvl5pPr>
            <a:lvl6pPr marL="3657509" lvl="5" indent="-524920" rtl="0">
              <a:spcBef>
                <a:spcPts val="0"/>
              </a:spcBef>
              <a:spcAft>
                <a:spcPts val="0"/>
              </a:spcAft>
              <a:buSzPts val="2600"/>
              <a:buFont typeface="Poppins"/>
              <a:buChar char="■"/>
              <a:defRPr sz="3467" b="1">
                <a:latin typeface="Poppins"/>
                <a:ea typeface="Poppins"/>
                <a:cs typeface="Poppins"/>
                <a:sym typeface="Poppins"/>
              </a:defRPr>
            </a:lvl6pPr>
            <a:lvl7pPr marL="4267093" lvl="6" indent="-524920" rtl="0">
              <a:spcBef>
                <a:spcPts val="0"/>
              </a:spcBef>
              <a:spcAft>
                <a:spcPts val="0"/>
              </a:spcAft>
              <a:buSzPts val="2600"/>
              <a:buFont typeface="Poppins"/>
              <a:buChar char="●"/>
              <a:defRPr sz="3467" b="1">
                <a:latin typeface="Poppins"/>
                <a:ea typeface="Poppins"/>
                <a:cs typeface="Poppins"/>
                <a:sym typeface="Poppins"/>
              </a:defRPr>
            </a:lvl7pPr>
            <a:lvl8pPr marL="4876678" lvl="7" indent="-524920" rtl="0">
              <a:spcBef>
                <a:spcPts val="0"/>
              </a:spcBef>
              <a:spcAft>
                <a:spcPts val="0"/>
              </a:spcAft>
              <a:buSzPts val="2600"/>
              <a:buFont typeface="Poppins"/>
              <a:buChar char="○"/>
              <a:defRPr sz="3467" b="1">
                <a:latin typeface="Poppins"/>
                <a:ea typeface="Poppins"/>
                <a:cs typeface="Poppins"/>
                <a:sym typeface="Poppins"/>
              </a:defRPr>
            </a:lvl8pPr>
            <a:lvl9pPr marL="5486263" lvl="8" indent="-524920">
              <a:spcBef>
                <a:spcPts val="0"/>
              </a:spcBef>
              <a:spcAft>
                <a:spcPts val="0"/>
              </a:spcAft>
              <a:buSzPts val="2600"/>
              <a:buFont typeface="Poppins"/>
              <a:buChar char="■"/>
              <a:defRPr sz="3467" b="1">
                <a:latin typeface="Poppins"/>
                <a:ea typeface="Poppins"/>
                <a:cs typeface="Poppins"/>
                <a:sym typeface="Poppins"/>
              </a:defRPr>
            </a:lvl9pPr>
          </a:lstStyle>
          <a:p>
            <a:endParaRPr/>
          </a:p>
        </p:txBody>
      </p:sp>
      <p:sp>
        <p:nvSpPr>
          <p:cNvPr id="44" name="Google Shape;44;p4"/>
          <p:cNvSpPr txBox="1">
            <a:spLocks noGrp="1"/>
          </p:cNvSpPr>
          <p:nvPr>
            <p:ph type="sldNum" idx="12"/>
          </p:nvPr>
        </p:nvSpPr>
        <p:spPr>
          <a:xfrm>
            <a:off x="11407833" y="6101933"/>
            <a:ext cx="580800" cy="58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4278901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5"/>
        <p:cNvGrpSpPr/>
        <p:nvPr/>
      </p:nvGrpSpPr>
      <p:grpSpPr>
        <a:xfrm>
          <a:off x="0" y="0"/>
          <a:ext cx="0" cy="0"/>
          <a:chOff x="0" y="0"/>
          <a:chExt cx="0" cy="0"/>
        </a:xfrm>
      </p:grpSpPr>
      <p:sp>
        <p:nvSpPr>
          <p:cNvPr id="46" name="Google Shape;46;p5"/>
          <p:cNvSpPr/>
          <p:nvPr/>
        </p:nvSpPr>
        <p:spPr>
          <a:xfrm>
            <a:off x="8108933" y="1018667"/>
            <a:ext cx="4820800" cy="4820800"/>
          </a:xfrm>
          <a:prstGeom prst="ellipse">
            <a:avLst/>
          </a:prstGeom>
          <a:noFill/>
          <a:ln w="9525" cap="flat" cmpd="sng">
            <a:solidFill>
              <a:srgbClr val="E8E8E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 name="Google Shape;47;p5"/>
          <p:cNvGrpSpPr/>
          <p:nvPr/>
        </p:nvGrpSpPr>
        <p:grpSpPr>
          <a:xfrm>
            <a:off x="-590308" y="449712"/>
            <a:ext cx="3099600" cy="3099600"/>
            <a:chOff x="-474900" y="321200"/>
            <a:chExt cx="2324700" cy="2324700"/>
          </a:xfrm>
        </p:grpSpPr>
        <p:sp>
          <p:nvSpPr>
            <p:cNvPr id="48" name="Google Shape;48;p5"/>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5"/>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 name="Google Shape;52;p5"/>
          <p:cNvSpPr/>
          <p:nvPr/>
        </p:nvSpPr>
        <p:spPr>
          <a:xfrm>
            <a:off x="11408000" y="6101933"/>
            <a:ext cx="580800" cy="580800"/>
          </a:xfrm>
          <a:prstGeom prst="ellipse">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5"/>
          <p:cNvSpPr txBox="1">
            <a:spLocks noGrp="1"/>
          </p:cNvSpPr>
          <p:nvPr>
            <p:ph type="title"/>
          </p:nvPr>
        </p:nvSpPr>
        <p:spPr>
          <a:xfrm>
            <a:off x="609600" y="1554833"/>
            <a:ext cx="6960400" cy="910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4" name="Google Shape;54;p5"/>
          <p:cNvSpPr txBox="1">
            <a:spLocks noGrp="1"/>
          </p:cNvSpPr>
          <p:nvPr>
            <p:ph type="body" idx="1"/>
          </p:nvPr>
        </p:nvSpPr>
        <p:spPr>
          <a:xfrm>
            <a:off x="1426167" y="2610733"/>
            <a:ext cx="6144000" cy="3491200"/>
          </a:xfrm>
          <a:prstGeom prst="rect">
            <a:avLst/>
          </a:prstGeom>
        </p:spPr>
        <p:txBody>
          <a:bodyPr spcFirstLastPara="1" wrap="square" lIns="91425" tIns="91425" rIns="91425" bIns="91425" anchor="t" anchorCtr="0">
            <a:noAutofit/>
          </a:bodyPr>
          <a:lstStyle>
            <a:lvl1pPr marL="609585" lvl="0" indent="-440256">
              <a:spcBef>
                <a:spcPts val="800"/>
              </a:spcBef>
              <a:spcAft>
                <a:spcPts val="0"/>
              </a:spcAft>
              <a:buSzPts val="1600"/>
              <a:buChar char="￮"/>
              <a:defRPr/>
            </a:lvl1pPr>
            <a:lvl2pPr marL="1219170" lvl="1" indent="-440256">
              <a:spcBef>
                <a:spcPts val="0"/>
              </a:spcBef>
              <a:spcAft>
                <a:spcPts val="0"/>
              </a:spcAft>
              <a:buSzPts val="1600"/>
              <a:buChar char="￮"/>
              <a:defRPr/>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endParaRPr/>
          </a:p>
        </p:txBody>
      </p:sp>
      <p:sp>
        <p:nvSpPr>
          <p:cNvPr id="55" name="Google Shape;55;p5"/>
          <p:cNvSpPr txBox="1">
            <a:spLocks noGrp="1"/>
          </p:cNvSpPr>
          <p:nvPr>
            <p:ph type="sldNum" idx="12"/>
          </p:nvPr>
        </p:nvSpPr>
        <p:spPr>
          <a:xfrm>
            <a:off x="11407833" y="6101933"/>
            <a:ext cx="580800" cy="58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
        <p:nvSpPr>
          <p:cNvPr id="56" name="Google Shape;56;p5"/>
          <p:cNvSpPr/>
          <p:nvPr/>
        </p:nvSpPr>
        <p:spPr>
          <a:xfrm>
            <a:off x="8363867" y="1273600"/>
            <a:ext cx="4310800" cy="4310800"/>
          </a:xfrm>
          <a:prstGeom prst="ellipse">
            <a:avLst/>
          </a:prstGeom>
          <a:solidFill>
            <a:srgbClr val="000000">
              <a:alpha val="653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8287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696948-AC50-48DE-824F-65BD2489FDFD}"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665F3-3670-43E9-BAEF-A9975BEB5E70}" type="slidenum">
              <a:rPr lang="en-US" smtClean="0"/>
              <a:t>‹#›</a:t>
            </a:fld>
            <a:endParaRPr lang="en-US"/>
          </a:p>
        </p:txBody>
      </p:sp>
    </p:spTree>
    <p:extLst>
      <p:ext uri="{BB962C8B-B14F-4D97-AF65-F5344CB8AC3E}">
        <p14:creationId xmlns:p14="http://schemas.microsoft.com/office/powerpoint/2010/main" val="1507512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696948-AC50-48DE-824F-65BD2489FDFD}"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665F3-3670-43E9-BAEF-A9975BEB5E70}" type="slidenum">
              <a:rPr lang="en-US" smtClean="0"/>
              <a:t>‹#›</a:t>
            </a:fld>
            <a:endParaRPr lang="en-US"/>
          </a:p>
        </p:txBody>
      </p:sp>
    </p:spTree>
    <p:extLst>
      <p:ext uri="{BB962C8B-B14F-4D97-AF65-F5344CB8AC3E}">
        <p14:creationId xmlns:p14="http://schemas.microsoft.com/office/powerpoint/2010/main" val="2905088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696948-AC50-48DE-824F-65BD2489FDFD}"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665F3-3670-43E9-BAEF-A9975BEB5E70}" type="slidenum">
              <a:rPr lang="en-US" smtClean="0"/>
              <a:t>‹#›</a:t>
            </a:fld>
            <a:endParaRPr lang="en-US"/>
          </a:p>
        </p:txBody>
      </p:sp>
    </p:spTree>
    <p:extLst>
      <p:ext uri="{BB962C8B-B14F-4D97-AF65-F5344CB8AC3E}">
        <p14:creationId xmlns:p14="http://schemas.microsoft.com/office/powerpoint/2010/main" val="443236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696948-AC50-48DE-824F-65BD2489FDFD}"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C665F3-3670-43E9-BAEF-A9975BEB5E70}" type="slidenum">
              <a:rPr lang="en-US" smtClean="0"/>
              <a:t>‹#›</a:t>
            </a:fld>
            <a:endParaRPr lang="en-US"/>
          </a:p>
        </p:txBody>
      </p:sp>
    </p:spTree>
    <p:extLst>
      <p:ext uri="{BB962C8B-B14F-4D97-AF65-F5344CB8AC3E}">
        <p14:creationId xmlns:p14="http://schemas.microsoft.com/office/powerpoint/2010/main" val="97288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696948-AC50-48DE-824F-65BD2489FDFD}"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C665F3-3670-43E9-BAEF-A9975BEB5E70}" type="slidenum">
              <a:rPr lang="en-US" smtClean="0"/>
              <a:t>‹#›</a:t>
            </a:fld>
            <a:endParaRPr lang="en-US"/>
          </a:p>
        </p:txBody>
      </p:sp>
    </p:spTree>
    <p:extLst>
      <p:ext uri="{BB962C8B-B14F-4D97-AF65-F5344CB8AC3E}">
        <p14:creationId xmlns:p14="http://schemas.microsoft.com/office/powerpoint/2010/main" val="393236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96948-AC50-48DE-824F-65BD2489FDFD}"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C665F3-3670-43E9-BAEF-A9975BEB5E70}" type="slidenum">
              <a:rPr lang="en-US" smtClean="0"/>
              <a:t>‹#›</a:t>
            </a:fld>
            <a:endParaRPr lang="en-US"/>
          </a:p>
        </p:txBody>
      </p:sp>
    </p:spTree>
    <p:extLst>
      <p:ext uri="{BB962C8B-B14F-4D97-AF65-F5344CB8AC3E}">
        <p14:creationId xmlns:p14="http://schemas.microsoft.com/office/powerpoint/2010/main" val="747118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696948-AC50-48DE-824F-65BD2489FDFD}"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665F3-3670-43E9-BAEF-A9975BEB5E70}" type="slidenum">
              <a:rPr lang="en-US" smtClean="0"/>
              <a:t>‹#›</a:t>
            </a:fld>
            <a:endParaRPr lang="en-US"/>
          </a:p>
        </p:txBody>
      </p:sp>
    </p:spTree>
    <p:extLst>
      <p:ext uri="{BB962C8B-B14F-4D97-AF65-F5344CB8AC3E}">
        <p14:creationId xmlns:p14="http://schemas.microsoft.com/office/powerpoint/2010/main" val="3734879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696948-AC50-48DE-824F-65BD2489FDFD}"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665F3-3670-43E9-BAEF-A9975BEB5E70}" type="slidenum">
              <a:rPr lang="en-US" smtClean="0"/>
              <a:t>‹#›</a:t>
            </a:fld>
            <a:endParaRPr lang="en-US"/>
          </a:p>
        </p:txBody>
      </p:sp>
    </p:spTree>
    <p:extLst>
      <p:ext uri="{BB962C8B-B14F-4D97-AF65-F5344CB8AC3E}">
        <p14:creationId xmlns:p14="http://schemas.microsoft.com/office/powerpoint/2010/main" val="383001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6948-AC50-48DE-824F-65BD2489FDFD}" type="datetimeFigureOut">
              <a:rPr lang="en-US" smtClean="0"/>
              <a:t>2/14/2025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665F3-3670-43E9-BAEF-A9975BEB5E70}" type="slidenum">
              <a:rPr lang="en-US" smtClean="0"/>
              <a:t>‹#›</a:t>
            </a:fld>
            <a:endParaRPr lang="en-US"/>
          </a:p>
        </p:txBody>
      </p:sp>
    </p:spTree>
    <p:extLst>
      <p:ext uri="{BB962C8B-B14F-4D97-AF65-F5344CB8AC3E}">
        <p14:creationId xmlns:p14="http://schemas.microsoft.com/office/powerpoint/2010/main" val="4244224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J023"/>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l="10834" t="5556" r="5833" b="3333"/>
          <a:stretch>
            <a:fillRect/>
          </a:stretch>
        </p:blipFill>
        <p:spPr>
          <a:xfrm>
            <a:off x="0" y="0"/>
            <a:ext cx="12192000" cy="6858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WordArt 3"/>
          <p:cNvSpPr>
            <a:spLocks noChangeArrowheads="1" noChangeShapeType="1" noTextEdit="1"/>
          </p:cNvSpPr>
          <p:nvPr/>
        </p:nvSpPr>
        <p:spPr bwMode="auto">
          <a:xfrm>
            <a:off x="2209800" y="533400"/>
            <a:ext cx="8458200" cy="1295400"/>
          </a:xfrm>
          <a:prstGeom prst="rect">
            <a:avLst/>
          </a:prstGeom>
        </p:spPr>
        <p:txBody>
          <a:bodyPr wrap="none" fromWordArt="1">
            <a:prstTxWarp prst="textInflateTop">
              <a:avLst>
                <a:gd name="adj" fmla="val 31917"/>
              </a:avLst>
            </a:prstTxWarp>
          </a:bodyPr>
          <a:lstStyle/>
          <a:p>
            <a:pPr algn="ctr"/>
            <a:r>
              <a:rPr lang="en-US" sz="2800" kern="10">
                <a:ln w="19050">
                  <a:pattFill prst="smGrid">
                    <a:fgClr>
                      <a:srgbClr val="99CCFF"/>
                    </a:fgClr>
                    <a:bgClr>
                      <a:srgbClr val="FFFFFF"/>
                    </a:bgClr>
                  </a:pattFill>
                  <a:round/>
                  <a:headEnd/>
                  <a:tailEnd/>
                </a:ln>
                <a:solidFill>
                  <a:schemeClr val="tx2"/>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KÍNH CHÀO THẦY CÔ GIÁO VÀ CÁC EM HỌC SINH</a:t>
            </a:r>
          </a:p>
        </p:txBody>
      </p:sp>
      <p:sp>
        <p:nvSpPr>
          <p:cNvPr id="2052" name="WordArt 4"/>
          <p:cNvSpPr>
            <a:spLocks noChangeArrowheads="1" noChangeShapeType="1" noTextEdit="1"/>
          </p:cNvSpPr>
          <p:nvPr/>
        </p:nvSpPr>
        <p:spPr bwMode="auto">
          <a:xfrm>
            <a:off x="4191001" y="6019801"/>
            <a:ext cx="4543425" cy="52387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Giáo viên: Phạm Thị Thu Thảo</a:t>
            </a:r>
          </a:p>
        </p:txBody>
      </p:sp>
      <p:sp>
        <p:nvSpPr>
          <p:cNvPr id="2053" name="WordArt 5" descr="ANH DONG"/>
          <p:cNvSpPr>
            <a:spLocks noChangeArrowheads="1" noChangeShapeType="1" noTextEdit="1"/>
          </p:cNvSpPr>
          <p:nvPr/>
        </p:nvSpPr>
        <p:spPr bwMode="auto">
          <a:xfrm>
            <a:off x="2438400" y="2265218"/>
            <a:ext cx="7315200" cy="2819400"/>
          </a:xfrm>
          <a:prstGeom prst="rect">
            <a:avLst/>
          </a:prstGeom>
        </p:spPr>
        <p:txBody>
          <a:bodyPr wrap="none" fromWordArt="1">
            <a:prstTxWarp prst="textWave2">
              <a:avLst>
                <a:gd name="adj1" fmla="val 13005"/>
                <a:gd name="adj2" fmla="val 0"/>
              </a:avLst>
            </a:prstTxWarp>
          </a:bodyPr>
          <a:lstStyle/>
          <a:p>
            <a:pPr algn="ctr"/>
            <a:r>
              <a:rPr lang="en-US" sz="3600" kern="10" dirty="0" smtClean="0">
                <a:ln w="9525">
                  <a:solidFill>
                    <a:srgbClr val="993300"/>
                  </a:solidFill>
                  <a:round/>
                  <a:headEnd/>
                  <a:tailEnd/>
                </a:ln>
                <a:blipFill dpi="0" rotWithShape="1">
                  <a:blip r:embed="rId3"/>
                  <a:srcRect/>
                  <a:stretch>
                    <a:fillRect/>
                  </a:stretch>
                </a:blip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KHTN 6</a:t>
            </a:r>
            <a:endParaRPr lang="en-US" sz="3600" kern="10" dirty="0">
              <a:ln w="9525">
                <a:solidFill>
                  <a:srgbClr val="993300"/>
                </a:solidFill>
                <a:round/>
                <a:headEnd/>
                <a:tailEnd/>
              </a:ln>
              <a:blipFill dpi="0" rotWithShape="1">
                <a:blip r:embed="rId3"/>
                <a:srcRect/>
                <a:stretch>
                  <a:fillRect/>
                </a:stretch>
              </a:blip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1785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943" t="18601" r="3920"/>
          <a:stretch/>
        </p:blipFill>
        <p:spPr>
          <a:xfrm>
            <a:off x="342900" y="715673"/>
            <a:ext cx="5343525" cy="4251614"/>
          </a:xfrm>
          <a:prstGeom prst="rect">
            <a:avLst/>
          </a:prstGeom>
        </p:spPr>
      </p:pic>
      <p:pic>
        <p:nvPicPr>
          <p:cNvPr id="7" name="Picture 6"/>
          <p:cNvPicPr>
            <a:picLocks noChangeAspect="1"/>
          </p:cNvPicPr>
          <p:nvPr/>
        </p:nvPicPr>
        <p:blipFill rotWithShape="1">
          <a:blip r:embed="rId3"/>
          <a:srcRect l="34993" t="24805" r="33162" b="19141"/>
          <a:stretch/>
        </p:blipFill>
        <p:spPr>
          <a:xfrm>
            <a:off x="6429375" y="715673"/>
            <a:ext cx="5443537" cy="4251614"/>
          </a:xfrm>
          <a:prstGeom prst="rect">
            <a:avLst/>
          </a:prstGeom>
        </p:spPr>
      </p:pic>
      <p:sp>
        <p:nvSpPr>
          <p:cNvPr id="9" name="Text Box 15"/>
          <p:cNvSpPr txBox="1"/>
          <p:nvPr/>
        </p:nvSpPr>
        <p:spPr>
          <a:xfrm>
            <a:off x="822960" y="70513"/>
            <a:ext cx="4082415" cy="6451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err="1">
                <a:solidFill>
                  <a:srgbClr val="0000FF"/>
                </a:solidFill>
                <a:latin typeface="Times New Roman" panose="02020603050405020304" pitchFamily="18" charset="0"/>
                <a:cs typeface="Times New Roman" panose="02020603050405020304" pitchFamily="18" charset="0"/>
              </a:rPr>
              <a:t>Bảng</a:t>
            </a:r>
            <a:r>
              <a:rPr lang="en-US" b="1" dirty="0">
                <a:solidFill>
                  <a:srgbClr val="0000FF"/>
                </a:solidFill>
                <a:latin typeface="Times New Roman" panose="02020603050405020304" pitchFamily="18" charset="0"/>
                <a:cs typeface="Times New Roman" panose="02020603050405020304" pitchFamily="18" charset="0"/>
              </a:rPr>
              <a:t> 15.1. </a:t>
            </a:r>
            <a:r>
              <a:rPr lang="en-US" b="1" dirty="0" err="1">
                <a:solidFill>
                  <a:srgbClr val="0000FF"/>
                </a:solidFill>
                <a:latin typeface="Times New Roman" panose="02020603050405020304" pitchFamily="18" charset="0"/>
                <a:cs typeface="Times New Roman" panose="02020603050405020304" pitchFamily="18" charset="0"/>
              </a:rPr>
              <a:t>Khóa</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lưỡng</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phân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dùng</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để</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phân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loại</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Cá</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vàng</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thỏ</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chó</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mèo</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10" name="Text Box 15"/>
          <p:cNvSpPr txBox="1"/>
          <p:nvPr/>
        </p:nvSpPr>
        <p:spPr>
          <a:xfrm>
            <a:off x="7319010" y="70513"/>
            <a:ext cx="408241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err="1">
                <a:solidFill>
                  <a:srgbClr val="0000FF"/>
                </a:solidFill>
                <a:latin typeface="Times New Roman" panose="02020603050405020304" pitchFamily="18" charset="0"/>
                <a:cs typeface="Times New Roman" panose="02020603050405020304" pitchFamily="18" charset="0"/>
              </a:rPr>
              <a:t>Bảng</a:t>
            </a:r>
            <a:r>
              <a:rPr lang="en-US" b="1" dirty="0">
                <a:solidFill>
                  <a:srgbClr val="0000FF"/>
                </a:solidFill>
                <a:latin typeface="Times New Roman" panose="02020603050405020304" pitchFamily="18" charset="0"/>
                <a:cs typeface="Times New Roman" panose="02020603050405020304" pitchFamily="18" charset="0"/>
              </a:rPr>
              <a:t> </a:t>
            </a:r>
            <a:r>
              <a:rPr lang="en-US" b="1" dirty="0" smtClean="0">
                <a:solidFill>
                  <a:srgbClr val="0000FF"/>
                </a:solidFill>
                <a:latin typeface="Times New Roman" panose="02020603050405020304" pitchFamily="18" charset="0"/>
                <a:cs typeface="Times New Roman" panose="02020603050405020304" pitchFamily="18" charset="0"/>
              </a:rPr>
              <a:t>15.2 . </a:t>
            </a:r>
            <a:r>
              <a:rPr lang="en-US" b="1" dirty="0" err="1">
                <a:solidFill>
                  <a:srgbClr val="0000FF"/>
                </a:solidFill>
                <a:latin typeface="Times New Roman" panose="02020603050405020304" pitchFamily="18" charset="0"/>
                <a:cs typeface="Times New Roman" panose="02020603050405020304" pitchFamily="18" charset="0"/>
              </a:rPr>
              <a:t>Khóa</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lưỡng</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phân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phân</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loại</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cây</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dựa</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trên</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các</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đặc</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điểm</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của</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lá</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cây</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252089" y="5612447"/>
            <a:ext cx="10149335" cy="830997"/>
          </a:xfrm>
          <a:prstGeom prst="rect">
            <a:avLst/>
          </a:prstGeom>
          <a:solidFill>
            <a:schemeClr val="bg1"/>
          </a:solidFill>
        </p:spPr>
        <p:txBody>
          <a:bodyPr wrap="square" rtlCol="0">
            <a:spAutoFit/>
          </a:bodyPr>
          <a:lstStyle/>
          <a:p>
            <a:pPr algn="just"/>
            <a:r>
              <a:rPr lang="en-US" sz="2400" b="1" dirty="0" err="1"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Khóa</a:t>
            </a:r>
            <a:r>
              <a:rPr lang="en-US" sz="2400" b="1" dirty="0"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lưỡng</a:t>
            </a:r>
            <a:r>
              <a:rPr lang="en-US" sz="2400" b="1" dirty="0"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phân</a:t>
            </a:r>
            <a:r>
              <a:rPr lang="en-US" sz="2400" b="1" dirty="0"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dùng</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để</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phân</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chia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sinh</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vật</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thành</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các</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nhóm</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dựa</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trên</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sự</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giống</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hoặc</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khác</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nhau</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ở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mỗi</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đặc</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điểm</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của</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sinh</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vật</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4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TextBox 11"/>
          <p:cNvSpPr txBox="1"/>
          <p:nvPr/>
        </p:nvSpPr>
        <p:spPr>
          <a:xfrm>
            <a:off x="1690255" y="5063716"/>
            <a:ext cx="7669962" cy="461665"/>
          </a:xfrm>
          <a:prstGeom prst="rect">
            <a:avLst/>
          </a:prstGeom>
          <a:noFill/>
        </p:spPr>
        <p:txBody>
          <a:bodyPr wrap="square" rtlCol="0">
            <a:spAutoFit/>
          </a:bodyPr>
          <a:lstStyle/>
          <a:p>
            <a:pPr algn="ctr"/>
            <a:r>
              <a:rPr lang="en-US" sz="2400" b="1" i="1" dirty="0" err="1" smtClean="0">
                <a:solidFill>
                  <a:srgbClr val="FF0000"/>
                </a:solidFill>
                <a:latin typeface="Times New Roman" panose="02020603050405020304" pitchFamily="18" charset="0"/>
                <a:cs typeface="Times New Roman" panose="02020603050405020304" pitchFamily="18" charset="0"/>
              </a:rPr>
              <a:t>Khóa</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lưỡng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phân</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là</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gì</a:t>
            </a:r>
            <a:r>
              <a:rPr lang="en-US" sz="2400" b="1" i="1" dirty="0" smtClean="0">
                <a:solidFill>
                  <a:srgbClr val="FF0000"/>
                </a:solidFill>
                <a:latin typeface="Times New Roman" panose="02020603050405020304" pitchFamily="18" charset="0"/>
                <a:cs typeface="Times New Roman" panose="02020603050405020304" pitchFamily="18" charset="0"/>
              </a:rPr>
              <a:t>?</a:t>
            </a:r>
            <a:endParaRPr lang="en-US" sz="2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890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943" t="18601" r="3920"/>
          <a:stretch/>
        </p:blipFill>
        <p:spPr>
          <a:xfrm>
            <a:off x="6577445" y="195656"/>
            <a:ext cx="5343525" cy="5082925"/>
          </a:xfrm>
          <a:prstGeom prst="rect">
            <a:avLst/>
          </a:prstGeom>
        </p:spPr>
      </p:pic>
      <p:pic>
        <p:nvPicPr>
          <p:cNvPr id="3" name="Picture 2"/>
          <p:cNvPicPr>
            <a:picLocks noChangeAspect="1"/>
          </p:cNvPicPr>
          <p:nvPr/>
        </p:nvPicPr>
        <p:blipFill>
          <a:blip r:embed="rId3"/>
          <a:stretch>
            <a:fillRect/>
          </a:stretch>
        </p:blipFill>
        <p:spPr>
          <a:xfrm>
            <a:off x="429491" y="195657"/>
            <a:ext cx="5141560" cy="5082925"/>
          </a:xfrm>
          <a:prstGeom prst="rect">
            <a:avLst/>
          </a:prstGeom>
        </p:spPr>
      </p:pic>
      <p:sp>
        <p:nvSpPr>
          <p:cNvPr id="4" name="TextBox 3"/>
          <p:cNvSpPr txBox="1"/>
          <p:nvPr/>
        </p:nvSpPr>
        <p:spPr>
          <a:xfrm>
            <a:off x="2092036" y="5195449"/>
            <a:ext cx="7398328" cy="461665"/>
          </a:xfrm>
          <a:prstGeom prst="rect">
            <a:avLst/>
          </a:prstGeom>
          <a:noFill/>
        </p:spPr>
        <p:txBody>
          <a:bodyPr wrap="square" rtlCol="0">
            <a:spAutoFit/>
          </a:bodyPr>
          <a:lstStyle/>
          <a:p>
            <a:pPr algn="ctr"/>
            <a:r>
              <a:rPr lang="en-US" sz="2400" b="1" i="1" dirty="0" err="1" smtClean="0">
                <a:solidFill>
                  <a:srgbClr val="FF0000"/>
                </a:solidFill>
                <a:latin typeface="Times New Roman" panose="02020603050405020304" pitchFamily="18" charset="0"/>
                <a:cs typeface="Times New Roman" panose="02020603050405020304" pitchFamily="18" charset="0"/>
              </a:rPr>
              <a:t>Có</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mấy</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dạng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khóa</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lưỡng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phân</a:t>
            </a:r>
            <a:r>
              <a:rPr lang="en-US" sz="2400" b="1" i="1" dirty="0" smtClean="0">
                <a:solidFill>
                  <a:srgbClr val="FF0000"/>
                </a:solidFill>
                <a:latin typeface="Times New Roman" panose="02020603050405020304" pitchFamily="18" charset="0"/>
                <a:cs typeface="Times New Roman" panose="02020603050405020304" pitchFamily="18" charset="0"/>
              </a:rPr>
              <a:t>?</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660073" y="5615549"/>
            <a:ext cx="6830291" cy="1200329"/>
          </a:xfrm>
          <a:prstGeom prst="rect">
            <a:avLst/>
          </a:prstGeom>
          <a:noFill/>
        </p:spPr>
        <p:txBody>
          <a:bodyPr wrap="square" rtlCol="0">
            <a:spAutoFit/>
          </a:bodyPr>
          <a:lstStyle/>
          <a:p>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Có</a:t>
            </a:r>
            <a:r>
              <a:rPr lang="en-US" sz="2400" b="1" dirty="0" smtClean="0">
                <a:solidFill>
                  <a:srgbClr val="0000FF"/>
                </a:solidFill>
                <a:latin typeface="Times New Roman" panose="02020603050405020304" pitchFamily="18" charset="0"/>
                <a:cs typeface="Times New Roman" panose="02020603050405020304" pitchFamily="18" charset="0"/>
              </a:rPr>
              <a:t> 2 </a:t>
            </a:r>
            <a:r>
              <a:rPr lang="en-US" sz="2400" b="1" dirty="0" err="1" smtClean="0">
                <a:solidFill>
                  <a:srgbClr val="0000FF"/>
                </a:solidFill>
                <a:latin typeface="Times New Roman" panose="02020603050405020304" pitchFamily="18" charset="0"/>
                <a:cs typeface="Times New Roman" panose="02020603050405020304" pitchFamily="18" charset="0"/>
              </a:rPr>
              <a:t>loại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khóa</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lưỡng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phân</a:t>
            </a:r>
            <a:r>
              <a:rPr lang="en-US" sz="2400" b="1" dirty="0" smtClean="0">
                <a:solidFill>
                  <a:srgbClr val="0000FF"/>
                </a:solidFill>
                <a:latin typeface="Times New Roman" panose="02020603050405020304" pitchFamily="18" charset="0"/>
                <a:cs typeface="Times New Roman" panose="02020603050405020304" pitchFamily="18" charset="0"/>
              </a:rPr>
              <a:t>:</a:t>
            </a:r>
          </a:p>
          <a:p>
            <a:r>
              <a:rPr lang="en-US" sz="2400" b="1" dirty="0" smtClean="0">
                <a:latin typeface="Times New Roman" panose="02020603050405020304" pitchFamily="18" charset="0"/>
                <a:cs typeface="Times New Roman" panose="02020603050405020304" pitchFamily="18" charset="0"/>
              </a:rPr>
              <a:t>       + </a:t>
            </a:r>
            <a:r>
              <a:rPr lang="en-US" sz="2400" b="1" dirty="0" err="1" smtClean="0">
                <a:latin typeface="Times New Roman" panose="02020603050405020304" pitchFamily="18" charset="0"/>
                <a:cs typeface="Times New Roman" panose="02020603050405020304" pitchFamily="18" charset="0"/>
              </a:rPr>
              <a:t>Dạng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đồ</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nhánh</a:t>
            </a:r>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       + </a:t>
            </a:r>
            <a:r>
              <a:rPr lang="en-US" sz="2400" b="1" dirty="0" err="1" smtClean="0">
                <a:latin typeface="Times New Roman" panose="02020603050405020304" pitchFamily="18" charset="0"/>
                <a:cs typeface="Times New Roman" panose="02020603050405020304" pitchFamily="18" charset="0"/>
              </a:rPr>
              <a:t>Dạng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viết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290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8"/>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12</a:t>
            </a:fld>
            <a:endParaRPr/>
          </a:p>
        </p:txBody>
      </p:sp>
      <p:sp>
        <p:nvSpPr>
          <p:cNvPr id="7" name="Rectangle 6"/>
          <p:cNvSpPr/>
          <p:nvPr/>
        </p:nvSpPr>
        <p:spPr>
          <a:xfrm>
            <a:off x="940564" y="820176"/>
            <a:ext cx="9644309" cy="1384995"/>
          </a:xfrm>
          <a:prstGeom prst="rect">
            <a:avLst/>
          </a:prstGeom>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Khóa</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a:t>
            </a:r>
          </a:p>
        </p:txBody>
      </p:sp>
      <p:sp>
        <p:nvSpPr>
          <p:cNvPr id="8" name="Rectangle 7"/>
          <p:cNvSpPr/>
          <p:nvPr/>
        </p:nvSpPr>
        <p:spPr>
          <a:xfrm>
            <a:off x="940564" y="2355865"/>
            <a:ext cx="9824418" cy="954107"/>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nhánh</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dạng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360217" y="283164"/>
            <a:ext cx="9822873" cy="461665"/>
          </a:xfrm>
          <a:prstGeom prst="rect">
            <a:avLst/>
          </a:prstGeom>
          <a:solidFill>
            <a:schemeClr val="bg1"/>
          </a:solid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I. </a:t>
            </a:r>
            <a:r>
              <a:rPr lang="en-US" sz="2400" b="1" dirty="0" err="1" smtClean="0">
                <a:latin typeface="Times New Roman" panose="02020603050405020304" pitchFamily="18" charset="0"/>
                <a:cs typeface="Times New Roman" panose="02020603050405020304" pitchFamily="18" charset="0"/>
              </a:rPr>
              <a:t>SỬ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DỤNG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KHÓA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LƯỠNG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TRONG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LOẠI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SINH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VẬT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744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1938"/>
            <a:ext cx="12192000" cy="629972"/>
          </a:xfrm>
        </p:spPr>
        <p:txBody>
          <a:bodyPr>
            <a:normAutofit/>
          </a:bodyPr>
          <a:lstStyle/>
          <a:p>
            <a:pPr algn="ctr"/>
            <a:r>
              <a:rPr lang="en-US" sz="3200" b="1" dirty="0">
                <a:latin typeface="Times New Roman" panose="02020603050405020304" pitchFamily="18" charset="0"/>
                <a:cs typeface="Times New Roman" panose="02020603050405020304" pitchFamily="18" charset="0"/>
              </a:rPr>
              <a:t>Các bước để xây dựng một khóa lưỡng phân</a:t>
            </a:r>
          </a:p>
        </p:txBody>
      </p:sp>
      <p:sp>
        <p:nvSpPr>
          <p:cNvPr id="3" name="Slide Number Placeholder 2"/>
          <p:cNvSpPr>
            <a:spLocks noGrp="1"/>
          </p:cNvSpPr>
          <p:nvPr>
            <p:ph type="sldNum" idx="12"/>
          </p:nvPr>
        </p:nvSpPr>
        <p:spPr/>
        <p:txBody>
          <a:bodyPr/>
          <a:lstStyle/>
          <a:p>
            <a:pPr algn="ctr"/>
            <a:fld id="{00000000-1234-1234-1234-123412341234}" type="slidenum">
              <a:rPr lang="en" smtClean="0"/>
              <a:pPr algn="ctr"/>
              <a:t>13</a:t>
            </a:fld>
            <a:endParaRPr lang="en"/>
          </a:p>
        </p:txBody>
      </p:sp>
      <p:sp>
        <p:nvSpPr>
          <p:cNvPr id="4" name="Rounded Rectangle 3"/>
          <p:cNvSpPr/>
          <p:nvPr/>
        </p:nvSpPr>
        <p:spPr>
          <a:xfrm>
            <a:off x="415256" y="1504614"/>
            <a:ext cx="4642715" cy="1063143"/>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Bước 1: Liệt kê các đặc điểm có thể quan sát được</a:t>
            </a:r>
          </a:p>
        </p:txBody>
      </p:sp>
      <p:sp>
        <p:nvSpPr>
          <p:cNvPr id="5" name="Rounded Rectangle 4"/>
          <p:cNvSpPr/>
          <p:nvPr/>
        </p:nvSpPr>
        <p:spPr>
          <a:xfrm>
            <a:off x="160206" y="2968488"/>
            <a:ext cx="5152817" cy="1775155"/>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rgbClr val="FF0000"/>
                </a:solidFill>
                <a:latin typeface="Times New Roman" panose="02020603050405020304" pitchFamily="18" charset="0"/>
                <a:cs typeface="Times New Roman" panose="02020603050405020304" pitchFamily="18" charset="0"/>
              </a:rPr>
              <a:t>Bước 2: Sắp xếp các đặc điểm theo thứ tự, bắt đầu với các đặc điểm chung nhất. Sau đó, chuyển sang đặc điểm cụ thể hơn</a:t>
            </a:r>
          </a:p>
        </p:txBody>
      </p:sp>
      <p:sp>
        <p:nvSpPr>
          <p:cNvPr id="6" name="Rounded Rectangle 5"/>
          <p:cNvSpPr/>
          <p:nvPr/>
        </p:nvSpPr>
        <p:spPr>
          <a:xfrm>
            <a:off x="238236" y="5144375"/>
            <a:ext cx="5152817" cy="1336243"/>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latin typeface="Times New Roman" panose="02020603050405020304" pitchFamily="18" charset="0"/>
                <a:cs typeface="Times New Roman" panose="02020603050405020304" pitchFamily="18" charset="0"/>
              </a:rPr>
              <a:t>Bước 3: Sử dụng câu hỏi để chia mẫu vật thành hai nhóm bắt và đầu từ đặc điểm chung nhất.</a:t>
            </a:r>
          </a:p>
        </p:txBody>
      </p:sp>
      <p:sp>
        <p:nvSpPr>
          <p:cNvPr id="9" name="Rounded Rectangle 8"/>
          <p:cNvSpPr/>
          <p:nvPr/>
        </p:nvSpPr>
        <p:spPr>
          <a:xfrm>
            <a:off x="5473228" y="1355749"/>
            <a:ext cx="6515405" cy="1856579"/>
          </a:xfrm>
          <a:prstGeom prst="roundRect">
            <a:avLst/>
          </a:prstGeom>
          <a:solidFill>
            <a:schemeClr val="accent1">
              <a:lumMod val="7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bg1"/>
                </a:solidFill>
                <a:latin typeface="Times New Roman" panose="02020603050405020304" pitchFamily="18" charset="0"/>
                <a:cs typeface="Times New Roman" panose="02020603050405020304" pitchFamily="18" charset="0"/>
              </a:rPr>
              <a:t>Bước 4</a:t>
            </a:r>
            <a:r>
              <a:rPr lang="en-US" sz="2400" dirty="0">
                <a:solidFill>
                  <a:schemeClr val="bg1"/>
                </a:solidFill>
                <a:latin typeface="Times New Roman" panose="02020603050405020304" pitchFamily="18" charset="0"/>
                <a:cs typeface="Times New Roman" panose="02020603050405020304" pitchFamily="18" charset="0"/>
              </a:rPr>
              <a:t>: Dựa vào đặc điểm tương phản tiếp theo, chia nhỏ mẫu vật. Tiếp tục chia nhỏ các mẫu còn lại bằng cách đặt câu hỏi cho đến khi xác định và đặt tên cho tất cả chúng. </a:t>
            </a:r>
          </a:p>
        </p:txBody>
      </p:sp>
      <p:sp>
        <p:nvSpPr>
          <p:cNvPr id="11" name="Rounded Rectangle 10"/>
          <p:cNvSpPr/>
          <p:nvPr/>
        </p:nvSpPr>
        <p:spPr>
          <a:xfrm>
            <a:off x="6057715" y="3501227"/>
            <a:ext cx="5482983" cy="1050981"/>
          </a:xfrm>
          <a:prstGeom prst="round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Bước 5: </a:t>
            </a:r>
            <a:r>
              <a:rPr lang="en-US" sz="2400" dirty="0">
                <a:solidFill>
                  <a:schemeClr val="tx1"/>
                </a:solidFill>
                <a:latin typeface="Times New Roman" panose="02020603050405020304" pitchFamily="18" charset="0"/>
                <a:cs typeface="Times New Roman" panose="02020603050405020304" pitchFamily="18" charset="0"/>
              </a:rPr>
              <a:t>Vẽ sơ đồ khoá lưỡng phân bằng cách viết hoặc vẽ sơ đồ.</a:t>
            </a:r>
          </a:p>
        </p:txBody>
      </p:sp>
      <p:sp>
        <p:nvSpPr>
          <p:cNvPr id="12" name="Rounded Rectangle 11"/>
          <p:cNvSpPr/>
          <p:nvPr/>
        </p:nvSpPr>
        <p:spPr>
          <a:xfrm>
            <a:off x="6208895" y="4987483"/>
            <a:ext cx="5180621" cy="1602101"/>
          </a:xfrm>
          <a:prstGeom prst="roundRect">
            <a:avLst/>
          </a:prstGeom>
          <a:solidFill>
            <a:schemeClr val="accent3">
              <a:lumMod val="5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Bước 6: </a:t>
            </a:r>
            <a:r>
              <a:rPr lang="en-US" sz="2400" dirty="0">
                <a:solidFill>
                  <a:schemeClr val="tx1"/>
                </a:solidFill>
                <a:latin typeface="Times New Roman" panose="02020603050405020304" pitchFamily="18" charset="0"/>
                <a:cs typeface="Times New Roman" panose="02020603050405020304" pitchFamily="18" charset="0"/>
              </a:rPr>
              <a:t>Khi đã hoàn thành khoá lưỡng phân, kiểm tra lại để chắc chắn khoá lưỡng phân vừa tạo hoạt động một cách chính xác. </a:t>
            </a:r>
          </a:p>
        </p:txBody>
      </p:sp>
    </p:spTree>
    <p:extLst>
      <p:ext uri="{BB962C8B-B14F-4D97-AF65-F5344CB8AC3E}">
        <p14:creationId xmlns:p14="http://schemas.microsoft.com/office/powerpoint/2010/main" val="382182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9"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9"/>
          <p:cNvPicPr preferRelativeResize="0"/>
          <p:nvPr/>
        </p:nvPicPr>
        <p:blipFill>
          <a:blip r:embed="rId3">
            <a:alphaModFix/>
          </a:blip>
          <a:stretch>
            <a:fillRect/>
          </a:stretch>
        </p:blipFill>
        <p:spPr>
          <a:xfrm>
            <a:off x="8496200" y="1405933"/>
            <a:ext cx="4046000" cy="4046000"/>
          </a:xfrm>
          <a:prstGeom prst="ellipse">
            <a:avLst/>
          </a:prstGeom>
          <a:noFill/>
          <a:ln>
            <a:noFill/>
          </a:ln>
        </p:spPr>
      </p:pic>
      <p:grpSp>
        <p:nvGrpSpPr>
          <p:cNvPr id="189" name="Google Shape;189;p19"/>
          <p:cNvGrpSpPr/>
          <p:nvPr/>
        </p:nvGrpSpPr>
        <p:grpSpPr>
          <a:xfrm>
            <a:off x="7804133" y="4091467"/>
            <a:ext cx="2052800" cy="2052800"/>
            <a:chOff x="6680825" y="2549350"/>
            <a:chExt cx="1539600" cy="1539600"/>
          </a:xfrm>
        </p:grpSpPr>
        <p:sp>
          <p:nvSpPr>
            <p:cNvPr id="190" name="Google Shape;190;p19"/>
            <p:cNvSpPr/>
            <p:nvPr/>
          </p:nvSpPr>
          <p:spPr>
            <a:xfrm>
              <a:off x="6825669" y="2694194"/>
              <a:ext cx="1249800" cy="1249800"/>
            </a:xfrm>
            <a:prstGeom prst="ellipse">
              <a:avLst/>
            </a:prstGeom>
            <a:solidFill>
              <a:srgbClr val="000000">
                <a:alpha val="18820"/>
              </a:srgbClr>
            </a:solidFill>
            <a:ln>
              <a:noFill/>
            </a:ln>
          </p:spPr>
          <p:txBody>
            <a:bodyPr spcFirstLastPara="1" wrap="square" lIns="121900" tIns="121900" rIns="121900" bIns="121900" anchor="ctr" anchorCtr="0">
              <a:noAutofit/>
            </a:bodyPr>
            <a:lstStyle/>
            <a:p>
              <a:endParaRPr sz="2400"/>
            </a:p>
          </p:txBody>
        </p:sp>
        <p:sp>
          <p:nvSpPr>
            <p:cNvPr id="191" name="Google Shape;191;p19"/>
            <p:cNvSpPr/>
            <p:nvPr/>
          </p:nvSpPr>
          <p:spPr>
            <a:xfrm>
              <a:off x="6894850" y="2763375"/>
              <a:ext cx="1111200" cy="1111200"/>
            </a:xfrm>
            <a:prstGeom prst="ellipse">
              <a:avLst/>
            </a:prstGeom>
            <a:solidFill>
              <a:srgbClr val="000000"/>
            </a:solidFill>
            <a:ln>
              <a:noFill/>
            </a:ln>
          </p:spPr>
          <p:txBody>
            <a:bodyPr spcFirstLastPara="1" wrap="square" lIns="121900" tIns="121900" rIns="121900" bIns="121900" anchor="ctr" anchorCtr="0">
              <a:noAutofit/>
            </a:bodyPr>
            <a:lstStyle/>
            <a:p>
              <a:endParaRPr sz="2400"/>
            </a:p>
          </p:txBody>
        </p:sp>
        <p:sp>
          <p:nvSpPr>
            <p:cNvPr id="192" name="Google Shape;192;p19"/>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121900" tIns="121900" rIns="121900" bIns="121900" anchor="ctr" anchorCtr="0">
              <a:noAutofit/>
            </a:bodyPr>
            <a:lstStyle/>
            <a:p>
              <a:endParaRPr sz="2400"/>
            </a:p>
          </p:txBody>
        </p:sp>
      </p:grpSp>
      <p:sp>
        <p:nvSpPr>
          <p:cNvPr id="193" name="Google Shape;193;p19"/>
          <p:cNvSpPr txBox="1">
            <a:spLocks noGrp="1"/>
          </p:cNvSpPr>
          <p:nvPr>
            <p:ph type="title"/>
          </p:nvPr>
        </p:nvSpPr>
        <p:spPr>
          <a:xfrm>
            <a:off x="347208" y="998287"/>
            <a:ext cx="6960400" cy="815292"/>
          </a:xfrm>
          <a:prstGeom prst="rect">
            <a:avLst/>
          </a:prstGeom>
        </p:spPr>
        <p:txBody>
          <a:bodyPr spcFirstLastPara="1" vert="horz" wrap="square" lIns="121900" tIns="121900" rIns="121900" bIns="121900" rtlCol="0" anchor="b" anchorCtr="0">
            <a:noAutofit/>
          </a:bodyPr>
          <a:lstStyle/>
          <a:p>
            <a:pPr algn="ctr"/>
            <a:r>
              <a:rPr lang="en" sz="3200" b="1" dirty="0">
                <a:latin typeface="Times New Roman" panose="02020603050405020304" pitchFamily="18" charset="0"/>
                <a:cs typeface="Times New Roman" panose="02020603050405020304" pitchFamily="18" charset="0"/>
              </a:rPr>
              <a:t>Lưu ý</a:t>
            </a:r>
            <a:endParaRPr sz="3200" b="1" dirty="0">
              <a:latin typeface="Times New Roman" panose="02020603050405020304" pitchFamily="18" charset="0"/>
              <a:cs typeface="Times New Roman" panose="02020603050405020304" pitchFamily="18" charset="0"/>
            </a:endParaRPr>
          </a:p>
        </p:txBody>
      </p:sp>
      <p:sp>
        <p:nvSpPr>
          <p:cNvPr id="195" name="Google Shape;195;p19"/>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14</a:t>
            </a:fld>
            <a:endParaRPr/>
          </a:p>
        </p:txBody>
      </p:sp>
      <p:grpSp>
        <p:nvGrpSpPr>
          <p:cNvPr id="196" name="Google Shape;196;p19"/>
          <p:cNvGrpSpPr/>
          <p:nvPr/>
        </p:nvGrpSpPr>
        <p:grpSpPr>
          <a:xfrm>
            <a:off x="8584148" y="4871284"/>
            <a:ext cx="492673" cy="492673"/>
            <a:chOff x="2594050" y="1631825"/>
            <a:chExt cx="439625" cy="439625"/>
          </a:xfrm>
        </p:grpSpPr>
        <p:sp>
          <p:nvSpPr>
            <p:cNvPr id="197" name="Google Shape;197;p19"/>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8" name="Google Shape;198;p19"/>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9" name="Google Shape;199;p19"/>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0" name="Google Shape;200;p19"/>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3" name="Rectangle 2"/>
          <p:cNvSpPr/>
          <p:nvPr/>
        </p:nvSpPr>
        <p:spPr>
          <a:xfrm>
            <a:off x="347209" y="2114269"/>
            <a:ext cx="7410804" cy="3446585"/>
          </a:xfrm>
          <a:prstGeom prst="rect">
            <a:avLst/>
          </a:prstGeom>
        </p:spPr>
        <p:txBody>
          <a:bodyPr wrap="square">
            <a:spAutoFit/>
          </a:bodyPr>
          <a:lstStyle/>
          <a:p>
            <a:pPr marL="457189" indent="-457189" algn="just">
              <a:lnSpc>
                <a:spcPts val="3600"/>
              </a:lnSpc>
              <a:spcBef>
                <a:spcPts val="267"/>
              </a:spcBef>
              <a:spcAft>
                <a:spcPts val="267"/>
              </a:spcAft>
              <a:buFont typeface="Wingdings" panose="05000000000000000000" pitchFamily="2"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Sử dụng các đặc điểm hình thái nhiều nhất có thể.</a:t>
            </a:r>
          </a:p>
          <a:p>
            <a:pPr marL="457189" indent="-457189" algn="just">
              <a:lnSpc>
                <a:spcPts val="3600"/>
              </a:lnSpc>
              <a:spcBef>
                <a:spcPts val="267"/>
              </a:spcBef>
              <a:spcAft>
                <a:spcPts val="267"/>
              </a:spcAft>
              <a:buFont typeface="Wingdings" panose="05000000000000000000" pitchFamily="2"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Sử dụng các đặc điểm chung nhất ở bước đầu và sử dụng các đặc điểm ít điểm chung hoặc ít rõ ràng hơn để chia chúng thành các nhóm nhỏ hơn.</a:t>
            </a:r>
          </a:p>
          <a:p>
            <a:pPr marL="457189" indent="-457189" algn="just">
              <a:lnSpc>
                <a:spcPts val="3600"/>
              </a:lnSpc>
              <a:spcBef>
                <a:spcPts val="267"/>
              </a:spcBef>
              <a:spcAft>
                <a:spcPts val="267"/>
              </a:spcAft>
              <a:buFont typeface="Wingdings" panose="05000000000000000000" pitchFamily="2"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Khi viết, hãy sử dụng các từ tương phản.</a:t>
            </a:r>
          </a:p>
        </p:txBody>
      </p:sp>
    </p:spTree>
    <p:extLst>
      <p:ext uri="{BB962C8B-B14F-4D97-AF65-F5344CB8AC3E}">
        <p14:creationId xmlns:p14="http://schemas.microsoft.com/office/powerpoint/2010/main" val="111059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barn(inVertical)">
                                      <p:cBhvr>
                                        <p:cTn id="7" dur="5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9232" y="157501"/>
            <a:ext cx="7436223" cy="461665"/>
          </a:xfrm>
          <a:prstGeom prst="rect">
            <a:avLst/>
          </a:prstGeom>
          <a:solidFill>
            <a:schemeClr val="bg1"/>
          </a:solid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II. </a:t>
            </a:r>
            <a:r>
              <a:rPr lang="en-US" sz="2400" b="1" dirty="0" err="1" smtClean="0">
                <a:latin typeface="Times New Roman" panose="02020603050405020304" pitchFamily="18" charset="0"/>
                <a:cs typeface="Times New Roman" panose="02020603050405020304" pitchFamily="18" charset="0"/>
              </a:rPr>
              <a:t>THỰC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HÀNH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XÂY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DỰNG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KHÓA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LƯỠNG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PHÂN</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302448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C881070-7B19-48CA-BB72-44617A5E8CEC}"/>
              </a:ext>
            </a:extLst>
          </p:cNvPr>
          <p:cNvSpPr>
            <a:spLocks noGrp="1"/>
          </p:cNvSpPr>
          <p:nvPr>
            <p:ph type="title"/>
          </p:nvPr>
        </p:nvSpPr>
        <p:spPr/>
        <p:txBody>
          <a:bodyPr/>
          <a:lstStyle/>
          <a:p>
            <a:pPr algn="ctr"/>
            <a:r>
              <a:rPr lang="vi-VN">
                <a:solidFill>
                  <a:schemeClr val="bg1"/>
                </a:solidFill>
                <a:latin typeface="Acumin Pro Condensed" panose="020B0806020202020204" pitchFamily="34" charset="0"/>
              </a:rPr>
              <a:t>Tìm hiểu cách xây dựng khóa lưỡng phân</a:t>
            </a:r>
            <a:endParaRPr lang="vi-VN" dirty="0">
              <a:solidFill>
                <a:schemeClr val="bg1"/>
              </a:solidFill>
              <a:latin typeface="Acumin Pro Condensed" panose="020B0806020202020204" pitchFamily="34" charset="0"/>
            </a:endParaRPr>
          </a:p>
        </p:txBody>
      </p:sp>
      <p:sp>
        <p:nvSpPr>
          <p:cNvPr id="4" name="TextBox 3"/>
          <p:cNvSpPr txBox="1"/>
          <p:nvPr/>
        </p:nvSpPr>
        <p:spPr>
          <a:xfrm>
            <a:off x="443344" y="124694"/>
            <a:ext cx="11596256" cy="523220"/>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Bài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tập</a:t>
            </a:r>
            <a:r>
              <a:rPr lang="en-US" sz="2800" b="1" dirty="0" smtClean="0">
                <a:latin typeface="Times New Roman" panose="02020603050405020304" pitchFamily="18" charset="0"/>
                <a:cs typeface="Times New Roman" panose="02020603050405020304" pitchFamily="18" charset="0"/>
              </a:rPr>
              <a:t> 1. Cho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vật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a:t>
            </a:r>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pic>
        <p:nvPicPr>
          <p:cNvPr id="1026" name="Picture 2" descr="Ảnh Con Thỏ Dễ Thương, Cute, Đẹp, Đáng Yêu Nhất 20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344" y="647914"/>
            <a:ext cx="5527965" cy="20234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Á RÔ P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9" y="762001"/>
            <a:ext cx="4738255" cy="19093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Ảnh Chim Bồ Câu Đẹp, Lãng Mạn, Ý Nghĩa Tự Do Hòa Bì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7998" y="3273423"/>
            <a:ext cx="4738255" cy="20230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nền hoa sen HD tuyệt đẹp cho máy tính | 蓮の花, ベトナム, 大師"/>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344" y="3267784"/>
            <a:ext cx="5527965" cy="20230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flipH="1">
            <a:off x="2043541" y="2754146"/>
            <a:ext cx="1364673" cy="430887"/>
          </a:xfrm>
          <a:prstGeom prst="rect">
            <a:avLst/>
          </a:prstGeom>
          <a:noFill/>
          <a:ln>
            <a:solidFill>
              <a:schemeClr val="tx1"/>
            </a:solidFill>
          </a:ln>
        </p:spPr>
        <p:txBody>
          <a:bodyPr wrap="square" rtlCol="0">
            <a:spAutoFit/>
          </a:bodyPr>
          <a:lstStyle/>
          <a:p>
            <a:r>
              <a:rPr lang="en-US" sz="2200" b="1" dirty="0" smtClean="0">
                <a:solidFill>
                  <a:srgbClr val="002060"/>
                </a:solidFill>
                <a:latin typeface="Times New Roman" panose="02020603050405020304" pitchFamily="18" charset="0"/>
                <a:cs typeface="Times New Roman" panose="02020603050405020304" pitchFamily="18" charset="0"/>
              </a:rPr>
              <a:t>Con </a:t>
            </a:r>
            <a:r>
              <a:rPr lang="en-US" sz="2200" b="1" dirty="0" err="1" smtClean="0">
                <a:solidFill>
                  <a:srgbClr val="002060"/>
                </a:solidFill>
                <a:latin typeface="Times New Roman" panose="02020603050405020304" pitchFamily="18" charset="0"/>
                <a:cs typeface="Times New Roman" panose="02020603050405020304" pitchFamily="18" charset="0"/>
              </a:rPr>
              <a:t>thỏ</a:t>
            </a:r>
            <a:endParaRPr lang="en-US" sz="2200" b="1" dirty="0">
              <a:solidFill>
                <a:srgbClr val="002060"/>
              </a:solidFill>
              <a:latin typeface="Times New Roman" panose="02020603050405020304" pitchFamily="18" charset="0"/>
              <a:cs typeface="Times New Roman" panose="02020603050405020304" pitchFamily="18" charset="0"/>
            </a:endParaRPr>
          </a:p>
        </p:txBody>
      </p:sp>
      <p:sp>
        <p:nvSpPr>
          <p:cNvPr id="10" name="TextBox 9"/>
          <p:cNvSpPr txBox="1"/>
          <p:nvPr/>
        </p:nvSpPr>
        <p:spPr>
          <a:xfrm flipH="1">
            <a:off x="8693727" y="2679019"/>
            <a:ext cx="1946564" cy="430887"/>
          </a:xfrm>
          <a:prstGeom prst="rect">
            <a:avLst/>
          </a:prstGeom>
          <a:noFill/>
          <a:ln>
            <a:solidFill>
              <a:schemeClr val="tx1"/>
            </a:solidFill>
          </a:ln>
        </p:spPr>
        <p:txBody>
          <a:bodyPr wrap="square" rtlCol="0">
            <a:spAutoFit/>
          </a:bodyPr>
          <a:lstStyle/>
          <a:p>
            <a:r>
              <a:rPr lang="en-US" sz="2200" b="1" dirty="0" err="1" smtClean="0">
                <a:solidFill>
                  <a:srgbClr val="002060"/>
                </a:solidFill>
                <a:latin typeface="Times New Roman" panose="02020603050405020304" pitchFamily="18" charset="0"/>
                <a:cs typeface="Times New Roman" panose="02020603050405020304" pitchFamily="18" charset="0"/>
              </a:rPr>
              <a:t>Cá</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rô</a:t>
            </a:r>
            <a:r>
              <a:rPr lang="en-US" sz="2200" b="1" dirty="0" smtClean="0">
                <a:solidFill>
                  <a:srgbClr val="002060"/>
                </a:solidFill>
                <a:latin typeface="Times New Roman" panose="02020603050405020304" pitchFamily="18" charset="0"/>
                <a:cs typeface="Times New Roman" panose="02020603050405020304" pitchFamily="18" charset="0"/>
              </a:rPr>
              <a:t> phi</a:t>
            </a:r>
            <a:endParaRPr lang="en-US" sz="2200" b="1"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flipH="1">
            <a:off x="1766449" y="5347938"/>
            <a:ext cx="1918855" cy="430887"/>
          </a:xfrm>
          <a:prstGeom prst="rect">
            <a:avLst/>
          </a:prstGeom>
          <a:noFill/>
          <a:ln>
            <a:solidFill>
              <a:schemeClr val="tx1"/>
            </a:solidFill>
          </a:ln>
        </p:spPr>
        <p:txBody>
          <a:bodyPr wrap="square" rtlCol="0">
            <a:spAutoFit/>
          </a:bodyPr>
          <a:lstStyle/>
          <a:p>
            <a:r>
              <a:rPr lang="en-US" sz="2200" b="1" dirty="0" err="1" smtClean="0">
                <a:solidFill>
                  <a:srgbClr val="002060"/>
                </a:solidFill>
                <a:latin typeface="Times New Roman" panose="02020603050405020304" pitchFamily="18" charset="0"/>
                <a:cs typeface="Times New Roman" panose="02020603050405020304" pitchFamily="18" charset="0"/>
              </a:rPr>
              <a:t>Cây</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hoa</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sen</a:t>
            </a:r>
            <a:endParaRPr lang="en-US" sz="2200" b="1" dirty="0">
              <a:solidFill>
                <a:srgbClr val="00206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flipH="1">
            <a:off x="8693727" y="5415578"/>
            <a:ext cx="1946564" cy="430887"/>
          </a:xfrm>
          <a:prstGeom prst="rect">
            <a:avLst/>
          </a:prstGeom>
          <a:noFill/>
          <a:ln>
            <a:solidFill>
              <a:schemeClr val="tx1"/>
            </a:solidFill>
          </a:ln>
        </p:spPr>
        <p:txBody>
          <a:bodyPr wrap="square" rtlCol="0">
            <a:spAutoFit/>
          </a:bodyPr>
          <a:lstStyle/>
          <a:p>
            <a:r>
              <a:rPr lang="en-US" sz="2200" b="1" dirty="0" err="1" smtClean="0">
                <a:solidFill>
                  <a:srgbClr val="002060"/>
                </a:solidFill>
                <a:latin typeface="Times New Roman" panose="02020603050405020304" pitchFamily="18" charset="0"/>
                <a:cs typeface="Times New Roman" panose="02020603050405020304" pitchFamily="18" charset="0"/>
              </a:rPr>
              <a:t>Chim</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bồ</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câu</a:t>
            </a:r>
            <a:endParaRPr lang="en-US" sz="2200" b="1" dirty="0">
              <a:solidFill>
                <a:srgbClr val="00206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28599" y="5861481"/>
            <a:ext cx="11367654" cy="954107"/>
          </a:xfrm>
          <a:prstGeom prst="rect">
            <a:avLst/>
          </a:prstGeom>
          <a:noFill/>
        </p:spPr>
        <p:txBody>
          <a:bodyPr wrap="square" rtlCol="0">
            <a:spAutoFit/>
          </a:bodyPr>
          <a:lstStyle/>
          <a:p>
            <a:pPr algn="just"/>
            <a:r>
              <a:rPr lang="en-US" sz="2800" b="1" dirty="0" err="1" smtClean="0">
                <a:latin typeface="Times New Roman" panose="02020603050405020304" pitchFamily="18" charset="0"/>
                <a:cs typeface="Times New Roman" panose="02020603050405020304" pitchFamily="18" charset="0"/>
              </a:rPr>
              <a:t>Em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hãy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dụng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đồ</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khóa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lương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để</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loại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nhóm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vật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trên</a:t>
            </a:r>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0003977"/>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26180" y="371646"/>
            <a:ext cx="3065263" cy="461665"/>
          </a:xfrm>
          <a:prstGeom prst="rect">
            <a:avLst/>
          </a:prstGeom>
          <a:solidFill>
            <a:schemeClr val="bg2"/>
          </a:solidFill>
          <a:ln>
            <a:solidFill>
              <a:schemeClr val="tx1"/>
            </a:solidFill>
          </a:ln>
        </p:spPr>
        <p:txBody>
          <a:bodyPr wrap="none" rtlCol="0">
            <a:spAutoFit/>
          </a:bodyPr>
          <a:lstStyle/>
          <a:p>
            <a:r>
              <a:rPr lang="en-US" sz="2400" b="1" dirty="0" err="1" smtClean="0">
                <a:latin typeface="Times New Roman" panose="02020603050405020304" pitchFamily="18" charset="0"/>
                <a:cs typeface="Times New Roman" panose="02020603050405020304" pitchFamily="18" charset="0"/>
              </a:rPr>
              <a:t>Thỏ</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chim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cây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sen</a:t>
            </a:r>
            <a:endParaRPr lang="en-US" sz="2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729258" y="1655698"/>
            <a:ext cx="3214342" cy="830997"/>
          </a:xfrm>
          <a:prstGeom prst="rect">
            <a:avLst/>
          </a:prstGeom>
          <a:solidFill>
            <a:schemeClr val="accent2"/>
          </a:solidFill>
          <a:ln>
            <a:solidFill>
              <a:schemeClr val="tx1"/>
            </a:solidFill>
          </a:ln>
        </p:spPr>
        <p:txBody>
          <a:bodyPr wrap="none" rtlCol="0">
            <a:spAutoFit/>
          </a:bodyPr>
          <a:lstStyle/>
          <a:p>
            <a:pPr algn="ctr"/>
            <a:r>
              <a:rPr lang="en-US" sz="2400" b="1" dirty="0" err="1" smtClean="0">
                <a:latin typeface="Times New Roman" panose="02020603050405020304" pitchFamily="18" charset="0"/>
                <a:cs typeface="Times New Roman" panose="02020603050405020304" pitchFamily="18" charset="0"/>
              </a:rPr>
              <a:t>Có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khả</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năng</a:t>
            </a:r>
            <a:r>
              <a:rPr lang="en-US" sz="2400" b="1" dirty="0" smtClean="0">
                <a:latin typeface="Times New Roman" panose="02020603050405020304" pitchFamily="18" charset="0"/>
                <a:cs typeface="Times New Roman" panose="02020603050405020304" pitchFamily="18" charset="0"/>
              </a:rPr>
              <a:t> di </a:t>
            </a:r>
            <a:r>
              <a:rPr lang="en-US" sz="2400" b="1" dirty="0" err="1" smtClean="0">
                <a:latin typeface="Times New Roman" panose="02020603050405020304" pitchFamily="18" charset="0"/>
                <a:cs typeface="Times New Roman" panose="02020603050405020304" pitchFamily="18" charset="0"/>
              </a:rPr>
              <a:t>chuyển</a:t>
            </a: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Thỏ</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chim</a:t>
            </a:r>
            <a:r>
              <a:rPr lang="en-US" sz="2400" b="1"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7450769" y="1704109"/>
            <a:ext cx="4094391" cy="830997"/>
          </a:xfrm>
          <a:prstGeom prst="rect">
            <a:avLst/>
          </a:prstGeom>
          <a:solidFill>
            <a:schemeClr val="accent6"/>
          </a:solidFill>
          <a:ln>
            <a:solidFill>
              <a:schemeClr val="tx1"/>
            </a:solidFill>
          </a:ln>
        </p:spPr>
        <p:txBody>
          <a:bodyPr wrap="none" rtlCol="0">
            <a:spAutoFit/>
          </a:bodyPr>
          <a:lstStyle/>
          <a:p>
            <a:pPr algn="ctr"/>
            <a:r>
              <a:rPr lang="en-US" sz="2400" b="1" dirty="0" err="1" smtClean="0">
                <a:latin typeface="Times New Roman" panose="02020603050405020304" pitchFamily="18" charset="0"/>
                <a:cs typeface="Times New Roman" panose="02020603050405020304" pitchFamily="18" charset="0"/>
              </a:rPr>
              <a:t>Không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khả</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năng</a:t>
            </a:r>
            <a:r>
              <a:rPr lang="en-US" sz="2400" b="1" dirty="0" smtClean="0">
                <a:latin typeface="Times New Roman" panose="02020603050405020304" pitchFamily="18" charset="0"/>
                <a:cs typeface="Times New Roman" panose="02020603050405020304" pitchFamily="18" charset="0"/>
              </a:rPr>
              <a:t> di </a:t>
            </a:r>
            <a:r>
              <a:rPr lang="en-US" sz="2400" b="1" dirty="0" err="1" smtClean="0">
                <a:latin typeface="Times New Roman" panose="02020603050405020304" pitchFamily="18" charset="0"/>
                <a:cs typeface="Times New Roman" panose="02020603050405020304" pitchFamily="18" charset="0"/>
              </a:rPr>
              <a:t>chuyển</a:t>
            </a:r>
            <a:endParaRPr lang="en-US" sz="2400" b="1" dirty="0" smtClean="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cây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sen</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795407" y="3402562"/>
            <a:ext cx="1723550" cy="830997"/>
          </a:xfrm>
          <a:prstGeom prst="rect">
            <a:avLst/>
          </a:prstGeom>
          <a:solidFill>
            <a:schemeClr val="accent1">
              <a:lumMod val="20000"/>
              <a:lumOff val="80000"/>
            </a:schemeClr>
          </a:solidFill>
          <a:ln>
            <a:solidFill>
              <a:schemeClr val="tx1"/>
            </a:solidFill>
          </a:ln>
        </p:spPr>
        <p:txBody>
          <a:bodyPr wrap="none" rtlCol="0">
            <a:spAutoFit/>
          </a:bodyPr>
          <a:lstStyle/>
          <a:p>
            <a:pPr algn="ctr"/>
            <a:r>
              <a:rPr lang="en-US" sz="2400" b="1" dirty="0" err="1" smtClean="0">
                <a:latin typeface="Times New Roman" panose="02020603050405020304" pitchFamily="18" charset="0"/>
                <a:cs typeface="Times New Roman" panose="02020603050405020304" pitchFamily="18" charset="0"/>
              </a:rPr>
              <a:t>Có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chân</a:t>
            </a: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Thỏ</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chim</a:t>
            </a:r>
            <a:r>
              <a:rPr lang="en-US" sz="2400" b="1"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5077288" y="3430957"/>
            <a:ext cx="2151551" cy="830997"/>
          </a:xfrm>
          <a:prstGeom prst="rect">
            <a:avLst/>
          </a:prstGeom>
          <a:solidFill>
            <a:schemeClr val="tx2">
              <a:lumMod val="60000"/>
              <a:lumOff val="40000"/>
            </a:schemeClr>
          </a:solidFill>
          <a:ln>
            <a:solidFill>
              <a:schemeClr val="tx1"/>
            </a:solidFill>
          </a:ln>
        </p:spPr>
        <p:txBody>
          <a:bodyPr wrap="none" rtlCol="0">
            <a:spAutoFit/>
          </a:bodyPr>
          <a:lstStyle/>
          <a:p>
            <a:pPr algn="ctr"/>
            <a:r>
              <a:rPr lang="en-US" sz="2400" b="1" dirty="0" err="1" smtClean="0">
                <a:latin typeface="Times New Roman" panose="02020603050405020304" pitchFamily="18" charset="0"/>
                <a:cs typeface="Times New Roman" panose="02020603050405020304" pitchFamily="18" charset="0"/>
              </a:rPr>
              <a:t>Không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chân</a:t>
            </a: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Cá</a:t>
            </a:r>
            <a:r>
              <a:rPr lang="en-US" sz="2400" b="1"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166251" y="5130878"/>
            <a:ext cx="2202847" cy="830997"/>
          </a:xfrm>
          <a:prstGeom prst="rect">
            <a:avLst/>
          </a:prstGeom>
          <a:solidFill>
            <a:schemeClr val="accent6">
              <a:lumMod val="60000"/>
              <a:lumOff val="40000"/>
            </a:schemeClr>
          </a:solidFill>
          <a:ln>
            <a:solidFill>
              <a:schemeClr val="tx1"/>
            </a:solidFill>
          </a:ln>
        </p:spPr>
        <p:txBody>
          <a:bodyPr wrap="none" rtlCol="0">
            <a:spAutoFit/>
          </a:bodyPr>
          <a:lstStyle/>
          <a:p>
            <a:pPr algn="ctr"/>
            <a:r>
              <a:rPr lang="en-US" sz="2400" b="1" dirty="0" err="1" smtClean="0">
                <a:latin typeface="Times New Roman" panose="02020603050405020304" pitchFamily="18" charset="0"/>
                <a:cs typeface="Times New Roman" panose="02020603050405020304" pitchFamily="18" charset="0"/>
              </a:rPr>
              <a:t>Không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biết</a:t>
            </a:r>
            <a:r>
              <a:rPr lang="en-US" sz="2400" b="1" dirty="0" smtClean="0">
                <a:latin typeface="Times New Roman" panose="02020603050405020304" pitchFamily="18" charset="0"/>
                <a:cs typeface="Times New Roman" panose="02020603050405020304" pitchFamily="18" charset="0"/>
              </a:rPr>
              <a:t> bay</a:t>
            </a:r>
          </a:p>
          <a:p>
            <a:pPr algn="ctr"/>
            <a:r>
              <a:rPr lang="en-US" sz="2400" b="1" dirty="0" smtClean="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Thỏ</a:t>
            </a:r>
            <a:r>
              <a:rPr lang="en-US" sz="2400" b="1"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3587095" y="5130878"/>
            <a:ext cx="1269899" cy="830997"/>
          </a:xfrm>
          <a:prstGeom prst="rect">
            <a:avLst/>
          </a:prstGeom>
          <a:solidFill>
            <a:schemeClr val="accent2">
              <a:lumMod val="60000"/>
              <a:lumOff val="40000"/>
            </a:schemeClr>
          </a:solidFill>
          <a:ln>
            <a:solidFill>
              <a:schemeClr val="tx1"/>
            </a:solidFill>
          </a:ln>
        </p:spPr>
        <p:txBody>
          <a:bodyPr wrap="none" rtlCol="0">
            <a:spAutoFit/>
          </a:bodyPr>
          <a:lstStyle/>
          <a:p>
            <a:pPr algn="ctr"/>
            <a:r>
              <a:rPr lang="en-US" sz="2400" b="1" dirty="0" err="1" smtClean="0">
                <a:latin typeface="Times New Roman" panose="02020603050405020304" pitchFamily="18" charset="0"/>
                <a:cs typeface="Times New Roman" panose="02020603050405020304" pitchFamily="18" charset="0"/>
              </a:rPr>
              <a:t>Biết</a:t>
            </a:r>
            <a:r>
              <a:rPr lang="en-US" sz="2400" b="1" dirty="0" smtClean="0">
                <a:latin typeface="Times New Roman" panose="02020603050405020304" pitchFamily="18" charset="0"/>
                <a:cs typeface="Times New Roman" panose="02020603050405020304" pitchFamily="18" charset="0"/>
              </a:rPr>
              <a:t> bay</a:t>
            </a:r>
          </a:p>
          <a:p>
            <a:pPr algn="ctr"/>
            <a:r>
              <a:rPr lang="en-US" sz="2400" b="1" dirty="0" smtClean="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Chim</a:t>
            </a:r>
            <a:r>
              <a:rPr lang="en-US" sz="2400" b="1" dirty="0">
                <a:latin typeface="Times New Roman" panose="02020603050405020304" pitchFamily="18" charset="0"/>
                <a:cs typeface="Times New Roman" panose="02020603050405020304" pitchFamily="18" charset="0"/>
              </a:rPr>
              <a:t>)</a:t>
            </a:r>
          </a:p>
        </p:txBody>
      </p:sp>
      <p:cxnSp>
        <p:nvCxnSpPr>
          <p:cNvPr id="11" name="Straight Connector 10"/>
          <p:cNvCxnSpPr>
            <a:endCxn id="3" idx="2"/>
          </p:cNvCxnSpPr>
          <p:nvPr/>
        </p:nvCxnSpPr>
        <p:spPr>
          <a:xfrm flipV="1">
            <a:off x="6658811" y="833311"/>
            <a:ext cx="1" cy="3879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197927" y="2486695"/>
            <a:ext cx="2332" cy="482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9365673" y="1221238"/>
            <a:ext cx="2332" cy="482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195595" y="1172827"/>
            <a:ext cx="2332" cy="482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668144" y="2932328"/>
            <a:ext cx="2332" cy="482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017785" y="2919691"/>
            <a:ext cx="2332" cy="482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204146" y="4636190"/>
            <a:ext cx="2332" cy="482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185170" y="4636189"/>
            <a:ext cx="2332" cy="482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668144" y="4246197"/>
            <a:ext cx="16098" cy="378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95595" y="1221238"/>
            <a:ext cx="51700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668144" y="2969566"/>
            <a:ext cx="33470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231607" y="4624372"/>
            <a:ext cx="2963988" cy="118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57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par>
                                <p:cTn id="44" presetID="22" presetClass="entr" presetSubtype="4"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par>
                                <p:cTn id="47" presetID="22" presetClass="entr" presetSubtype="4"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par>
                                <p:cTn id="50" presetID="22" presetClass="entr" presetSubtype="4"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fill="hold"/>
                                        <p:tgtEl>
                                          <p:spTgt spid="7"/>
                                        </p:tgtEl>
                                        <p:attrNameLst>
                                          <p:attrName>ppt_x</p:attrName>
                                        </p:attrNameLst>
                                      </p:cBhvr>
                                      <p:tavLst>
                                        <p:tav tm="0">
                                          <p:val>
                                            <p:strVal val="#ppt_x"/>
                                          </p:val>
                                        </p:tav>
                                        <p:tav tm="100000">
                                          <p:val>
                                            <p:strVal val="#ppt_x"/>
                                          </p:val>
                                        </p:tav>
                                      </p:tavLst>
                                    </p:anim>
                                    <p:anim calcmode="lin" valueType="num">
                                      <p:cBhvr additive="base">
                                        <p:cTn id="6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circle(in)">
                                      <p:cBhvr>
                                        <p:cTn id="68" dur="2000"/>
                                        <p:tgtEl>
                                          <p:spTgt spid="22"/>
                                        </p:tgtEl>
                                      </p:cBhvr>
                                    </p:animEffect>
                                  </p:childTnLst>
                                </p:cTn>
                              </p:par>
                              <p:par>
                                <p:cTn id="69" presetID="6" presetClass="entr" presetSubtype="16"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circle(in)">
                                      <p:cBhvr>
                                        <p:cTn id="71" dur="2000"/>
                                        <p:tgtEl>
                                          <p:spTgt spid="31"/>
                                        </p:tgtEl>
                                      </p:cBhvr>
                                    </p:animEffect>
                                  </p:childTnLst>
                                </p:cTn>
                              </p:par>
                              <p:par>
                                <p:cTn id="72" presetID="6" presetClass="entr" presetSubtype="16" fill="hold"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circle(in)">
                                      <p:cBhvr>
                                        <p:cTn id="74" dur="2000"/>
                                        <p:tgtEl>
                                          <p:spTgt spid="20"/>
                                        </p:tgtEl>
                                      </p:cBhvr>
                                    </p:animEffect>
                                  </p:childTnLst>
                                </p:cTn>
                              </p:par>
                              <p:par>
                                <p:cTn id="75" presetID="6" presetClass="entr" presetSubtype="16"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circle(in)">
                                      <p:cBhvr>
                                        <p:cTn id="77" dur="20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additive="base">
                                        <p:cTn id="82" dur="500" fill="hold"/>
                                        <p:tgtEl>
                                          <p:spTgt spid="8"/>
                                        </p:tgtEl>
                                        <p:attrNameLst>
                                          <p:attrName>ppt_x</p:attrName>
                                        </p:attrNameLst>
                                      </p:cBhvr>
                                      <p:tavLst>
                                        <p:tav tm="0">
                                          <p:val>
                                            <p:strVal val="#ppt_x"/>
                                          </p:val>
                                        </p:tav>
                                        <p:tav tm="100000">
                                          <p:val>
                                            <p:strVal val="#ppt_x"/>
                                          </p:val>
                                        </p:tav>
                                      </p:tavLst>
                                    </p:anim>
                                    <p:anim calcmode="lin" valueType="num">
                                      <p:cBhvr additive="base">
                                        <p:cTn id="8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93003857"/>
              </p:ext>
            </p:extLst>
          </p:nvPr>
        </p:nvGraphicFramePr>
        <p:xfrm>
          <a:off x="1067526" y="1257888"/>
          <a:ext cx="9633816" cy="5542915"/>
        </p:xfrm>
        <a:graphic>
          <a:graphicData uri="http://schemas.openxmlformats.org/drawingml/2006/table">
            <a:tbl>
              <a:tblPr firstRow="1" bandRow="1">
                <a:tableStyleId>{5C22544A-7EE6-4342-B048-85BDC9FD1C3A}</a:tableStyleId>
              </a:tblPr>
              <a:tblGrid>
                <a:gridCol w="1439023">
                  <a:extLst>
                    <a:ext uri="{9D8B030D-6E8A-4147-A177-3AD203B41FA5}">
                      <a16:colId xmlns:a16="http://schemas.microsoft.com/office/drawing/2014/main" val="20000"/>
                    </a:ext>
                  </a:extLst>
                </a:gridCol>
                <a:gridCol w="3262575">
                  <a:extLst>
                    <a:ext uri="{9D8B030D-6E8A-4147-A177-3AD203B41FA5}">
                      <a16:colId xmlns:a16="http://schemas.microsoft.com/office/drawing/2014/main" val="20001"/>
                    </a:ext>
                  </a:extLst>
                </a:gridCol>
                <a:gridCol w="4932218">
                  <a:extLst>
                    <a:ext uri="{9D8B030D-6E8A-4147-A177-3AD203B41FA5}">
                      <a16:colId xmlns:a16="http://schemas.microsoft.com/office/drawing/2014/main" val="20002"/>
                    </a:ext>
                  </a:extLst>
                </a:gridCol>
              </a:tblGrid>
              <a:tr h="0">
                <a:tc>
                  <a:txBody>
                    <a:bodyPr/>
                    <a:lstStyle/>
                    <a:p>
                      <a:pPr algn="ctr"/>
                      <a:r>
                        <a:rPr lang="en-US" sz="240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aseline="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bước</a:t>
                      </a:r>
                      <a:endParaRPr lang="en-US" sz="24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Đặc</a:t>
                      </a:r>
                      <a:r>
                        <a:rPr lang="en-US" sz="240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điểm</a:t>
                      </a:r>
                      <a:endParaRPr lang="en-US" sz="24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Tên</a:t>
                      </a:r>
                      <a:r>
                        <a:rPr lang="en-US" sz="2400" baseline="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cây</a:t>
                      </a:r>
                      <a:endParaRPr lang="en-US" sz="24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746760">
                <a:tc rowSpan="2">
                  <a:txBody>
                    <a:bodyPr/>
                    <a:lstStyle/>
                    <a:p>
                      <a:pPr algn="ctr"/>
                      <a:r>
                        <a:rPr lang="en-US" sz="2400" b="1" dirty="0"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1a</a:t>
                      </a:r>
                    </a:p>
                    <a:p>
                      <a:pPr algn="ctr"/>
                      <a:endParaRPr lang="en-US" sz="2400" b="1" dirty="0">
                        <a:solidFill>
                          <a:srgbClr val="006600"/>
                        </a:solidFill>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400" b="1" dirty="0"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1b</a:t>
                      </a:r>
                      <a:endParaRPr lang="en-US" sz="2400" b="1" dirty="0">
                        <a:solidFill>
                          <a:srgbClr val="006600"/>
                        </a:solidFill>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dirty="0" err="1"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Thân</a:t>
                      </a:r>
                      <a:r>
                        <a:rPr lang="en-US" sz="2400" baseline="0" dirty="0"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gỗ</a:t>
                      </a:r>
                      <a:endParaRPr lang="en-US" sz="2400" dirty="0">
                        <a:solidFill>
                          <a:srgbClr val="006600"/>
                        </a:solidFill>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26135">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dirty="0" err="1"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Thân</a:t>
                      </a:r>
                      <a:r>
                        <a:rPr lang="en-US" sz="2400" baseline="0" dirty="0"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bò</a:t>
                      </a:r>
                      <a:endParaRPr lang="en-US" sz="2400" dirty="0">
                        <a:solidFill>
                          <a:srgbClr val="006600"/>
                        </a:solidFill>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47395">
                <a:tc rowSpan="2">
                  <a:txBody>
                    <a:bodyPr/>
                    <a:lstStyle/>
                    <a:p>
                      <a:pPr algn="ctr"/>
                      <a:r>
                        <a:rPr lang="en-US" sz="2400" b="1" dirty="0"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2a</a:t>
                      </a:r>
                    </a:p>
                    <a:p>
                      <a:pPr algn="ctr"/>
                      <a:endParaRPr lang="en-US" sz="2400" b="1" dirty="0">
                        <a:solidFill>
                          <a:srgbClr val="CC0099"/>
                        </a:solidFill>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400" b="1" dirty="0"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2b</a:t>
                      </a:r>
                      <a:endParaRPr lang="en-US" sz="2400" b="1" dirty="0">
                        <a:solidFill>
                          <a:srgbClr val="CC0099"/>
                        </a:solidFill>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dirty="0" err="1"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Lá</a:t>
                      </a:r>
                      <a:r>
                        <a:rPr lang="en-US" sz="2400" baseline="0" dirty="0"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mọc</a:t>
                      </a:r>
                      <a:r>
                        <a:rPr lang="en-US" sz="2400" baseline="0" dirty="0"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vòng</a:t>
                      </a:r>
                      <a:endParaRPr lang="en-US" sz="2400" dirty="0">
                        <a:solidFill>
                          <a:srgbClr val="CC0099"/>
                        </a:solidFill>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46125">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dirty="0" err="1"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Lá</a:t>
                      </a:r>
                      <a:r>
                        <a:rPr lang="en-US" sz="2400" baseline="0" dirty="0"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mọc</a:t>
                      </a:r>
                      <a:r>
                        <a:rPr lang="en-US" sz="2400" baseline="0" dirty="0"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cách</a:t>
                      </a:r>
                      <a:endParaRPr lang="en-US" sz="2400" dirty="0">
                        <a:solidFill>
                          <a:srgbClr val="CC0099"/>
                        </a:solidFill>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sz="3200" b="1" dirty="0" smtClean="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26135">
                <a:tc rowSpan="2">
                  <a:txBody>
                    <a:bodyPr/>
                    <a:lstStyle/>
                    <a:p>
                      <a:pPr algn="ctr"/>
                      <a:r>
                        <a:rPr lang="en-US" sz="2400"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3a</a:t>
                      </a:r>
                    </a:p>
                    <a:p>
                      <a:pPr algn="ctr"/>
                      <a:endParaRPr lang="en-US" sz="2400"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a:p>
                      <a:pPr algn="ctr"/>
                      <a:endParaRPr lang="en-US"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400"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3b</a:t>
                      </a:r>
                      <a:endParaRPr lang="en-US"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Gân</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lá</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song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song</a:t>
                      </a:r>
                      <a:endParaRPr lang="en-US" sz="2400"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sz="3200" b="1" dirty="0" smtClean="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193165">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Gân</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lá</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hình</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mạng</a:t>
                      </a:r>
                      <a:endParaRPr lang="en-US" sz="2400"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sz="3200" b="1" dirty="0" smtClean="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13" name="TextBox 12"/>
          <p:cNvSpPr txBox="1"/>
          <p:nvPr/>
        </p:nvSpPr>
        <p:spPr>
          <a:xfrm>
            <a:off x="7331879" y="2617043"/>
            <a:ext cx="2008909"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Đi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bước</a:t>
            </a:r>
            <a:r>
              <a:rPr lang="en-US" sz="2400" b="1" dirty="0" smtClean="0">
                <a:latin typeface="Times New Roman" panose="02020603050405020304" pitchFamily="18" charset="0"/>
                <a:cs typeface="Times New Roman" panose="02020603050405020304" pitchFamily="18" charset="0"/>
              </a:rPr>
              <a:t> 3</a:t>
            </a:r>
            <a:endParaRPr lang="en-US" sz="24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7217365" y="3452580"/>
            <a:ext cx="1849310" cy="461665"/>
          </a:xfrm>
          <a:prstGeom prst="rect">
            <a:avLst/>
          </a:prstGeom>
          <a:noFill/>
        </p:spPr>
        <p:txBody>
          <a:bodyPr wrap="square" rtlCol="0">
            <a:spAutoFit/>
          </a:bodyPr>
          <a:lstStyle/>
          <a:p>
            <a:r>
              <a:rPr lang="en-US" sz="2400" b="1" dirty="0" err="1" smtClean="0">
                <a:solidFill>
                  <a:srgbClr val="FF3300"/>
                </a:solidFill>
                <a:latin typeface="Times New Roman" panose="02020603050405020304" pitchFamily="18" charset="0"/>
                <a:cs typeface="Times New Roman" panose="02020603050405020304" pitchFamily="18" charset="0"/>
              </a:rPr>
              <a:t>Cây</a:t>
            </a:r>
            <a:r>
              <a:rPr lang="en-US" sz="2400" b="1" dirty="0" smtClean="0">
                <a:solidFill>
                  <a:srgbClr val="FF3300"/>
                </a:solidFill>
                <a:latin typeface="Times New Roman" panose="02020603050405020304" pitchFamily="18" charset="0"/>
                <a:cs typeface="Times New Roman" panose="02020603050405020304" pitchFamily="18" charset="0"/>
              </a:rPr>
              <a:t> </a:t>
            </a:r>
            <a:r>
              <a:rPr lang="en-US" sz="2400" b="1" dirty="0" err="1" smtClean="0">
                <a:solidFill>
                  <a:srgbClr val="FF3300"/>
                </a:solidFill>
                <a:latin typeface="Times New Roman" panose="02020603050405020304" pitchFamily="18" charset="0"/>
                <a:cs typeface="Times New Roman" panose="02020603050405020304" pitchFamily="18" charset="0"/>
              </a:rPr>
              <a:t>hoa</a:t>
            </a:r>
            <a:r>
              <a:rPr lang="en-US" sz="2400" b="1" dirty="0" smtClean="0">
                <a:solidFill>
                  <a:srgbClr val="FF3300"/>
                </a:solidFill>
                <a:latin typeface="Times New Roman" panose="02020603050405020304" pitchFamily="18" charset="0"/>
                <a:cs typeface="Times New Roman" panose="02020603050405020304" pitchFamily="18" charset="0"/>
              </a:rPr>
              <a:t> </a:t>
            </a:r>
            <a:r>
              <a:rPr lang="en-US" sz="2400" b="1" dirty="0" err="1" smtClean="0">
                <a:solidFill>
                  <a:srgbClr val="FF3300"/>
                </a:solidFill>
                <a:latin typeface="Times New Roman" panose="02020603050405020304" pitchFamily="18" charset="0"/>
                <a:cs typeface="Times New Roman" panose="02020603050405020304" pitchFamily="18" charset="0"/>
              </a:rPr>
              <a:t>sữa</a:t>
            </a:r>
            <a:endParaRPr lang="en-US" sz="2400" b="1" dirty="0">
              <a:solidFill>
                <a:srgbClr val="FF33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7193314" y="4207028"/>
            <a:ext cx="1316181" cy="461665"/>
          </a:xfrm>
          <a:prstGeom prst="rect">
            <a:avLst/>
          </a:prstGeom>
          <a:noFill/>
        </p:spPr>
        <p:txBody>
          <a:bodyPr wrap="square" rtlCol="0">
            <a:spAutoFit/>
          </a:bodyPr>
          <a:lstStyle/>
          <a:p>
            <a:r>
              <a:rPr lang="en-US" sz="2400" b="1" dirty="0" err="1" smtClean="0">
                <a:solidFill>
                  <a:srgbClr val="FF3300"/>
                </a:solidFill>
                <a:latin typeface="Times New Roman" panose="02020603050405020304" pitchFamily="18" charset="0"/>
                <a:cs typeface="Times New Roman" panose="02020603050405020304" pitchFamily="18" charset="0"/>
              </a:rPr>
              <a:t>Cây</a:t>
            </a:r>
            <a:r>
              <a:rPr lang="en-US" sz="2400" b="1" dirty="0" smtClean="0">
                <a:solidFill>
                  <a:srgbClr val="FF3300"/>
                </a:solidFill>
                <a:latin typeface="Times New Roman" panose="02020603050405020304" pitchFamily="18" charset="0"/>
                <a:cs typeface="Times New Roman" panose="02020603050405020304" pitchFamily="18" charset="0"/>
              </a:rPr>
              <a:t> </a:t>
            </a:r>
            <a:r>
              <a:rPr lang="en-US" sz="2400" b="1" dirty="0" err="1" smtClean="0">
                <a:solidFill>
                  <a:srgbClr val="FF3300"/>
                </a:solidFill>
                <a:latin typeface="Times New Roman" panose="02020603050405020304" pitchFamily="18" charset="0"/>
                <a:cs typeface="Times New Roman" panose="02020603050405020304" pitchFamily="18" charset="0"/>
              </a:rPr>
              <a:t>sấu</a:t>
            </a:r>
            <a:endParaRPr lang="en-US" sz="2400" b="1" dirty="0">
              <a:solidFill>
                <a:srgbClr val="FF33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7217365" y="5023427"/>
            <a:ext cx="2143056" cy="461665"/>
          </a:xfrm>
          <a:prstGeom prst="rect">
            <a:avLst/>
          </a:prstGeom>
          <a:noFill/>
        </p:spPr>
        <p:txBody>
          <a:bodyPr wrap="square" rtlCol="0">
            <a:spAutoFit/>
          </a:bodyPr>
          <a:lstStyle/>
          <a:p>
            <a:r>
              <a:rPr lang="en-US" sz="2400" b="1" dirty="0" err="1" smtClean="0">
                <a:solidFill>
                  <a:srgbClr val="FF3300"/>
                </a:solidFill>
                <a:latin typeface="Times New Roman" panose="02020603050405020304" pitchFamily="18" charset="0"/>
                <a:cs typeface="Times New Roman" panose="02020603050405020304" pitchFamily="18" charset="0"/>
              </a:rPr>
              <a:t>Cỏ</a:t>
            </a:r>
            <a:r>
              <a:rPr lang="en-US" sz="2400" b="1" dirty="0" smtClean="0">
                <a:solidFill>
                  <a:srgbClr val="FF3300"/>
                </a:solidFill>
                <a:latin typeface="Times New Roman" panose="02020603050405020304" pitchFamily="18" charset="0"/>
                <a:cs typeface="Times New Roman" panose="02020603050405020304" pitchFamily="18" charset="0"/>
              </a:rPr>
              <a:t> </a:t>
            </a:r>
            <a:r>
              <a:rPr lang="en-US" sz="2400" b="1" dirty="0" err="1" smtClean="0">
                <a:solidFill>
                  <a:srgbClr val="FF3300"/>
                </a:solidFill>
                <a:latin typeface="Times New Roman" panose="02020603050405020304" pitchFamily="18" charset="0"/>
                <a:cs typeface="Times New Roman" panose="02020603050405020304" pitchFamily="18" charset="0"/>
              </a:rPr>
              <a:t>mần</a:t>
            </a:r>
            <a:r>
              <a:rPr lang="en-US" sz="2400" b="1" dirty="0" smtClean="0">
                <a:solidFill>
                  <a:srgbClr val="FF3300"/>
                </a:solidFill>
                <a:latin typeface="Times New Roman" panose="02020603050405020304" pitchFamily="18" charset="0"/>
                <a:cs typeface="Times New Roman" panose="02020603050405020304" pitchFamily="18" charset="0"/>
              </a:rPr>
              <a:t> </a:t>
            </a:r>
            <a:r>
              <a:rPr lang="en-US" sz="2400" b="1" dirty="0" err="1" smtClean="0">
                <a:solidFill>
                  <a:srgbClr val="FF3300"/>
                </a:solidFill>
                <a:latin typeface="Times New Roman" panose="02020603050405020304" pitchFamily="18" charset="0"/>
                <a:cs typeface="Times New Roman" panose="02020603050405020304" pitchFamily="18" charset="0"/>
              </a:rPr>
              <a:t>trầu</a:t>
            </a:r>
            <a:endParaRPr lang="en-US" sz="2400" b="1" dirty="0">
              <a:solidFill>
                <a:srgbClr val="FF33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7193314" y="6070658"/>
            <a:ext cx="2735632" cy="461665"/>
          </a:xfrm>
          <a:prstGeom prst="rect">
            <a:avLst/>
          </a:prstGeom>
          <a:noFill/>
        </p:spPr>
        <p:txBody>
          <a:bodyPr wrap="square" rtlCol="0">
            <a:spAutoFit/>
          </a:bodyPr>
          <a:lstStyle/>
          <a:p>
            <a:r>
              <a:rPr lang="en-US" sz="2400" b="1" dirty="0" err="1" smtClean="0">
                <a:solidFill>
                  <a:srgbClr val="FF3300"/>
                </a:solidFill>
                <a:latin typeface="Times New Roman" panose="02020603050405020304" pitchFamily="18" charset="0"/>
                <a:cs typeface="Times New Roman" panose="02020603050405020304" pitchFamily="18" charset="0"/>
              </a:rPr>
              <a:t>Cây</a:t>
            </a:r>
            <a:r>
              <a:rPr lang="en-US" sz="2400" b="1" dirty="0" smtClean="0">
                <a:solidFill>
                  <a:srgbClr val="FF3300"/>
                </a:solidFill>
                <a:latin typeface="Times New Roman" panose="02020603050405020304" pitchFamily="18" charset="0"/>
                <a:cs typeface="Times New Roman" panose="02020603050405020304" pitchFamily="18" charset="0"/>
              </a:rPr>
              <a:t> </a:t>
            </a:r>
            <a:r>
              <a:rPr lang="en-US" sz="2400" b="1" dirty="0" err="1" smtClean="0">
                <a:solidFill>
                  <a:srgbClr val="FF3300"/>
                </a:solidFill>
                <a:latin typeface="Times New Roman" panose="02020603050405020304" pitchFamily="18" charset="0"/>
                <a:cs typeface="Times New Roman" panose="02020603050405020304" pitchFamily="18" charset="0"/>
              </a:rPr>
              <a:t>rau</a:t>
            </a:r>
            <a:r>
              <a:rPr lang="en-US" sz="2400" b="1" dirty="0" smtClean="0">
                <a:solidFill>
                  <a:srgbClr val="FF3300"/>
                </a:solidFill>
                <a:latin typeface="Times New Roman" panose="02020603050405020304" pitchFamily="18" charset="0"/>
                <a:cs typeface="Times New Roman" panose="02020603050405020304" pitchFamily="18" charset="0"/>
              </a:rPr>
              <a:t> </a:t>
            </a:r>
            <a:r>
              <a:rPr lang="en-US" sz="2400" b="1" dirty="0" err="1" smtClean="0">
                <a:solidFill>
                  <a:srgbClr val="FF3300"/>
                </a:solidFill>
                <a:latin typeface="Times New Roman" panose="02020603050405020304" pitchFamily="18" charset="0"/>
                <a:cs typeface="Times New Roman" panose="02020603050405020304" pitchFamily="18" charset="0"/>
              </a:rPr>
              <a:t>má</a:t>
            </a:r>
            <a:endParaRPr lang="en-US" sz="2400" b="1" dirty="0">
              <a:solidFill>
                <a:srgbClr val="FF33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7204639" y="1800645"/>
            <a:ext cx="2008909"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Đi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bước</a:t>
            </a:r>
            <a:r>
              <a:rPr lang="en-US" sz="2400" b="1" dirty="0" smtClean="0">
                <a:latin typeface="Times New Roman" panose="02020603050405020304" pitchFamily="18" charset="0"/>
                <a:cs typeface="Times New Roman" panose="02020603050405020304" pitchFamily="18" charset="0"/>
              </a:rPr>
              <a:t> 2</a:t>
            </a:r>
            <a:endParaRPr lang="en-US"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900545" y="332509"/>
            <a:ext cx="10778837" cy="830997"/>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tập</a:t>
            </a:r>
            <a:r>
              <a:rPr lang="en-US" sz="2400" b="1" dirty="0" smtClean="0">
                <a:latin typeface="Times New Roman" panose="02020603050405020304" pitchFamily="18" charset="0"/>
                <a:cs typeface="Times New Roman" panose="02020603050405020304" pitchFamily="18" charset="0"/>
              </a:rPr>
              <a:t> 2. Cho </a:t>
            </a:r>
            <a:r>
              <a:rPr lang="en-US" sz="2400" b="1" dirty="0" err="1" smtClean="0">
                <a:latin typeface="Times New Roman" panose="02020603050405020304" pitchFamily="18" charset="0"/>
                <a:cs typeface="Times New Roman" panose="02020603050405020304" pitchFamily="18" charset="0"/>
              </a:rPr>
              <a:t>các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cậy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cây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hoa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sữa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cây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sấu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cỏ</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trầu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cây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rau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Dựa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đặc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điểm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gợi</a:t>
            </a:r>
            <a:r>
              <a:rPr lang="en-US" sz="2400" b="1" dirty="0" smtClean="0">
                <a:latin typeface="Times New Roman" panose="02020603050405020304" pitchFamily="18" charset="0"/>
                <a:cs typeface="Times New Roman" panose="02020603050405020304" pitchFamily="18" charset="0"/>
              </a:rPr>
              <a:t> ý </a:t>
            </a:r>
            <a:r>
              <a:rPr lang="en-US" sz="2400" b="1" dirty="0" err="1" smtClean="0">
                <a:latin typeface="Times New Roman" panose="02020603050405020304" pitchFamily="18" charset="0"/>
                <a:cs typeface="Times New Roman" panose="02020603050405020304" pitchFamily="18" charset="0"/>
              </a:rPr>
              <a:t>sau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để</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hoàn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thành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đồ</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khóa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lưỡng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loại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chúng</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741127"/>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4025" y="176239"/>
            <a:ext cx="5697394" cy="461665"/>
          </a:xfrm>
          <a:prstGeom prst="rect">
            <a:avLst/>
          </a:prstGeom>
          <a:solidFill>
            <a:schemeClr val="bg2"/>
          </a:solidFill>
          <a:ln>
            <a:solidFill>
              <a:schemeClr val="tx1"/>
            </a:solidFill>
          </a:ln>
        </p:spPr>
        <p:txBody>
          <a:bodyPr wrap="none" rtlCol="0">
            <a:spAutoFit/>
          </a:bodyPr>
          <a:lstStyle/>
          <a:p>
            <a:r>
              <a:rPr lang="en-US" sz="2400" b="1" dirty="0" err="1" smtClean="0">
                <a:latin typeface="Times New Roman" panose="02020603050405020304" pitchFamily="18" charset="0"/>
                <a:cs typeface="Times New Roman" panose="02020603050405020304" pitchFamily="18" charset="0"/>
              </a:rPr>
              <a:t>Cây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hoa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sữa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cây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sấu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cỏ</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trầu,rau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má</a:t>
            </a:r>
            <a:endParaRPr lang="en-US" sz="2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500919" y="2147234"/>
            <a:ext cx="3132589" cy="830997"/>
          </a:xfrm>
          <a:prstGeom prst="rect">
            <a:avLst/>
          </a:prstGeom>
          <a:solidFill>
            <a:schemeClr val="accent2"/>
          </a:solidFill>
          <a:ln>
            <a:solidFill>
              <a:schemeClr val="tx1"/>
            </a:solidFill>
          </a:ln>
        </p:spPr>
        <p:txBody>
          <a:bodyPr wrap="none" rtlCol="0">
            <a:spAutoFit/>
          </a:bodyPr>
          <a:lstStyle/>
          <a:p>
            <a:pPr algn="ctr"/>
            <a:r>
              <a:rPr lang="en-US" sz="2400" b="1" dirty="0" err="1" smtClean="0">
                <a:latin typeface="Times New Roman" panose="02020603050405020304" pitchFamily="18" charset="0"/>
                <a:cs typeface="Times New Roman" panose="02020603050405020304" pitchFamily="18" charset="0"/>
              </a:rPr>
              <a:t>Thân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gỗ</a:t>
            </a: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sấu</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644667" y="2102647"/>
            <a:ext cx="3005951" cy="830997"/>
          </a:xfrm>
          <a:prstGeom prst="rect">
            <a:avLst/>
          </a:prstGeom>
          <a:solidFill>
            <a:schemeClr val="accent6"/>
          </a:solidFill>
          <a:ln>
            <a:solidFill>
              <a:schemeClr val="tx1"/>
            </a:solidFill>
          </a:ln>
        </p:spPr>
        <p:txBody>
          <a:bodyPr wrap="none" rtlCol="0">
            <a:spAutoFit/>
          </a:bodyPr>
          <a:lstStyle/>
          <a:p>
            <a:pPr algn="ctr"/>
            <a:r>
              <a:rPr lang="en-US" sz="2400" b="1" dirty="0" err="1" smtClean="0">
                <a:latin typeface="Times New Roman" panose="02020603050405020304" pitchFamily="18" charset="0"/>
                <a:cs typeface="Times New Roman" panose="02020603050405020304" pitchFamily="18" charset="0"/>
              </a:rPr>
              <a:t>Thân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cỏ</a:t>
            </a: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cỏ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trầu,rau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má</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52489" y="4802144"/>
            <a:ext cx="2012089" cy="830997"/>
          </a:xfrm>
          <a:prstGeom prst="rect">
            <a:avLst/>
          </a:prstGeom>
          <a:solidFill>
            <a:schemeClr val="accent1">
              <a:lumMod val="20000"/>
              <a:lumOff val="80000"/>
            </a:schemeClr>
          </a:solidFill>
          <a:ln>
            <a:solidFill>
              <a:schemeClr val="tx1"/>
            </a:solidFill>
          </a:ln>
        </p:spPr>
        <p:txBody>
          <a:bodyPr wrap="none" rtlCol="0">
            <a:spAutoFit/>
          </a:bodyPr>
          <a:lstStyle/>
          <a:p>
            <a:pPr algn="ctr"/>
            <a:r>
              <a:rPr lang="en-US" sz="2400" b="1" dirty="0" err="1" smtClean="0">
                <a:latin typeface="Times New Roman" panose="02020603050405020304" pitchFamily="18" charset="0"/>
                <a:cs typeface="Times New Roman" panose="02020603050405020304" pitchFamily="18" charset="0"/>
              </a:rPr>
              <a:t>Lá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vòng</a:t>
            </a: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Cây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hoa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sữa</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975931" y="4830539"/>
            <a:ext cx="1842171" cy="830997"/>
          </a:xfrm>
          <a:prstGeom prst="rect">
            <a:avLst/>
          </a:prstGeom>
          <a:solidFill>
            <a:schemeClr val="tx2">
              <a:lumMod val="60000"/>
              <a:lumOff val="40000"/>
            </a:schemeClr>
          </a:solidFill>
          <a:ln>
            <a:solidFill>
              <a:schemeClr val="tx1"/>
            </a:solidFill>
          </a:ln>
        </p:spPr>
        <p:txBody>
          <a:bodyPr wrap="none" rtlCol="0">
            <a:spAutoFit/>
          </a:bodyPr>
          <a:lstStyle/>
          <a:p>
            <a:pPr algn="ctr"/>
            <a:r>
              <a:rPr lang="en-US" sz="2400" b="1" dirty="0" err="1" smtClean="0">
                <a:latin typeface="Times New Roman" panose="02020603050405020304" pitchFamily="18" charset="0"/>
                <a:cs typeface="Times New Roman" panose="02020603050405020304" pitchFamily="18" charset="0"/>
              </a:rPr>
              <a:t>Lá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cách</a:t>
            </a: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Cây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sấu</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545081" y="4829811"/>
            <a:ext cx="2417650" cy="830997"/>
          </a:xfrm>
          <a:prstGeom prst="rect">
            <a:avLst/>
          </a:prstGeom>
          <a:solidFill>
            <a:schemeClr val="accent6">
              <a:lumMod val="60000"/>
              <a:lumOff val="40000"/>
            </a:schemeClr>
          </a:solidFill>
          <a:ln>
            <a:solidFill>
              <a:schemeClr val="tx1"/>
            </a:solidFill>
          </a:ln>
        </p:spPr>
        <p:txBody>
          <a:bodyPr wrap="none" rtlCol="0">
            <a:spAutoFit/>
          </a:bodyPr>
          <a:lstStyle/>
          <a:p>
            <a:pPr algn="ctr"/>
            <a:r>
              <a:rPr lang="en-US" sz="2400" b="1" dirty="0" err="1" smtClean="0">
                <a:latin typeface="Times New Roman" panose="02020603050405020304" pitchFamily="18" charset="0"/>
                <a:cs typeface="Times New Roman" panose="02020603050405020304" pitchFamily="18" charset="0"/>
              </a:rPr>
              <a:t>Gân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lá</a:t>
            </a:r>
            <a:r>
              <a:rPr lang="en-US" sz="2400" b="1" dirty="0" smtClean="0">
                <a:latin typeface="Times New Roman" panose="02020603050405020304" pitchFamily="18" charset="0"/>
                <a:cs typeface="Times New Roman" panose="02020603050405020304" pitchFamily="18" charset="0"/>
              </a:rPr>
              <a:t> song </a:t>
            </a:r>
            <a:r>
              <a:rPr lang="en-US" sz="2400" b="1" dirty="0" err="1" smtClean="0">
                <a:latin typeface="Times New Roman" panose="02020603050405020304" pitchFamily="18" charset="0"/>
                <a:cs typeface="Times New Roman" panose="02020603050405020304" pitchFamily="18" charset="0"/>
              </a:rPr>
              <a:t>song</a:t>
            </a: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Cỏ</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trầu</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9476432" y="4829811"/>
            <a:ext cx="2553905" cy="830997"/>
          </a:xfrm>
          <a:prstGeom prst="rect">
            <a:avLst/>
          </a:prstGeom>
          <a:solidFill>
            <a:schemeClr val="accent2">
              <a:lumMod val="60000"/>
              <a:lumOff val="40000"/>
            </a:schemeClr>
          </a:solidFill>
          <a:ln>
            <a:solidFill>
              <a:schemeClr val="tx1"/>
            </a:solidFill>
          </a:ln>
        </p:spPr>
        <p:txBody>
          <a:bodyPr wrap="none" rtlCol="0">
            <a:spAutoFit/>
          </a:bodyPr>
          <a:lstStyle/>
          <a:p>
            <a:pPr algn="ctr"/>
            <a:r>
              <a:rPr lang="en-US" sz="2400" b="1" dirty="0" err="1" smtClean="0">
                <a:latin typeface="Times New Roman" panose="02020603050405020304" pitchFamily="18" charset="0"/>
                <a:cs typeface="Times New Roman" panose="02020603050405020304" pitchFamily="18" charset="0"/>
              </a:rPr>
              <a:t>Gân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hình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mạng</a:t>
            </a: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(Rau </a:t>
            </a:r>
            <a:r>
              <a:rPr lang="en-US" sz="2400" b="1" dirty="0" err="1" smtClean="0">
                <a:latin typeface="Times New Roman" panose="02020603050405020304" pitchFamily="18" charset="0"/>
                <a:cs typeface="Times New Roman" panose="02020603050405020304" pitchFamily="18" charset="0"/>
              </a:rPr>
              <a:t>má</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cxnSp>
        <p:nvCxnSpPr>
          <p:cNvPr id="11" name="Straight Connector 10"/>
          <p:cNvCxnSpPr>
            <a:endCxn id="3" idx="2"/>
          </p:cNvCxnSpPr>
          <p:nvPr/>
        </p:nvCxnSpPr>
        <p:spPr>
          <a:xfrm flipV="1">
            <a:off x="5902722" y="637904"/>
            <a:ext cx="0" cy="552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859449" y="2978231"/>
            <a:ext cx="1192" cy="1118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0"/>
          </p:cNvCxnSpPr>
          <p:nvPr/>
        </p:nvCxnSpPr>
        <p:spPr>
          <a:xfrm flipV="1">
            <a:off x="9147643" y="1166373"/>
            <a:ext cx="18817" cy="936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859449" y="1157444"/>
            <a:ext cx="2332" cy="989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380494" y="4085352"/>
            <a:ext cx="0" cy="6870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711684" y="4096483"/>
            <a:ext cx="18451" cy="7215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690376" y="4085352"/>
            <a:ext cx="0" cy="6988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10650618" y="4055905"/>
            <a:ext cx="20782" cy="76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166460" y="2978231"/>
            <a:ext cx="2031" cy="10776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859449" y="1166373"/>
            <a:ext cx="6297602" cy="242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64623" y="4096483"/>
            <a:ext cx="33470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7690376" y="4055905"/>
            <a:ext cx="2963988" cy="118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61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par>
                                <p:cTn id="44" presetID="22" presetClass="entr" presetSubtype="4"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par>
                                <p:cTn id="47" presetID="22" presetClass="entr" presetSubtype="4"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par>
                                <p:cTn id="50" presetID="22" presetClass="entr" presetSubtype="4"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fill="hold"/>
                                        <p:tgtEl>
                                          <p:spTgt spid="7"/>
                                        </p:tgtEl>
                                        <p:attrNameLst>
                                          <p:attrName>ppt_x</p:attrName>
                                        </p:attrNameLst>
                                      </p:cBhvr>
                                      <p:tavLst>
                                        <p:tav tm="0">
                                          <p:val>
                                            <p:strVal val="#ppt_x"/>
                                          </p:val>
                                        </p:tav>
                                        <p:tav tm="100000">
                                          <p:val>
                                            <p:strVal val="#ppt_x"/>
                                          </p:val>
                                        </p:tav>
                                      </p:tavLst>
                                    </p:anim>
                                    <p:anim calcmode="lin" valueType="num">
                                      <p:cBhvr additive="base">
                                        <p:cTn id="6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circle(in)">
                                      <p:cBhvr>
                                        <p:cTn id="68" dur="2000"/>
                                        <p:tgtEl>
                                          <p:spTgt spid="22"/>
                                        </p:tgtEl>
                                      </p:cBhvr>
                                    </p:animEffect>
                                  </p:childTnLst>
                                </p:cTn>
                              </p:par>
                              <p:par>
                                <p:cTn id="69" presetID="6" presetClass="entr" presetSubtype="16"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circle(in)">
                                      <p:cBhvr>
                                        <p:cTn id="71" dur="2000"/>
                                        <p:tgtEl>
                                          <p:spTgt spid="31"/>
                                        </p:tgtEl>
                                      </p:cBhvr>
                                    </p:animEffect>
                                  </p:childTnLst>
                                </p:cTn>
                              </p:par>
                              <p:par>
                                <p:cTn id="72" presetID="6" presetClass="entr" presetSubtype="16" fill="hold"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circle(in)">
                                      <p:cBhvr>
                                        <p:cTn id="74" dur="2000"/>
                                        <p:tgtEl>
                                          <p:spTgt spid="20"/>
                                        </p:tgtEl>
                                      </p:cBhvr>
                                    </p:animEffect>
                                  </p:childTnLst>
                                </p:cTn>
                              </p:par>
                              <p:par>
                                <p:cTn id="75" presetID="6" presetClass="entr" presetSubtype="16"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circle(in)">
                                      <p:cBhvr>
                                        <p:cTn id="77" dur="20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additive="base">
                                        <p:cTn id="82" dur="500" fill="hold"/>
                                        <p:tgtEl>
                                          <p:spTgt spid="8"/>
                                        </p:tgtEl>
                                        <p:attrNameLst>
                                          <p:attrName>ppt_x</p:attrName>
                                        </p:attrNameLst>
                                      </p:cBhvr>
                                      <p:tavLst>
                                        <p:tav tm="0">
                                          <p:val>
                                            <p:strVal val="#ppt_x"/>
                                          </p:val>
                                        </p:tav>
                                        <p:tav tm="100000">
                                          <p:val>
                                            <p:strVal val="#ppt_x"/>
                                          </p:val>
                                        </p:tav>
                                      </p:tavLst>
                                    </p:anim>
                                    <p:anim calcmode="lin" valueType="num">
                                      <p:cBhvr additive="base">
                                        <p:cTn id="8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Content Placeholder 109"/>
          <p:cNvPicPr>
            <a:picLocks noGrp="1" noChangeAspect="1"/>
          </p:cNvPicPr>
          <p:nvPr>
            <p:ph sz="half" idx="1"/>
          </p:nvPr>
        </p:nvPicPr>
        <p:blipFill>
          <a:blip r:embed="rId2"/>
          <a:stretch>
            <a:fillRect/>
          </a:stretch>
        </p:blipFill>
        <p:spPr>
          <a:xfrm>
            <a:off x="304800" y="1177637"/>
            <a:ext cx="11277600" cy="3283527"/>
          </a:xfrm>
          <a:prstGeom prst="rect">
            <a:avLst/>
          </a:prstGeom>
          <a:noFill/>
          <a:ln w="9525">
            <a:noFill/>
          </a:ln>
        </p:spPr>
      </p:pic>
      <p:sp>
        <p:nvSpPr>
          <p:cNvPr id="4" name="Text Box 3"/>
          <p:cNvSpPr txBox="1"/>
          <p:nvPr/>
        </p:nvSpPr>
        <p:spPr>
          <a:xfrm>
            <a:off x="-138372" y="0"/>
            <a:ext cx="12253653" cy="953135"/>
          </a:xfrm>
          <a:prstGeom prst="rect">
            <a:avLst/>
          </a:prstGeom>
          <a:noFill/>
        </p:spPr>
        <p:txBody>
          <a:bodyPr wrap="square" rtlCol="0">
            <a:spAutoFit/>
          </a:bodyPr>
          <a:lstStyle/>
          <a:p>
            <a:pPr algn="ctr"/>
            <a:r>
              <a:rPr lang="en-US" sz="2400" dirty="0"/>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giúp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bạn</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15.1 </a:t>
            </a:r>
            <a:r>
              <a:rPr lang="en-US" sz="2800" b="1" dirty="0" err="1">
                <a:solidFill>
                  <a:srgbClr val="FF0000"/>
                </a:solidFill>
                <a:latin typeface="Times New Roman" panose="02020603050405020304" pitchFamily="18" charset="0"/>
                <a:cs typeface="Times New Roman" panose="02020603050405020304" pitchFamily="18" charset="0"/>
              </a:rPr>
              <a:t>phân</a:t>
            </a:r>
            <a:r>
              <a:rPr lang="en-US" sz="2800" b="1" dirty="0">
                <a:solidFill>
                  <a:srgbClr val="FF0000"/>
                </a:solidFill>
                <a:latin typeface="Times New Roman" panose="02020603050405020304" pitchFamily="18" charset="0"/>
                <a:cs typeface="Times New Roman" panose="02020603050405020304" pitchFamily="18" charset="0"/>
              </a:rPr>
              <a:t> chia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loại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đồ</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thành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theo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màu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sắc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dạng</a:t>
            </a:r>
            <a:r>
              <a:rPr lang="en-US" sz="2800" b="1" dirty="0">
                <a:solidFill>
                  <a:srgbClr val="FF0000"/>
                </a:solidFill>
                <a:latin typeface="Times New Roman" panose="02020603050405020304" pitchFamily="18" charset="0"/>
                <a:cs typeface="Times New Roman" panose="02020603050405020304" pitchFamily="18" charset="0"/>
              </a:rPr>
              <a:t>?</a:t>
            </a:r>
          </a:p>
        </p:txBody>
      </p:sp>
      <p:graphicFrame>
        <p:nvGraphicFramePr>
          <p:cNvPr id="2" name="Table 1"/>
          <p:cNvGraphicFramePr>
            <a:graphicFrameLocks noGrp="1"/>
          </p:cNvGraphicFramePr>
          <p:nvPr>
            <p:extLst>
              <p:ext uri="{D42A27DB-BD31-4B8C-83A1-F6EECF244321}">
                <p14:modId xmlns:p14="http://schemas.microsoft.com/office/powerpoint/2010/main" val="1352236627"/>
              </p:ext>
            </p:extLst>
          </p:nvPr>
        </p:nvGraphicFramePr>
        <p:xfrm>
          <a:off x="304800" y="4461165"/>
          <a:ext cx="11277600" cy="2189017"/>
        </p:xfrm>
        <a:graphic>
          <a:graphicData uri="http://schemas.openxmlformats.org/drawingml/2006/table">
            <a:tbl>
              <a:tblPr>
                <a:tableStyleId>{5C22544A-7EE6-4342-B048-85BDC9FD1C3A}</a:tableStyleId>
              </a:tblPr>
              <a:tblGrid>
                <a:gridCol w="1775093">
                  <a:extLst>
                    <a:ext uri="{9D8B030D-6E8A-4147-A177-3AD203B41FA5}">
                      <a16:colId xmlns:a16="http://schemas.microsoft.com/office/drawing/2014/main" val="131334759"/>
                    </a:ext>
                  </a:extLst>
                </a:gridCol>
                <a:gridCol w="3171262">
                  <a:extLst>
                    <a:ext uri="{9D8B030D-6E8A-4147-A177-3AD203B41FA5}">
                      <a16:colId xmlns:a16="http://schemas.microsoft.com/office/drawing/2014/main" val="3702540835"/>
                    </a:ext>
                  </a:extLst>
                </a:gridCol>
                <a:gridCol w="3200583">
                  <a:extLst>
                    <a:ext uri="{9D8B030D-6E8A-4147-A177-3AD203B41FA5}">
                      <a16:colId xmlns:a16="http://schemas.microsoft.com/office/drawing/2014/main" val="387223598"/>
                    </a:ext>
                  </a:extLst>
                </a:gridCol>
                <a:gridCol w="3130662">
                  <a:extLst>
                    <a:ext uri="{9D8B030D-6E8A-4147-A177-3AD203B41FA5}">
                      <a16:colId xmlns:a16="http://schemas.microsoft.com/office/drawing/2014/main" val="1652123007"/>
                    </a:ext>
                  </a:extLst>
                </a:gridCol>
              </a:tblGrid>
              <a:tr h="768249">
                <a:tc>
                  <a:txBody>
                    <a:bodyPr/>
                    <a:lstStyle/>
                    <a:p>
                      <a:pPr marL="457200" marR="0" algn="ctr">
                        <a:spcBef>
                          <a:spcPts val="0"/>
                        </a:spcBef>
                        <a:spcAft>
                          <a:spcPts val="0"/>
                        </a:spcAft>
                      </a:pPr>
                      <a:r>
                        <a:rPr lang="vi-VN" sz="2000" b="1" dirty="0">
                          <a:solidFill>
                            <a:schemeClr val="tx1"/>
                          </a:solidFill>
                          <a:effectLst/>
                          <a:latin typeface="+mj-lt"/>
                        </a:rPr>
                        <a:t>Nhóm</a:t>
                      </a:r>
                      <a:endParaRPr lang="en-US" sz="2000" b="1" dirty="0">
                        <a:solidFill>
                          <a:schemeClr val="tx1"/>
                        </a:solidFill>
                        <a:effectLst/>
                        <a:latin typeface="+mj-lt"/>
                      </a:endParaRPr>
                    </a:p>
                    <a:p>
                      <a:pPr marL="0" marR="0" algn="ctr">
                        <a:spcBef>
                          <a:spcPts val="0"/>
                        </a:spcBef>
                        <a:spcAft>
                          <a:spcPts val="0"/>
                        </a:spcAft>
                      </a:pPr>
                      <a:r>
                        <a:rPr lang="en-US" sz="2000" b="1" dirty="0">
                          <a:solidFill>
                            <a:schemeClr val="tx1"/>
                          </a:solidFill>
                          <a:effectLst/>
                          <a:latin typeface="+mj-lt"/>
                        </a:rPr>
                        <a:t>/</a:t>
                      </a:r>
                      <a:r>
                        <a:rPr lang="vi-VN" sz="2000" b="1" dirty="0">
                          <a:solidFill>
                            <a:schemeClr val="tx1"/>
                          </a:solidFill>
                          <a:effectLst/>
                          <a:latin typeface="+mj-lt"/>
                        </a:rPr>
                        <a:t>Đặc điểm</a:t>
                      </a:r>
                      <a:endParaRPr lang="en-US" sz="2000" b="1"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bg2">
                        <a:lumMod val="90000"/>
                      </a:schemeClr>
                    </a:solidFill>
                  </a:tcPr>
                </a:tc>
                <a:tc>
                  <a:txBody>
                    <a:bodyPr/>
                    <a:lstStyle/>
                    <a:p>
                      <a:pPr marL="457200" marR="0" algn="ctr">
                        <a:spcBef>
                          <a:spcPts val="0"/>
                        </a:spcBef>
                        <a:spcAft>
                          <a:spcPts val="0"/>
                        </a:spcAft>
                      </a:pPr>
                      <a:r>
                        <a:rPr lang="vi-VN" sz="2000" b="1" dirty="0">
                          <a:solidFill>
                            <a:schemeClr val="tx1"/>
                          </a:solidFill>
                          <a:effectLst/>
                          <a:latin typeface="+mj-lt"/>
                        </a:rPr>
                        <a:t>1</a:t>
                      </a:r>
                      <a:endParaRPr lang="en-US" sz="2000" b="1"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bg2">
                        <a:lumMod val="90000"/>
                      </a:schemeClr>
                    </a:solidFill>
                  </a:tcPr>
                </a:tc>
                <a:tc>
                  <a:txBody>
                    <a:bodyPr/>
                    <a:lstStyle/>
                    <a:p>
                      <a:pPr marL="457200" marR="0" algn="ctr">
                        <a:spcBef>
                          <a:spcPts val="0"/>
                        </a:spcBef>
                        <a:spcAft>
                          <a:spcPts val="0"/>
                        </a:spcAft>
                      </a:pPr>
                      <a:r>
                        <a:rPr lang="vi-VN" sz="2000" b="1" dirty="0">
                          <a:solidFill>
                            <a:schemeClr val="tx1"/>
                          </a:solidFill>
                          <a:effectLst/>
                          <a:latin typeface="+mj-lt"/>
                        </a:rPr>
                        <a:t>2</a:t>
                      </a:r>
                      <a:endParaRPr lang="en-US" sz="2000" b="1"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bg2">
                        <a:lumMod val="90000"/>
                      </a:schemeClr>
                    </a:solidFill>
                  </a:tcPr>
                </a:tc>
                <a:tc>
                  <a:txBody>
                    <a:bodyPr/>
                    <a:lstStyle/>
                    <a:p>
                      <a:pPr marL="457200" marR="0" algn="ctr">
                        <a:spcBef>
                          <a:spcPts val="0"/>
                        </a:spcBef>
                        <a:spcAft>
                          <a:spcPts val="0"/>
                        </a:spcAft>
                      </a:pPr>
                      <a:r>
                        <a:rPr lang="vi-VN" sz="2000" b="1" dirty="0">
                          <a:solidFill>
                            <a:schemeClr val="tx1"/>
                          </a:solidFill>
                          <a:effectLst/>
                          <a:latin typeface="+mj-lt"/>
                        </a:rPr>
                        <a:t>3</a:t>
                      </a:r>
                      <a:endParaRPr lang="en-US" sz="2000" b="1"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2445500833"/>
                  </a:ext>
                </a:extLst>
              </a:tr>
              <a:tr h="652519">
                <a:tc>
                  <a:txBody>
                    <a:bodyPr/>
                    <a:lstStyle/>
                    <a:p>
                      <a:pPr marL="0" marR="0" algn="ctr">
                        <a:spcBef>
                          <a:spcPts val="0"/>
                        </a:spcBef>
                        <a:spcAft>
                          <a:spcPts val="0"/>
                        </a:spcAft>
                      </a:pPr>
                      <a:r>
                        <a:rPr lang="vi-VN" sz="2000" b="1" dirty="0">
                          <a:solidFill>
                            <a:schemeClr val="tx1"/>
                          </a:solidFill>
                          <a:effectLst/>
                          <a:latin typeface="+mj-lt"/>
                        </a:rPr>
                        <a:t>Màu sắc</a:t>
                      </a:r>
                      <a:endParaRPr lang="en-US" sz="2000" b="1"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bg2">
                        <a:lumMod val="90000"/>
                      </a:schemeClr>
                    </a:solidFill>
                  </a:tcPr>
                </a:tc>
                <a:tc>
                  <a:txBody>
                    <a:bodyPr/>
                    <a:lstStyle/>
                    <a:p>
                      <a:pPr marL="0" marR="0" algn="ctr">
                        <a:spcBef>
                          <a:spcPts val="0"/>
                        </a:spcBef>
                        <a:spcAft>
                          <a:spcPts val="0"/>
                        </a:spcAft>
                      </a:pPr>
                      <a:r>
                        <a:rPr lang="vi-VN" sz="2000" b="1" dirty="0">
                          <a:solidFill>
                            <a:schemeClr val="tx1"/>
                          </a:solidFill>
                          <a:effectLst/>
                          <a:latin typeface="+mj-lt"/>
                        </a:rPr>
                        <a:t>Màu đỏ</a:t>
                      </a:r>
                      <a:endParaRPr lang="en-US" sz="2000" b="1"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bg2">
                        <a:lumMod val="90000"/>
                      </a:schemeClr>
                    </a:solidFill>
                  </a:tcPr>
                </a:tc>
                <a:tc>
                  <a:txBody>
                    <a:bodyPr/>
                    <a:lstStyle/>
                    <a:p>
                      <a:pPr marL="0" marR="0" algn="ctr">
                        <a:spcBef>
                          <a:spcPts val="0"/>
                        </a:spcBef>
                        <a:spcAft>
                          <a:spcPts val="0"/>
                        </a:spcAft>
                      </a:pPr>
                      <a:r>
                        <a:rPr lang="vi-VN" sz="2000" b="1" dirty="0">
                          <a:solidFill>
                            <a:schemeClr val="tx1"/>
                          </a:solidFill>
                          <a:effectLst/>
                          <a:latin typeface="+mj-lt"/>
                        </a:rPr>
                        <a:t>Màu xanh lá</a:t>
                      </a:r>
                      <a:endParaRPr lang="en-US" sz="2000" b="1"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bg2">
                        <a:lumMod val="90000"/>
                      </a:schemeClr>
                    </a:solidFill>
                  </a:tcPr>
                </a:tc>
                <a:tc>
                  <a:txBody>
                    <a:bodyPr/>
                    <a:lstStyle/>
                    <a:p>
                      <a:pPr marL="0" marR="0" algn="ctr">
                        <a:spcBef>
                          <a:spcPts val="0"/>
                        </a:spcBef>
                        <a:spcAft>
                          <a:spcPts val="0"/>
                        </a:spcAft>
                      </a:pPr>
                      <a:r>
                        <a:rPr lang="vi-VN" sz="2000" b="1" dirty="0">
                          <a:solidFill>
                            <a:schemeClr val="tx1"/>
                          </a:solidFill>
                          <a:effectLst/>
                          <a:latin typeface="+mj-lt"/>
                        </a:rPr>
                        <a:t>Màu vàng</a:t>
                      </a:r>
                      <a:endParaRPr lang="en-US" sz="2000" b="1"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2923926761"/>
                  </a:ext>
                </a:extLst>
              </a:tr>
              <a:tr h="768249">
                <a:tc>
                  <a:txBody>
                    <a:bodyPr/>
                    <a:lstStyle/>
                    <a:p>
                      <a:pPr marL="0" marR="0" algn="ctr">
                        <a:spcBef>
                          <a:spcPts val="0"/>
                        </a:spcBef>
                        <a:spcAft>
                          <a:spcPts val="0"/>
                        </a:spcAft>
                      </a:pPr>
                      <a:r>
                        <a:rPr lang="vi-VN" sz="2000" b="1">
                          <a:solidFill>
                            <a:schemeClr val="tx1"/>
                          </a:solidFill>
                          <a:effectLst/>
                          <a:latin typeface="+mj-lt"/>
                        </a:rPr>
                        <a:t>Hình dạng</a:t>
                      </a:r>
                      <a:endParaRPr lang="en-US" sz="2000" b="1">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bg2">
                        <a:lumMod val="90000"/>
                      </a:schemeClr>
                    </a:solidFill>
                  </a:tcPr>
                </a:tc>
                <a:tc>
                  <a:txBody>
                    <a:bodyPr/>
                    <a:lstStyle/>
                    <a:p>
                      <a:pPr marL="0" marR="0" algn="ctr">
                        <a:spcBef>
                          <a:spcPts val="0"/>
                        </a:spcBef>
                        <a:spcAft>
                          <a:spcPts val="0"/>
                        </a:spcAft>
                      </a:pPr>
                      <a:r>
                        <a:rPr lang="en-US" sz="2000" b="1" dirty="0">
                          <a:solidFill>
                            <a:schemeClr val="tx1"/>
                          </a:solidFill>
                          <a:effectLst/>
                          <a:latin typeface="+mj-lt"/>
                        </a:rPr>
                        <a:t>           </a:t>
                      </a:r>
                      <a:r>
                        <a:rPr lang="vi-VN" sz="2000" b="1" dirty="0">
                          <a:solidFill>
                            <a:schemeClr val="tx1"/>
                          </a:solidFill>
                          <a:effectLst/>
                          <a:latin typeface="+mj-lt"/>
                        </a:rPr>
                        <a:t>Hình tròn</a:t>
                      </a:r>
                      <a:endParaRPr lang="en-US" sz="2000" b="1" dirty="0">
                        <a:solidFill>
                          <a:schemeClr val="tx1"/>
                        </a:solidFill>
                        <a:effectLst/>
                        <a:latin typeface="+mj-lt"/>
                      </a:endParaRPr>
                    </a:p>
                    <a:p>
                      <a:pPr marL="0" marR="0" algn="ctr">
                        <a:spcBef>
                          <a:spcPts val="0"/>
                        </a:spcBef>
                        <a:spcAft>
                          <a:spcPts val="0"/>
                        </a:spcAft>
                      </a:pPr>
                      <a:r>
                        <a:rPr lang="en-US" sz="2000" b="1" dirty="0">
                          <a:solidFill>
                            <a:schemeClr val="tx1"/>
                          </a:solidFill>
                          <a:effectLst/>
                          <a:latin typeface="+mj-lt"/>
                        </a:rPr>
                        <a:t>(1 </a:t>
                      </a:r>
                      <a:r>
                        <a:rPr lang="en-US" sz="2000" b="1" dirty="0" err="1">
                          <a:solidFill>
                            <a:schemeClr val="tx1"/>
                          </a:solidFill>
                          <a:effectLst/>
                          <a:latin typeface="+mj-lt"/>
                        </a:rPr>
                        <a:t>vàng</a:t>
                      </a:r>
                      <a:r>
                        <a:rPr lang="en-US" sz="2000" b="1" dirty="0">
                          <a:solidFill>
                            <a:schemeClr val="tx1"/>
                          </a:solidFill>
                          <a:effectLst/>
                          <a:latin typeface="+mj-lt"/>
                        </a:rPr>
                        <a:t> </a:t>
                      </a:r>
                      <a:r>
                        <a:rPr lang="en-US" sz="2000" b="1" dirty="0" smtClean="0">
                          <a:solidFill>
                            <a:schemeClr val="tx1"/>
                          </a:solidFill>
                          <a:effectLst/>
                          <a:latin typeface="+mj-lt"/>
                        </a:rPr>
                        <a:t>,1 </a:t>
                      </a:r>
                      <a:r>
                        <a:rPr lang="en-US" sz="2000" b="1" dirty="0" err="1">
                          <a:solidFill>
                            <a:schemeClr val="tx1"/>
                          </a:solidFill>
                          <a:effectLst/>
                          <a:latin typeface="+mj-lt"/>
                        </a:rPr>
                        <a:t>xanh</a:t>
                      </a:r>
                      <a:r>
                        <a:rPr lang="en-US" sz="2000" b="1" dirty="0">
                          <a:solidFill>
                            <a:schemeClr val="tx1"/>
                          </a:solidFill>
                          <a:effectLst/>
                          <a:latin typeface="+mj-lt"/>
                        </a:rPr>
                        <a:t>, 1 </a:t>
                      </a:r>
                      <a:r>
                        <a:rPr lang="en-US" sz="2000" b="1" dirty="0" err="1">
                          <a:solidFill>
                            <a:schemeClr val="tx1"/>
                          </a:solidFill>
                          <a:effectLst/>
                          <a:latin typeface="+mj-lt"/>
                        </a:rPr>
                        <a:t>đỏ</a:t>
                      </a:r>
                      <a:r>
                        <a:rPr lang="en-US" sz="2000" b="1" dirty="0">
                          <a:solidFill>
                            <a:schemeClr val="tx1"/>
                          </a:solidFill>
                          <a:effectLst/>
                          <a:latin typeface="+mj-lt"/>
                        </a:rPr>
                        <a:t>)</a:t>
                      </a:r>
                      <a:endParaRPr lang="en-US" sz="2000" b="1"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bg2">
                        <a:lumMod val="90000"/>
                      </a:schemeClr>
                    </a:solidFill>
                  </a:tcPr>
                </a:tc>
                <a:tc>
                  <a:txBody>
                    <a:bodyPr/>
                    <a:lstStyle/>
                    <a:p>
                      <a:pPr marL="0" marR="0" algn="ctr">
                        <a:spcBef>
                          <a:spcPts val="0"/>
                        </a:spcBef>
                        <a:spcAft>
                          <a:spcPts val="0"/>
                        </a:spcAft>
                      </a:pPr>
                      <a:r>
                        <a:rPr lang="vi-VN" sz="2000" b="1" dirty="0">
                          <a:solidFill>
                            <a:schemeClr val="tx1"/>
                          </a:solidFill>
                          <a:effectLst/>
                          <a:latin typeface="+mj-lt"/>
                        </a:rPr>
                        <a:t>Hình vuông </a:t>
                      </a:r>
                      <a:endParaRPr lang="en-US" sz="2000" b="1" dirty="0">
                        <a:solidFill>
                          <a:schemeClr val="tx1"/>
                        </a:solidFill>
                        <a:effectLst/>
                        <a:latin typeface="+mj-lt"/>
                      </a:endParaRPr>
                    </a:p>
                    <a:p>
                      <a:pPr marL="0" marR="0" algn="ctr">
                        <a:spcBef>
                          <a:spcPts val="0"/>
                        </a:spcBef>
                        <a:spcAft>
                          <a:spcPts val="0"/>
                        </a:spcAft>
                      </a:pPr>
                      <a:r>
                        <a:rPr lang="en-US" sz="2000" b="1" dirty="0">
                          <a:solidFill>
                            <a:schemeClr val="tx1"/>
                          </a:solidFill>
                          <a:effectLst/>
                          <a:latin typeface="+mj-lt"/>
                        </a:rPr>
                        <a:t>(2 </a:t>
                      </a:r>
                      <a:r>
                        <a:rPr lang="en-US" sz="2000" b="1" dirty="0" err="1">
                          <a:solidFill>
                            <a:schemeClr val="tx1"/>
                          </a:solidFill>
                          <a:effectLst/>
                          <a:latin typeface="+mj-lt"/>
                        </a:rPr>
                        <a:t>vàng</a:t>
                      </a:r>
                      <a:r>
                        <a:rPr lang="en-US" sz="2000" b="1" dirty="0">
                          <a:solidFill>
                            <a:schemeClr val="tx1"/>
                          </a:solidFill>
                          <a:effectLst/>
                          <a:latin typeface="+mj-lt"/>
                        </a:rPr>
                        <a:t>, 3 </a:t>
                      </a:r>
                      <a:r>
                        <a:rPr lang="en-US" sz="2000" b="1" dirty="0" err="1">
                          <a:solidFill>
                            <a:schemeClr val="tx1"/>
                          </a:solidFill>
                          <a:effectLst/>
                          <a:latin typeface="+mj-lt"/>
                        </a:rPr>
                        <a:t>xanh</a:t>
                      </a:r>
                      <a:r>
                        <a:rPr lang="en-US" sz="2000" b="1" dirty="0">
                          <a:solidFill>
                            <a:schemeClr val="tx1"/>
                          </a:solidFill>
                          <a:effectLst/>
                          <a:latin typeface="+mj-lt"/>
                        </a:rPr>
                        <a:t>, 4 </a:t>
                      </a:r>
                      <a:r>
                        <a:rPr lang="en-US" sz="2000" b="1" dirty="0" err="1" smtClean="0">
                          <a:solidFill>
                            <a:schemeClr val="tx1"/>
                          </a:solidFill>
                          <a:effectLst/>
                          <a:latin typeface="+mj-lt"/>
                        </a:rPr>
                        <a:t>đỏ</a:t>
                      </a:r>
                      <a:r>
                        <a:rPr lang="en-US" sz="2000" b="1" dirty="0" smtClean="0">
                          <a:solidFill>
                            <a:schemeClr val="tx1"/>
                          </a:solidFill>
                          <a:effectLst/>
                          <a:latin typeface="+mj-lt"/>
                        </a:rPr>
                        <a:t>)</a:t>
                      </a:r>
                      <a:endParaRPr lang="en-US" sz="2000" b="1"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bg2">
                        <a:lumMod val="90000"/>
                      </a:schemeClr>
                    </a:solidFill>
                  </a:tcPr>
                </a:tc>
                <a:tc>
                  <a:txBody>
                    <a:bodyPr/>
                    <a:lstStyle/>
                    <a:p>
                      <a:pPr marL="0" marR="0" algn="ctr">
                        <a:spcBef>
                          <a:spcPts val="0"/>
                        </a:spcBef>
                        <a:spcAft>
                          <a:spcPts val="0"/>
                        </a:spcAft>
                      </a:pPr>
                      <a:r>
                        <a:rPr lang="vi-VN" sz="2000" b="1" dirty="0">
                          <a:solidFill>
                            <a:schemeClr val="tx1"/>
                          </a:solidFill>
                          <a:effectLst/>
                          <a:latin typeface="+mj-lt"/>
                        </a:rPr>
                        <a:t>Hình </a:t>
                      </a:r>
                      <a:r>
                        <a:rPr lang="en-US" sz="2000" b="1" dirty="0" err="1">
                          <a:solidFill>
                            <a:schemeClr val="tx1"/>
                          </a:solidFill>
                          <a:effectLst/>
                          <a:latin typeface="+mj-lt"/>
                        </a:rPr>
                        <a:t>chóp</a:t>
                      </a:r>
                      <a:r>
                        <a:rPr lang="en-US" sz="2000" b="1" dirty="0">
                          <a:solidFill>
                            <a:schemeClr val="tx1"/>
                          </a:solidFill>
                          <a:effectLst/>
                          <a:latin typeface="+mj-lt"/>
                        </a:rPr>
                        <a:t> </a:t>
                      </a:r>
                      <a:endParaRPr lang="en-US" sz="2000" b="1" dirty="0" smtClean="0">
                        <a:solidFill>
                          <a:schemeClr val="tx1"/>
                        </a:solidFill>
                        <a:effectLst/>
                        <a:latin typeface="+mj-lt"/>
                      </a:endParaRPr>
                    </a:p>
                    <a:p>
                      <a:pPr marL="0" marR="0" algn="ctr">
                        <a:spcBef>
                          <a:spcPts val="0"/>
                        </a:spcBef>
                        <a:spcAft>
                          <a:spcPts val="0"/>
                        </a:spcAft>
                      </a:pPr>
                      <a:r>
                        <a:rPr lang="en-US" sz="2000" b="1" dirty="0" smtClean="0">
                          <a:solidFill>
                            <a:schemeClr val="tx1"/>
                          </a:solidFill>
                          <a:effectLst/>
                          <a:latin typeface="+mj-lt"/>
                        </a:rPr>
                        <a:t>(</a:t>
                      </a:r>
                      <a:r>
                        <a:rPr lang="en-US" sz="2000" b="1" dirty="0">
                          <a:solidFill>
                            <a:schemeClr val="tx1"/>
                          </a:solidFill>
                          <a:effectLst/>
                          <a:latin typeface="+mj-lt"/>
                        </a:rPr>
                        <a:t>2 </a:t>
                      </a:r>
                      <a:r>
                        <a:rPr lang="en-US" sz="2000" b="1" dirty="0" err="1">
                          <a:solidFill>
                            <a:schemeClr val="tx1"/>
                          </a:solidFill>
                          <a:effectLst/>
                          <a:latin typeface="+mj-lt"/>
                        </a:rPr>
                        <a:t>vàng</a:t>
                      </a:r>
                      <a:r>
                        <a:rPr lang="en-US" sz="2000" b="1" dirty="0">
                          <a:solidFill>
                            <a:schemeClr val="tx1"/>
                          </a:solidFill>
                          <a:effectLst/>
                          <a:latin typeface="+mj-lt"/>
                        </a:rPr>
                        <a:t>, 2 </a:t>
                      </a:r>
                      <a:r>
                        <a:rPr lang="en-US" sz="2000" b="1" dirty="0" err="1">
                          <a:solidFill>
                            <a:schemeClr val="tx1"/>
                          </a:solidFill>
                          <a:effectLst/>
                          <a:latin typeface="+mj-lt"/>
                        </a:rPr>
                        <a:t>xanh</a:t>
                      </a:r>
                      <a:r>
                        <a:rPr lang="en-US" sz="2000" b="1" dirty="0">
                          <a:solidFill>
                            <a:schemeClr val="tx1"/>
                          </a:solidFill>
                          <a:effectLst/>
                          <a:latin typeface="+mj-lt"/>
                        </a:rPr>
                        <a:t>, 2 </a:t>
                      </a:r>
                      <a:r>
                        <a:rPr lang="en-US" sz="2000" b="1" dirty="0" err="1">
                          <a:solidFill>
                            <a:schemeClr val="tx1"/>
                          </a:solidFill>
                          <a:effectLst/>
                          <a:latin typeface="+mj-lt"/>
                        </a:rPr>
                        <a:t>đỏ</a:t>
                      </a:r>
                      <a:r>
                        <a:rPr lang="en-US" sz="2000" b="1" dirty="0">
                          <a:solidFill>
                            <a:schemeClr val="tx1"/>
                          </a:solidFill>
                          <a:effectLst/>
                          <a:latin typeface="+mj-lt"/>
                        </a:rPr>
                        <a:t>)</a:t>
                      </a:r>
                      <a:endParaRPr lang="en-US" sz="2000" b="1"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2410627643"/>
                  </a:ext>
                </a:extLst>
              </a:tr>
            </a:tbl>
          </a:graphicData>
        </a:graphic>
      </p:graphicFrame>
    </p:spTree>
    <p:extLst>
      <p:ext uri="{BB962C8B-B14F-4D97-AF65-F5344CB8AC3E}">
        <p14:creationId xmlns:p14="http://schemas.microsoft.com/office/powerpoint/2010/main" val="14198440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1000"/>
                                        <p:tgtEl>
                                          <p:spTgt spid="110"/>
                                        </p:tgtEl>
                                      </p:cBhvr>
                                    </p:animEffect>
                                    <p:anim calcmode="lin" valueType="num">
                                      <p:cBhvr>
                                        <p:cTn id="13" dur="1000" fill="hold"/>
                                        <p:tgtEl>
                                          <p:spTgt spid="110"/>
                                        </p:tgtEl>
                                        <p:attrNameLst>
                                          <p:attrName>ppt_x</p:attrName>
                                        </p:attrNameLst>
                                      </p:cBhvr>
                                      <p:tavLst>
                                        <p:tav tm="0">
                                          <p:val>
                                            <p:strVal val="#ppt_x"/>
                                          </p:val>
                                        </p:tav>
                                        <p:tav tm="100000">
                                          <p:val>
                                            <p:strVal val="#ppt_x"/>
                                          </p:val>
                                        </p:tav>
                                      </p:tavLst>
                                    </p:anim>
                                    <p:anim calcmode="lin" valueType="num">
                                      <p:cBhvr>
                                        <p:cTn id="14"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4593" y="0"/>
            <a:ext cx="9047921" cy="5904942"/>
          </a:xfrm>
          <a:prstGeom prst="rect">
            <a:avLst/>
          </a:prstGeom>
        </p:spPr>
      </p:pic>
      <p:grpSp>
        <p:nvGrpSpPr>
          <p:cNvPr id="5" name="Group 4"/>
          <p:cNvGrpSpPr/>
          <p:nvPr/>
        </p:nvGrpSpPr>
        <p:grpSpPr>
          <a:xfrm>
            <a:off x="91440" y="836023"/>
            <a:ext cx="2924892" cy="1933303"/>
            <a:chOff x="91440" y="836023"/>
            <a:chExt cx="2813153" cy="1933303"/>
          </a:xfrm>
        </p:grpSpPr>
        <p:sp>
          <p:nvSpPr>
            <p:cNvPr id="3" name="Cloud Callout 2"/>
            <p:cNvSpPr/>
            <p:nvPr/>
          </p:nvSpPr>
          <p:spPr>
            <a:xfrm>
              <a:off x="91440" y="836023"/>
              <a:ext cx="2813153" cy="1933303"/>
            </a:xfrm>
            <a:prstGeom prst="cloudCallout">
              <a:avLst>
                <a:gd name="adj1" fmla="val 57262"/>
                <a:gd name="adj2" fmla="val 63065"/>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2582" y="1203402"/>
              <a:ext cx="2050868" cy="1200329"/>
            </a:xfrm>
            <a:prstGeom prst="rect">
              <a:avLst/>
            </a:prstGeom>
            <a:noFill/>
          </p:spPr>
          <p:txBody>
            <a:bodyPr wrap="square" rtlCol="0">
              <a:spAutoFit/>
            </a:bodyPr>
            <a:lstStyle/>
            <a:p>
              <a:pPr algn="ctr"/>
              <a:r>
                <a:rPr lang="en-US" sz="2400" b="1"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Hình</a:t>
              </a:r>
              <a:r>
                <a:rPr lang="en-US" sz="2400" b="1"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ảnh</a:t>
              </a:r>
              <a:r>
                <a:rPr lang="en-US" sz="2400" b="1"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này</a:t>
              </a:r>
              <a:r>
                <a:rPr lang="en-US" sz="2400" b="1"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truyền</a:t>
              </a:r>
              <a:r>
                <a:rPr lang="en-US" sz="2400" b="1"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cho</a:t>
              </a:r>
              <a:r>
                <a:rPr lang="en-US" sz="2400" b="1"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em</a:t>
              </a:r>
              <a:r>
                <a:rPr lang="en-US" sz="2400" b="1"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thông</a:t>
              </a:r>
              <a:r>
                <a:rPr lang="en-US" sz="2400" b="1"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điệp</a:t>
              </a:r>
              <a:r>
                <a:rPr lang="en-US" sz="2400" b="1"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gì</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7" name="Group 6"/>
          <p:cNvGrpSpPr/>
          <p:nvPr/>
        </p:nvGrpSpPr>
        <p:grpSpPr>
          <a:xfrm>
            <a:off x="91440" y="3838654"/>
            <a:ext cx="3383281" cy="2084957"/>
            <a:chOff x="91441" y="1052358"/>
            <a:chExt cx="2813153" cy="1933303"/>
          </a:xfrm>
        </p:grpSpPr>
        <p:sp>
          <p:nvSpPr>
            <p:cNvPr id="8" name="Cloud Callout 7"/>
            <p:cNvSpPr/>
            <p:nvPr/>
          </p:nvSpPr>
          <p:spPr>
            <a:xfrm>
              <a:off x="91441" y="1052358"/>
              <a:ext cx="2813153" cy="1933303"/>
            </a:xfrm>
            <a:prstGeom prst="cloudCallout">
              <a:avLst>
                <a:gd name="adj1" fmla="val 66528"/>
                <a:gd name="adj2" fmla="val -66000"/>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72582" y="1293332"/>
              <a:ext cx="2050868" cy="1455487"/>
            </a:xfrm>
            <a:prstGeom prst="rect">
              <a:avLst/>
            </a:prstGeom>
            <a:noFill/>
          </p:spPr>
          <p:txBody>
            <a:bodyPr wrap="square" rtlCol="0">
              <a:spAutoFit/>
            </a:bodyPr>
            <a:lstStyle/>
            <a:p>
              <a:pPr algn="just"/>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Nếu</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là</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em</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em</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sẽ</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đưa</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ra</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cách</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phân</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loại</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rác</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như</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thế</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nào</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endPar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6" name="TextBox 5"/>
          <p:cNvSpPr txBox="1"/>
          <p:nvPr/>
        </p:nvSpPr>
        <p:spPr>
          <a:xfrm>
            <a:off x="3688406" y="5056909"/>
            <a:ext cx="1108364"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Nhựa</a:t>
            </a:r>
            <a:endParaRPr lang="en-US" sz="24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672051" y="5056909"/>
            <a:ext cx="1623072"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Thủy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tinh</a:t>
            </a:r>
            <a:endParaRPr lang="en-US" sz="24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905851" y="5084619"/>
            <a:ext cx="1404401"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Kim </a:t>
            </a:r>
            <a:r>
              <a:rPr lang="en-US" sz="2400" b="1" dirty="0" err="1" smtClean="0">
                <a:latin typeface="Times New Roman" panose="02020603050405020304" pitchFamily="18" charset="0"/>
                <a:cs typeface="Times New Roman" panose="02020603050405020304" pitchFamily="18" charset="0"/>
              </a:rPr>
              <a:t>loại</a:t>
            </a:r>
            <a:endParaRPr lang="en-US" sz="24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0172333" y="5111774"/>
            <a:ext cx="1108364"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Giấy</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28768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bwMode="auto">
          <a:xfrm>
            <a:off x="0" y="2082800"/>
            <a:ext cx="1063625" cy="2289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p:nvPr/>
        </p:nvSpPr>
        <p:spPr>
          <a:xfrm>
            <a:off x="2607060" y="150437"/>
            <a:ext cx="7033271" cy="707886"/>
          </a:xfrm>
          <a:prstGeom prst="rect">
            <a:avLst/>
          </a:prstGeom>
          <a:noFill/>
        </p:spPr>
        <p:txBody>
          <a:bodyPr wrap="none" rtlCol="0" anchor="t">
            <a:spAutoFit/>
          </a:bodyPr>
          <a:lstStyle/>
          <a:p>
            <a:pPr algn="ctr"/>
            <a:r>
              <a:rPr lang="en-US" altLang="zh-CN" sz="4000" b="1" dirty="0" err="1" smtClean="0">
                <a:latin typeface="Times New Roman" panose="02020603050405020304" pitchFamily="18" charset="0"/>
                <a:cs typeface="Times New Roman" panose="02020603050405020304" pitchFamily="18" charset="0"/>
                <a:sym typeface="+mn-ea"/>
              </a:rPr>
              <a:t>Bài</a:t>
            </a:r>
            <a:r>
              <a:rPr lang="en-US" altLang="zh-CN" sz="4000" b="1" dirty="0" smtClean="0">
                <a:latin typeface="Times New Roman" panose="02020603050405020304" pitchFamily="18" charset="0"/>
                <a:cs typeface="Times New Roman" panose="02020603050405020304" pitchFamily="18" charset="0"/>
                <a:sym typeface="+mn-ea"/>
              </a:rPr>
              <a:t> </a:t>
            </a:r>
            <a:r>
              <a:rPr lang="en-US" altLang="zh-CN" sz="4000" b="1" dirty="0">
                <a:latin typeface="Times New Roman" panose="02020603050405020304" pitchFamily="18" charset="0"/>
                <a:cs typeface="Times New Roman" panose="02020603050405020304" pitchFamily="18" charset="0"/>
                <a:sym typeface="+mn-ea"/>
              </a:rPr>
              <a:t>15: KHÓA LƯỠNG PHÂN</a:t>
            </a:r>
            <a:endParaRPr lang="en-US" sz="4000" dirty="0">
              <a:latin typeface="Times New Roman" panose="02020603050405020304" pitchFamily="18" charset="0"/>
              <a:cs typeface="Times New Roman" panose="02020603050405020304" pitchFamily="18" charset="0"/>
            </a:endParaRPr>
          </a:p>
        </p:txBody>
      </p:sp>
      <p:grpSp>
        <p:nvGrpSpPr>
          <p:cNvPr id="7" name="组合 1"/>
          <p:cNvGrpSpPr/>
          <p:nvPr/>
        </p:nvGrpSpPr>
        <p:grpSpPr>
          <a:xfrm>
            <a:off x="1491131" y="2149912"/>
            <a:ext cx="1827012" cy="719137"/>
            <a:chOff x="2092145" y="1993594"/>
            <a:chExt cx="1870393" cy="729791"/>
          </a:xfrm>
          <a:solidFill>
            <a:srgbClr val="0000FF"/>
          </a:solidFill>
        </p:grpSpPr>
        <p:sp>
          <p:nvSpPr>
            <p:cNvPr id="23" name="五边形 22"/>
            <p:cNvSpPr/>
            <p:nvPr/>
          </p:nvSpPr>
          <p:spPr>
            <a:xfrm>
              <a:off x="2092145" y="1993594"/>
              <a:ext cx="1870393" cy="729791"/>
            </a:xfrm>
            <a:prstGeom prst="homePlate">
              <a:avLst>
                <a:gd name="adj" fmla="val 30537"/>
              </a:avLst>
            </a:prstGeom>
            <a:grp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endParaRPr>
            </a:p>
          </p:txBody>
        </p:sp>
        <p:sp>
          <p:nvSpPr>
            <p:cNvPr id="38" name="文本框 37"/>
            <p:cNvSpPr txBox="1"/>
            <p:nvPr/>
          </p:nvSpPr>
          <p:spPr>
            <a:xfrm>
              <a:off x="2169941" y="1994075"/>
              <a:ext cx="1579926" cy="616698"/>
            </a:xfrm>
            <a:prstGeom prst="rect">
              <a:avLst/>
            </a:prstGeom>
            <a:grpFill/>
          </p:spPr>
          <p:txBody>
            <a:bodyPr wrap="square" rtlCol="0">
              <a:spAutoFit/>
            </a:bodyPr>
            <a:lstStyle/>
            <a:p>
              <a:pPr>
                <a:lnSpc>
                  <a:spcPct val="120000"/>
                </a:lnSpc>
              </a:pPr>
              <a:r>
                <a:rPr lang="en-US" sz="2800" b="1" dirty="0">
                  <a:solidFill>
                    <a:schemeClr val="bg1"/>
                  </a:solidFill>
                  <a:latin typeface="Times New Roman" panose="02020603050405020304" pitchFamily="18" charset="0"/>
                  <a:cs typeface="+mn-ea"/>
                </a:rPr>
                <a:t>I. </a:t>
              </a:r>
            </a:p>
          </p:txBody>
        </p:sp>
      </p:grpSp>
      <p:grpSp>
        <p:nvGrpSpPr>
          <p:cNvPr id="8" name="组合 5"/>
          <p:cNvGrpSpPr/>
          <p:nvPr/>
        </p:nvGrpSpPr>
        <p:grpSpPr>
          <a:xfrm>
            <a:off x="3124200" y="2020569"/>
            <a:ext cx="8718549" cy="831851"/>
            <a:chOff x="3905886" y="1248605"/>
            <a:chExt cx="5169969" cy="844544"/>
          </a:xfrm>
        </p:grpSpPr>
        <p:sp>
          <p:nvSpPr>
            <p:cNvPr id="27" name="任意多边形 26"/>
            <p:cNvSpPr/>
            <p:nvPr/>
          </p:nvSpPr>
          <p:spPr>
            <a:xfrm>
              <a:off x="3905886" y="1363360"/>
              <a:ext cx="5084117"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lumOff val="50000"/>
                  </a:schemeClr>
                </a:solidFill>
                <a:cs typeface="+mn-ea"/>
              </a:endParaRPr>
            </a:p>
          </p:txBody>
        </p:sp>
        <p:sp>
          <p:nvSpPr>
            <p:cNvPr id="9" name="文本框 30"/>
            <p:cNvSpPr txBox="1"/>
            <p:nvPr/>
          </p:nvSpPr>
          <p:spPr>
            <a:xfrm>
              <a:off x="4100846" y="1248605"/>
              <a:ext cx="4975009" cy="671296"/>
            </a:xfrm>
            <a:prstGeom prst="rect">
              <a:avLst/>
            </a:prstGeom>
            <a:noFill/>
          </p:spPr>
          <p:txBody>
            <a:bodyPr wrap="square" rtlCol="0">
              <a:spAutoFit/>
            </a:bodyPr>
            <a:lstStyle/>
            <a:p>
              <a:pPr>
                <a:lnSpc>
                  <a:spcPct val="150000"/>
                </a:lnSpc>
              </a:pPr>
              <a:r>
                <a:rPr lang="en-US" altLang="zh-CN" sz="2800" b="1" dirty="0">
                  <a:solidFill>
                    <a:srgbClr val="0000FF"/>
                  </a:solidFill>
                  <a:latin typeface="Times New Roman" panose="02020603050405020304" pitchFamily="18" charset="0"/>
                  <a:cs typeface="Times New Roman" panose="02020603050405020304" pitchFamily="18" charset="0"/>
                </a:rPr>
                <a:t>Sử dụng khóa lưỡng phân trong phân loại sinh vật </a:t>
              </a:r>
            </a:p>
          </p:txBody>
        </p:sp>
      </p:grpSp>
      <p:grpSp>
        <p:nvGrpSpPr>
          <p:cNvPr id="10" name="组合 2"/>
          <p:cNvGrpSpPr/>
          <p:nvPr/>
        </p:nvGrpSpPr>
        <p:grpSpPr>
          <a:xfrm>
            <a:off x="1490980" y="3376295"/>
            <a:ext cx="1994535" cy="718820"/>
            <a:chOff x="1949778" y="3924238"/>
            <a:chExt cx="1870393" cy="729791"/>
          </a:xfrm>
          <a:solidFill>
            <a:srgbClr val="CC00CC"/>
          </a:solidFill>
        </p:grpSpPr>
        <p:sp>
          <p:nvSpPr>
            <p:cNvPr id="24" name="五边形 23"/>
            <p:cNvSpPr/>
            <p:nvPr/>
          </p:nvSpPr>
          <p:spPr>
            <a:xfrm>
              <a:off x="1949778" y="3924238"/>
              <a:ext cx="1870393" cy="729791"/>
            </a:xfrm>
            <a:prstGeom prst="homePlate">
              <a:avLst>
                <a:gd name="adj" fmla="val 30537"/>
              </a:avLst>
            </a:prstGeom>
            <a:grp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cs typeface="+mn-ea"/>
              </a:endParaRPr>
            </a:p>
          </p:txBody>
        </p:sp>
        <p:sp>
          <p:nvSpPr>
            <p:cNvPr id="35" name="文本框 34"/>
            <p:cNvSpPr txBox="1"/>
            <p:nvPr/>
          </p:nvSpPr>
          <p:spPr>
            <a:xfrm>
              <a:off x="2094277" y="3978208"/>
              <a:ext cx="1579926" cy="616970"/>
            </a:xfrm>
            <a:prstGeom prst="rect">
              <a:avLst/>
            </a:prstGeom>
            <a:grpFill/>
          </p:spPr>
          <p:txBody>
            <a:bodyPr wrap="square" rtlCol="0">
              <a:spAutoFit/>
            </a:bodyPr>
            <a:lstStyle/>
            <a:p>
              <a:pPr>
                <a:lnSpc>
                  <a:spcPct val="120000"/>
                </a:lnSpc>
              </a:pPr>
              <a:r>
                <a:rPr lang="en-US" sz="2800" b="1" dirty="0">
                  <a:solidFill>
                    <a:schemeClr val="bg1"/>
                  </a:solidFill>
                  <a:latin typeface="Times New Roman" panose="02020603050405020304" pitchFamily="18" charset="0"/>
                  <a:cs typeface="+mn-ea"/>
                </a:rPr>
                <a:t>II.</a:t>
              </a:r>
            </a:p>
          </p:txBody>
        </p:sp>
      </p:grpSp>
      <p:sp>
        <p:nvSpPr>
          <p:cNvPr id="28" name="任意多边形 27"/>
          <p:cNvSpPr/>
          <p:nvPr/>
        </p:nvSpPr>
        <p:spPr>
          <a:xfrm>
            <a:off x="3283585" y="3317875"/>
            <a:ext cx="8414385" cy="71945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CC00CC"/>
                </a:solidFill>
                <a:latin typeface="Times New Roman" panose="02020603050405020304" pitchFamily="18" charset="0"/>
                <a:cs typeface="Times New Roman" panose="02020603050405020304" pitchFamily="18" charset="0"/>
                <a:sym typeface="+mn-ea"/>
              </a:rPr>
              <a:t>Thực hành xây dựng khóa lưỡng phân</a:t>
            </a:r>
            <a:endParaRPr lang="en-US" altLang="zh-CN" sz="2800" dirty="0">
              <a:solidFill>
                <a:srgbClr val="CC00CC"/>
              </a:solidFill>
              <a:cs typeface="+mn-ea"/>
            </a:endParaRPr>
          </a:p>
        </p:txBody>
      </p:sp>
    </p:spTree>
    <p:extLst>
      <p:ext uri="{BB962C8B-B14F-4D97-AF65-F5344CB8AC3E}">
        <p14:creationId xmlns:p14="http://schemas.microsoft.com/office/powerpoint/2010/main" val="1489206612"/>
      </p:ext>
    </p:extLst>
  </p:cSld>
  <p:clrMapOvr>
    <a:masterClrMapping/>
  </p:clrMapOvr>
  <mc:AlternateContent xmlns:mc="http://schemas.openxmlformats.org/markup-compatibility/2006" xmlns:p14="http://schemas.microsoft.com/office/powerpoint/2010/main">
    <mc:Choice Requires="p14">
      <p:transition spd="slow" p14:dur="1500" advClick="0" advTm="2000">
        <p14:prism isInverted="1"/>
      </p:transition>
    </mc:Choice>
    <mc:Fallback xmlns="">
      <p:transition spd="slow" advClick="0" advTm="2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0" y="819112"/>
            <a:ext cx="5141560" cy="5769318"/>
          </a:xfrm>
          <a:prstGeom prst="rect">
            <a:avLst/>
          </a:prstGeom>
        </p:spPr>
      </p:pic>
      <p:sp>
        <p:nvSpPr>
          <p:cNvPr id="3" name="TextBox 2"/>
          <p:cNvSpPr txBox="1"/>
          <p:nvPr/>
        </p:nvSpPr>
        <p:spPr>
          <a:xfrm>
            <a:off x="152399" y="207817"/>
            <a:ext cx="9822873" cy="461665"/>
          </a:xfrm>
          <a:prstGeom prst="rect">
            <a:avLst/>
          </a:prstGeom>
          <a:solidFill>
            <a:schemeClr val="bg1"/>
          </a:solid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I. </a:t>
            </a:r>
            <a:r>
              <a:rPr lang="en-US" sz="2400" b="1" dirty="0" err="1" smtClean="0">
                <a:latin typeface="Times New Roman" panose="02020603050405020304" pitchFamily="18" charset="0"/>
                <a:cs typeface="Times New Roman" panose="02020603050405020304" pitchFamily="18" charset="0"/>
              </a:rPr>
              <a:t>SỬ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DỤNG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KHÓA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LƯỠNG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TRONG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LOẠI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SINH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VẬT</a:t>
            </a:r>
            <a:endParaRPr lang="en-US" sz="2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52399" y="819112"/>
            <a:ext cx="4741819" cy="830997"/>
          </a:xfrm>
          <a:prstGeom prst="rect">
            <a:avLst/>
          </a:prstGeom>
          <a:noFill/>
        </p:spPr>
        <p:txBody>
          <a:bodyPr wrap="square" rtlCol="0">
            <a:spAutoFit/>
          </a:bodyPr>
          <a:lstStyle/>
          <a:p>
            <a:pPr algn="ct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Quan</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sát</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hình</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bên</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và</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trả</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lời</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một</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số</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câu</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hỏi</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latin typeface="Times New Roman" panose="02020603050405020304" pitchFamily="18" charset="0"/>
                <a:ea typeface="Tahoma" panose="020B0604030504040204" pitchFamily="34" charset="0"/>
                <a:cs typeface="Times New Roman" panose="02020603050405020304" pitchFamily="18" charset="0"/>
              </a:rPr>
              <a:t>sau</a:t>
            </a:r>
            <a:r>
              <a:rPr lang="en-US" sz="2400" b="1"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4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TextBox 4"/>
          <p:cNvSpPr txBox="1"/>
          <p:nvPr/>
        </p:nvSpPr>
        <p:spPr>
          <a:xfrm>
            <a:off x="152399" y="1754612"/>
            <a:ext cx="6539346" cy="1200329"/>
          </a:xfrm>
          <a:prstGeom prst="rect">
            <a:avLst/>
          </a:prstGeom>
          <a:noFill/>
        </p:spPr>
        <p:txBody>
          <a:bodyPr wrap="square" rtlCol="0">
            <a:spAutoFit/>
          </a:bodyPr>
          <a:lstStyle/>
          <a:p>
            <a:pPr algn="just"/>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Căn</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cứ</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vào</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đặc</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điểm</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nào</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động</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vật</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trong</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hình</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để</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phân</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thành</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nhóm</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khác</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nhau</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ở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bước</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1, 2, 3 </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6" name="TextBox 5"/>
          <p:cNvSpPr txBox="1"/>
          <p:nvPr/>
        </p:nvSpPr>
        <p:spPr>
          <a:xfrm>
            <a:off x="271741" y="3708378"/>
            <a:ext cx="6981900" cy="461665"/>
          </a:xfrm>
          <a:prstGeom prst="rect">
            <a:avLst/>
          </a:prstGeom>
          <a:noFill/>
        </p:spPr>
        <p:txBody>
          <a:bodyPr wrap="square" rtlCol="0">
            <a:spAutoFit/>
          </a:bodyPr>
          <a:lstStyle/>
          <a:p>
            <a:pPr algn="just"/>
            <a:r>
              <a:rPr lang="en-US" sz="2400" b="1" i="1" dirty="0" smtClean="0">
                <a:solidFill>
                  <a:srgbClr val="CC00CC"/>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i="1" dirty="0" err="1" smtClean="0">
                <a:solidFill>
                  <a:srgbClr val="CC00CC"/>
                </a:solidFill>
                <a:latin typeface="Times New Roman" panose="02020603050405020304" pitchFamily="18" charset="0"/>
                <a:ea typeface="Tahoma" panose="020B0604030504040204" pitchFamily="34" charset="0"/>
                <a:cs typeface="Times New Roman" panose="02020603050405020304" pitchFamily="18" charset="0"/>
              </a:rPr>
              <a:t>Bước</a:t>
            </a:r>
            <a:r>
              <a:rPr lang="en-US" sz="2400" b="1" i="1" dirty="0" smtClean="0">
                <a:solidFill>
                  <a:srgbClr val="CC00CC"/>
                </a:solidFill>
                <a:latin typeface="Times New Roman" panose="02020603050405020304" pitchFamily="18" charset="0"/>
                <a:ea typeface="Tahoma" panose="020B0604030504040204" pitchFamily="34" charset="0"/>
                <a:cs typeface="Times New Roman" panose="02020603050405020304" pitchFamily="18" charset="0"/>
              </a:rPr>
              <a:t> 3</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Dựa</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vào</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khả</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năng</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sủa</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i="1" dirty="0" smtClean="0">
                <a:latin typeface="Times New Roman" panose="02020603050405020304" pitchFamily="18" charset="0"/>
                <a:ea typeface="Tahoma" panose="020B0604030504040204" pitchFamily="34" charset="0"/>
                <a:cs typeface="Times New Roman" panose="02020603050405020304" pitchFamily="18" charset="0"/>
              </a:rPr>
              <a:t>(</a:t>
            </a:r>
            <a:r>
              <a:rPr lang="en-US" sz="2000" i="1" dirty="0" err="1" smtClean="0">
                <a:latin typeface="Times New Roman" panose="02020603050405020304" pitchFamily="18" charset="0"/>
                <a:ea typeface="Tahoma" panose="020B0604030504040204" pitchFamily="34" charset="0"/>
                <a:cs typeface="Times New Roman" panose="02020603050405020304" pitchFamily="18" charset="0"/>
              </a:rPr>
              <a:t>Âm</a:t>
            </a:r>
            <a:r>
              <a:rPr lang="en-US" sz="2000" i="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i="1" dirty="0">
                <a:latin typeface="Times New Roman" panose="02020603050405020304" pitchFamily="18" charset="0"/>
                <a:ea typeface="Tahoma" panose="020B0604030504040204" pitchFamily="34" charset="0"/>
                <a:cs typeface="Times New Roman" panose="02020603050405020304" pitchFamily="18" charset="0"/>
              </a:rPr>
              <a:t>thanh)</a:t>
            </a:r>
          </a:p>
        </p:txBody>
      </p:sp>
      <p:sp>
        <p:nvSpPr>
          <p:cNvPr id="7" name="TextBox 6"/>
          <p:cNvSpPr txBox="1"/>
          <p:nvPr/>
        </p:nvSpPr>
        <p:spPr>
          <a:xfrm>
            <a:off x="152399" y="4155270"/>
            <a:ext cx="6557555" cy="1200329"/>
          </a:xfrm>
          <a:prstGeom prst="rect">
            <a:avLst/>
          </a:prstGeom>
          <a:noFill/>
        </p:spPr>
        <p:txBody>
          <a:bodyPr wrap="square" rtlCol="0">
            <a:spAutoFit/>
          </a:bodyPr>
          <a:lstStyle/>
          <a:p>
            <a:pPr algn="just"/>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Trong</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từng</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bước</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phân</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từ</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đầu</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đến</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cuối</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người</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ta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luôn</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phân</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loài</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động</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vật</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trên</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thành</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mấy</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nhóm</a:t>
            </a:r>
            <a:r>
              <a:rPr lang="en-US"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extBox 7"/>
          <p:cNvSpPr txBox="1"/>
          <p:nvPr/>
        </p:nvSpPr>
        <p:spPr>
          <a:xfrm>
            <a:off x="433053" y="5460102"/>
            <a:ext cx="5995456" cy="954107"/>
          </a:xfrm>
          <a:prstGeom prst="rect">
            <a:avLst/>
          </a:prstGeom>
          <a:noFill/>
        </p:spPr>
        <p:txBody>
          <a:bodyPr wrap="square" rtlCol="0">
            <a:spAutoFit/>
          </a:bodyPr>
          <a:lstStyle/>
          <a:p>
            <a:pPr algn="just"/>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Trong</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mỗi</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bước</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các</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sinh</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vật</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luôn</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được</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phân</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làm</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3200" b="1" dirty="0" smtClean="0">
                <a:solidFill>
                  <a:srgbClr val="009900"/>
                </a:solidFill>
                <a:latin typeface="Times New Roman" panose="02020603050405020304" pitchFamily="18" charset="0"/>
                <a:ea typeface="Tahoma" panose="020B0604030504040204" pitchFamily="34" charset="0"/>
                <a:cs typeface="Times New Roman" panose="02020603050405020304" pitchFamily="18" charset="0"/>
              </a:rPr>
              <a:t>2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nhóm</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p:cNvSpPr txBox="1"/>
          <p:nvPr/>
        </p:nvSpPr>
        <p:spPr>
          <a:xfrm>
            <a:off x="152399" y="2862608"/>
            <a:ext cx="5846618" cy="461665"/>
          </a:xfrm>
          <a:prstGeom prst="rect">
            <a:avLst/>
          </a:prstGeom>
          <a:noFill/>
        </p:spPr>
        <p:txBody>
          <a:bodyPr wrap="square" rtlCol="0">
            <a:spAutoFit/>
          </a:bodyPr>
          <a:lstStyle/>
          <a:p>
            <a:r>
              <a:rPr lang="en-US" sz="2400" b="1" i="1" dirty="0" smtClean="0">
                <a:solidFill>
                  <a:srgbClr val="CC00CC"/>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i="1" dirty="0" err="1" smtClean="0">
                <a:solidFill>
                  <a:srgbClr val="CC00CC"/>
                </a:solidFill>
                <a:latin typeface="Times New Roman" panose="02020603050405020304" pitchFamily="18" charset="0"/>
                <a:ea typeface="Tahoma" panose="020B0604030504040204" pitchFamily="34" charset="0"/>
                <a:cs typeface="Times New Roman" panose="02020603050405020304" pitchFamily="18" charset="0"/>
              </a:rPr>
              <a:t>Bước</a:t>
            </a:r>
            <a:r>
              <a:rPr lang="en-US" sz="2400" b="1" i="1" dirty="0" smtClean="0">
                <a:solidFill>
                  <a:srgbClr val="CC00CC"/>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i="1" dirty="0">
                <a:solidFill>
                  <a:srgbClr val="CC00CC"/>
                </a:solidFill>
                <a:latin typeface="Times New Roman" panose="02020603050405020304" pitchFamily="18" charset="0"/>
                <a:ea typeface="Tahoma" panose="020B0604030504040204" pitchFamily="34" charset="0"/>
                <a:cs typeface="Times New Roman" panose="02020603050405020304" pitchFamily="18" charset="0"/>
              </a:rPr>
              <a:t>1</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Dựa</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vào</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môi</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trường</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sống</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Box 9"/>
          <p:cNvSpPr txBox="1"/>
          <p:nvPr/>
        </p:nvSpPr>
        <p:spPr>
          <a:xfrm>
            <a:off x="236316" y="3259749"/>
            <a:ext cx="7772401" cy="461665"/>
          </a:xfrm>
          <a:prstGeom prst="rect">
            <a:avLst/>
          </a:prstGeom>
          <a:noFill/>
        </p:spPr>
        <p:txBody>
          <a:bodyPr wrap="square" rtlCol="0">
            <a:spAutoFit/>
          </a:bodyPr>
          <a:lstStyle/>
          <a:p>
            <a:r>
              <a:rPr lang="en-US" sz="2400" b="1" i="1" dirty="0" smtClean="0">
                <a:solidFill>
                  <a:srgbClr val="CC00CC"/>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i="1" dirty="0" err="1" smtClean="0">
                <a:solidFill>
                  <a:srgbClr val="CC00CC"/>
                </a:solidFill>
                <a:latin typeface="Times New Roman" panose="02020603050405020304" pitchFamily="18" charset="0"/>
                <a:ea typeface="Tahoma" panose="020B0604030504040204" pitchFamily="34" charset="0"/>
                <a:cs typeface="Times New Roman" panose="02020603050405020304" pitchFamily="18" charset="0"/>
              </a:rPr>
              <a:t>Bước</a:t>
            </a:r>
            <a:r>
              <a:rPr lang="en-US" sz="2400" b="1" i="1" dirty="0" smtClean="0">
                <a:solidFill>
                  <a:srgbClr val="CC00CC"/>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i="1" dirty="0">
                <a:solidFill>
                  <a:srgbClr val="CC00CC"/>
                </a:solidFill>
                <a:latin typeface="Times New Roman" panose="02020603050405020304" pitchFamily="18" charset="0"/>
                <a:ea typeface="Tahoma" panose="020B0604030504040204" pitchFamily="34" charset="0"/>
                <a:cs typeface="Times New Roman" panose="02020603050405020304" pitchFamily="18" charset="0"/>
              </a:rPr>
              <a:t>2</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Dựa</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vào</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đặc</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điểm</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400" dirty="0">
                <a:latin typeface="Times New Roman" panose="02020603050405020304" pitchFamily="18" charset="0"/>
                <a:ea typeface="Tahoma" panose="020B0604030504040204" pitchFamily="34" charset="0"/>
                <a:cs typeface="Times New Roman" panose="02020603050405020304" pitchFamily="18" charset="0"/>
              </a:rPr>
              <a:t> tai </a:t>
            </a:r>
            <a:r>
              <a:rPr lang="en-US" sz="2400" i="1" dirty="0">
                <a:latin typeface="Times New Roman" panose="02020603050405020304" pitchFamily="18" charset="0"/>
                <a:ea typeface="Tahoma" panose="020B0604030504040204" pitchFamily="34" charset="0"/>
                <a:cs typeface="Times New Roman" panose="02020603050405020304" pitchFamily="18" charset="0"/>
              </a:rPr>
              <a:t>( </a:t>
            </a:r>
            <a:r>
              <a:rPr lang="en-US" sz="2400" i="1" dirty="0" err="1">
                <a:latin typeface="Times New Roman" panose="02020603050405020304" pitchFamily="18" charset="0"/>
                <a:ea typeface="Tahoma" panose="020B0604030504040204" pitchFamily="34" charset="0"/>
                <a:cs typeface="Times New Roman" panose="02020603050405020304" pitchFamily="18" charset="0"/>
              </a:rPr>
              <a:t>Kích</a:t>
            </a:r>
            <a:r>
              <a:rPr lang="en-US" sz="2400" i="1" dirty="0">
                <a:latin typeface="Times New Roman" panose="02020603050405020304" pitchFamily="18" charset="0"/>
                <a:ea typeface="Tahoma" panose="020B0604030504040204" pitchFamily="34" charset="0"/>
                <a:cs typeface="Times New Roman" panose="02020603050405020304" pitchFamily="18" charset="0"/>
              </a:rPr>
              <a:t> </a:t>
            </a:r>
            <a:r>
              <a:rPr lang="en-US" sz="2400" i="1" dirty="0" err="1">
                <a:latin typeface="Times New Roman" panose="02020603050405020304" pitchFamily="18" charset="0"/>
                <a:ea typeface="Tahoma" panose="020B0604030504040204" pitchFamily="34" charset="0"/>
                <a:cs typeface="Times New Roman" panose="02020603050405020304" pitchFamily="18" charset="0"/>
              </a:rPr>
              <a:t>thước</a:t>
            </a:r>
            <a:r>
              <a:rPr lang="en-US" sz="2400" i="1" dirty="0">
                <a:latin typeface="Times New Roman" panose="02020603050405020304" pitchFamily="18" charset="0"/>
                <a:ea typeface="Tahoma" panose="020B0604030504040204" pitchFamily="34" charset="0"/>
                <a:cs typeface="Times New Roman" panose="02020603050405020304" pitchFamily="18" charset="0"/>
              </a:rPr>
              <a:t> </a:t>
            </a:r>
            <a:r>
              <a:rPr lang="en-US" sz="2400" i="1" dirty="0" err="1">
                <a:latin typeface="Times New Roman" panose="02020603050405020304" pitchFamily="18" charset="0"/>
                <a:ea typeface="Tahoma" panose="020B0604030504040204" pitchFamily="34" charset="0"/>
                <a:cs typeface="Times New Roman" panose="02020603050405020304" pitchFamily="18" charset="0"/>
              </a:rPr>
              <a:t>của</a:t>
            </a:r>
            <a:r>
              <a:rPr lang="en-US" sz="2400" i="1" dirty="0">
                <a:latin typeface="Times New Roman" panose="02020603050405020304" pitchFamily="18" charset="0"/>
                <a:ea typeface="Tahoma" panose="020B0604030504040204" pitchFamily="34" charset="0"/>
                <a:cs typeface="Times New Roman" panose="02020603050405020304" pitchFamily="18" charset="0"/>
              </a:rPr>
              <a:t> tai</a:t>
            </a:r>
            <a:r>
              <a:rPr lang="en-US" sz="2400" i="1"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400" i="1"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4106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4353" y="241017"/>
            <a:ext cx="4516069" cy="5611401"/>
          </a:xfrm>
          <a:prstGeom prst="rect">
            <a:avLst/>
          </a:prstGeom>
        </p:spPr>
      </p:pic>
      <p:pic>
        <p:nvPicPr>
          <p:cNvPr id="5" name="Picture 4"/>
          <p:cNvPicPr>
            <a:picLocks noChangeAspect="1"/>
          </p:cNvPicPr>
          <p:nvPr/>
        </p:nvPicPr>
        <p:blipFill>
          <a:blip r:embed="rId3"/>
          <a:stretch>
            <a:fillRect/>
          </a:stretch>
        </p:blipFill>
        <p:spPr>
          <a:xfrm>
            <a:off x="5871011" y="164850"/>
            <a:ext cx="5799513" cy="5687568"/>
          </a:xfrm>
          <a:prstGeom prst="rect">
            <a:avLst/>
          </a:prstGeom>
        </p:spPr>
      </p:pic>
    </p:spTree>
    <p:extLst>
      <p:ext uri="{BB962C8B-B14F-4D97-AF65-F5344CB8AC3E}">
        <p14:creationId xmlns:p14="http://schemas.microsoft.com/office/powerpoint/2010/main" val="2395385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t="16742" b="16092"/>
          <a:stretch/>
        </p:blipFill>
        <p:spPr>
          <a:xfrm>
            <a:off x="134620" y="76515"/>
            <a:ext cx="2677853" cy="2664347"/>
          </a:xfrm>
          <a:prstGeom prst="rect">
            <a:avLst/>
          </a:prstGeom>
          <a:noFill/>
          <a:ln w="9525">
            <a:noFill/>
          </a:ln>
        </p:spPr>
      </p:pic>
      <p:pic>
        <p:nvPicPr>
          <p:cNvPr id="3" name="Picture 2"/>
          <p:cNvPicPr/>
          <p:nvPr/>
        </p:nvPicPr>
        <p:blipFill>
          <a:blip r:embed="rId3"/>
          <a:stretch>
            <a:fillRect/>
          </a:stretch>
        </p:blipFill>
        <p:spPr>
          <a:xfrm>
            <a:off x="2944324" y="140883"/>
            <a:ext cx="2805311" cy="2465360"/>
          </a:xfrm>
          <a:prstGeom prst="rect">
            <a:avLst/>
          </a:prstGeom>
          <a:noFill/>
          <a:ln w="9525">
            <a:noFill/>
          </a:ln>
        </p:spPr>
      </p:pic>
      <p:pic>
        <p:nvPicPr>
          <p:cNvPr id="4" name="Picture 3"/>
          <p:cNvPicPr/>
          <p:nvPr/>
        </p:nvPicPr>
        <p:blipFill>
          <a:blip r:embed="rId4"/>
          <a:stretch>
            <a:fillRect/>
          </a:stretch>
        </p:blipFill>
        <p:spPr>
          <a:xfrm>
            <a:off x="177395" y="3698784"/>
            <a:ext cx="2635077" cy="2244816"/>
          </a:xfrm>
          <a:prstGeom prst="rect">
            <a:avLst/>
          </a:prstGeom>
          <a:noFill/>
          <a:ln w="9525">
            <a:noFill/>
          </a:ln>
        </p:spPr>
      </p:pic>
      <p:pic>
        <p:nvPicPr>
          <p:cNvPr id="5" name="Picture 4"/>
          <p:cNvPicPr/>
          <p:nvPr/>
        </p:nvPicPr>
        <p:blipFill>
          <a:blip r:embed="rId5"/>
          <a:stretch>
            <a:fillRect/>
          </a:stretch>
        </p:blipFill>
        <p:spPr>
          <a:xfrm>
            <a:off x="3328757" y="3643364"/>
            <a:ext cx="2420878" cy="2244815"/>
          </a:xfrm>
          <a:prstGeom prst="rect">
            <a:avLst/>
          </a:prstGeom>
          <a:noFill/>
          <a:ln w="9525">
            <a:noFill/>
          </a:ln>
        </p:spPr>
      </p:pic>
      <p:sp>
        <p:nvSpPr>
          <p:cNvPr id="6" name="Text Box 4"/>
          <p:cNvSpPr txBox="1"/>
          <p:nvPr/>
        </p:nvSpPr>
        <p:spPr>
          <a:xfrm>
            <a:off x="84515" y="2261737"/>
            <a:ext cx="2237740" cy="368300"/>
          </a:xfrm>
          <a:prstGeom prst="rect">
            <a:avLst/>
          </a:prstGeom>
          <a:noFill/>
        </p:spPr>
        <p:txBody>
          <a:bodyPr wrap="square" rtlCol="0">
            <a:spAutoFit/>
          </a:bodyPr>
          <a:lstStyle/>
          <a:p>
            <a:r>
              <a:rPr lang="en-US" b="1" dirty="0" err="1">
                <a:solidFill>
                  <a:schemeClr val="bg1"/>
                </a:solidFill>
                <a:latin typeface="Times New Roman" panose="02020603050405020304" pitchFamily="18" charset="0"/>
                <a:cs typeface="Times New Roman" panose="02020603050405020304" pitchFamily="18" charset="0"/>
              </a:rPr>
              <a:t>Bèo</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Nhật</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bản</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7" name="Text Box 5"/>
          <p:cNvSpPr txBox="1"/>
          <p:nvPr/>
        </p:nvSpPr>
        <p:spPr>
          <a:xfrm>
            <a:off x="2902181" y="2261737"/>
            <a:ext cx="1902460" cy="368300"/>
          </a:xfrm>
          <a:prstGeom prst="rect">
            <a:avLst/>
          </a:prstGeom>
          <a:noFill/>
        </p:spPr>
        <p:txBody>
          <a:bodyPr wrap="square" rtlCol="0">
            <a:spAutoFit/>
          </a:bodyPr>
          <a:lstStyle/>
          <a:p>
            <a:r>
              <a:rPr lang="en-US" b="1" dirty="0" err="1">
                <a:solidFill>
                  <a:srgbClr val="FFFF00"/>
                </a:solidFill>
                <a:latin typeface="Times New Roman" panose="02020603050405020304" pitchFamily="18" charset="0"/>
                <a:cs typeface="Times New Roman" panose="02020603050405020304" pitchFamily="18" charset="0"/>
              </a:rPr>
              <a:t>Cây</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Sắn</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8" name="Text Box 6"/>
          <p:cNvSpPr txBox="1"/>
          <p:nvPr/>
        </p:nvSpPr>
        <p:spPr>
          <a:xfrm>
            <a:off x="1583286" y="5575300"/>
            <a:ext cx="2270125" cy="368300"/>
          </a:xfrm>
          <a:prstGeom prst="rect">
            <a:avLst/>
          </a:prstGeom>
          <a:noFill/>
        </p:spPr>
        <p:txBody>
          <a:bodyPr wrap="square" rtlCol="0">
            <a:spAutoFit/>
          </a:bodyPr>
          <a:lstStyle/>
          <a:p>
            <a:r>
              <a:rPr lang="en-US" b="1" dirty="0" err="1">
                <a:solidFill>
                  <a:srgbClr val="C00000"/>
                </a:solidFill>
                <a:latin typeface="Times New Roman" panose="02020603050405020304" pitchFamily="18" charset="0"/>
                <a:cs typeface="Times New Roman" panose="02020603050405020304" pitchFamily="18" charset="0"/>
              </a:rPr>
              <a:t>Cây</a:t>
            </a:r>
            <a:r>
              <a:rPr lang="en-US" b="1" dirty="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Ôrô</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9" name="Text Box 7"/>
          <p:cNvSpPr txBox="1"/>
          <p:nvPr/>
        </p:nvSpPr>
        <p:spPr>
          <a:xfrm>
            <a:off x="4490092" y="5519879"/>
            <a:ext cx="1913255" cy="368300"/>
          </a:xfrm>
          <a:prstGeom prst="rect">
            <a:avLst/>
          </a:prstGeom>
          <a:noFill/>
        </p:spPr>
        <p:txBody>
          <a:bodyPr wrap="square" rtlCol="0">
            <a:spAutoFit/>
          </a:bodyPr>
          <a:lstStyle/>
          <a:p>
            <a:r>
              <a:rPr lang="en-US" b="1" dirty="0" err="1">
                <a:solidFill>
                  <a:srgbClr val="FF0000"/>
                </a:solidFill>
                <a:latin typeface="Times New Roman" panose="02020603050405020304" pitchFamily="18" charset="0"/>
                <a:cs typeface="Times New Roman" panose="02020603050405020304" pitchFamily="18" charset="0"/>
              </a:rPr>
              <a:t>Cây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hoa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hồng</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34619" y="2789123"/>
            <a:ext cx="2677853" cy="707886"/>
          </a:xfrm>
          <a:prstGeom prst="rect">
            <a:avLst/>
          </a:prstGeom>
          <a:noFill/>
        </p:spPr>
        <p:txBody>
          <a:bodyPr wrap="square" rtlCol="0">
            <a:spAutoFit/>
          </a:bodyPr>
          <a:lstStyle/>
          <a:p>
            <a:pPr algn="ctr"/>
            <a:r>
              <a:rPr lang="en-US" sz="2000" b="1" dirty="0" err="1" smtClean="0">
                <a:latin typeface="Times New Roman" panose="02020603050405020304" pitchFamily="18" charset="0"/>
                <a:cs typeface="Times New Roman" panose="02020603050405020304" pitchFamily="18" charset="0"/>
              </a:rPr>
              <a:t>Lá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không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xẻ</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thành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nhiều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thùy</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mép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nhẵn</a:t>
            </a:r>
            <a:endParaRPr lang="en-US" sz="20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893579" y="2740863"/>
            <a:ext cx="2513965" cy="707886"/>
          </a:xfrm>
          <a:prstGeom prst="rect">
            <a:avLst/>
          </a:prstGeom>
          <a:noFill/>
        </p:spPr>
        <p:txBody>
          <a:bodyPr wrap="square" rtlCol="0">
            <a:spAutoFit/>
          </a:bodyPr>
          <a:lstStyle/>
          <a:p>
            <a:pPr algn="ctr"/>
            <a:r>
              <a:rPr lang="en-US" sz="2000" b="1" dirty="0" err="1" smtClean="0">
                <a:latin typeface="Times New Roman" panose="02020603050405020304" pitchFamily="18" charset="0"/>
                <a:cs typeface="Times New Roman" panose="02020603050405020304" pitchFamily="18" charset="0"/>
              </a:rPr>
              <a:t>Lá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xẻ</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thành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nhiều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thùy</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thùy</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xẻ</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sâu</a:t>
            </a:r>
            <a:endParaRPr lang="en-US" sz="20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 y="5927734"/>
            <a:ext cx="2944324" cy="707886"/>
          </a:xfrm>
          <a:prstGeom prst="rect">
            <a:avLst/>
          </a:prstGeom>
          <a:noFill/>
        </p:spPr>
        <p:txBody>
          <a:bodyPr wrap="square" rtlCol="0">
            <a:spAutoFit/>
          </a:bodyPr>
          <a:lstStyle/>
          <a:p>
            <a:pPr algn="ctr"/>
            <a:r>
              <a:rPr lang="en-US" sz="2000" b="1" dirty="0" err="1" smtClean="0">
                <a:solidFill>
                  <a:srgbClr val="000000"/>
                </a:solidFill>
                <a:latin typeface="Times New Roman" panose="02020603050405020304" pitchFamily="18" charset="0"/>
                <a:cs typeface="Times New Roman" panose="02020603050405020304" pitchFamily="18" charset="0"/>
              </a:rPr>
              <a:t>Lá</a:t>
            </a:r>
            <a:r>
              <a:rPr lang="en-US" sz="2000" b="1" dirty="0" smtClean="0">
                <a:solidFill>
                  <a:srgbClr val="000000"/>
                </a:solidFill>
                <a:latin typeface="Times New Roman" panose="02020603050405020304" pitchFamily="18" charset="0"/>
                <a:cs typeface="Times New Roman" panose="02020603050405020304" pitchFamily="18" charset="0"/>
              </a:rPr>
              <a:t> </a:t>
            </a:r>
            <a:r>
              <a:rPr lang="en-US" sz="2000" b="1" dirty="0" err="1" smtClean="0">
                <a:solidFill>
                  <a:srgbClr val="000000"/>
                </a:solidFill>
                <a:latin typeface="Times New Roman" panose="02020603050405020304" pitchFamily="18" charset="0"/>
                <a:cs typeface="Times New Roman" panose="02020603050405020304" pitchFamily="18" charset="0"/>
              </a:rPr>
              <a:t>không</a:t>
            </a:r>
            <a:r>
              <a:rPr lang="en-US" sz="2000" b="1" dirty="0" smtClean="0">
                <a:solidFill>
                  <a:srgbClr val="000000"/>
                </a:solidFill>
                <a:latin typeface="Times New Roman" panose="02020603050405020304" pitchFamily="18" charset="0"/>
                <a:cs typeface="Times New Roman" panose="02020603050405020304" pitchFamily="18" charset="0"/>
              </a:rPr>
              <a:t> </a:t>
            </a:r>
            <a:r>
              <a:rPr lang="en-US" sz="2000" b="1" dirty="0" err="1" smtClean="0">
                <a:solidFill>
                  <a:srgbClr val="000000"/>
                </a:solidFill>
                <a:latin typeface="Times New Roman" panose="02020603050405020304" pitchFamily="18" charset="0"/>
                <a:cs typeface="Times New Roman" panose="02020603050405020304" pitchFamily="18" charset="0"/>
              </a:rPr>
              <a:t>xẻ</a:t>
            </a:r>
            <a:r>
              <a:rPr lang="en-US" sz="2000" b="1" dirty="0" smtClean="0">
                <a:solidFill>
                  <a:srgbClr val="000000"/>
                </a:solidFill>
                <a:latin typeface="Times New Roman" panose="02020603050405020304" pitchFamily="18" charset="0"/>
                <a:cs typeface="Times New Roman" panose="02020603050405020304" pitchFamily="18" charset="0"/>
              </a:rPr>
              <a:t> </a:t>
            </a:r>
            <a:r>
              <a:rPr lang="en-US" sz="2000" b="1" dirty="0" err="1" smtClean="0">
                <a:solidFill>
                  <a:srgbClr val="000000"/>
                </a:solidFill>
                <a:latin typeface="Times New Roman" panose="02020603050405020304" pitchFamily="18" charset="0"/>
                <a:cs typeface="Times New Roman" panose="02020603050405020304" pitchFamily="18" charset="0"/>
              </a:rPr>
              <a:t>thành</a:t>
            </a:r>
            <a:r>
              <a:rPr lang="en-US" sz="2000" b="1" dirty="0" smtClean="0">
                <a:solidFill>
                  <a:srgbClr val="000000"/>
                </a:solidFill>
                <a:latin typeface="Times New Roman" panose="02020603050405020304" pitchFamily="18" charset="0"/>
                <a:cs typeface="Times New Roman" panose="02020603050405020304" pitchFamily="18" charset="0"/>
              </a:rPr>
              <a:t> </a:t>
            </a:r>
            <a:r>
              <a:rPr lang="en-US" sz="2000" b="1" dirty="0" err="1" smtClean="0">
                <a:solidFill>
                  <a:srgbClr val="000000"/>
                </a:solidFill>
                <a:latin typeface="Times New Roman" panose="02020603050405020304" pitchFamily="18" charset="0"/>
                <a:cs typeface="Times New Roman" panose="02020603050405020304" pitchFamily="18" charset="0"/>
              </a:rPr>
              <a:t>nhiều</a:t>
            </a:r>
            <a:r>
              <a:rPr lang="en-US" sz="2000" b="1" dirty="0" smtClean="0">
                <a:solidFill>
                  <a:srgbClr val="000000"/>
                </a:solidFill>
                <a:latin typeface="Times New Roman" panose="02020603050405020304" pitchFamily="18" charset="0"/>
                <a:cs typeface="Times New Roman" panose="02020603050405020304" pitchFamily="18" charset="0"/>
              </a:rPr>
              <a:t> </a:t>
            </a:r>
            <a:r>
              <a:rPr lang="en-US" sz="2000" b="1" dirty="0" err="1" smtClean="0">
                <a:solidFill>
                  <a:srgbClr val="000000"/>
                </a:solidFill>
                <a:latin typeface="Times New Roman" panose="02020603050405020304" pitchFamily="18" charset="0"/>
                <a:cs typeface="Times New Roman" panose="02020603050405020304" pitchFamily="18" charset="0"/>
              </a:rPr>
              <a:t>thùy</a:t>
            </a:r>
            <a:r>
              <a:rPr lang="en-US" sz="2000" b="1" dirty="0" smtClean="0">
                <a:solidFill>
                  <a:srgbClr val="000000"/>
                </a:solidFill>
                <a:latin typeface="Times New Roman" panose="02020603050405020304" pitchFamily="18" charset="0"/>
                <a:cs typeface="Times New Roman" panose="02020603050405020304" pitchFamily="18" charset="0"/>
              </a:rPr>
              <a:t>, </a:t>
            </a:r>
            <a:r>
              <a:rPr lang="en-US" sz="2000" b="1" dirty="0" err="1" smtClean="0">
                <a:solidFill>
                  <a:srgbClr val="000000"/>
                </a:solidFill>
                <a:latin typeface="Times New Roman" panose="02020603050405020304" pitchFamily="18" charset="0"/>
                <a:cs typeface="Times New Roman" panose="02020603050405020304" pitchFamily="18" charset="0"/>
              </a:rPr>
              <a:t>mép</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smtClean="0">
                <a:solidFill>
                  <a:srgbClr val="000000"/>
                </a:solidFill>
                <a:latin typeface="Times New Roman" panose="02020603050405020304" pitchFamily="18" charset="0"/>
                <a:cs typeface="Times New Roman" panose="02020603050405020304" pitchFamily="18" charset="0"/>
              </a:rPr>
              <a:t>lá</a:t>
            </a:r>
            <a:r>
              <a:rPr lang="en-US" sz="2000" b="1" dirty="0" smtClean="0">
                <a:solidFill>
                  <a:srgbClr val="000000"/>
                </a:solidFill>
                <a:latin typeface="Times New Roman" panose="02020603050405020304" pitchFamily="18" charset="0"/>
                <a:cs typeface="Times New Roman" panose="02020603050405020304" pitchFamily="18" charset="0"/>
              </a:rPr>
              <a:t> </a:t>
            </a:r>
            <a:r>
              <a:rPr lang="en-US" sz="2000" b="1" dirty="0" err="1" smtClean="0">
                <a:solidFill>
                  <a:srgbClr val="000000"/>
                </a:solidFill>
                <a:latin typeface="Times New Roman" panose="02020603050405020304" pitchFamily="18" charset="0"/>
                <a:cs typeface="Times New Roman" panose="02020603050405020304" pitchFamily="18" charset="0"/>
              </a:rPr>
              <a:t>có</a:t>
            </a:r>
            <a:r>
              <a:rPr lang="en-US" sz="2000" b="1" dirty="0" smtClean="0">
                <a:solidFill>
                  <a:srgbClr val="000000"/>
                </a:solidFill>
                <a:latin typeface="Times New Roman" panose="02020603050405020304" pitchFamily="18" charset="0"/>
                <a:cs typeface="Times New Roman" panose="02020603050405020304" pitchFamily="18" charset="0"/>
              </a:rPr>
              <a:t> </a:t>
            </a:r>
            <a:r>
              <a:rPr lang="en-US" sz="2000" b="1" dirty="0" err="1" smtClean="0">
                <a:solidFill>
                  <a:srgbClr val="000000"/>
                </a:solidFill>
                <a:latin typeface="Times New Roman" panose="02020603050405020304" pitchFamily="18" charset="0"/>
                <a:cs typeface="Times New Roman" panose="02020603050405020304" pitchFamily="18" charset="0"/>
              </a:rPr>
              <a:t>răng</a:t>
            </a:r>
            <a:r>
              <a:rPr lang="en-US" sz="2000" b="1" dirty="0" smtClean="0">
                <a:solidFill>
                  <a:srgbClr val="000000"/>
                </a:solidFill>
                <a:latin typeface="Times New Roman" panose="02020603050405020304" pitchFamily="18" charset="0"/>
                <a:cs typeface="Times New Roman" panose="02020603050405020304" pitchFamily="18" charset="0"/>
              </a:rPr>
              <a:t> </a:t>
            </a:r>
            <a:r>
              <a:rPr lang="en-US" sz="2000" b="1" dirty="0" err="1" smtClean="0">
                <a:solidFill>
                  <a:srgbClr val="000000"/>
                </a:solidFill>
                <a:latin typeface="Times New Roman" panose="02020603050405020304" pitchFamily="18" charset="0"/>
                <a:cs typeface="Times New Roman" panose="02020603050405020304" pitchFamily="18" charset="0"/>
              </a:rPr>
              <a:t>cưa</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104516" y="5860469"/>
            <a:ext cx="2856475" cy="1015663"/>
          </a:xfrm>
          <a:prstGeom prst="rect">
            <a:avLst/>
          </a:prstGeom>
          <a:noFill/>
        </p:spPr>
        <p:txBody>
          <a:bodyPr wrap="square" rtlCol="0">
            <a:spAutoFit/>
          </a:bodyPr>
          <a:lstStyle/>
          <a:p>
            <a:pPr algn="ctr"/>
            <a:r>
              <a:rPr lang="en-US" sz="2000" b="1" dirty="0" err="1" smtClean="0">
                <a:latin typeface="Times New Roman" panose="02020603050405020304" pitchFamily="18" charset="0"/>
                <a:cs typeface="Times New Roman" panose="02020603050405020304" pitchFamily="18" charset="0"/>
              </a:rPr>
              <a:t>Lá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xẻ</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thành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nhiều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thùy</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những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lá</a:t>
            </a:r>
            <a:r>
              <a:rPr lang="en-US" sz="2000" b="1" dirty="0" smtClean="0">
                <a:latin typeface="Times New Roman" panose="02020603050405020304" pitchFamily="18" charset="0"/>
                <a:cs typeface="Times New Roman" panose="02020603050405020304" pitchFamily="18" charset="0"/>
              </a:rPr>
              <a:t> con, </a:t>
            </a:r>
            <a:r>
              <a:rPr lang="en-US" sz="2000" b="1" dirty="0" err="1" smtClean="0">
                <a:latin typeface="Times New Roman" panose="02020603050405020304" pitchFamily="18" charset="0"/>
                <a:cs typeface="Times New Roman" panose="02020603050405020304" pitchFamily="18" charset="0"/>
              </a:rPr>
              <a:t>xếp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dọc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hai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bên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cuống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lá</a:t>
            </a:r>
            <a:endParaRPr lang="en-US" sz="2000" b="1" dirty="0">
              <a:latin typeface="Times New Roman" panose="02020603050405020304" pitchFamily="18"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498563785"/>
              </p:ext>
            </p:extLst>
          </p:nvPr>
        </p:nvGraphicFramePr>
        <p:xfrm>
          <a:off x="5881486" y="285371"/>
          <a:ext cx="6043006" cy="6350248"/>
        </p:xfrm>
        <a:graphic>
          <a:graphicData uri="http://schemas.openxmlformats.org/drawingml/2006/table">
            <a:tbl>
              <a:tblPr firstRow="1" bandRow="1">
                <a:tableStyleId>{5C22544A-7EE6-4342-B048-85BDC9FD1C3A}</a:tableStyleId>
              </a:tblPr>
              <a:tblGrid>
                <a:gridCol w="992416">
                  <a:extLst>
                    <a:ext uri="{9D8B030D-6E8A-4147-A177-3AD203B41FA5}">
                      <a16:colId xmlns:a16="http://schemas.microsoft.com/office/drawing/2014/main" val="20000"/>
                    </a:ext>
                  </a:extLst>
                </a:gridCol>
                <a:gridCol w="3148736">
                  <a:extLst>
                    <a:ext uri="{9D8B030D-6E8A-4147-A177-3AD203B41FA5}">
                      <a16:colId xmlns:a16="http://schemas.microsoft.com/office/drawing/2014/main" val="20001"/>
                    </a:ext>
                  </a:extLst>
                </a:gridCol>
                <a:gridCol w="1901854">
                  <a:extLst>
                    <a:ext uri="{9D8B030D-6E8A-4147-A177-3AD203B41FA5}">
                      <a16:colId xmlns:a16="http://schemas.microsoft.com/office/drawing/2014/main" val="20002"/>
                    </a:ext>
                  </a:extLst>
                </a:gridCol>
              </a:tblGrid>
              <a:tr h="924403">
                <a:tc>
                  <a:txBody>
                    <a:bodyPr/>
                    <a:lstStyle/>
                    <a:p>
                      <a:pPr algn="ctr"/>
                      <a:r>
                        <a:rPr lang="en-US" sz="2000" dirty="0" err="1" smtClean="0">
                          <a:latin typeface="Times New Roman" panose="02020603050405020304" pitchFamily="18" charset="0"/>
                          <a:ea typeface="Tahoma" panose="020B0604030504040204" pitchFamily="34" charset="0"/>
                          <a:cs typeface="Times New Roman" panose="02020603050405020304" pitchFamily="18" charset="0"/>
                        </a:rPr>
                        <a:t>Các</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bước</a:t>
                      </a:r>
                      <a:endParaRPr lang="en-US" sz="2000" dirty="0" smtClean="0">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dirty="0" err="1" smtClean="0">
                          <a:latin typeface="Times New Roman" panose="02020603050405020304" pitchFamily="18" charset="0"/>
                          <a:ea typeface="Tahoma" panose="020B0604030504040204" pitchFamily="34" charset="0"/>
                          <a:cs typeface="Times New Roman" panose="02020603050405020304" pitchFamily="18" charset="0"/>
                        </a:rPr>
                        <a:t>Đặc</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smtClean="0">
                          <a:latin typeface="Times New Roman" panose="02020603050405020304" pitchFamily="18" charset="0"/>
                          <a:ea typeface="Tahoma" panose="020B0604030504040204" pitchFamily="34" charset="0"/>
                          <a:cs typeface="Times New Roman" panose="02020603050405020304" pitchFamily="18" charset="0"/>
                        </a:rPr>
                        <a:t>điểm</a:t>
                      </a:r>
                      <a:endParaRPr lang="en-US" sz="2000" dirty="0" smtClean="0">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dirty="0" err="1" smtClean="0">
                          <a:latin typeface="Times New Roman" panose="02020603050405020304" pitchFamily="18" charset="0"/>
                          <a:ea typeface="Tahoma" panose="020B0604030504040204" pitchFamily="34" charset="0"/>
                          <a:cs typeface="Times New Roman" panose="02020603050405020304" pitchFamily="18" charset="0"/>
                        </a:rPr>
                        <a:t>Tên</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cây</a:t>
                      </a:r>
                      <a:endParaRPr lang="en-US" sz="2000" dirty="0" smtClean="0">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924403">
                <a:tc rowSpan="2">
                  <a:txBody>
                    <a:bodyPr/>
                    <a:lstStyle/>
                    <a:p>
                      <a:pPr algn="ctr"/>
                      <a:r>
                        <a:rPr lang="en-US" sz="2000" dirty="0" smtClean="0">
                          <a:latin typeface="Times New Roman" panose="02020603050405020304" pitchFamily="18" charset="0"/>
                          <a:ea typeface="Tahoma" panose="020B0604030504040204" pitchFamily="34" charset="0"/>
                          <a:cs typeface="Times New Roman" panose="02020603050405020304" pitchFamily="18" charset="0"/>
                        </a:rPr>
                        <a:t>1a</a:t>
                      </a:r>
                    </a:p>
                    <a:p>
                      <a:pPr algn="ct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000" dirty="0" smtClean="0">
                          <a:latin typeface="Times New Roman" panose="02020603050405020304" pitchFamily="18" charset="0"/>
                          <a:ea typeface="Tahoma" panose="020B0604030504040204" pitchFamily="34" charset="0"/>
                          <a:cs typeface="Times New Roman" panose="02020603050405020304" pitchFamily="18" charset="0"/>
                        </a:rPr>
                        <a:t>1b</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000" dirty="0" err="1" smtClean="0">
                          <a:latin typeface="Times New Roman" panose="02020603050405020304" pitchFamily="18" charset="0"/>
                          <a:ea typeface="Tahoma" panose="020B0604030504040204" pitchFamily="34" charset="0"/>
                          <a:cs typeface="Times New Roman" panose="02020603050405020304" pitchFamily="18" charset="0"/>
                        </a:rPr>
                        <a:t>Lá</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không</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xẻ</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thành</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nhiều</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thùy</a:t>
                      </a:r>
                      <a:endParaRPr lang="en-US" sz="2000" dirty="0" smtClean="0">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err="1" smtClean="0">
                          <a:latin typeface="Times New Roman" panose="02020603050405020304" pitchFamily="18" charset="0"/>
                          <a:ea typeface="Tahoma" panose="020B0604030504040204" pitchFamily="34" charset="0"/>
                          <a:cs typeface="Times New Roman" panose="02020603050405020304" pitchFamily="18" charset="0"/>
                        </a:rPr>
                        <a:t>Đi</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tới</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bước</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2</a:t>
                      </a:r>
                      <a:endParaRPr lang="en-US" sz="2000" dirty="0" smtClean="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24403">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000" dirty="0" err="1" smtClean="0">
                          <a:latin typeface="Times New Roman" panose="02020603050405020304" pitchFamily="18" charset="0"/>
                          <a:ea typeface="Tahoma" panose="020B0604030504040204" pitchFamily="34" charset="0"/>
                          <a:cs typeface="Times New Roman" panose="02020603050405020304" pitchFamily="18" charset="0"/>
                        </a:rPr>
                        <a:t>Lá</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xẻ</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thành</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nhiều</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thùy</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hoặc</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lá</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xẻ</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thành</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lá</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con</a:t>
                      </a:r>
                      <a:endParaRPr lang="en-US" sz="2000" dirty="0" smtClean="0">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err="1" smtClean="0">
                          <a:latin typeface="Times New Roman" panose="02020603050405020304" pitchFamily="18" charset="0"/>
                          <a:ea typeface="Tahoma" panose="020B0604030504040204" pitchFamily="34" charset="0"/>
                          <a:cs typeface="Times New Roman" panose="02020603050405020304" pitchFamily="18" charset="0"/>
                        </a:rPr>
                        <a:t>Đi</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tới</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bước</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3</a:t>
                      </a:r>
                      <a:endParaRPr lang="en-US" sz="2000" dirty="0" smtClean="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2489">
                <a:tc rowSpan="2">
                  <a:txBody>
                    <a:bodyPr/>
                    <a:lstStyle/>
                    <a:p>
                      <a:pPr algn="ctr"/>
                      <a:r>
                        <a:rPr lang="en-US" sz="2000" dirty="0" smtClean="0">
                          <a:latin typeface="Times New Roman" panose="02020603050405020304" pitchFamily="18" charset="0"/>
                          <a:ea typeface="Tahoma" panose="020B0604030504040204" pitchFamily="34" charset="0"/>
                          <a:cs typeface="Times New Roman" panose="02020603050405020304" pitchFamily="18" charset="0"/>
                        </a:rPr>
                        <a:t>2a</a:t>
                      </a:r>
                    </a:p>
                    <a:p>
                      <a:pPr algn="ct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000" dirty="0" smtClean="0">
                          <a:latin typeface="Times New Roman" panose="02020603050405020304" pitchFamily="18" charset="0"/>
                          <a:ea typeface="Tahoma" panose="020B0604030504040204" pitchFamily="34" charset="0"/>
                          <a:cs typeface="Times New Roman" panose="02020603050405020304" pitchFamily="18" charset="0"/>
                        </a:rPr>
                        <a:t>2b</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000" dirty="0" err="1" smtClean="0">
                          <a:latin typeface="Times New Roman" panose="02020603050405020304" pitchFamily="18" charset="0"/>
                          <a:ea typeface="Tahoma" panose="020B0604030504040204" pitchFamily="34" charset="0"/>
                          <a:cs typeface="Times New Roman" panose="02020603050405020304" pitchFamily="18" charset="0"/>
                        </a:rPr>
                        <a:t>Lá</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có</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mép</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lá</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nhẵn</a:t>
                      </a:r>
                      <a:endParaRPr lang="en-US" sz="2000" dirty="0" smtClean="0">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latin typeface="Times New Roman" panose="02020603050405020304" pitchFamily="18" charset="0"/>
                          <a:ea typeface="Tahoma" panose="020B0604030504040204" pitchFamily="34"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03829">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000" dirty="0" err="1" smtClean="0">
                          <a:latin typeface="Times New Roman" panose="02020603050405020304" pitchFamily="18" charset="0"/>
                          <a:ea typeface="Tahoma" panose="020B0604030504040204" pitchFamily="34" charset="0"/>
                          <a:cs typeface="Times New Roman" panose="02020603050405020304" pitchFamily="18" charset="0"/>
                        </a:rPr>
                        <a:t>Lá</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có</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mép</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lá</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răng</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cưa</a:t>
                      </a:r>
                      <a:endParaRPr lang="en-US" sz="2000" dirty="0" smtClean="0">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000" b="1" dirty="0" smtClean="0">
                          <a:latin typeface="Times New Roman" panose="02020603050405020304" pitchFamily="18" charset="0"/>
                          <a:ea typeface="Tahoma" panose="020B0604030504040204" pitchFamily="34"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924403">
                <a:tc rowSpan="2">
                  <a:txBody>
                    <a:bodyPr/>
                    <a:lstStyle/>
                    <a:p>
                      <a:pPr algn="ctr"/>
                      <a:r>
                        <a:rPr lang="en-US" sz="2000" dirty="0" smtClean="0">
                          <a:latin typeface="Times New Roman" panose="02020603050405020304" pitchFamily="18" charset="0"/>
                          <a:ea typeface="Tahoma" panose="020B0604030504040204" pitchFamily="34" charset="0"/>
                          <a:cs typeface="Times New Roman" panose="02020603050405020304" pitchFamily="18" charset="0"/>
                        </a:rPr>
                        <a:t>3a</a:t>
                      </a:r>
                    </a:p>
                    <a:p>
                      <a:pPr algn="ctr"/>
                      <a:endParaRPr lang="en-US" sz="2000" dirty="0" smtClean="0">
                        <a:latin typeface="Times New Roman" panose="02020603050405020304" pitchFamily="18" charset="0"/>
                        <a:ea typeface="Tahoma" panose="020B0604030504040204" pitchFamily="34" charset="0"/>
                        <a:cs typeface="Times New Roman" panose="02020603050405020304" pitchFamily="18" charset="0"/>
                      </a:endParaRPr>
                    </a:p>
                    <a:p>
                      <a:pPr algn="ct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000" dirty="0" smtClean="0">
                          <a:latin typeface="Times New Roman" panose="02020603050405020304" pitchFamily="18" charset="0"/>
                          <a:ea typeface="Tahoma" panose="020B0604030504040204" pitchFamily="34" charset="0"/>
                          <a:cs typeface="Times New Roman" panose="02020603050405020304" pitchFamily="18" charset="0"/>
                        </a:rPr>
                        <a:t>3b</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000" dirty="0" err="1" smtClean="0">
                          <a:latin typeface="Times New Roman" panose="02020603050405020304" pitchFamily="18" charset="0"/>
                          <a:ea typeface="Tahoma" panose="020B0604030504040204" pitchFamily="34" charset="0"/>
                          <a:cs typeface="Times New Roman" panose="02020603050405020304" pitchFamily="18" charset="0"/>
                        </a:rPr>
                        <a:t>Lá</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xẻ</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thành</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nhiều</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thùy</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các</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thùy</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xẻ</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sâu</a:t>
                      </a:r>
                      <a:endParaRPr lang="en-US" sz="2000" dirty="0" smtClean="0">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000" b="1" dirty="0" smtClean="0">
                          <a:latin typeface="Times New Roman" panose="02020603050405020304" pitchFamily="18" charset="0"/>
                          <a:ea typeface="Tahoma" panose="020B0604030504040204" pitchFamily="34"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326318">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000" dirty="0" err="1" smtClean="0">
                          <a:latin typeface="Times New Roman" panose="02020603050405020304" pitchFamily="18" charset="0"/>
                          <a:ea typeface="Tahoma" panose="020B0604030504040204" pitchFamily="34" charset="0"/>
                          <a:cs typeface="Times New Roman" panose="02020603050405020304" pitchFamily="18" charset="0"/>
                        </a:rPr>
                        <a:t>Lá</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xẻ</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thành</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nhiều</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thùy</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là</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những</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lá</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con,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xếp</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dọc</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hai</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bên</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cuống</a:t>
                      </a:r>
                      <a:r>
                        <a:rPr lang="en-US" sz="20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smtClean="0">
                          <a:latin typeface="Times New Roman" panose="02020603050405020304" pitchFamily="18" charset="0"/>
                          <a:ea typeface="Tahoma" panose="020B0604030504040204" pitchFamily="34" charset="0"/>
                          <a:cs typeface="Times New Roman" panose="02020603050405020304" pitchFamily="18" charset="0"/>
                        </a:rPr>
                        <a:t>lá</a:t>
                      </a:r>
                      <a:endParaRPr lang="en-US" sz="2000" dirty="0" smtClean="0">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000" b="1" dirty="0" smtClean="0">
                          <a:latin typeface="Times New Roman" panose="02020603050405020304" pitchFamily="18" charset="0"/>
                          <a:ea typeface="Tahoma" panose="020B0604030504040204" pitchFamily="34"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77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3">
                                          <p:stCondLst>
                                            <p:cond delay="0"/>
                                          </p:stCondLst>
                                        </p:cTn>
                                        <p:tgtEl>
                                          <p:spTgt spid="14"/>
                                        </p:tgtEl>
                                      </p:cBhvr>
                                    </p:animEffect>
                                    <p:anim calcmode="lin" valueType="num">
                                      <p:cBhvr>
                                        <p:cTn id="8" dur="9"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14"/>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14"/>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14"/>
                                        </p:tgtEl>
                                        <p:attrNameLst>
                                          <p:attrName>ppt_y</p:attrName>
                                        </p:attrNameLst>
                                      </p:cBhvr>
                                      <p:tavLst>
                                        <p:tav tm="0" fmla="#ppt_y-sin(pi*$)/81">
                                          <p:val>
                                            <p:fltVal val="0"/>
                                          </p:val>
                                        </p:tav>
                                        <p:tav tm="100000">
                                          <p:val>
                                            <p:fltVal val="1"/>
                                          </p:val>
                                        </p:tav>
                                      </p:tavLst>
                                    </p:anim>
                                    <p:animScale>
                                      <p:cBhvr>
                                        <p:cTn id="13" dur="1">
                                          <p:stCondLst>
                                            <p:cond delay="3"/>
                                          </p:stCondLst>
                                        </p:cTn>
                                        <p:tgtEl>
                                          <p:spTgt spid="14"/>
                                        </p:tgtEl>
                                      </p:cBhvr>
                                      <p:to x="100000" y="60000"/>
                                    </p:animScale>
                                    <p:animScale>
                                      <p:cBhvr>
                                        <p:cTn id="14" dur="1" decel="50000">
                                          <p:stCondLst>
                                            <p:cond delay="3"/>
                                          </p:stCondLst>
                                        </p:cTn>
                                        <p:tgtEl>
                                          <p:spTgt spid="14"/>
                                        </p:tgtEl>
                                      </p:cBhvr>
                                      <p:to x="100000" y="100000"/>
                                    </p:animScale>
                                    <p:animScale>
                                      <p:cBhvr>
                                        <p:cTn id="15" dur="1">
                                          <p:stCondLst>
                                            <p:cond delay="7"/>
                                          </p:stCondLst>
                                        </p:cTn>
                                        <p:tgtEl>
                                          <p:spTgt spid="14"/>
                                        </p:tgtEl>
                                      </p:cBhvr>
                                      <p:to x="100000" y="80000"/>
                                    </p:animScale>
                                    <p:animScale>
                                      <p:cBhvr>
                                        <p:cTn id="16" dur="1" decel="50000">
                                          <p:stCondLst>
                                            <p:cond delay="7"/>
                                          </p:stCondLst>
                                        </p:cTn>
                                        <p:tgtEl>
                                          <p:spTgt spid="14"/>
                                        </p:tgtEl>
                                      </p:cBhvr>
                                      <p:to x="100000" y="100000"/>
                                    </p:animScale>
                                    <p:animScale>
                                      <p:cBhvr>
                                        <p:cTn id="17" dur="1">
                                          <p:stCondLst>
                                            <p:cond delay="8"/>
                                          </p:stCondLst>
                                        </p:cTn>
                                        <p:tgtEl>
                                          <p:spTgt spid="14"/>
                                        </p:tgtEl>
                                      </p:cBhvr>
                                      <p:to x="100000" y="90000"/>
                                    </p:animScale>
                                    <p:animScale>
                                      <p:cBhvr>
                                        <p:cTn id="18" dur="1" decel="50000">
                                          <p:stCondLst>
                                            <p:cond delay="8"/>
                                          </p:stCondLst>
                                        </p:cTn>
                                        <p:tgtEl>
                                          <p:spTgt spid="14"/>
                                        </p:tgtEl>
                                      </p:cBhvr>
                                      <p:to x="100000" y="100000"/>
                                    </p:animScale>
                                    <p:animScale>
                                      <p:cBhvr>
                                        <p:cTn id="19" dur="1">
                                          <p:stCondLst>
                                            <p:cond delay="9"/>
                                          </p:stCondLst>
                                        </p:cTn>
                                        <p:tgtEl>
                                          <p:spTgt spid="14"/>
                                        </p:tgtEl>
                                      </p:cBhvr>
                                      <p:to x="100000" y="95000"/>
                                    </p:animScale>
                                    <p:animScale>
                                      <p:cBhvr>
                                        <p:cTn id="20" dur="1" decel="50000">
                                          <p:stCondLst>
                                            <p:cond delay="9"/>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p:cNvPicPr/>
          <p:nvPr/>
        </p:nvPicPr>
        <p:blipFill>
          <a:blip r:embed="rId2"/>
          <a:stretch>
            <a:fillRect/>
          </a:stretch>
        </p:blipFill>
        <p:spPr>
          <a:xfrm>
            <a:off x="927417" y="4806258"/>
            <a:ext cx="1842135" cy="2328834"/>
          </a:xfrm>
          <a:prstGeom prst="rect">
            <a:avLst/>
          </a:prstGeom>
          <a:noFill/>
          <a:ln w="9525">
            <a:noFill/>
          </a:ln>
        </p:spPr>
      </p:pic>
      <p:sp>
        <p:nvSpPr>
          <p:cNvPr id="9" name="Rectangle 8"/>
          <p:cNvSpPr>
            <a:spLocks noChangeArrowheads="1"/>
          </p:cNvSpPr>
          <p:nvPr/>
        </p:nvSpPr>
        <p:spPr bwMode="auto">
          <a:xfrm>
            <a:off x="1988671" y="1527568"/>
            <a:ext cx="3134078" cy="499427"/>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400" b="1" i="0" u="none" strike="noStrike" cap="none" normalizeH="0" baseline="0" dirty="0" err="1" smtClean="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Lá</a:t>
            </a:r>
            <a:r>
              <a:rPr kumimoji="0" lang="en-US" altLang="en-US" sz="2400" b="1" i="0" u="none" strike="noStrike" cap="none" normalizeH="0" baseline="0" dirty="0" smtClean="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không</a:t>
            </a:r>
            <a:r>
              <a:rPr kumimoji="0" lang="en-US" altLang="en-US" sz="2400" b="1" i="0" u="none" strike="noStrike" cap="none" normalizeH="0" baseline="0" dirty="0" smtClean="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xẻ</a:t>
            </a:r>
            <a:r>
              <a:rPr kumimoji="0" lang="en-US" altLang="en-US" sz="2400" b="1" i="0" u="none" strike="noStrike" cap="none" normalizeH="0" baseline="0" dirty="0" smtClean="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thùy</a:t>
            </a:r>
            <a:endParaRPr kumimoji="0" lang="en-US" altLang="en-US" sz="2400" b="0" i="0" u="none" strike="noStrike" cap="none" normalizeH="0" baseline="0" dirty="0" smtClean="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10"/>
          <p:cNvSpPr>
            <a:spLocks noChangeArrowheads="1"/>
          </p:cNvSpPr>
          <p:nvPr/>
        </p:nvSpPr>
        <p:spPr bwMode="auto">
          <a:xfrm>
            <a:off x="6912077" y="1669685"/>
            <a:ext cx="4097571" cy="499427"/>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400" b="1" i="0" u="none" strike="noStrike" cap="none" normalizeH="0" baseline="0" dirty="0" err="1" smtClean="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Lá</a:t>
            </a:r>
            <a:r>
              <a:rPr kumimoji="0" lang="en-US" altLang="en-US" sz="2400" b="1" i="0" u="none" strike="noStrike" cap="none" normalizeH="0" baseline="0" dirty="0" smtClean="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xẻ</a:t>
            </a:r>
            <a:r>
              <a:rPr kumimoji="0" lang="en-US" altLang="en-US" sz="2400" b="1" i="0" u="none" strike="noStrike" cap="none" normalizeH="0" baseline="0" dirty="0" smtClean="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thùy</a:t>
            </a:r>
            <a:r>
              <a:rPr kumimoji="0" lang="en-US" altLang="en-US" sz="2400" b="1" i="0" u="none" strike="noStrike" cap="none" normalizeH="0" baseline="0" dirty="0" smtClean="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hoặc</a:t>
            </a:r>
            <a:r>
              <a:rPr kumimoji="0" lang="en-US" altLang="en-US" sz="2400" b="1" i="0" u="none" strike="noStrike" cap="none" normalizeH="0" baseline="0" dirty="0" smtClean="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có</a:t>
            </a:r>
            <a:r>
              <a:rPr kumimoji="0" lang="en-US" altLang="en-US" sz="2400" b="1" i="0" u="none" strike="noStrike" cap="none" normalizeH="0" baseline="0" dirty="0" smtClean="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lá</a:t>
            </a:r>
            <a:r>
              <a:rPr kumimoji="0" lang="en-US" altLang="en-US" sz="2400" b="1" i="0" u="none" strike="noStrike" cap="none" normalizeH="0" baseline="0" dirty="0" smtClean="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con</a:t>
            </a:r>
            <a:endParaRPr kumimoji="0" lang="en-US" altLang="en-US" sz="2400" b="0" i="0" u="none" strike="noStrike" cap="none" normalizeH="0" baseline="0" dirty="0" smtClean="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19" name="Rectangle 23"/>
          <p:cNvSpPr>
            <a:spLocks noChangeArrowheads="1"/>
          </p:cNvSpPr>
          <p:nvPr/>
        </p:nvSpPr>
        <p:spPr bwMode="auto">
          <a:xfrm>
            <a:off x="860425" y="3938498"/>
            <a:ext cx="2157095" cy="829945"/>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400" b="1" i="0" u="none" strike="noStrike" cap="none" normalizeH="0" baseline="0" dirty="0" err="1"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Mép</a:t>
            </a:r>
            <a:r>
              <a:rPr kumimoji="0" lang="en-US" altLang="en-US" sz="2400" b="1" i="0" u="none" strike="noStrike" cap="none" normalizeH="0" baseline="0" dirty="0"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lá</a:t>
            </a:r>
            <a:r>
              <a:rPr kumimoji="0" lang="en-US" altLang="en-US" sz="2400" b="1" i="0" u="none" strike="noStrike" cap="none" normalizeH="0" baseline="0" dirty="0"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nhẵn</a:t>
            </a:r>
            <a:endParaRPr kumimoji="0" lang="en-US" altLang="en-US" sz="2400" b="0" i="0" u="none" strike="noStrike" cap="none" normalizeH="0" baseline="0" dirty="0"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20" name="Rectangle 24"/>
          <p:cNvSpPr>
            <a:spLocks noChangeArrowheads="1"/>
          </p:cNvSpPr>
          <p:nvPr/>
        </p:nvSpPr>
        <p:spPr bwMode="auto">
          <a:xfrm>
            <a:off x="6660494" y="4036403"/>
            <a:ext cx="1677201" cy="882074"/>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400" b="1" i="0" u="none" strike="noStrike" cap="none" normalizeH="0" baseline="0" dirty="0" err="1"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Các</a:t>
            </a:r>
            <a:r>
              <a:rPr kumimoji="0" lang="en-US" altLang="en-US" sz="2400" b="1" i="0" u="none" strike="noStrike" cap="none" normalizeH="0" baseline="0" dirty="0"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thùy</a:t>
            </a:r>
            <a:r>
              <a:rPr kumimoji="0" lang="en-US" altLang="en-US" sz="2400" b="1" i="0" u="none" strike="noStrike" cap="none" normalizeH="0" baseline="0" dirty="0"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xẻ</a:t>
            </a:r>
            <a:r>
              <a:rPr kumimoji="0" lang="en-US" altLang="en-US" sz="2400" b="1" i="0" u="none" strike="noStrike" cap="none" normalizeH="0" baseline="0" dirty="0"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sâu</a:t>
            </a:r>
            <a:endParaRPr kumimoji="0" lang="en-US" altLang="en-US" sz="2400" b="0" i="0" u="none" strike="noStrike" cap="none" normalizeH="0" baseline="0" dirty="0"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21" name="Rectangle 25"/>
          <p:cNvSpPr>
            <a:spLocks noChangeArrowheads="1"/>
          </p:cNvSpPr>
          <p:nvPr/>
        </p:nvSpPr>
        <p:spPr bwMode="auto">
          <a:xfrm>
            <a:off x="3556807" y="3896806"/>
            <a:ext cx="2564605" cy="782685"/>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400" b="1" i="0" u="none" strike="noStrike" cap="none" normalizeH="0" baseline="0" dirty="0" err="1"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Mép</a:t>
            </a:r>
            <a:r>
              <a:rPr kumimoji="0" lang="en-US" altLang="en-US" sz="2400" b="1" i="0" u="none" strike="noStrike" cap="none" normalizeH="0" baseline="0" dirty="0"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lá</a:t>
            </a:r>
            <a:r>
              <a:rPr kumimoji="0" lang="en-US" altLang="en-US" sz="2400" b="1" i="0" u="none" strike="noStrike" cap="none" normalizeH="0" baseline="0" dirty="0"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có</a:t>
            </a:r>
            <a:r>
              <a:rPr kumimoji="0" lang="en-US" altLang="en-US" sz="2400" b="1" i="0" u="none" strike="noStrike" cap="none" normalizeH="0" baseline="0" dirty="0"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nhiều</a:t>
            </a:r>
            <a:r>
              <a:rPr kumimoji="0" lang="en-US" altLang="en-US" sz="2400" b="1" i="0" u="none" strike="noStrike" cap="none" normalizeH="0" baseline="0" dirty="0"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răng</a:t>
            </a:r>
            <a:r>
              <a:rPr kumimoji="0" lang="en-US" altLang="en-US" sz="2400" b="1" i="0" u="none" strike="noStrike" cap="none" normalizeH="0" baseline="0" dirty="0"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cưa</a:t>
            </a:r>
            <a:endParaRPr kumimoji="0" lang="en-US" altLang="en-US" sz="2400" b="0" i="0" u="none" strike="noStrike" cap="none" normalizeH="0" baseline="0" dirty="0"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22" name="Rectangle 26"/>
          <p:cNvSpPr>
            <a:spLocks noChangeArrowheads="1"/>
          </p:cNvSpPr>
          <p:nvPr/>
        </p:nvSpPr>
        <p:spPr bwMode="auto">
          <a:xfrm>
            <a:off x="8604159" y="4019865"/>
            <a:ext cx="3358600" cy="882074"/>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400" b="1" i="0" u="none" strike="noStrike" cap="none" normalizeH="0" baseline="0" dirty="0" err="1"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Có</a:t>
            </a:r>
            <a:r>
              <a:rPr kumimoji="0" lang="en-US" altLang="en-US" sz="2400" b="1" i="0" u="none" strike="noStrike" cap="none" normalizeH="0" baseline="0" dirty="0"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nhiều</a:t>
            </a:r>
            <a:r>
              <a:rPr kumimoji="0" lang="en-US" altLang="en-US" sz="2400" b="1" i="0" u="none" strike="noStrike" cap="none" normalizeH="0" baseline="0" dirty="0"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lá</a:t>
            </a:r>
            <a:r>
              <a:rPr kumimoji="0" lang="en-US" altLang="en-US" sz="2400" b="1" i="0" u="none" strike="noStrike" cap="none" normalizeH="0" baseline="0" dirty="0"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 con </a:t>
            </a:r>
            <a:r>
              <a:rPr kumimoji="0" lang="en-US" altLang="en-US" sz="2400" b="1" i="0" u="none" strike="noStrike" cap="none" normalizeH="0" baseline="0" dirty="0" err="1"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xếp</a:t>
            </a:r>
            <a:r>
              <a:rPr kumimoji="0" lang="en-US" altLang="en-US" sz="2400" b="1" i="0" u="none" strike="noStrike" cap="none" normalizeH="0" baseline="0" dirty="0"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dọc</a:t>
            </a:r>
            <a:r>
              <a:rPr kumimoji="0" lang="en-US" altLang="en-US" sz="2400" b="1" i="0" u="none" strike="noStrike" cap="none" normalizeH="0" baseline="0" dirty="0"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 2 </a:t>
            </a:r>
            <a:r>
              <a:rPr kumimoji="0" lang="en-US" altLang="en-US" sz="2400" b="1" i="0" u="none" strike="noStrike" cap="none" normalizeH="0" baseline="0" dirty="0" err="1"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bên</a:t>
            </a:r>
            <a:r>
              <a:rPr kumimoji="0" lang="en-US" altLang="en-US" sz="2400" b="1" i="0" u="none" strike="noStrike" cap="none" normalizeH="0" baseline="0" dirty="0"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cuống</a:t>
            </a:r>
            <a:r>
              <a:rPr kumimoji="0" lang="en-US" altLang="en-US" sz="2400" b="1" i="0" u="none" strike="noStrike" cap="none" normalizeH="0" baseline="0" dirty="0"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rPr>
              <a:t>lá</a:t>
            </a:r>
            <a:endParaRPr kumimoji="0" lang="en-US" altLang="en-US" sz="2400" b="0" i="0" u="none" strike="noStrike" cap="none" normalizeH="0" baseline="0" dirty="0" smtClean="0">
              <a:ln>
                <a:noFill/>
              </a:ln>
              <a:solidFill>
                <a:srgbClr val="CC0099"/>
              </a:solidFill>
              <a:effectLst/>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84" name="Group 83"/>
          <p:cNvGrpSpPr/>
          <p:nvPr/>
        </p:nvGrpSpPr>
        <p:grpSpPr>
          <a:xfrm>
            <a:off x="3556000" y="900370"/>
            <a:ext cx="5514340" cy="621030"/>
            <a:chOff x="3539635" y="1956364"/>
            <a:chExt cx="5514655" cy="974758"/>
          </a:xfrm>
        </p:grpSpPr>
        <p:cxnSp>
          <p:nvCxnSpPr>
            <p:cNvPr id="6" name="Straight Connector 5"/>
            <p:cNvCxnSpPr/>
            <p:nvPr/>
          </p:nvCxnSpPr>
          <p:spPr>
            <a:xfrm>
              <a:off x="3539635" y="2438400"/>
              <a:ext cx="551465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041066" y="242324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39635" y="244908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00704" y="1956364"/>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2146935" y="3389858"/>
            <a:ext cx="2921000" cy="520700"/>
            <a:chOff x="3539635" y="1956364"/>
            <a:chExt cx="5514655" cy="974758"/>
          </a:xfrm>
        </p:grpSpPr>
        <p:cxnSp>
          <p:nvCxnSpPr>
            <p:cNvPr id="86" name="Straight Connector 85"/>
            <p:cNvCxnSpPr/>
            <p:nvPr/>
          </p:nvCxnSpPr>
          <p:spPr>
            <a:xfrm>
              <a:off x="3539635" y="2438400"/>
              <a:ext cx="551465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9041066" y="242324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539635" y="244908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200704" y="1956364"/>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7740015" y="3499138"/>
            <a:ext cx="2757170" cy="537845"/>
            <a:chOff x="3539635" y="1956364"/>
            <a:chExt cx="5514655" cy="974758"/>
          </a:xfrm>
        </p:grpSpPr>
        <p:cxnSp>
          <p:nvCxnSpPr>
            <p:cNvPr id="91" name="Straight Connector 90"/>
            <p:cNvCxnSpPr/>
            <p:nvPr/>
          </p:nvCxnSpPr>
          <p:spPr>
            <a:xfrm>
              <a:off x="3539635" y="2438400"/>
              <a:ext cx="551465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041066" y="242324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539635" y="244908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200704" y="1956364"/>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108" name="Picture 107"/>
          <p:cNvPicPr/>
          <p:nvPr/>
        </p:nvPicPr>
        <p:blipFill>
          <a:blip r:embed="rId3"/>
          <a:stretch>
            <a:fillRect/>
          </a:stretch>
        </p:blipFill>
        <p:spPr>
          <a:xfrm>
            <a:off x="3758565" y="5186315"/>
            <a:ext cx="1842135" cy="1572895"/>
          </a:xfrm>
          <a:prstGeom prst="rect">
            <a:avLst/>
          </a:prstGeom>
          <a:noFill/>
          <a:ln w="9525">
            <a:noFill/>
          </a:ln>
        </p:spPr>
      </p:pic>
      <p:pic>
        <p:nvPicPr>
          <p:cNvPr id="107" name="Picture 106"/>
          <p:cNvPicPr/>
          <p:nvPr/>
        </p:nvPicPr>
        <p:blipFill>
          <a:blip r:embed="rId4"/>
          <a:stretch>
            <a:fillRect/>
          </a:stretch>
        </p:blipFill>
        <p:spPr>
          <a:xfrm>
            <a:off x="6449106" y="5253670"/>
            <a:ext cx="1888589" cy="1505540"/>
          </a:xfrm>
          <a:prstGeom prst="rect">
            <a:avLst/>
          </a:prstGeom>
          <a:noFill/>
          <a:ln w="9525">
            <a:noFill/>
          </a:ln>
        </p:spPr>
      </p:pic>
      <p:pic>
        <p:nvPicPr>
          <p:cNvPr id="109" name="Picture 108"/>
          <p:cNvPicPr/>
          <p:nvPr/>
        </p:nvPicPr>
        <p:blipFill>
          <a:blip r:embed="rId5"/>
          <a:stretch>
            <a:fillRect/>
          </a:stretch>
        </p:blipFill>
        <p:spPr>
          <a:xfrm>
            <a:off x="9243674" y="5015456"/>
            <a:ext cx="2126615" cy="1640840"/>
          </a:xfrm>
          <a:prstGeom prst="rect">
            <a:avLst/>
          </a:prstGeom>
          <a:noFill/>
          <a:ln w="9525">
            <a:noFill/>
          </a:ln>
        </p:spPr>
      </p:pic>
      <p:pic>
        <p:nvPicPr>
          <p:cNvPr id="34" name="Picture 33"/>
          <p:cNvPicPr/>
          <p:nvPr/>
        </p:nvPicPr>
        <p:blipFill>
          <a:blip r:embed="rId2"/>
          <a:stretch>
            <a:fillRect/>
          </a:stretch>
        </p:blipFill>
        <p:spPr>
          <a:xfrm>
            <a:off x="2606188" y="-5880"/>
            <a:ext cx="1678047" cy="1175546"/>
          </a:xfrm>
          <a:prstGeom prst="rect">
            <a:avLst/>
          </a:prstGeom>
          <a:noFill/>
          <a:ln w="9525">
            <a:noFill/>
          </a:ln>
        </p:spPr>
      </p:pic>
      <p:pic>
        <p:nvPicPr>
          <p:cNvPr id="35" name="Picture 34"/>
          <p:cNvPicPr/>
          <p:nvPr/>
        </p:nvPicPr>
        <p:blipFill>
          <a:blip r:embed="rId3"/>
          <a:stretch>
            <a:fillRect/>
          </a:stretch>
        </p:blipFill>
        <p:spPr>
          <a:xfrm>
            <a:off x="6457342" y="159420"/>
            <a:ext cx="1662184" cy="844945"/>
          </a:xfrm>
          <a:prstGeom prst="rect">
            <a:avLst/>
          </a:prstGeom>
          <a:noFill/>
          <a:ln w="9525">
            <a:noFill/>
          </a:ln>
        </p:spPr>
      </p:pic>
      <p:pic>
        <p:nvPicPr>
          <p:cNvPr id="36" name="Picture 35"/>
          <p:cNvPicPr/>
          <p:nvPr/>
        </p:nvPicPr>
        <p:blipFill>
          <a:blip r:embed="rId4"/>
          <a:stretch>
            <a:fillRect/>
          </a:stretch>
        </p:blipFill>
        <p:spPr>
          <a:xfrm>
            <a:off x="4403279" y="159420"/>
            <a:ext cx="1707506" cy="844945"/>
          </a:xfrm>
          <a:prstGeom prst="rect">
            <a:avLst/>
          </a:prstGeom>
          <a:noFill/>
          <a:ln w="9525">
            <a:noFill/>
          </a:ln>
        </p:spPr>
      </p:pic>
      <p:pic>
        <p:nvPicPr>
          <p:cNvPr id="37" name="Picture 36"/>
          <p:cNvPicPr/>
          <p:nvPr/>
        </p:nvPicPr>
        <p:blipFill>
          <a:blip r:embed="rId5"/>
          <a:stretch>
            <a:fillRect/>
          </a:stretch>
        </p:blipFill>
        <p:spPr>
          <a:xfrm>
            <a:off x="8149600" y="55426"/>
            <a:ext cx="1622527" cy="937164"/>
          </a:xfrm>
          <a:prstGeom prst="rect">
            <a:avLst/>
          </a:prstGeom>
          <a:noFill/>
          <a:ln w="9525">
            <a:noFill/>
          </a:ln>
        </p:spPr>
      </p:pic>
      <p:pic>
        <p:nvPicPr>
          <p:cNvPr id="38" name="Picture 37"/>
          <p:cNvPicPr/>
          <p:nvPr/>
        </p:nvPicPr>
        <p:blipFill>
          <a:blip r:embed="rId2"/>
          <a:stretch>
            <a:fillRect/>
          </a:stretch>
        </p:blipFill>
        <p:spPr>
          <a:xfrm>
            <a:off x="2051969" y="2064337"/>
            <a:ext cx="1273122" cy="1545641"/>
          </a:xfrm>
          <a:prstGeom prst="rect">
            <a:avLst/>
          </a:prstGeom>
          <a:noFill/>
          <a:ln w="9525">
            <a:noFill/>
          </a:ln>
        </p:spPr>
      </p:pic>
      <p:pic>
        <p:nvPicPr>
          <p:cNvPr id="39" name="Picture 38"/>
          <p:cNvPicPr/>
          <p:nvPr/>
        </p:nvPicPr>
        <p:blipFill>
          <a:blip r:embed="rId4"/>
          <a:stretch>
            <a:fillRect/>
          </a:stretch>
        </p:blipFill>
        <p:spPr>
          <a:xfrm>
            <a:off x="7218219" y="2352693"/>
            <a:ext cx="1478742" cy="1203425"/>
          </a:xfrm>
          <a:prstGeom prst="rect">
            <a:avLst/>
          </a:prstGeom>
          <a:noFill/>
          <a:ln w="9525">
            <a:noFill/>
          </a:ln>
        </p:spPr>
      </p:pic>
      <p:pic>
        <p:nvPicPr>
          <p:cNvPr id="40" name="Picture 39"/>
          <p:cNvPicPr/>
          <p:nvPr/>
        </p:nvPicPr>
        <p:blipFill>
          <a:blip r:embed="rId3"/>
          <a:stretch>
            <a:fillRect/>
          </a:stretch>
        </p:blipFill>
        <p:spPr>
          <a:xfrm>
            <a:off x="3657486" y="2284969"/>
            <a:ext cx="1376218" cy="1237659"/>
          </a:xfrm>
          <a:prstGeom prst="rect">
            <a:avLst/>
          </a:prstGeom>
          <a:noFill/>
          <a:ln w="9525">
            <a:noFill/>
          </a:ln>
        </p:spPr>
      </p:pic>
      <p:pic>
        <p:nvPicPr>
          <p:cNvPr id="41" name="Picture 40"/>
          <p:cNvPicPr/>
          <p:nvPr/>
        </p:nvPicPr>
        <p:blipFill>
          <a:blip r:embed="rId5"/>
          <a:stretch>
            <a:fillRect/>
          </a:stretch>
        </p:blipFill>
        <p:spPr>
          <a:xfrm>
            <a:off x="9070339" y="2270619"/>
            <a:ext cx="1666933" cy="1251852"/>
          </a:xfrm>
          <a:prstGeom prst="rect">
            <a:avLst/>
          </a:prstGeom>
          <a:noFill/>
          <a:ln w="9525">
            <a:noFill/>
          </a:ln>
        </p:spPr>
      </p:pic>
    </p:spTree>
    <p:extLst>
      <p:ext uri="{BB962C8B-B14F-4D97-AF65-F5344CB8AC3E}">
        <p14:creationId xmlns:p14="http://schemas.microsoft.com/office/powerpoint/2010/main" val="228781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par>
                                <p:cTn id="14" presetID="16" presetClass="entr" presetSubtype="21"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barn(inVertical)">
                                      <p:cBhvr>
                                        <p:cTn id="21" dur="500"/>
                                        <p:tgtEl>
                                          <p:spTgt spid="8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cTn>
                              </p:par>
                              <p:par>
                                <p:cTn id="33" presetID="16" presetClass="entr" presetSubtype="21"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arn(inVertical)">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barn(inVertical)">
                                      <p:cBhvr>
                                        <p:cTn id="40" dur="500"/>
                                        <p:tgtEl>
                                          <p:spTgt spid="39"/>
                                        </p:tgtEl>
                                      </p:cBhvr>
                                    </p:animEffect>
                                  </p:childTnLst>
                                </p:cTn>
                              </p:par>
                              <p:par>
                                <p:cTn id="41" presetID="16" presetClass="entr" presetSubtype="2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barn(inVertical)">
                                      <p:cBhvr>
                                        <p:cTn id="48" dur="500"/>
                                        <p:tgtEl>
                                          <p:spTgt spid="85"/>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06"/>
                                        </p:tgtEl>
                                        <p:attrNameLst>
                                          <p:attrName>style.visibility</p:attrName>
                                        </p:attrNameLst>
                                      </p:cBhvr>
                                      <p:to>
                                        <p:strVal val="visible"/>
                                      </p:to>
                                    </p:set>
                                    <p:animEffect transition="in" filter="barn(inVertical)">
                                      <p:cBhvr>
                                        <p:cTn id="59" dur="500"/>
                                        <p:tgtEl>
                                          <p:spTgt spid="10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barn(inVertical)">
                                      <p:cBhvr>
                                        <p:cTn id="64" dur="500"/>
                                        <p:tgtEl>
                                          <p:spTgt spid="10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90"/>
                                        </p:tgtEl>
                                        <p:attrNameLst>
                                          <p:attrName>style.visibility</p:attrName>
                                        </p:attrNameLst>
                                      </p:cBhvr>
                                      <p:to>
                                        <p:strVal val="visible"/>
                                      </p:to>
                                    </p:set>
                                    <p:animEffect transition="in" filter="barn(inVertical)">
                                      <p:cBhvr>
                                        <p:cTn id="69" dur="500"/>
                                        <p:tgtEl>
                                          <p:spTgt spid="90"/>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arn(inVertical)">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107"/>
                                        </p:tgtEl>
                                        <p:attrNameLst>
                                          <p:attrName>style.visibility</p:attrName>
                                        </p:attrNameLst>
                                      </p:cBhvr>
                                      <p:to>
                                        <p:strVal val="visible"/>
                                      </p:to>
                                    </p:set>
                                    <p:animEffect transition="in" filter="barn(inVertical)">
                                      <p:cBhvr>
                                        <p:cTn id="80" dur="500"/>
                                        <p:tgtEl>
                                          <p:spTgt spid="107"/>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barn(inVertical)">
                                      <p:cBhvr>
                                        <p:cTn id="85"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23435520"/>
              </p:ext>
            </p:extLst>
          </p:nvPr>
        </p:nvGraphicFramePr>
        <p:xfrm>
          <a:off x="1119589" y="535183"/>
          <a:ext cx="9633816" cy="5668645"/>
        </p:xfrm>
        <a:graphic>
          <a:graphicData uri="http://schemas.openxmlformats.org/drawingml/2006/table">
            <a:tbl>
              <a:tblPr firstRow="1" bandRow="1">
                <a:tableStyleId>{5C22544A-7EE6-4342-B048-85BDC9FD1C3A}</a:tableStyleId>
              </a:tblPr>
              <a:tblGrid>
                <a:gridCol w="1439023">
                  <a:extLst>
                    <a:ext uri="{9D8B030D-6E8A-4147-A177-3AD203B41FA5}">
                      <a16:colId xmlns:a16="http://schemas.microsoft.com/office/drawing/2014/main" val="20000"/>
                    </a:ext>
                  </a:extLst>
                </a:gridCol>
                <a:gridCol w="3262575">
                  <a:extLst>
                    <a:ext uri="{9D8B030D-6E8A-4147-A177-3AD203B41FA5}">
                      <a16:colId xmlns:a16="http://schemas.microsoft.com/office/drawing/2014/main" val="20001"/>
                    </a:ext>
                  </a:extLst>
                </a:gridCol>
                <a:gridCol w="4932218">
                  <a:extLst>
                    <a:ext uri="{9D8B030D-6E8A-4147-A177-3AD203B41FA5}">
                      <a16:colId xmlns:a16="http://schemas.microsoft.com/office/drawing/2014/main" val="20002"/>
                    </a:ext>
                  </a:extLst>
                </a:gridCol>
              </a:tblGrid>
              <a:tr h="506730">
                <a:tc>
                  <a:txBody>
                    <a:bodyPr/>
                    <a:lstStyle/>
                    <a:p>
                      <a:pPr algn="ctr"/>
                      <a:r>
                        <a:rPr lang="en-US" sz="240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aseline="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bước</a:t>
                      </a:r>
                      <a:endParaRPr lang="en-US" sz="24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Đặc</a:t>
                      </a:r>
                      <a:r>
                        <a:rPr lang="en-US" sz="240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điểm</a:t>
                      </a:r>
                      <a:endParaRPr lang="en-US" sz="24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Tên</a:t>
                      </a:r>
                      <a:r>
                        <a:rPr lang="en-US" sz="2400" baseline="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cây</a:t>
                      </a:r>
                      <a:endParaRPr lang="en-US" sz="24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746760">
                <a:tc rowSpan="2">
                  <a:txBody>
                    <a:bodyPr/>
                    <a:lstStyle/>
                    <a:p>
                      <a:pPr algn="ctr"/>
                      <a:r>
                        <a:rPr lang="en-US" sz="2400" b="1" dirty="0"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1a</a:t>
                      </a:r>
                    </a:p>
                    <a:p>
                      <a:pPr algn="ctr"/>
                      <a:endParaRPr lang="en-US" sz="2400" b="1" dirty="0">
                        <a:solidFill>
                          <a:srgbClr val="006600"/>
                        </a:solidFill>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400" b="1" dirty="0"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1b</a:t>
                      </a:r>
                      <a:endParaRPr lang="en-US" sz="2400" b="1" dirty="0">
                        <a:solidFill>
                          <a:srgbClr val="006600"/>
                        </a:solidFill>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dirty="0" err="1"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Lá</a:t>
                      </a:r>
                      <a:r>
                        <a:rPr lang="en-US" sz="2400" baseline="0" dirty="0"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không</a:t>
                      </a:r>
                      <a:r>
                        <a:rPr lang="en-US" sz="2400" baseline="0" dirty="0"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xẻ</a:t>
                      </a:r>
                      <a:r>
                        <a:rPr lang="en-US" sz="2400" baseline="0" dirty="0"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thành</a:t>
                      </a:r>
                      <a:r>
                        <a:rPr lang="en-US" sz="2400" baseline="0" dirty="0"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nhiều</a:t>
                      </a:r>
                      <a:r>
                        <a:rPr lang="en-US" sz="2400" baseline="0" dirty="0"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thùy</a:t>
                      </a:r>
                      <a:endParaRPr lang="en-US" sz="2400" dirty="0">
                        <a:solidFill>
                          <a:srgbClr val="006600"/>
                        </a:solidFill>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26135">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dirty="0" err="1"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Lá</a:t>
                      </a:r>
                      <a:r>
                        <a:rPr lang="en-US" sz="2400" baseline="0" dirty="0"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xẻ</a:t>
                      </a:r>
                      <a:r>
                        <a:rPr lang="en-US" sz="2400" baseline="0" dirty="0"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thành</a:t>
                      </a:r>
                      <a:r>
                        <a:rPr lang="en-US" sz="2400" baseline="0" dirty="0"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nhiều</a:t>
                      </a:r>
                      <a:r>
                        <a:rPr lang="en-US" sz="2400" baseline="0" dirty="0"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thùy</a:t>
                      </a:r>
                      <a:r>
                        <a:rPr lang="en-US" sz="2400" baseline="0" dirty="0"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hoặc</a:t>
                      </a:r>
                      <a:r>
                        <a:rPr lang="en-US" sz="2400" baseline="0" dirty="0"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lá</a:t>
                      </a:r>
                      <a:r>
                        <a:rPr lang="en-US" sz="2400" baseline="0" dirty="0"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xẻ</a:t>
                      </a:r>
                      <a:r>
                        <a:rPr lang="en-US" sz="2400" baseline="0" dirty="0"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thành</a:t>
                      </a:r>
                      <a:r>
                        <a:rPr lang="en-US" sz="2400" baseline="0" dirty="0"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lá</a:t>
                      </a:r>
                      <a:r>
                        <a:rPr lang="en-US" sz="2400" baseline="0" dirty="0" smtClean="0">
                          <a:solidFill>
                            <a:srgbClr val="006600"/>
                          </a:solidFill>
                          <a:latin typeface="Times New Roman" panose="02020603050405020304" pitchFamily="18" charset="0"/>
                          <a:ea typeface="Tahoma" panose="020B0604030504040204" pitchFamily="34" charset="0"/>
                          <a:cs typeface="Times New Roman" panose="02020603050405020304" pitchFamily="18" charset="0"/>
                        </a:rPr>
                        <a:t> con</a:t>
                      </a:r>
                      <a:endParaRPr lang="en-US" sz="2400" dirty="0">
                        <a:solidFill>
                          <a:srgbClr val="006600"/>
                        </a:solidFill>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47395">
                <a:tc rowSpan="2">
                  <a:txBody>
                    <a:bodyPr/>
                    <a:lstStyle/>
                    <a:p>
                      <a:pPr algn="ctr"/>
                      <a:r>
                        <a:rPr lang="en-US" sz="2400" b="1" dirty="0"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2a</a:t>
                      </a:r>
                    </a:p>
                    <a:p>
                      <a:pPr algn="ctr"/>
                      <a:endParaRPr lang="en-US" sz="2400" b="1" dirty="0">
                        <a:solidFill>
                          <a:srgbClr val="CC0099"/>
                        </a:solidFill>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400" b="1" dirty="0"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2b</a:t>
                      </a:r>
                      <a:endParaRPr lang="en-US" sz="2400" b="1" dirty="0">
                        <a:solidFill>
                          <a:srgbClr val="CC0099"/>
                        </a:solidFill>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dirty="0" err="1"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Lá</a:t>
                      </a:r>
                      <a:r>
                        <a:rPr lang="en-US" sz="2400" baseline="0" dirty="0"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có</a:t>
                      </a:r>
                      <a:r>
                        <a:rPr lang="en-US" sz="2400" baseline="0" dirty="0"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mép</a:t>
                      </a:r>
                      <a:r>
                        <a:rPr lang="en-US" sz="2400" baseline="0" dirty="0"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lá</a:t>
                      </a:r>
                      <a:r>
                        <a:rPr lang="en-US" sz="2400" baseline="0" dirty="0"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nhẵn</a:t>
                      </a:r>
                      <a:endParaRPr lang="en-US" sz="2400" dirty="0">
                        <a:solidFill>
                          <a:srgbClr val="CC0099"/>
                        </a:solidFill>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46125">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dirty="0" err="1"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Lá</a:t>
                      </a:r>
                      <a:r>
                        <a:rPr lang="en-US" sz="2400" baseline="0" dirty="0"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có</a:t>
                      </a:r>
                      <a:r>
                        <a:rPr lang="en-US" sz="2400" baseline="0" dirty="0"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mép</a:t>
                      </a:r>
                      <a:r>
                        <a:rPr lang="en-US" sz="2400" baseline="0" dirty="0"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lá</a:t>
                      </a:r>
                      <a:r>
                        <a:rPr lang="en-US" sz="2400" baseline="0" dirty="0"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răng</a:t>
                      </a:r>
                      <a:r>
                        <a:rPr lang="en-US" sz="2400" baseline="0" dirty="0"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CC0099"/>
                          </a:solidFill>
                          <a:latin typeface="Times New Roman" panose="02020603050405020304" pitchFamily="18" charset="0"/>
                          <a:ea typeface="Tahoma" panose="020B0604030504040204" pitchFamily="34" charset="0"/>
                          <a:cs typeface="Times New Roman" panose="02020603050405020304" pitchFamily="18" charset="0"/>
                        </a:rPr>
                        <a:t>cưa</a:t>
                      </a:r>
                      <a:endParaRPr lang="en-US" sz="2400" dirty="0">
                        <a:solidFill>
                          <a:srgbClr val="CC0099"/>
                        </a:solidFill>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sz="3200" b="1" dirty="0" smtClean="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26135">
                <a:tc rowSpan="2">
                  <a:txBody>
                    <a:bodyPr/>
                    <a:lstStyle/>
                    <a:p>
                      <a:pPr algn="ctr"/>
                      <a:r>
                        <a:rPr lang="en-US" sz="2400"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3a</a:t>
                      </a:r>
                    </a:p>
                    <a:p>
                      <a:pPr algn="ctr"/>
                      <a:endParaRPr lang="en-US" sz="2400"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a:p>
                      <a:pPr algn="ctr"/>
                      <a:endParaRPr lang="en-US"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400"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3b</a:t>
                      </a:r>
                      <a:endParaRPr lang="en-US"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Lá</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xẻ</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thành</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nhiều</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thùy</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thùy</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xẻ</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sâu</a:t>
                      </a:r>
                      <a:endParaRPr lang="en-US" sz="2400"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sz="3200" b="1" dirty="0" smtClean="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193165">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Lá</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xẻ</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thành</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nhiều</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thùy</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là</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lá</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con,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xếp</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dọc</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hai</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bên</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cuống</a:t>
                      </a:r>
                      <a:r>
                        <a:rPr lang="en-US" sz="2400" baseline="0"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aseline="0"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lá</a:t>
                      </a:r>
                      <a:endParaRPr lang="en-US" sz="2400"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sz="3200" b="1" dirty="0" smtClean="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13" name="TextBox 12"/>
          <p:cNvSpPr txBox="1"/>
          <p:nvPr/>
        </p:nvSpPr>
        <p:spPr>
          <a:xfrm>
            <a:off x="7364238" y="1908693"/>
            <a:ext cx="2008909"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Đi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bước</a:t>
            </a:r>
            <a:r>
              <a:rPr lang="en-US" sz="2400" b="1" dirty="0" smtClean="0">
                <a:latin typeface="Times New Roman" panose="02020603050405020304" pitchFamily="18" charset="0"/>
                <a:cs typeface="Times New Roman" panose="02020603050405020304" pitchFamily="18" charset="0"/>
              </a:rPr>
              <a:t> 3</a:t>
            </a:r>
            <a:endParaRPr lang="en-US" sz="2400" b="1" dirty="0">
              <a:latin typeface="Times New Roman" panose="02020603050405020304" pitchFamily="18" charset="0"/>
              <a:cs typeface="Times New Roman" panose="02020603050405020304" pitchFamily="18" charset="0"/>
            </a:endParaRPr>
          </a:p>
        </p:txBody>
      </p:sp>
      <p:pic>
        <p:nvPicPr>
          <p:cNvPr id="14" name="Picture 13"/>
          <p:cNvPicPr/>
          <p:nvPr/>
        </p:nvPicPr>
        <p:blipFill>
          <a:blip r:embed="rId2"/>
          <a:stretch>
            <a:fillRect/>
          </a:stretch>
        </p:blipFill>
        <p:spPr>
          <a:xfrm>
            <a:off x="6080006" y="2582066"/>
            <a:ext cx="940435" cy="786303"/>
          </a:xfrm>
          <a:prstGeom prst="rect">
            <a:avLst/>
          </a:prstGeom>
          <a:noFill/>
          <a:ln w="9525">
            <a:noFill/>
          </a:ln>
        </p:spPr>
      </p:pic>
      <p:pic>
        <p:nvPicPr>
          <p:cNvPr id="15" name="Picture 14"/>
          <p:cNvPicPr/>
          <p:nvPr/>
        </p:nvPicPr>
        <p:blipFill>
          <a:blip r:embed="rId3"/>
          <a:stretch>
            <a:fillRect/>
          </a:stretch>
        </p:blipFill>
        <p:spPr>
          <a:xfrm>
            <a:off x="6109856" y="3525791"/>
            <a:ext cx="931545" cy="541655"/>
          </a:xfrm>
          <a:prstGeom prst="rect">
            <a:avLst/>
          </a:prstGeom>
          <a:noFill/>
          <a:ln w="9525">
            <a:noFill/>
          </a:ln>
        </p:spPr>
      </p:pic>
      <p:pic>
        <p:nvPicPr>
          <p:cNvPr id="16" name="Picture 15"/>
          <p:cNvPicPr/>
          <p:nvPr/>
        </p:nvPicPr>
        <p:blipFill>
          <a:blip r:embed="rId4"/>
          <a:stretch>
            <a:fillRect/>
          </a:stretch>
        </p:blipFill>
        <p:spPr>
          <a:xfrm>
            <a:off x="6190824" y="4293529"/>
            <a:ext cx="956945" cy="534035"/>
          </a:xfrm>
          <a:prstGeom prst="rect">
            <a:avLst/>
          </a:prstGeom>
          <a:noFill/>
          <a:ln w="9525">
            <a:noFill/>
          </a:ln>
        </p:spPr>
      </p:pic>
      <p:pic>
        <p:nvPicPr>
          <p:cNvPr id="17" name="Picture 16"/>
          <p:cNvPicPr/>
          <p:nvPr/>
        </p:nvPicPr>
        <p:blipFill>
          <a:blip r:embed="rId5"/>
          <a:stretch>
            <a:fillRect/>
          </a:stretch>
        </p:blipFill>
        <p:spPr>
          <a:xfrm>
            <a:off x="6209869" y="5267388"/>
            <a:ext cx="909320" cy="647700"/>
          </a:xfrm>
          <a:prstGeom prst="rect">
            <a:avLst/>
          </a:prstGeom>
          <a:noFill/>
          <a:ln w="9525">
            <a:noFill/>
          </a:ln>
        </p:spPr>
      </p:pic>
      <p:sp>
        <p:nvSpPr>
          <p:cNvPr id="22" name="TextBox 21"/>
          <p:cNvSpPr txBox="1"/>
          <p:nvPr/>
        </p:nvSpPr>
        <p:spPr>
          <a:xfrm>
            <a:off x="7903040" y="2860575"/>
            <a:ext cx="1316181" cy="461665"/>
          </a:xfrm>
          <a:prstGeom prst="rect">
            <a:avLst/>
          </a:prstGeom>
          <a:noFill/>
        </p:spPr>
        <p:txBody>
          <a:bodyPr wrap="square" rtlCol="0">
            <a:spAutoFit/>
          </a:bodyPr>
          <a:lstStyle/>
          <a:p>
            <a:r>
              <a:rPr lang="en-US" sz="2400" b="1" dirty="0" err="1">
                <a:solidFill>
                  <a:srgbClr val="FF3300"/>
                </a:solidFill>
                <a:latin typeface="Times New Roman" panose="02020603050405020304" pitchFamily="18" charset="0"/>
                <a:cs typeface="Times New Roman" panose="02020603050405020304" pitchFamily="18" charset="0"/>
              </a:rPr>
              <a:t>B</a:t>
            </a:r>
            <a:r>
              <a:rPr lang="en-US" sz="2400" b="1" dirty="0" err="1" smtClean="0">
                <a:solidFill>
                  <a:srgbClr val="FF3300"/>
                </a:solidFill>
                <a:latin typeface="Times New Roman" panose="02020603050405020304" pitchFamily="18" charset="0"/>
                <a:cs typeface="Times New Roman" panose="02020603050405020304" pitchFamily="18" charset="0"/>
              </a:rPr>
              <a:t>èo</a:t>
            </a:r>
            <a:r>
              <a:rPr lang="en-US" sz="2400" b="1" dirty="0" smtClean="0">
                <a:solidFill>
                  <a:srgbClr val="FF3300"/>
                </a:solidFill>
                <a:latin typeface="Times New Roman" panose="02020603050405020304" pitchFamily="18" charset="0"/>
                <a:cs typeface="Times New Roman" panose="02020603050405020304" pitchFamily="18" charset="0"/>
              </a:rPr>
              <a:t> </a:t>
            </a:r>
            <a:r>
              <a:rPr lang="en-US" sz="2400" b="1" dirty="0" err="1" smtClean="0">
                <a:solidFill>
                  <a:srgbClr val="FF3300"/>
                </a:solidFill>
                <a:latin typeface="Times New Roman" panose="02020603050405020304" pitchFamily="18" charset="0"/>
                <a:cs typeface="Times New Roman" panose="02020603050405020304" pitchFamily="18" charset="0"/>
              </a:rPr>
              <a:t>tây</a:t>
            </a:r>
            <a:endParaRPr lang="en-US" sz="2400" b="1" dirty="0">
              <a:solidFill>
                <a:srgbClr val="FF33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8061796" y="3569536"/>
            <a:ext cx="1316181" cy="461665"/>
          </a:xfrm>
          <a:prstGeom prst="rect">
            <a:avLst/>
          </a:prstGeom>
          <a:noFill/>
        </p:spPr>
        <p:txBody>
          <a:bodyPr wrap="square" rtlCol="0">
            <a:spAutoFit/>
          </a:bodyPr>
          <a:lstStyle/>
          <a:p>
            <a:r>
              <a:rPr lang="en-US" sz="2400" b="1" dirty="0" smtClean="0">
                <a:solidFill>
                  <a:srgbClr val="FF3300"/>
                </a:solidFill>
                <a:latin typeface="Times New Roman" panose="02020603050405020304" pitchFamily="18" charset="0"/>
                <a:cs typeface="Times New Roman" panose="02020603050405020304" pitchFamily="18" charset="0"/>
              </a:rPr>
              <a:t>Ô </a:t>
            </a:r>
            <a:r>
              <a:rPr lang="en-US" sz="2400" b="1" dirty="0" err="1" smtClean="0">
                <a:solidFill>
                  <a:srgbClr val="FF3300"/>
                </a:solidFill>
                <a:latin typeface="Times New Roman" panose="02020603050405020304" pitchFamily="18" charset="0"/>
                <a:cs typeface="Times New Roman" panose="02020603050405020304" pitchFamily="18" charset="0"/>
              </a:rPr>
              <a:t>rô</a:t>
            </a:r>
            <a:endParaRPr lang="en-US" sz="2400" b="1" dirty="0">
              <a:solidFill>
                <a:srgbClr val="FF33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8238384" y="4409815"/>
            <a:ext cx="1316181" cy="461665"/>
          </a:xfrm>
          <a:prstGeom prst="rect">
            <a:avLst/>
          </a:prstGeom>
          <a:noFill/>
        </p:spPr>
        <p:txBody>
          <a:bodyPr wrap="square" rtlCol="0">
            <a:spAutoFit/>
          </a:bodyPr>
          <a:lstStyle/>
          <a:p>
            <a:r>
              <a:rPr lang="en-US" sz="2400" b="1" dirty="0" err="1">
                <a:solidFill>
                  <a:srgbClr val="FF3300"/>
                </a:solidFill>
                <a:latin typeface="Times New Roman" panose="02020603050405020304" pitchFamily="18" charset="0"/>
                <a:cs typeface="Times New Roman" panose="02020603050405020304" pitchFamily="18" charset="0"/>
              </a:rPr>
              <a:t>S</a:t>
            </a:r>
            <a:r>
              <a:rPr lang="en-US" sz="2400" b="1" dirty="0" err="1" smtClean="0">
                <a:solidFill>
                  <a:srgbClr val="FF3300"/>
                </a:solidFill>
                <a:latin typeface="Times New Roman" panose="02020603050405020304" pitchFamily="18" charset="0"/>
                <a:cs typeface="Times New Roman" panose="02020603050405020304" pitchFamily="18" charset="0"/>
              </a:rPr>
              <a:t>ắn</a:t>
            </a:r>
            <a:endParaRPr lang="en-US" sz="2400" b="1" dirty="0">
              <a:solidFill>
                <a:srgbClr val="FF33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7965710" y="5267388"/>
            <a:ext cx="2735632" cy="461665"/>
          </a:xfrm>
          <a:prstGeom prst="rect">
            <a:avLst/>
          </a:prstGeom>
          <a:noFill/>
        </p:spPr>
        <p:txBody>
          <a:bodyPr wrap="square" rtlCol="0">
            <a:spAutoFit/>
          </a:bodyPr>
          <a:lstStyle/>
          <a:p>
            <a:r>
              <a:rPr lang="en-US" sz="2400" b="1" dirty="0" err="1">
                <a:solidFill>
                  <a:srgbClr val="FF3300"/>
                </a:solidFill>
                <a:latin typeface="Times New Roman" panose="02020603050405020304" pitchFamily="18" charset="0"/>
                <a:cs typeface="Times New Roman" panose="02020603050405020304" pitchFamily="18" charset="0"/>
              </a:rPr>
              <a:t>H</a:t>
            </a:r>
            <a:r>
              <a:rPr lang="en-US" sz="2400" b="1" dirty="0" err="1" smtClean="0">
                <a:solidFill>
                  <a:srgbClr val="FF3300"/>
                </a:solidFill>
                <a:latin typeface="Times New Roman" panose="02020603050405020304" pitchFamily="18" charset="0"/>
                <a:cs typeface="Times New Roman" panose="02020603050405020304" pitchFamily="18" charset="0"/>
              </a:rPr>
              <a:t>oa</a:t>
            </a:r>
            <a:r>
              <a:rPr lang="en-US" sz="2400" b="1" dirty="0" smtClean="0">
                <a:solidFill>
                  <a:srgbClr val="FF3300"/>
                </a:solidFill>
                <a:latin typeface="Times New Roman" panose="02020603050405020304" pitchFamily="18" charset="0"/>
                <a:cs typeface="Times New Roman" panose="02020603050405020304" pitchFamily="18" charset="0"/>
              </a:rPr>
              <a:t> </a:t>
            </a:r>
            <a:r>
              <a:rPr lang="en-US" sz="2400" b="1" dirty="0" err="1" smtClean="0">
                <a:solidFill>
                  <a:srgbClr val="FF3300"/>
                </a:solidFill>
                <a:latin typeface="Times New Roman" panose="02020603050405020304" pitchFamily="18" charset="0"/>
                <a:cs typeface="Times New Roman" panose="02020603050405020304" pitchFamily="18" charset="0"/>
              </a:rPr>
              <a:t>hồng</a:t>
            </a:r>
            <a:endParaRPr lang="en-US" sz="2400" b="1" dirty="0">
              <a:solidFill>
                <a:srgbClr val="FF33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7331880" y="1148349"/>
            <a:ext cx="2008909"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Đi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bước</a:t>
            </a:r>
            <a:r>
              <a:rPr lang="en-US" sz="2400" b="1" dirty="0" smtClean="0">
                <a:latin typeface="Times New Roman" panose="02020603050405020304" pitchFamily="18" charset="0"/>
                <a:cs typeface="Times New Roman" panose="02020603050405020304" pitchFamily="18" charset="0"/>
              </a:rPr>
              <a:t> 2</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60703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arn(inVertical)">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3" grpId="0"/>
      <p:bldP spid="24" grpId="0"/>
      <p:bldP spid="25" grpId="0"/>
      <p:bldP spid="2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658</TotalTime>
  <Words>1193</Words>
  <Application>Microsoft Office PowerPoint</Application>
  <PresentationFormat>Widescreen</PresentationFormat>
  <Paragraphs>189</Paragraphs>
  <Slides>19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Acumin Pro Condensed</vt:lpstr>
      <vt:lpstr>Arial</vt:lpstr>
      <vt:lpstr>Calibri</vt:lpstr>
      <vt:lpstr>Calibri Light</vt:lpstr>
      <vt:lpstr>等线</vt:lpstr>
      <vt:lpstr>Poppins</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bước để xây dựng một khóa lưỡng phân</vt:lpstr>
      <vt:lpstr>Lưu ý</vt:lpstr>
      <vt:lpstr>PowerPoint Presentation</vt:lpstr>
      <vt:lpstr>Tìm hiểu cách xây dựng khóa lưỡng phân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STD-TRANG</cp:lastModifiedBy>
  <cp:revision>40</cp:revision>
  <dcterms:created xsi:type="dcterms:W3CDTF">2021-10-29T03:39:55Z</dcterms:created>
  <dcterms:modified xsi:type="dcterms:W3CDTF">2025-02-14T00:16:17Z</dcterms:modified>
</cp:coreProperties>
</file>