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786" r:id="rId3"/>
  </p:sldMasterIdLst>
  <p:notesMasterIdLst>
    <p:notesMasterId r:id="rId41"/>
  </p:notesMasterIdLst>
  <p:handoutMasterIdLst>
    <p:handoutMasterId r:id="rId42"/>
  </p:handoutMasterIdLst>
  <p:sldIdLst>
    <p:sldId id="256" r:id="rId4"/>
    <p:sldId id="686" r:id="rId5"/>
    <p:sldId id="758" r:id="rId6"/>
    <p:sldId id="858" r:id="rId7"/>
    <p:sldId id="859" r:id="rId8"/>
    <p:sldId id="860" r:id="rId9"/>
    <p:sldId id="861" r:id="rId10"/>
    <p:sldId id="863" r:id="rId11"/>
    <p:sldId id="864" r:id="rId12"/>
    <p:sldId id="865" r:id="rId13"/>
    <p:sldId id="866" r:id="rId14"/>
    <p:sldId id="867" r:id="rId15"/>
    <p:sldId id="868" r:id="rId16"/>
    <p:sldId id="869" r:id="rId17"/>
    <p:sldId id="870" r:id="rId18"/>
    <p:sldId id="871" r:id="rId19"/>
    <p:sldId id="872" r:id="rId20"/>
    <p:sldId id="873" r:id="rId21"/>
    <p:sldId id="874" r:id="rId22"/>
    <p:sldId id="875" r:id="rId23"/>
    <p:sldId id="876" r:id="rId24"/>
    <p:sldId id="877" r:id="rId25"/>
    <p:sldId id="878" r:id="rId26"/>
    <p:sldId id="879" r:id="rId27"/>
    <p:sldId id="880" r:id="rId28"/>
    <p:sldId id="881" r:id="rId29"/>
    <p:sldId id="882" r:id="rId30"/>
    <p:sldId id="886" r:id="rId31"/>
    <p:sldId id="885" r:id="rId32"/>
    <p:sldId id="887" r:id="rId33"/>
    <p:sldId id="889" r:id="rId34"/>
    <p:sldId id="890" r:id="rId35"/>
    <p:sldId id="891" r:id="rId36"/>
    <p:sldId id="883" r:id="rId37"/>
    <p:sldId id="888" r:id="rId38"/>
    <p:sldId id="884" r:id="rId39"/>
    <p:sldId id="862"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99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240" y="60"/>
      </p:cViewPr>
      <p:guideLst/>
    </p:cSldViewPr>
  </p:slideViewPr>
  <p:notesTextViewPr>
    <p:cViewPr>
      <p:scale>
        <a:sx n="1" d="1"/>
        <a:sy n="1" d="1"/>
      </p:scale>
      <p:origin x="0" y="0"/>
    </p:cViewPr>
  </p:notesTextViewPr>
  <p:notesViewPr>
    <p:cSldViewPr snapToGrid="0">
      <p:cViewPr varScale="1">
        <p:scale>
          <a:sx n="53" d="100"/>
          <a:sy n="53" d="100"/>
        </p:scale>
        <p:origin x="284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BB1CA57-EF50-4B34-AD67-B1CF2193736A}" type="datetimeFigureOut">
              <a:rPr lang="en-US" smtClean="0"/>
              <a:t>11/28/2022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E77790-E0B4-473C-84F7-9BB971AB728A}" type="slidenum">
              <a:rPr lang="en-US" smtClean="0"/>
              <a:t>‹#›</a:t>
            </a:fld>
            <a:endParaRPr lang="en-US"/>
          </a:p>
        </p:txBody>
      </p:sp>
    </p:spTree>
    <p:extLst>
      <p:ext uri="{BB962C8B-B14F-4D97-AF65-F5344CB8AC3E}">
        <p14:creationId xmlns:p14="http://schemas.microsoft.com/office/powerpoint/2010/main" val="491170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9864B-AE44-4CFF-A342-6CE242E77BB6}" type="datetimeFigureOut">
              <a:rPr lang="en-US" smtClean="0"/>
              <a:t>11/28/2022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0AB5D-A78D-4A7B-88F8-4D0640FCB73F}" type="slidenum">
              <a:rPr lang="en-US" smtClean="0"/>
              <a:t>‹#›</a:t>
            </a:fld>
            <a:endParaRPr lang="en-US"/>
          </a:p>
        </p:txBody>
      </p:sp>
    </p:spTree>
    <p:extLst>
      <p:ext uri="{BB962C8B-B14F-4D97-AF65-F5344CB8AC3E}">
        <p14:creationId xmlns:p14="http://schemas.microsoft.com/office/powerpoint/2010/main" val="3535454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1464488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332285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65591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988150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897180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74985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323177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501064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52398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947765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54636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550097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83523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288271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39870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820290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372440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457741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67619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523307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457663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57323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656851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682736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222983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114900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093914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795026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500515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8344659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3198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79670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16642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79297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91758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95615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42652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427014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93696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97745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11/28/2022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8683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11/28/2022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561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11/28/2022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5303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11/28/2022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4004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11/28/2022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1368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11/28/2022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7293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11/28/2022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3173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11/28/2022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8616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85782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11/28/2022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3661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11/28/2022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50288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11/28/2022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1632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rang chiếu Tiêu đề">
    <p:spTree>
      <p:nvGrpSpPr>
        <p:cNvPr id="1" name=""/>
        <p:cNvGrpSpPr/>
        <p:nvPr/>
      </p:nvGrpSpPr>
      <p:grpSpPr>
        <a:xfrm>
          <a:off x="0" y="0"/>
          <a:ext cx="0" cy="0"/>
          <a:chOff x="0" y="0"/>
          <a:chExt cx="0" cy="0"/>
        </a:xfrm>
      </p:grpSpPr>
      <p:sp>
        <p:nvSpPr>
          <p:cNvPr id="8" name="Hình chữ nhật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pic>
        <p:nvPicPr>
          <p:cNvPr id="11" name="Hình ảnh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Tiêu đề 1"/>
          <p:cNvSpPr>
            <a:spLocks noGrp="1"/>
          </p:cNvSpPr>
          <p:nvPr>
            <p:ph type="ctrTitle" hasCustomPrompt="1"/>
          </p:nvPr>
        </p:nvSpPr>
        <p:spPr>
          <a:xfrm>
            <a:off x="1104900" y="2292094"/>
            <a:ext cx="10096500" cy="2219691"/>
          </a:xfrm>
        </p:spPr>
        <p:txBody>
          <a:bodyPr rtlCol="0" anchor="ctr">
            <a:normAutofit/>
          </a:bodyPr>
          <a:lstStyle>
            <a:lvl1pPr algn="l">
              <a:defRPr sz="4400" cap="all" baseline="0"/>
            </a:lvl1pPr>
          </a:lstStyle>
          <a:p>
            <a:pPr rtl="0"/>
            <a:r>
              <a:rPr lang="vi-VN" noProof="0"/>
              <a:t>Bấm để chỉnh sửa kiểu tiêu đề Bản cái</a:t>
            </a:r>
          </a:p>
        </p:txBody>
      </p:sp>
      <p:sp>
        <p:nvSpPr>
          <p:cNvPr id="3" name="Tiêu đề phụ 2"/>
          <p:cNvSpPr>
            <a:spLocks noGrp="1"/>
          </p:cNvSpPr>
          <p:nvPr>
            <p:ph type="subTitle" idx="1" hasCustomPrompt="1"/>
          </p:nvPr>
        </p:nvSpPr>
        <p:spPr>
          <a:xfrm>
            <a:off x="1104898" y="4511784"/>
            <a:ext cx="10096501"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vi-VN" noProof="0"/>
              <a:t>Bấm để chỉnh sửa kiểu phụ đề của Bản cái</a:t>
            </a:r>
          </a:p>
        </p:txBody>
      </p:sp>
      <p:sp>
        <p:nvSpPr>
          <p:cNvPr id="7" name="Hình chữ nhật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sp>
        <p:nvSpPr>
          <p:cNvPr id="4" name="Chỗ dành sẵn cho Ngày tháng 3"/>
          <p:cNvSpPr>
            <a:spLocks noGrp="1"/>
          </p:cNvSpPr>
          <p:nvPr>
            <p:ph type="dt" sz="half" idx="10"/>
          </p:nvPr>
        </p:nvSpPr>
        <p:spPr/>
        <p:txBody>
          <a:bodyPr rtlCol="0"/>
          <a:lstStyle>
            <a:lvl1pPr>
              <a:defRPr baseline="0">
                <a:solidFill>
                  <a:schemeClr val="tx1">
                    <a:lumMod val="20000"/>
                    <a:lumOff val="8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E62A524-D553-4150-B31D-CC2921A3C179}" type="datetime1">
              <a:rPr kumimoji="0" lang="vi-VN" sz="1200" b="0" i="0" u="none" strike="noStrike" kern="1200" cap="none" spc="0" normalizeH="0" baseline="0" noProof="0" smtClean="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28/11/2022</a:t>
            </a:fld>
            <a:endParaRPr kumimoji="0" lang="vi-VN" sz="1200" b="0" i="0" u="none" strike="noStrike" kern="1200" cap="none" spc="0" normalizeH="0" baseline="0" noProof="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lvl1pPr>
              <a:defRPr baseline="0">
                <a:solidFill>
                  <a:schemeClr val="tx1">
                    <a:lumMod val="20000"/>
                    <a:lumOff val="80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lvl1pPr>
              <a:defRPr baseline="0">
                <a:solidFill>
                  <a:schemeClr val="tx1">
                    <a:lumMod val="20000"/>
                    <a:lumOff val="8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smtClean="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45545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ỗ dành sẵn cho Nội dung 2"/>
          <p:cNvSpPr>
            <a:spLocks noGrp="1"/>
          </p:cNvSpPr>
          <p:nvPr>
            <p:ph idx="1" hasCustomPrompt="1"/>
          </p:nvPr>
        </p:nvSpPr>
        <p:spPr/>
        <p:txBody>
          <a:bodyPr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4" name="Chỗ dành sẵn cho Ngày tháng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F48432CE-9B19-4D50-9877-D9B3D5A56E62}"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28/11/2022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55434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Trang chiếu Tiêu đề có Ảnh">
    <p:spTree>
      <p:nvGrpSpPr>
        <p:cNvPr id="1" name=""/>
        <p:cNvGrpSpPr/>
        <p:nvPr/>
      </p:nvGrpSpPr>
      <p:grpSpPr>
        <a:xfrm>
          <a:off x="0" y="0"/>
          <a:ext cx="0" cy="0"/>
          <a:chOff x="0" y="0"/>
          <a:chExt cx="0" cy="0"/>
        </a:xfrm>
      </p:grpSpPr>
      <p:sp>
        <p:nvSpPr>
          <p:cNvPr id="2" name="Tiêu đề 1"/>
          <p:cNvSpPr>
            <a:spLocks noGrp="1"/>
          </p:cNvSpPr>
          <p:nvPr>
            <p:ph type="ctrTitle" hasCustomPrompt="1"/>
          </p:nvPr>
        </p:nvSpPr>
        <p:spPr>
          <a:xfrm>
            <a:off x="1104900" y="2292094"/>
            <a:ext cx="5734050" cy="2219691"/>
          </a:xfrm>
        </p:spPr>
        <p:txBody>
          <a:bodyPr rtlCol="0" anchor="ctr">
            <a:normAutofit/>
          </a:bodyPr>
          <a:lstStyle>
            <a:lvl1pPr algn="l">
              <a:defRPr sz="4400" cap="all" baseline="0"/>
            </a:lvl1pPr>
          </a:lstStyle>
          <a:p>
            <a:pPr rtl="0"/>
            <a:r>
              <a:rPr lang="vi-VN" noProof="0"/>
              <a:t>Bấm để chỉnh sửa kiểu tiêu đề Bản cái</a:t>
            </a:r>
          </a:p>
        </p:txBody>
      </p:sp>
      <p:sp>
        <p:nvSpPr>
          <p:cNvPr id="3" name="Tiêu đề phụ 2"/>
          <p:cNvSpPr>
            <a:spLocks noGrp="1"/>
          </p:cNvSpPr>
          <p:nvPr>
            <p:ph type="subTitle" idx="1" hasCustomPrompt="1"/>
          </p:nvPr>
        </p:nvSpPr>
        <p:spPr>
          <a:xfrm>
            <a:off x="1104900" y="4511784"/>
            <a:ext cx="5734050"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vi-VN" noProof="0"/>
              <a:t>Bấm để chỉnh sửa kiểu phụ đề của Bản cái</a:t>
            </a:r>
          </a:p>
        </p:txBody>
      </p:sp>
      <p:sp>
        <p:nvSpPr>
          <p:cNvPr id="11" name="Chỗ dành sẵn cho Hình ảnh 10" descr="Chỗ dành sẵn trống để thêm một hình ảnh. Bấm vào chỗ dành sẵn, rồi chọn hình ảnh mà bạn muốn thêm."/>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a:buNone/>
              <a:defRPr/>
            </a:lvl1pPr>
          </a:lstStyle>
          <a:p>
            <a:pPr rtl="0"/>
            <a:r>
              <a:rPr lang="en-US" noProof="0" smtClean="0"/>
              <a:t>Click icon to add picture</a:t>
            </a:r>
            <a:endParaRPr lang="vi-VN" noProof="0"/>
          </a:p>
        </p:txBody>
      </p:sp>
      <p:sp>
        <p:nvSpPr>
          <p:cNvPr id="8" name="Hình chữ nhật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grpSp>
        <p:nvGrpSpPr>
          <p:cNvPr id="14" name="Nhóm 13"/>
          <p:cNvGrpSpPr/>
          <p:nvPr/>
        </p:nvGrpSpPr>
        <p:grpSpPr>
          <a:xfrm>
            <a:off x="0" y="1143000"/>
            <a:ext cx="12192000" cy="63125"/>
            <a:chOff x="507492" y="1501519"/>
            <a:chExt cx="8129016" cy="63125"/>
          </a:xfrm>
        </p:grpSpPr>
        <p:cxnSp>
          <p:nvCxnSpPr>
            <p:cNvPr id="15" name="Đường nối Thẳng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Đường nối Thẳng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Hình ảnh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Nhóm 12"/>
          <p:cNvGrpSpPr/>
          <p:nvPr/>
        </p:nvGrpSpPr>
        <p:grpSpPr>
          <a:xfrm rot="10800000">
            <a:off x="0" y="5645510"/>
            <a:ext cx="12192000" cy="63125"/>
            <a:chOff x="507492" y="1501519"/>
            <a:chExt cx="8129016" cy="63125"/>
          </a:xfrm>
        </p:grpSpPr>
        <p:cxnSp>
          <p:nvCxnSpPr>
            <p:cNvPr id="17" name="Đường nối Thẳng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Đường nối Thẳng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Hình chữ nhật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6747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Đầu trang của phần">
    <p:spTree>
      <p:nvGrpSpPr>
        <p:cNvPr id="1" name=""/>
        <p:cNvGrpSpPr/>
        <p:nvPr/>
      </p:nvGrpSpPr>
      <p:grpSpPr>
        <a:xfrm>
          <a:off x="0" y="0"/>
          <a:ext cx="0" cy="0"/>
          <a:chOff x="0" y="0"/>
          <a:chExt cx="0" cy="0"/>
        </a:xfrm>
      </p:grpSpPr>
      <p:grpSp>
        <p:nvGrpSpPr>
          <p:cNvPr id="8" name="Nhóm 7"/>
          <p:cNvGrpSpPr/>
          <p:nvPr/>
        </p:nvGrpSpPr>
        <p:grpSpPr>
          <a:xfrm>
            <a:off x="0" y="2514600"/>
            <a:ext cx="12192000" cy="3194035"/>
            <a:chOff x="647402" y="2514600"/>
            <a:chExt cx="10838688" cy="3194035"/>
          </a:xfrm>
        </p:grpSpPr>
        <p:grpSp>
          <p:nvGrpSpPr>
            <p:cNvPr id="9" name="Nhóm 8"/>
            <p:cNvGrpSpPr/>
            <p:nvPr/>
          </p:nvGrpSpPr>
          <p:grpSpPr>
            <a:xfrm>
              <a:off x="647402" y="2514600"/>
              <a:ext cx="10838688" cy="63125"/>
              <a:chOff x="507492" y="1501519"/>
              <a:chExt cx="8129016" cy="63125"/>
            </a:xfrm>
          </p:grpSpPr>
          <p:cxnSp>
            <p:nvCxnSpPr>
              <p:cNvPr id="14" name="Đường nối Thẳng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Đường nối Thẳng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Hình chữ nhật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grpSp>
          <p:nvGrpSpPr>
            <p:cNvPr id="11" name="Nhóm 10"/>
            <p:cNvGrpSpPr/>
            <p:nvPr/>
          </p:nvGrpSpPr>
          <p:grpSpPr>
            <a:xfrm rot="10800000">
              <a:off x="647402" y="5645510"/>
              <a:ext cx="10838688" cy="63125"/>
              <a:chOff x="507492" y="1501519"/>
              <a:chExt cx="8129016" cy="63125"/>
            </a:xfrm>
          </p:grpSpPr>
          <p:cxnSp>
            <p:nvCxnSpPr>
              <p:cNvPr id="12" name="Đường nối Thẳng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Đường nối Thẳng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Hình ảnh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Tiêu đề 1"/>
          <p:cNvSpPr>
            <a:spLocks noGrp="1"/>
          </p:cNvSpPr>
          <p:nvPr>
            <p:ph type="title" hasCustomPrompt="1"/>
          </p:nvPr>
        </p:nvSpPr>
        <p:spPr>
          <a:xfrm>
            <a:off x="1104899" y="2971806"/>
            <a:ext cx="10071099" cy="1684150"/>
          </a:xfrm>
        </p:spPr>
        <p:txBody>
          <a:bodyPr rtlCol="0" anchor="ctr">
            <a:normAutofit/>
          </a:bodyPr>
          <a:lstStyle>
            <a:lvl1pPr>
              <a:defRPr sz="4400" cap="all" baseline="0">
                <a:solidFill>
                  <a:schemeClr val="bg1"/>
                </a:solidFill>
              </a:defRPr>
            </a:lvl1pPr>
          </a:lstStyle>
          <a:p>
            <a:pPr rtl="0"/>
            <a:r>
              <a:rPr lang="vi-VN" noProof="0"/>
              <a:t>Bấm để chỉnh sửa kiểu tiêu đề Bản cái</a:t>
            </a:r>
          </a:p>
        </p:txBody>
      </p:sp>
      <p:sp>
        <p:nvSpPr>
          <p:cNvPr id="3" name="Chỗ dành sẵn cho Văn bản 2"/>
          <p:cNvSpPr>
            <a:spLocks noGrp="1"/>
          </p:cNvSpPr>
          <p:nvPr>
            <p:ph type="body" idx="1" hasCustomPrompt="1"/>
          </p:nvPr>
        </p:nvSpPr>
        <p:spPr>
          <a:xfrm>
            <a:off x="1104899" y="4655956"/>
            <a:ext cx="10071099" cy="509750"/>
          </a:xfrm>
        </p:spPr>
        <p:txBody>
          <a:bodyPr rtlCol="0">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vi-VN" noProof="0"/>
              <a:t>Bấm để chỉnh sửa kiểu văn bản Bản cái</a:t>
            </a:r>
          </a:p>
        </p:txBody>
      </p:sp>
      <p:sp>
        <p:nvSpPr>
          <p:cNvPr id="4" name="Chỗ dành sẵn cho Ngày tháng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21537BAA-94AF-4BB2-B5CD-9D7D39829126}"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28/11/2022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47668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ỗ dành sẵn cho Nội dung 2"/>
          <p:cNvSpPr>
            <a:spLocks noGrp="1"/>
          </p:cNvSpPr>
          <p:nvPr>
            <p:ph sz="half" idx="1" hasCustomPrompt="1"/>
          </p:nvPr>
        </p:nvSpPr>
        <p:spPr>
          <a:xfrm>
            <a:off x="1104900" y="1600200"/>
            <a:ext cx="4914900" cy="4571999"/>
          </a:xfrm>
        </p:spPr>
        <p:txBody>
          <a:bodyPr rtlCol="0"/>
          <a:lstStyle>
            <a:lvl5pPr>
              <a:defRPr/>
            </a:lvl5pPr>
            <a:lvl6pPr>
              <a:defRPr/>
            </a:lvl6pPr>
            <a:lvl7pPr>
              <a:defRPr/>
            </a:lvl7pPr>
            <a:lvl8pPr>
              <a:defRPr/>
            </a:lvl8pPr>
            <a:lvl9pPr>
              <a:defRPr/>
            </a:lvl9pPr>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4" name="Chỗ dành sẵn cho Nội dung 3"/>
          <p:cNvSpPr>
            <a:spLocks noGrp="1"/>
          </p:cNvSpPr>
          <p:nvPr>
            <p:ph sz="half" idx="2" hasCustomPrompt="1"/>
          </p:nvPr>
        </p:nvSpPr>
        <p:spPr>
          <a:xfrm>
            <a:off x="6172200" y="1600200"/>
            <a:ext cx="4914900" cy="4571999"/>
          </a:xfrm>
        </p:spPr>
        <p:txBody>
          <a:bodyPr rtlCol="0"/>
          <a:lstStyle>
            <a:lvl5pPr>
              <a:defRPr/>
            </a:lvl5pPr>
            <a:lvl6pPr>
              <a:defRPr/>
            </a:lvl6pPr>
            <a:lvl7pPr>
              <a:defRPr/>
            </a:lvl7pPr>
            <a:lvl8pPr>
              <a:defRPr/>
            </a:lvl8pPr>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5" name="Chỗ dành sẵn cho Ngày tháng 4"/>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E42CA78C-E794-464E-9E53-85D796E007EB}"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28/11/2022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Chân trang 5"/>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7" name="Chỗ dành sẵn cho Số hiệu Bản chiếu 6"/>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87719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So sánh">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ỗ dành sẵn cho Văn bản 2"/>
          <p:cNvSpPr>
            <a:spLocks noGrp="1"/>
          </p:cNvSpPr>
          <p:nvPr>
            <p:ph type="body" idx="1" hasCustomPrompt="1"/>
          </p:nvPr>
        </p:nvSpPr>
        <p:spPr>
          <a:xfrm>
            <a:off x="110490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vi-VN" noProof="0"/>
              <a:t>Bấm để chỉnh sửa kiểu văn bản Bản cái</a:t>
            </a:r>
          </a:p>
        </p:txBody>
      </p:sp>
      <p:sp>
        <p:nvSpPr>
          <p:cNvPr id="4" name="Chỗ dành sẵn cho Nội dung 3"/>
          <p:cNvSpPr>
            <a:spLocks noGrp="1"/>
          </p:cNvSpPr>
          <p:nvPr>
            <p:ph sz="half" idx="2" hasCustomPrompt="1"/>
          </p:nvPr>
        </p:nvSpPr>
        <p:spPr>
          <a:xfrm>
            <a:off x="1104900" y="2424112"/>
            <a:ext cx="4919472" cy="3748088"/>
          </a:xfrm>
        </p:spPr>
        <p:txBody>
          <a:bodyPr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5" name="Chỗ dành sẵn cho Văn bản 4"/>
          <p:cNvSpPr>
            <a:spLocks noGrp="1"/>
          </p:cNvSpPr>
          <p:nvPr>
            <p:ph type="body" sz="quarter" idx="3" hasCustomPrompt="1"/>
          </p:nvPr>
        </p:nvSpPr>
        <p:spPr>
          <a:xfrm>
            <a:off x="616611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vi-VN" noProof="0"/>
              <a:t>Bấm để chỉnh sửa kiểu văn bản Bản cái</a:t>
            </a:r>
          </a:p>
        </p:txBody>
      </p:sp>
      <p:sp>
        <p:nvSpPr>
          <p:cNvPr id="6" name="Chỗ dành sẵn cho Nội dung 5"/>
          <p:cNvSpPr>
            <a:spLocks noGrp="1"/>
          </p:cNvSpPr>
          <p:nvPr>
            <p:ph sz="quarter" idx="4" hasCustomPrompt="1"/>
          </p:nvPr>
        </p:nvSpPr>
        <p:spPr>
          <a:xfrm>
            <a:off x="6166110" y="2424112"/>
            <a:ext cx="4919472" cy="3748088"/>
          </a:xfrm>
        </p:spPr>
        <p:txBody>
          <a:bodyPr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7" name="Chỗ dành sẵn cho Ngày tháng 6"/>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DF02C9D8-A4BA-4B1F-9D4C-F8A2801E9099}"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28/11/2022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8" name="Chỗ dành sẵn cho Chân trang 7"/>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9" name="Chỗ dành sẵn cho Số hiệu Bản chiếu 8"/>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47245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ỗ dành sẵn cho Ngày tháng 2"/>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7D496535-7181-4DCE-B5FF-CF08423E869A}"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28/11/2022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4" name="Chỗ dành sẵn cho Chân trang 3"/>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Số hiệu Bản chiếu 4"/>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56231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2DCED4-6884-4DED-AA36-9F95F21F7F1F}"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752092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Trống">
    <p:spTree>
      <p:nvGrpSpPr>
        <p:cNvPr id="1" name=""/>
        <p:cNvGrpSpPr/>
        <p:nvPr/>
      </p:nvGrpSpPr>
      <p:grpSpPr>
        <a:xfrm>
          <a:off x="0" y="0"/>
          <a:ext cx="0" cy="0"/>
          <a:chOff x="0" y="0"/>
          <a:chExt cx="0" cy="0"/>
        </a:xfrm>
      </p:grpSpPr>
      <p:sp>
        <p:nvSpPr>
          <p:cNvPr id="2" name="Chỗ dành sẵn cho Ngày tháng 1"/>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2B4702B9-3BAD-477C-A9F6-8D20C16F0B93}"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28/11/2022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3" name="Chỗ dành sẵn cho Chân trang 2"/>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4" name="Chỗ dành sẵn cho Số hiệu Bản chiếu 3"/>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42417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Nội dung có Chú thích">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nchor="b"/>
          <a:lstStyle>
            <a:lvl1pPr>
              <a:defRPr sz="3200"/>
            </a:lvl1pPr>
          </a:lstStyle>
          <a:p>
            <a:pPr rtl="0"/>
            <a:r>
              <a:rPr lang="vi-VN" noProof="0"/>
              <a:t>Bấm để chỉnh sửa kiểu tiêu đề Bản cái</a:t>
            </a:r>
          </a:p>
        </p:txBody>
      </p:sp>
      <p:sp>
        <p:nvSpPr>
          <p:cNvPr id="4" name="Chỗ dành sẵn cho Văn bản 3"/>
          <p:cNvSpPr>
            <a:spLocks noGrp="1"/>
          </p:cNvSpPr>
          <p:nvPr>
            <p:ph type="body" sz="half" idx="2" hasCustomPrompt="1"/>
          </p:nvPr>
        </p:nvSpPr>
        <p:spPr>
          <a:xfrm>
            <a:off x="1104900" y="1600200"/>
            <a:ext cx="4384548"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vi-VN" noProof="0"/>
              <a:t>Bấm để chỉnh sửa kiểu văn bản Bản cái</a:t>
            </a:r>
          </a:p>
        </p:txBody>
      </p:sp>
      <p:sp>
        <p:nvSpPr>
          <p:cNvPr id="3" name="Chỗ dành sẵn cho Nội dung 2"/>
          <p:cNvSpPr>
            <a:spLocks noGrp="1"/>
          </p:cNvSpPr>
          <p:nvPr>
            <p:ph idx="1" hasCustomPrompt="1"/>
          </p:nvPr>
        </p:nvSpPr>
        <p:spPr>
          <a:xfrm>
            <a:off x="5641848" y="1600199"/>
            <a:ext cx="5445252" cy="4572001"/>
          </a:xfrm>
        </p:spPr>
        <p:txBody>
          <a:bodyPr rtlCol="0">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5" name="Chỗ dành sẵn cho Ngày tháng 4"/>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D70DFE86-86E7-44B0-B670-DF786F8D4270}"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28/11/2022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Chân trang 5"/>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7" name="Chỗ dành sẵn cho Số hiệu Bản chiếu 6"/>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91460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Ảnh có Chú thích">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nchor="b"/>
          <a:lstStyle>
            <a:lvl1pPr>
              <a:defRPr sz="3200"/>
            </a:lvl1pPr>
          </a:lstStyle>
          <a:p>
            <a:pPr rtl="0"/>
            <a:r>
              <a:rPr lang="vi-VN" noProof="0"/>
              <a:t>Bấm để chỉnh sửa kiểu tiêu đề Bản cái</a:t>
            </a:r>
          </a:p>
        </p:txBody>
      </p:sp>
      <p:sp>
        <p:nvSpPr>
          <p:cNvPr id="4" name="Chỗ dành sẵn cho Văn bản 3"/>
          <p:cNvSpPr>
            <a:spLocks noGrp="1"/>
          </p:cNvSpPr>
          <p:nvPr>
            <p:ph type="body" sz="half" idx="2" hasCustomPrompt="1"/>
          </p:nvPr>
        </p:nvSpPr>
        <p:spPr>
          <a:xfrm>
            <a:off x="1104900" y="1600200"/>
            <a:ext cx="3396996"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vi-VN" noProof="0"/>
              <a:t>Bấm để chỉnh sửa kiểu văn bản Bản cái</a:t>
            </a:r>
          </a:p>
        </p:txBody>
      </p:sp>
      <p:sp>
        <p:nvSpPr>
          <p:cNvPr id="3" name="Chỗ dành sẵn cho Hình ảnh 2" descr="Chỗ dành sẵn trống để thêm một hình ảnh. Bấm vào chỗ dành sẵn, rồi chọn hình ảnh mà bạn muốn thêm."/>
          <p:cNvSpPr>
            <a:spLocks noGrp="1"/>
          </p:cNvSpPr>
          <p:nvPr>
            <p:ph type="pic" idx="1"/>
          </p:nvPr>
        </p:nvSpPr>
        <p:spPr>
          <a:xfrm>
            <a:off x="4654671" y="1600199"/>
            <a:ext cx="6430912" cy="4572001"/>
          </a:xfrm>
        </p:spPr>
        <p:txBody>
          <a:bodyPr tIns="118872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n-US" noProof="0" smtClean="0"/>
              <a:t>Click icon to add picture</a:t>
            </a:r>
            <a:endParaRPr lang="vi-VN" noProof="0"/>
          </a:p>
        </p:txBody>
      </p:sp>
      <p:sp>
        <p:nvSpPr>
          <p:cNvPr id="5" name="Chỗ dành sẵn cho Ngày tháng 4"/>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7A4E5610-4918-48A8-8C52-2B00BFDF87E3}"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28/11/2022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Chân trang 5"/>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7" name="Chỗ dành sẵn cho Số hiệu Bản chiếu 6"/>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32106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ỗ dành sẵn cho Văn bản Dọc 2"/>
          <p:cNvSpPr>
            <a:spLocks noGrp="1"/>
          </p:cNvSpPr>
          <p:nvPr>
            <p:ph type="body" orient="vert" idx="1" hasCustomPrompt="1"/>
          </p:nvPr>
        </p:nvSpPr>
        <p:spPr/>
        <p:txBody>
          <a:bodyPr vert="eaVert"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4" name="Chỗ dành sẵn cho Ngày tháng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AEDC0E1A-71D8-40A3-BC24-669FAC7D4222}"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28/11/2022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62157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itleAndTx" preserve="1">
  <p:cSld name="1_Tiêu đề và Văn bản Dọc">
    <p:spTree>
      <p:nvGrpSpPr>
        <p:cNvPr id="1" name=""/>
        <p:cNvGrpSpPr/>
        <p:nvPr/>
      </p:nvGrpSpPr>
      <p:grpSpPr>
        <a:xfrm>
          <a:off x="0" y="0"/>
          <a:ext cx="0" cy="0"/>
          <a:chOff x="0" y="0"/>
          <a:chExt cx="0" cy="0"/>
        </a:xfrm>
      </p:grpSpPr>
      <p:sp>
        <p:nvSpPr>
          <p:cNvPr id="2" name="Tiêu đề Dọc 1"/>
          <p:cNvSpPr>
            <a:spLocks noGrp="1"/>
          </p:cNvSpPr>
          <p:nvPr>
            <p:ph type="title" orient="vert" hasCustomPrompt="1"/>
          </p:nvPr>
        </p:nvSpPr>
        <p:spPr>
          <a:xfrm>
            <a:off x="9372600" y="365125"/>
            <a:ext cx="1714500" cy="5811838"/>
          </a:xfrm>
        </p:spPr>
        <p:txBody>
          <a:bodyPr vert="eaVert" rtlCol="0"/>
          <a:lstStyle/>
          <a:p>
            <a:pPr rtl="0"/>
            <a:r>
              <a:rPr lang="vi-VN" noProof="0"/>
              <a:t>Bấm để chỉnh sửa kiểu tiêu đề Bản cái</a:t>
            </a:r>
          </a:p>
        </p:txBody>
      </p:sp>
      <p:sp>
        <p:nvSpPr>
          <p:cNvPr id="3" name="Chỗ dành sẵn cho Văn bản Dọc 2"/>
          <p:cNvSpPr>
            <a:spLocks noGrp="1"/>
          </p:cNvSpPr>
          <p:nvPr>
            <p:ph type="body" orient="vert" idx="1" hasCustomPrompt="1"/>
          </p:nvPr>
        </p:nvSpPr>
        <p:spPr>
          <a:xfrm>
            <a:off x="1104900" y="365125"/>
            <a:ext cx="8098896" cy="5811838"/>
          </a:xfrm>
        </p:spPr>
        <p:txBody>
          <a:bodyPr vert="eaVert"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4" name="Chỗ dành sẵn cho Ngày tháng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AECEA59D-308E-4F63-B4DE-D4E03AE8D94C}"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28/11/2022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grpSp>
        <p:nvGrpSpPr>
          <p:cNvPr id="7" name="Nhóm 6"/>
          <p:cNvGrpSpPr/>
          <p:nvPr/>
        </p:nvGrpSpPr>
        <p:grpSpPr>
          <a:xfrm rot="5400000">
            <a:off x="6514047" y="3228843"/>
            <a:ext cx="5632704" cy="84403"/>
            <a:chOff x="1073150" y="1219201"/>
            <a:chExt cx="10058400" cy="63125"/>
          </a:xfrm>
        </p:grpSpPr>
        <p:cxnSp>
          <p:nvCxnSpPr>
            <p:cNvPr id="8" name="Đường nối Thẳng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Đường nối Thẳng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8863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2DCED4-6884-4DED-AA36-9F95F21F7F1F}"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276904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2DCED4-6884-4DED-AA36-9F95F21F7F1F}" type="datetimeFigureOut">
              <a:rPr lang="en-US" smtClean="0"/>
              <a:t>11/28/2022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1156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2DCED4-6884-4DED-AA36-9F95F21F7F1F}" type="datetimeFigureOut">
              <a:rPr lang="en-US" smtClean="0"/>
              <a:t>11/28/2022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8711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DCED4-6884-4DED-AA36-9F95F21F7F1F}" type="datetimeFigureOut">
              <a:rPr lang="en-US" smtClean="0"/>
              <a:t>11/28/2022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92924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280755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04600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DCED4-6884-4DED-AA36-9F95F21F7F1F}" type="datetimeFigureOut">
              <a:rPr lang="en-US" smtClean="0"/>
              <a:t>11/28/2022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B3AC9-D0C9-4E9C-8EDC-C0DDEEDFE8F7}" type="slidenum">
              <a:rPr lang="en-US" smtClean="0"/>
              <a:t>‹#›</a:t>
            </a:fld>
            <a:endParaRPr lang="en-US"/>
          </a:p>
        </p:txBody>
      </p:sp>
    </p:spTree>
    <p:extLst>
      <p:ext uri="{BB962C8B-B14F-4D97-AF65-F5344CB8AC3E}">
        <p14:creationId xmlns:p14="http://schemas.microsoft.com/office/powerpoint/2010/main" val="361581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11/28/2022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56340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Chỗ dành sẵn cho Tiêu đề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vi-VN" noProof="0"/>
              <a:t>Bấm để chỉnh sửa kiểu tiêu đề Bản cái</a:t>
            </a:r>
          </a:p>
        </p:txBody>
      </p:sp>
      <p:sp>
        <p:nvSpPr>
          <p:cNvPr id="3" name="Chỗ dành sẵn cho Văn bản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a:p>
            <a:pPr lvl="5" rtl="0"/>
            <a:r>
              <a:rPr lang="vi-VN" noProof="0"/>
              <a:t>Mức sáu</a:t>
            </a:r>
          </a:p>
          <a:p>
            <a:pPr lvl="6" rtl="0"/>
            <a:r>
              <a:rPr lang="vi-VN" noProof="0"/>
              <a:t>Mức bảy</a:t>
            </a:r>
          </a:p>
          <a:p>
            <a:pPr lvl="7" rtl="0"/>
            <a:r>
              <a:rPr lang="vi-VN" noProof="0"/>
              <a:t>Mức tám</a:t>
            </a:r>
          </a:p>
          <a:p>
            <a:pPr lvl="8" rtl="0"/>
            <a:r>
              <a:rPr lang="vi-VN" noProof="0"/>
              <a:t>Mức chín</a:t>
            </a:r>
          </a:p>
        </p:txBody>
      </p:sp>
      <p:sp>
        <p:nvSpPr>
          <p:cNvPr id="4" name="Chỗ dành sẵn cho Ngày tháng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5B9F846-5AEB-445A-8D59-5D5072F11D50}"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28/11/2022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grpSp>
        <p:nvGrpSpPr>
          <p:cNvPr id="15" name="Nhóm 14"/>
          <p:cNvGrpSpPr/>
          <p:nvPr/>
        </p:nvGrpSpPr>
        <p:grpSpPr>
          <a:xfrm>
            <a:off x="1103376" y="1219201"/>
            <a:ext cx="9985248" cy="84403"/>
            <a:chOff x="1073150" y="1219201"/>
            <a:chExt cx="10058400" cy="63125"/>
          </a:xfrm>
        </p:grpSpPr>
        <p:cxnSp>
          <p:nvCxnSpPr>
            <p:cNvPr id="13" name="Đường nối Thẳng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Đường nối Thẳng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8656843"/>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2672500" y="-2661504"/>
            <a:ext cx="6847006" cy="12192001"/>
          </a:xfrm>
          <a:prstGeom prst="rect">
            <a:avLst/>
          </a:prstGeom>
        </p:spPr>
      </p:pic>
      <p:sp>
        <p:nvSpPr>
          <p:cNvPr id="4" name="Rectangle 3"/>
          <p:cNvSpPr/>
          <p:nvPr/>
        </p:nvSpPr>
        <p:spPr>
          <a:xfrm>
            <a:off x="13646" y="2575473"/>
            <a:ext cx="12191999" cy="2123658"/>
          </a:xfrm>
          <a:prstGeom prst="rect">
            <a:avLst/>
          </a:prstGeom>
        </p:spPr>
        <p:txBody>
          <a:bodyPr wrap="square">
            <a:spAutoFit/>
          </a:bodyPr>
          <a:lstStyle/>
          <a:p>
            <a:pPr algn="ctr">
              <a:lnSpc>
                <a:spcPct val="150000"/>
              </a:lnSpc>
              <a:spcAft>
                <a:spcPts val="0"/>
              </a:spcAft>
            </a:pPr>
            <a:r>
              <a:rPr lang="en-US" sz="4400" b="1" smtClean="0">
                <a:solidFill>
                  <a:srgbClr val="FF0000"/>
                </a:solidFill>
                <a:latin typeface="Times New Roman" panose="02020603050405020304" pitchFamily="18" charset="0"/>
                <a:ea typeface="Tahoma" panose="020B0604030504040204" pitchFamily="34" charset="0"/>
                <a:cs typeface="Times New Roman" panose="02020603050405020304" pitchFamily="18" charset="0"/>
              </a:rPr>
              <a:t>ÔN TẬP:VIẾT ĐOẠN VĂN GHI LẠI</a:t>
            </a:r>
          </a:p>
          <a:p>
            <a:pPr algn="ctr">
              <a:lnSpc>
                <a:spcPct val="150000"/>
              </a:lnSpc>
              <a:spcAft>
                <a:spcPts val="0"/>
              </a:spcAft>
            </a:pPr>
            <a:r>
              <a:rPr lang="en-US" sz="4400" b="1" smtClean="0">
                <a:solidFill>
                  <a:srgbClr val="FF0000"/>
                </a:solidFill>
                <a:latin typeface="Times New Roman" panose="02020603050405020304" pitchFamily="18" charset="0"/>
                <a:ea typeface="Tahoma" panose="020B0604030504040204" pitchFamily="34" charset="0"/>
                <a:cs typeface="Times New Roman" panose="02020603050405020304" pitchFamily="18" charset="0"/>
              </a:rPr>
              <a:t>CẢM XÚC SAU KHI ĐỌC MỘT BÀI THƠ </a:t>
            </a:r>
          </a:p>
        </p:txBody>
      </p:sp>
    </p:spTree>
    <p:extLst>
      <p:ext uri="{BB962C8B-B14F-4D97-AF65-F5344CB8AC3E}">
        <p14:creationId xmlns:p14="http://schemas.microsoft.com/office/powerpoint/2010/main" val="29821276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2"/>
                                        </p:tgtEl>
                                        <p:attrNameLst>
                                          <p:attrName>ppt_w</p:attrName>
                                        </p:attrNameLst>
                                      </p:cBhvr>
                                      <p:tavLst>
                                        <p:tav tm="0">
                                          <p:val>
                                            <p:strVal val="ppt_w"/>
                                          </p:val>
                                        </p:tav>
                                        <p:tav tm="100000">
                                          <p:val>
                                            <p:fltVal val="0"/>
                                          </p:val>
                                        </p:tav>
                                      </p:tavLst>
                                    </p:anim>
                                    <p:anim calcmode="lin" valueType="num">
                                      <p:cBhvr>
                                        <p:cTn id="7" dur="1000"/>
                                        <p:tgtEl>
                                          <p:spTgt spid="2"/>
                                        </p:tgtEl>
                                        <p:attrNameLst>
                                          <p:attrName>ppt_h</p:attrName>
                                        </p:attrNameLst>
                                      </p:cBhvr>
                                      <p:tavLst>
                                        <p:tav tm="0">
                                          <p:val>
                                            <p:strVal val="ppt_h"/>
                                          </p:val>
                                        </p:tav>
                                        <p:tav tm="100000">
                                          <p:val>
                                            <p:fltVal val="0"/>
                                          </p:val>
                                        </p:tav>
                                      </p:tavLst>
                                    </p:anim>
                                    <p:anim calcmode="lin" valueType="num">
                                      <p:cBhvr>
                                        <p:cTn id="8" dur="1000"/>
                                        <p:tgtEl>
                                          <p:spTgt spid="2"/>
                                        </p:tgtEl>
                                        <p:attrNameLst>
                                          <p:attrName>style.rotation</p:attrName>
                                        </p:attrNameLst>
                                      </p:cBhvr>
                                      <p:tavLst>
                                        <p:tav tm="0">
                                          <p:val>
                                            <p:fltVal val="0"/>
                                          </p:val>
                                        </p:tav>
                                        <p:tav tm="100000">
                                          <p:val>
                                            <p:fltVal val="90"/>
                                          </p:val>
                                        </p:tav>
                                      </p:tavLst>
                                    </p:anim>
                                    <p:animEffect transition="out" filter="fade">
                                      <p:cBhvr>
                                        <p:cTn id="9" dur="1000"/>
                                        <p:tgtEl>
                                          <p:spTgt spid="2"/>
                                        </p:tgtEl>
                                      </p:cBhvr>
                                    </p:animEffect>
                                    <p:set>
                                      <p:cBhvr>
                                        <p:cTn id="10" dur="1" fill="hold">
                                          <p:stCondLst>
                                            <p:cond delay="999"/>
                                          </p:stCondLst>
                                        </p:cTn>
                                        <p:tgtEl>
                                          <p:spTgt spid="2"/>
                                        </p:tgtEl>
                                        <p:attrNameLst>
                                          <p:attrName>style.visibility</p:attrName>
                                        </p:attrNameLst>
                                      </p:cBhvr>
                                      <p:to>
                                        <p:strVal val="hidden"/>
                                      </p:to>
                                    </p:set>
                                  </p:childTnLst>
                                </p:cTn>
                              </p:par>
                              <p:par>
                                <p:cTn id="11" presetID="31" presetClass="exit" presetSubtype="0" fill="hold" grpId="0" nodeType="withEffect">
                                  <p:stCondLst>
                                    <p:cond delay="0"/>
                                  </p:stCondLst>
                                  <p:childTnLst>
                                    <p:anim calcmode="lin" valueType="num">
                                      <p:cBhvr>
                                        <p:cTn id="12" dur="1000"/>
                                        <p:tgtEl>
                                          <p:spTgt spid="4"/>
                                        </p:tgtEl>
                                        <p:attrNameLst>
                                          <p:attrName>ppt_w</p:attrName>
                                        </p:attrNameLst>
                                      </p:cBhvr>
                                      <p:tavLst>
                                        <p:tav tm="0">
                                          <p:val>
                                            <p:strVal val="ppt_w"/>
                                          </p:val>
                                        </p:tav>
                                        <p:tav tm="100000">
                                          <p:val>
                                            <p:fltVal val="0"/>
                                          </p:val>
                                        </p:tav>
                                      </p:tavLst>
                                    </p:anim>
                                    <p:anim calcmode="lin" valueType="num">
                                      <p:cBhvr>
                                        <p:cTn id="13" dur="1000"/>
                                        <p:tgtEl>
                                          <p:spTgt spid="4"/>
                                        </p:tgtEl>
                                        <p:attrNameLst>
                                          <p:attrName>ppt_h</p:attrName>
                                        </p:attrNameLst>
                                      </p:cBhvr>
                                      <p:tavLst>
                                        <p:tav tm="0">
                                          <p:val>
                                            <p:strVal val="ppt_h"/>
                                          </p:val>
                                        </p:tav>
                                        <p:tav tm="100000">
                                          <p:val>
                                            <p:fltVal val="0"/>
                                          </p:val>
                                        </p:tav>
                                      </p:tavLst>
                                    </p:anim>
                                    <p:anim calcmode="lin" valueType="num">
                                      <p:cBhvr>
                                        <p:cTn id="14" dur="1000"/>
                                        <p:tgtEl>
                                          <p:spTgt spid="4"/>
                                        </p:tgtEl>
                                        <p:attrNameLst>
                                          <p:attrName>style.rotation</p:attrName>
                                        </p:attrNameLst>
                                      </p:cBhvr>
                                      <p:tavLst>
                                        <p:tav tm="0">
                                          <p:val>
                                            <p:fltVal val="0"/>
                                          </p:val>
                                        </p:tav>
                                        <p:tav tm="100000">
                                          <p:val>
                                            <p:fltVal val="90"/>
                                          </p:val>
                                        </p:tav>
                                      </p:tavLst>
                                    </p:anim>
                                    <p:animEffect transition="out" filter="fade">
                                      <p:cBhvr>
                                        <p:cTn id="15" dur="1000"/>
                                        <p:tgtEl>
                                          <p:spTgt spid="4"/>
                                        </p:tgtEl>
                                      </p:cBhvr>
                                    </p:animEffect>
                                    <p:set>
                                      <p:cBhvr>
                                        <p:cTn id="16"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3665" y="1601045"/>
            <a:ext cx="10231272" cy="4539191"/>
          </a:xfrm>
          <a:prstGeom prst="rect">
            <a:avLst/>
          </a:prstGeom>
        </p:spPr>
        <p:txBody>
          <a:bodyPr wrap="square">
            <a:spAutoFit/>
          </a:bodyPr>
          <a:lstStyle/>
          <a:p>
            <a:pPr>
              <a:lnSpc>
                <a:spcPct val="150000"/>
              </a:lnSpc>
            </a:pPr>
            <a:r>
              <a:rPr lang="vi-VN" sz="2800" b="1" i="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Lập dàn ý</a:t>
            </a:r>
            <a:r>
              <a:rPr lang="vi-VN" sz="2800"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bằng cách dựa vào các ý đã tìm được, sắp xếp lại theo ba phần lớn của đoạn văn, gồm:</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tabLst>
                <a:tab pos="1386840" algn="l"/>
              </a:tabLst>
            </a:pPr>
            <a:r>
              <a:rPr lang="en-US" sz="2800" b="1">
                <a:solidFill>
                  <a:srgbClr val="0D0D0D"/>
                </a:solidFill>
                <a:latin typeface="Times New Roman" panose="02020603050405020304" pitchFamily="18" charset="0"/>
                <a:ea typeface="MS Mincho"/>
                <a:cs typeface="Times New Roman" panose="02020603050405020304" pitchFamily="18" charset="0"/>
              </a:rPr>
              <a:t> - Mở đoạn </a:t>
            </a: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tabLst>
                <a:tab pos="1386840" algn="l"/>
              </a:tabLs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G</a:t>
            </a:r>
            <a:r>
              <a:rPr lang="en-US" sz="2800">
                <a:solidFill>
                  <a:srgbClr val="0D0D0D"/>
                </a:solidFill>
                <a:latin typeface="Times New Roman" panose="02020603050405020304" pitchFamily="18" charset="0"/>
                <a:ea typeface="MS Mincho"/>
                <a:cs typeface="Times New Roman" panose="02020603050405020304" pitchFamily="18" charset="0"/>
              </a:rPr>
              <a:t>iới thiệu bài thơ “</a:t>
            </a:r>
            <a:r>
              <a:rPr lang="en-US" sz="2800" i="1">
                <a:solidFill>
                  <a:srgbClr val="0D0D0D"/>
                </a:solidFill>
                <a:latin typeface="Times New Roman" panose="02020603050405020304" pitchFamily="18" charset="0"/>
                <a:ea typeface="MS Mincho"/>
                <a:cs typeface="Times New Roman" panose="02020603050405020304" pitchFamily="18" charset="0"/>
              </a:rPr>
              <a:t>Mây và sóng</a:t>
            </a:r>
            <a:r>
              <a:rPr lang="en-US" sz="2800">
                <a:solidFill>
                  <a:srgbClr val="0D0D0D"/>
                </a:solidFill>
                <a:latin typeface="Times New Roman" panose="02020603050405020304" pitchFamily="18" charset="0"/>
                <a:ea typeface="MS Mincho"/>
                <a:cs typeface="Times New Roman" panose="02020603050405020304" pitchFamily="18" charset="0"/>
              </a:rPr>
              <a:t>”, tác giả Ta-go,</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Nêu vấn đề tạo cho em cảm xúc: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yếu tố tự sự, miêu tả có vai trò quan trọng, tạo sức hấp dẫn cho bài thơ, giúp nhà thơ giãi bày tình yêu mẹ tha thiết và những ước mơ kì diệu của tuổi thơ</a:t>
            </a: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6425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4274" y="1465071"/>
            <a:ext cx="10740788" cy="4832092"/>
          </a:xfrm>
          <a:prstGeom prst="rect">
            <a:avLst/>
          </a:prstGeom>
        </p:spPr>
        <p:txBody>
          <a:bodyPr wrap="square">
            <a:spAutoFit/>
          </a:bodyPr>
          <a:lstStyle/>
          <a:p>
            <a:pPr>
              <a:spcAft>
                <a:spcPts val="0"/>
              </a:spcAft>
              <a:tabLst>
                <a:tab pos="1386840" algn="l"/>
              </a:tabLst>
            </a:pPr>
            <a:r>
              <a:rPr lang="en-US" sz="2800" b="1">
                <a:solidFill>
                  <a:srgbClr val="0D0D0D"/>
                </a:solidFill>
                <a:latin typeface="Times New Roman" panose="02020603050405020304" pitchFamily="18" charset="0"/>
                <a:ea typeface="MS Mincho"/>
              </a:rPr>
              <a:t>- Thân đoạn: </a:t>
            </a:r>
            <a:endParaRPr lang="en-US" sz="2800">
              <a:latin typeface="Times New Roman" panose="02020603050405020304" pitchFamily="18" charset="0"/>
              <a:ea typeface="Times New Roman" panose="02020603050405020304" pitchFamily="18" charset="0"/>
            </a:endParaRPr>
          </a:p>
          <a:p>
            <a:r>
              <a:rPr lang="vi-VN" sz="2800">
                <a:latin typeface="Times New Roman" panose="02020603050405020304" pitchFamily="18" charset="0"/>
                <a:ea typeface="Times New Roman" panose="02020603050405020304" pitchFamily="18" charset="0"/>
              </a:rPr>
              <a:t> + Yếu tố tự sự trong bài thơ vô cùng đặc sắc: Bài thơ gợi lên câu chuyện: </a:t>
            </a:r>
            <a:r>
              <a:rPr lang="vi-VN" sz="2800">
                <a:solidFill>
                  <a:srgbClr val="000000"/>
                </a:solidFill>
                <a:latin typeface="Times New Roman" panose="02020603050405020304" pitchFamily="18" charset="0"/>
                <a:ea typeface="Times New Roman" panose="02020603050405020304" pitchFamily="18" charset="0"/>
              </a:rPr>
              <a:t>lời tâm tình của một em bé với mẹ, em kể cho mẹ nghe về cuộc trò chuyện của em bé với mây và sóng. Mây vè sóng rủ em đi chơi, dù muốn đi, nhưng em vẫn từ chối, vì mẹ đợi ở nhà, rồi em còn sáng tạo ra trò chơi có mẹ, có em, có cả mây, cả sóng.</a:t>
            </a:r>
            <a:endParaRPr lang="en-US" sz="2800">
              <a:latin typeface="Times New Roman" panose="02020603050405020304" pitchFamily="18" charset="0"/>
              <a:ea typeface="Times New Roman" panose="02020603050405020304" pitchFamily="18" charset="0"/>
            </a:endParaRPr>
          </a:p>
          <a:p>
            <a:r>
              <a:rPr lang="vi-VN" sz="2800">
                <a:latin typeface="Times New Roman" panose="02020603050405020304" pitchFamily="18" charset="0"/>
                <a:ea typeface="Times New Roman" panose="02020603050405020304" pitchFamily="18" charset="0"/>
              </a:rPr>
              <a:t> + Yếu tố miêu tả nổi bật: không gian bao la, lấp lánh sắc màu, âm thanh mà mây và sóng vẽ ra trước mắt em bé.</a:t>
            </a:r>
            <a:endParaRPr lang="en-US" sz="2800">
              <a:latin typeface="Times New Roman" panose="02020603050405020304" pitchFamily="18" charset="0"/>
              <a:ea typeface="Times New Roman" panose="02020603050405020304" pitchFamily="18" charset="0"/>
            </a:endParaRPr>
          </a:p>
          <a:p>
            <a:pPr marL="457200">
              <a:spcAft>
                <a:spcPts val="0"/>
              </a:spcAft>
            </a:pPr>
            <a:r>
              <a:rPr lang="en-US" sz="2800">
                <a:latin typeface="Times New Roman" panose="02020603050405020304" pitchFamily="18" charset="0"/>
                <a:ea typeface="Times New Roman" panose="02020603050405020304" pitchFamily="18" charset="0"/>
              </a:rPr>
              <a:t> + Các chi tiết ấy sống động, thú vị: thiên nhiên mang ý nghĩa ẩn dụ, cuộc đối thoại tạo giọng điệu tâm tình.</a:t>
            </a:r>
          </a:p>
          <a:p>
            <a:pPr marL="457200">
              <a:spcAft>
                <a:spcPts val="0"/>
              </a:spcAft>
            </a:pPr>
            <a:r>
              <a:rPr lang="en-US" sz="2800">
                <a:solidFill>
                  <a:srgbClr val="0D0D0D"/>
                </a:solidFill>
                <a:latin typeface="Times New Roman" panose="02020603050405020304" pitchFamily="18" charset="0"/>
                <a:ea typeface="Times New Roman" panose="02020603050405020304" pitchFamily="18" charset="0"/>
              </a:rPr>
              <a:t> </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79470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9808" y="1351128"/>
            <a:ext cx="10249469" cy="5131213"/>
          </a:xfrm>
          <a:prstGeom prst="rect">
            <a:avLst/>
          </a:prstGeom>
        </p:spPr>
        <p:txBody>
          <a:bodyPr wrap="square">
            <a:spAutoFit/>
          </a:bodyPr>
          <a:lstStyle/>
          <a:p>
            <a:pPr marL="457200">
              <a:lnSpc>
                <a:spcPct val="200000"/>
              </a:lnSpc>
              <a:spcAft>
                <a:spcPts val="0"/>
              </a:spcAft>
            </a:pPr>
            <a:r>
              <a:rPr lang="en-US" sz="2800">
                <a:solidFill>
                  <a:srgbClr val="0D0D0D"/>
                </a:solidFill>
                <a:latin typeface="Times New Roman" panose="02020603050405020304" pitchFamily="18" charset="0"/>
                <a:ea typeface="Times New Roman" panose="02020603050405020304" pitchFamily="18" charset="0"/>
              </a:rPr>
              <a:t>+ Ý nghĩa của yếu tố miêu tả, tự sự</a:t>
            </a:r>
            <a:endParaRPr lang="en-US" sz="2800">
              <a:latin typeface="Times New Roman" panose="02020603050405020304" pitchFamily="18" charset="0"/>
              <a:ea typeface="Times New Roman" panose="02020603050405020304" pitchFamily="18" charset="0"/>
            </a:endParaRPr>
          </a:p>
          <a:p>
            <a:pPr marL="457200">
              <a:lnSpc>
                <a:spcPct val="200000"/>
              </a:lnSpc>
              <a:spcAft>
                <a:spcPts val="0"/>
              </a:spcAft>
            </a:pPr>
            <a:r>
              <a:rPr lang="en-US" sz="2800">
                <a:solidFill>
                  <a:srgbClr val="0D0D0D"/>
                </a:solidFill>
                <a:latin typeface="Times New Roman" panose="02020603050405020304" pitchFamily="18" charset="0"/>
                <a:ea typeface="Times New Roman" panose="02020603050405020304" pitchFamily="18" charset="0"/>
              </a:rPr>
              <a:t>   + + Hình ảnh thiên nhiên đẹp, giàu ý nghĩa, ẩn dụ, thủ pháp trùng điệp...</a:t>
            </a:r>
            <a:endParaRPr lang="en-US" sz="2800">
              <a:latin typeface="Times New Roman" panose="02020603050405020304" pitchFamily="18" charset="0"/>
              <a:ea typeface="Times New Roman" panose="02020603050405020304" pitchFamily="18" charset="0"/>
            </a:endParaRPr>
          </a:p>
          <a:p>
            <a:pPr>
              <a:lnSpc>
                <a:spcPct val="200000"/>
              </a:lnSpc>
            </a:pPr>
            <a:r>
              <a:rPr lang="vi-VN" sz="2800">
                <a:latin typeface="Times New Roman" panose="02020603050405020304" pitchFamily="18" charset="0"/>
                <a:ea typeface="Times New Roman" panose="02020603050405020304" pitchFamily="18" charset="0"/>
              </a:rPr>
              <a:t>    + + Chúng đã góp phần thể hiện ấn tượng điều nhà thơ muốn: Trẻ thơ có ước mơ, có tình yêu thiên nhiên, nhưng tình mẹ con là tình cảm mãnh liệt nhất.</a:t>
            </a:r>
            <a:endParaRPr lang="en-US" sz="2800"/>
          </a:p>
        </p:txBody>
      </p:sp>
    </p:spTree>
    <p:extLst>
      <p:ext uri="{BB962C8B-B14F-4D97-AF65-F5344CB8AC3E}">
        <p14:creationId xmlns:p14="http://schemas.microsoft.com/office/powerpoint/2010/main" val="251643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8990" y="2101756"/>
            <a:ext cx="10263117" cy="3246530"/>
          </a:xfrm>
          <a:prstGeom prst="rect">
            <a:avLst/>
          </a:prstGeom>
        </p:spPr>
        <p:txBody>
          <a:bodyPr wrap="square">
            <a:spAutoFit/>
          </a:bodyPr>
          <a:lstStyle/>
          <a:p>
            <a:pPr>
              <a:lnSpc>
                <a:spcPct val="150000"/>
              </a:lnSpc>
              <a:spcAft>
                <a:spcPts val="0"/>
              </a:spcAft>
              <a:tabLst>
                <a:tab pos="1386840" algn="l"/>
              </a:tabLst>
            </a:pPr>
            <a:r>
              <a:rPr lang="en-US" sz="2800" b="1">
                <a:solidFill>
                  <a:srgbClr val="0D0D0D"/>
                </a:solidFill>
                <a:latin typeface="Times New Roman" panose="02020603050405020304" pitchFamily="18" charset="0"/>
                <a:ea typeface="MS Mincho"/>
                <a:cs typeface="Times New Roman" panose="02020603050405020304" pitchFamily="18" charset="0"/>
              </a:rPr>
              <a:t>- Kết đoạn:</a:t>
            </a:r>
            <a:r>
              <a:rPr lang="en-US" sz="2800">
                <a:solidFill>
                  <a:srgbClr val="0D0D0D"/>
                </a:solidFill>
                <a:latin typeface="Times New Roman" panose="02020603050405020304" pitchFamily="18" charset="0"/>
                <a:ea typeface="MS Mincho"/>
                <a:cs typeface="Times New Roman" panose="02020603050405020304" pitchFamily="18" charset="0"/>
              </a:rPr>
              <a:t> </a:t>
            </a:r>
            <a:r>
              <a:rPr lang="en-US" sz="2800">
                <a:latin typeface="Times New Roman" panose="02020603050405020304" pitchFamily="18" charset="0"/>
                <a:ea typeface="MS Mincho"/>
                <a:cs typeface="Times New Roman" panose="02020603050405020304" pitchFamily="18" charset="0"/>
              </a:rPr>
              <a:t>Khái quát cảm xúc chung của người viết về bài thơ trong hình thức kể chuyện độc đáo</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800" i="1">
                <a:solidFill>
                  <a:srgbClr val="0D0D0D"/>
                </a:solidFill>
                <a:latin typeface="Times New Roman" panose="02020603050405020304" pitchFamily="18" charset="0"/>
                <a:ea typeface="MS Mincho"/>
                <a:cs typeface="Times New Roman" panose="02020603050405020304" pitchFamily="18" charset="0"/>
              </a:rPr>
              <a:t>“Mây và sóng”</a:t>
            </a:r>
            <a:r>
              <a:rPr lang="en-US" sz="2800">
                <a:solidFill>
                  <a:srgbClr val="0D0D0D"/>
                </a:solidFill>
                <a:latin typeface="Times New Roman" panose="02020603050405020304" pitchFamily="18" charset="0"/>
                <a:ea typeface="MS Mincho"/>
                <a:cs typeface="Times New Roman" panose="02020603050405020304" pitchFamily="18" charset="0"/>
              </a:rPr>
              <a:t> là một bài ca cảm động về tình mẹ con, giúp mỗi người cảm nhận được tình mẹ ngọt ngào và trân trọng hơn những giây phút hạnh phúc được ở bên mẹ.</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2156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7313" y="1406437"/>
            <a:ext cx="9999259" cy="5185522"/>
          </a:xfrm>
          <a:prstGeom prst="rect">
            <a:avLst/>
          </a:prstGeom>
        </p:spPr>
        <p:txBody>
          <a:bodyPr wrap="square">
            <a:spAutoFit/>
          </a:bodyPr>
          <a:lstStyle/>
          <a:p>
            <a:pPr algn="just">
              <a:lnSpc>
                <a:spcPct val="150000"/>
              </a:lnSpc>
              <a:spcAft>
                <a:spcPts val="0"/>
              </a:spcAft>
              <a:tabLst>
                <a:tab pos="1386840" algn="l"/>
              </a:tabLst>
            </a:pPr>
            <a:r>
              <a:rPr lang="en-US" sz="2800" smtClean="0">
                <a:latin typeface="Times New Roman" panose="02020603050405020304" pitchFamily="18" charset="0"/>
                <a:ea typeface="Times New Roman" panose="02020603050405020304" pitchFamily="18" charset="0"/>
              </a:rPr>
              <a:t>          Bất </a:t>
            </a:r>
            <a:r>
              <a:rPr lang="en-US" sz="2800">
                <a:latin typeface="Times New Roman" panose="02020603050405020304" pitchFamily="18" charset="0"/>
                <a:ea typeface="Times New Roman" panose="02020603050405020304" pitchFamily="18" charset="0"/>
              </a:rPr>
              <a:t>cứ ai yêu thơ cũng đều biết đến bài thơ “</a:t>
            </a:r>
            <a:r>
              <a:rPr lang="en-US" sz="2800" i="1">
                <a:latin typeface="Times New Roman" panose="02020603050405020304" pitchFamily="18" charset="0"/>
                <a:ea typeface="Times New Roman" panose="02020603050405020304" pitchFamily="18" charset="0"/>
              </a:rPr>
              <a:t>Mây và sóng</a:t>
            </a:r>
            <a:r>
              <a:rPr lang="en-US" sz="2800">
                <a:latin typeface="Times New Roman" panose="02020603050405020304" pitchFamily="18" charset="0"/>
                <a:ea typeface="Times New Roman" panose="02020603050405020304" pitchFamily="18" charset="0"/>
              </a:rPr>
              <a:t>” của nhà thơ Ta-go, bài thơ viết về</a:t>
            </a:r>
            <a:r>
              <a:rPr lang="en-US" sz="2800">
                <a:solidFill>
                  <a:srgbClr val="000000"/>
                </a:solidFill>
                <a:latin typeface="Times New Roman" panose="02020603050405020304" pitchFamily="18" charset="0"/>
                <a:ea typeface="Times New Roman" panose="02020603050405020304" pitchFamily="18" charset="0"/>
              </a:rPr>
              <a:t> tình yêu mẹ tha thiết và những ước mơ kì diệu của tuổi thơ.</a:t>
            </a:r>
            <a:r>
              <a:rPr lang="en-US" sz="2800">
                <a:latin typeface="Times New Roman" panose="02020603050405020304" pitchFamily="18" charset="0"/>
                <a:ea typeface="Times New Roman" panose="02020603050405020304" pitchFamily="18" charset="0"/>
              </a:rPr>
              <a:t> Sức hấp dẫn của bài thơ khiến em vô cùng thích thú khi đọc “</a:t>
            </a:r>
            <a:r>
              <a:rPr lang="en-US" sz="2800" i="1">
                <a:latin typeface="Times New Roman" panose="02020603050405020304" pitchFamily="18" charset="0"/>
                <a:ea typeface="Times New Roman" panose="02020603050405020304" pitchFamily="18" charset="0"/>
              </a:rPr>
              <a:t>Mây và sóng</a:t>
            </a:r>
            <a:r>
              <a:rPr lang="en-US" sz="2800">
                <a:latin typeface="Times New Roman" panose="02020603050405020304" pitchFamily="18" charset="0"/>
                <a:ea typeface="Times New Roman" panose="02020603050405020304" pitchFamily="18" charset="0"/>
              </a:rPr>
              <a:t>” là </a:t>
            </a:r>
            <a:r>
              <a:rPr lang="en-US" sz="2800">
                <a:solidFill>
                  <a:srgbClr val="000000"/>
                </a:solidFill>
                <a:latin typeface="Times New Roman" panose="02020603050405020304" pitchFamily="18" charset="0"/>
                <a:ea typeface="Times New Roman" panose="02020603050405020304" pitchFamily="18" charset="0"/>
              </a:rPr>
              <a:t>yếu tố tự sự, miêu tả. Nhờ các yếu tố đó thơ giãi bày tình yêu mẹ tha thiết và những ước mơ kì diệu của tuổi thơ. </a:t>
            </a:r>
            <a:r>
              <a:rPr lang="en-US" sz="2800">
                <a:latin typeface="Times New Roman" panose="02020603050405020304" pitchFamily="18" charset="0"/>
                <a:ea typeface="Times New Roman" panose="02020603050405020304" pitchFamily="18" charset="0"/>
              </a:rPr>
              <a:t>Bài thơ dẫn người đọc vào một câu chuyện kể về </a:t>
            </a:r>
            <a:r>
              <a:rPr lang="en-US" sz="2800">
                <a:solidFill>
                  <a:srgbClr val="000000"/>
                </a:solidFill>
                <a:latin typeface="Times New Roman" panose="02020603050405020304" pitchFamily="18" charset="0"/>
                <a:ea typeface="Times New Roman" panose="02020603050405020304" pitchFamily="18" charset="0"/>
              </a:rPr>
              <a:t>lời tâm tình của một em bé với mẹ, em kể cho mẹ nghe về cuộc trò chuyện của em bé với mây và sóng. </a:t>
            </a:r>
            <a:endParaRPr lang="en-US" sz="28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4123947" y="460190"/>
            <a:ext cx="3698448" cy="523220"/>
          </a:xfrm>
          <a:prstGeom prst="rect">
            <a:avLst/>
          </a:prstGeom>
        </p:spPr>
        <p:txBody>
          <a:bodyPr wrap="none">
            <a:spAutoFit/>
          </a:bodyPr>
          <a:lstStyle/>
          <a:p>
            <a:pPr algn="just">
              <a:spcAft>
                <a:spcPts val="0"/>
              </a:spcAft>
              <a:tabLst>
                <a:tab pos="1386840" algn="l"/>
              </a:tabLst>
            </a:pPr>
            <a:r>
              <a:rPr lang="en-US" sz="2800" b="1" i="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Đoạn văn tham khảo:</a:t>
            </a:r>
            <a:endParaRPr lang="en-US" sz="280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17040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0585" y="1533816"/>
            <a:ext cx="11009194" cy="5262979"/>
          </a:xfrm>
          <a:prstGeom prst="rect">
            <a:avLst/>
          </a:prstGeom>
        </p:spPr>
        <p:txBody>
          <a:bodyPr wrap="square">
            <a:spAutoFit/>
          </a:bodyPr>
          <a:lstStyle/>
          <a:p>
            <a:pPr algn="just">
              <a:spcAft>
                <a:spcPts val="0"/>
              </a:spcAft>
              <a:tabLst>
                <a:tab pos="1386840" algn="l"/>
              </a:tabLst>
            </a:pPr>
            <a:r>
              <a:rPr lang="en-US" sz="2800">
                <a:solidFill>
                  <a:srgbClr val="000000"/>
                </a:solidFill>
                <a:latin typeface="Times New Roman" panose="02020603050405020304" pitchFamily="18" charset="0"/>
                <a:ea typeface="Times New Roman" panose="02020603050405020304" pitchFamily="18" charset="0"/>
              </a:rPr>
              <a:t>Người đọc bị hấp dẫn bới những lời mời mọc, rủ rê của mây và sóng. Mây và sóng rủ em đi chơi, và n</a:t>
            </a:r>
            <a:r>
              <a:rPr lang="pt-BR" sz="2800">
                <a:latin typeface="Times New Roman" panose="02020603050405020304" pitchFamily="18" charset="0"/>
                <a:ea typeface="Times New Roman" panose="02020603050405020304" pitchFamily="18" charset="0"/>
              </a:rPr>
              <a:t>hư bao đứa trẻ khác, em bé thiết tha mong muốn được lãng du tới những xứ sở thần tiên, được rong ruổi khắp nơi, được vui chơi với những trò chơi thú vị, hấp dẫn</a:t>
            </a:r>
            <a:r>
              <a:rPr lang="en-US" sz="2800">
                <a:solidFill>
                  <a:srgbClr val="000000"/>
                </a:solidFill>
                <a:latin typeface="Times New Roman" panose="02020603050405020304" pitchFamily="18" charset="0"/>
                <a:ea typeface="Times New Roman" panose="02020603050405020304" pitchFamily="18" charset="0"/>
              </a:rPr>
              <a:t>. Những câu em bé </a:t>
            </a:r>
            <a:r>
              <a:rPr lang="pt-BR" sz="2800">
                <a:latin typeface="Times New Roman" panose="02020603050405020304" pitchFamily="18" charset="0"/>
                <a:ea typeface="Times New Roman" panose="02020603050405020304" pitchFamily="18" charset="0"/>
              </a:rPr>
              <a:t>hỏi lại, hỏi về cách thức đi chơi: </a:t>
            </a:r>
            <a:r>
              <a:rPr lang="en-US" sz="2800">
                <a:latin typeface="Times New Roman" panose="02020603050405020304" pitchFamily="18" charset="0"/>
                <a:ea typeface="Times New Roman" panose="02020603050405020304" pitchFamily="18" charset="0"/>
              </a:rPr>
              <a:t>“</a:t>
            </a:r>
            <a:r>
              <a:rPr lang="en-US" sz="2800" i="1">
                <a:latin typeface="Times New Roman" panose="02020603050405020304" pitchFamily="18" charset="0"/>
                <a:ea typeface="Times New Roman" panose="02020603050405020304" pitchFamily="18" charset="0"/>
              </a:rPr>
              <a:t>Nhưng  làm thế nào mình lên đó được ?”, “Nhưng  làm thế nào mình ra ngoài đó được</a:t>
            </a:r>
            <a:r>
              <a:rPr lang="en-US" sz="2800">
                <a:latin typeface="Times New Roman" panose="02020603050405020304" pitchFamily="18" charset="0"/>
                <a:ea typeface="Times New Roman" panose="02020603050405020304" pitchFamily="18" charset="0"/>
              </a:rPr>
              <a:t>” </a:t>
            </a:r>
            <a:r>
              <a:rPr lang="pt-BR" sz="2800">
                <a:latin typeface="Times New Roman" panose="02020603050405020304" pitchFamily="18" charset="0"/>
                <a:ea typeface="Times New Roman" panose="02020603050405020304" pitchFamily="18" charset="0"/>
              </a:rPr>
              <a:t>chứa bao háo hức, thể hiện khao khát được đến những chân trời mới. Cùng với tự sự, bài thơ có những hình ảnh miêu tả vô cùng sống động về thế giới của những người trên mây, dưới sóng là : </a:t>
            </a:r>
            <a:r>
              <a:rPr lang="pt-BR" sz="2800" i="1">
                <a:latin typeface="Times New Roman" panose="02020603050405020304" pitchFamily="18" charset="0"/>
                <a:ea typeface="Times New Roman" panose="02020603050405020304" pitchFamily="18" charset="0"/>
              </a:rPr>
              <a:t>“Bình minh vàng, vầng trăng bạc</a:t>
            </a:r>
            <a:r>
              <a:rPr lang="pt-BR" sz="2800">
                <a:latin typeface="Times New Roman" panose="02020603050405020304" pitchFamily="18" charset="0"/>
                <a:ea typeface="Times New Roman" panose="02020603050405020304" pitchFamily="18" charset="0"/>
              </a:rPr>
              <a:t>”. Đây là những hình ảnh ẩn dụ đặc sắc, mở ra trước mắt em bé một thế giới xa xôi, rộng lớn, chứa đựng biết bao điều bí ẩn; một thế giới rực rỡ lung linh, huyền ảo tượng trưng cho niềm vui  và hạnh </a:t>
            </a:r>
            <a:r>
              <a:rPr lang="pt-BR" sz="2800" smtClean="0">
                <a:latin typeface="Times New Roman" panose="02020603050405020304" pitchFamily="18" charset="0"/>
                <a:ea typeface="Times New Roman" panose="02020603050405020304" pitchFamily="18" charset="0"/>
              </a:rPr>
              <a:t>phúc</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24859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2388" y="1123373"/>
            <a:ext cx="11109277" cy="5909310"/>
          </a:xfrm>
          <a:prstGeom prst="rect">
            <a:avLst/>
          </a:prstGeom>
        </p:spPr>
        <p:txBody>
          <a:bodyPr wrap="square">
            <a:spAutoFit/>
          </a:bodyPr>
          <a:lstStyle/>
          <a:p>
            <a:pPr algn="just">
              <a:lnSpc>
                <a:spcPct val="150000"/>
              </a:lnSpc>
              <a:spcAft>
                <a:spcPts val="0"/>
              </a:spcAft>
              <a:tabLst>
                <a:tab pos="1386840" algn="l"/>
              </a:tabLst>
            </a:pPr>
            <a:r>
              <a:rPr lang="pt-BR" sz="2800" smtClean="0">
                <a:latin typeface="Times New Roman" panose="02020603050405020304" pitchFamily="18" charset="0"/>
                <a:ea typeface="Times New Roman" panose="02020603050405020304" pitchFamily="18" charset="0"/>
              </a:rPr>
              <a:t>Nhưng </a:t>
            </a:r>
            <a:r>
              <a:rPr lang="pt-BR" sz="2800">
                <a:latin typeface="Times New Roman" panose="02020603050405020304" pitchFamily="18" charset="0"/>
                <a:ea typeface="Times New Roman" panose="02020603050405020304" pitchFamily="18" charset="0"/>
              </a:rPr>
              <a:t>khi em nhớ đến mẹ, em đã dứt khoát từ chối và đưa ra lí do từ chối. Với em, điều quan trọng và có ý nghĩa hơn những cuộc phiêu du chính là sự chờ đợi, mong mỏi em trở về nhà của mẹ. Mẹ yêu em nên luôn mong muốn em ở bên mẹ. Chính tình yêu mẹ đã khiến em </a:t>
            </a:r>
            <a:r>
              <a:rPr lang="en-US" sz="2800">
                <a:solidFill>
                  <a:srgbClr val="000000"/>
                </a:solidFill>
                <a:latin typeface="Times New Roman" panose="02020603050405020304" pitchFamily="18" charset="0"/>
                <a:ea typeface="Times New Roman" panose="02020603050405020304" pitchFamily="18" charset="0"/>
              </a:rPr>
              <a:t>sáng tạo trò chơi</a:t>
            </a:r>
            <a:r>
              <a:rPr lang="en-US" sz="2800" b="1">
                <a:solidFill>
                  <a:srgbClr val="000000"/>
                </a:solidFill>
                <a:latin typeface="Times New Roman" panose="02020603050405020304" pitchFamily="18" charset="0"/>
                <a:ea typeface="Times New Roman" panose="02020603050405020304" pitchFamily="18" charset="0"/>
              </a:rPr>
              <a:t> “</a:t>
            </a:r>
            <a:r>
              <a:rPr lang="en-US" sz="2800" i="1">
                <a:latin typeface="Times New Roman" panose="02020603050405020304" pitchFamily="18" charset="0"/>
                <a:ea typeface="Times New Roman" panose="02020603050405020304" pitchFamily="18" charset="0"/>
              </a:rPr>
              <a:t>Con là mây và mẹ sẽ là trăng”</a:t>
            </a:r>
            <a:r>
              <a:rPr lang="en-US" sz="2800" b="1">
                <a:solidFill>
                  <a:srgbClr val="000000"/>
                </a:solidFill>
                <a:latin typeface="Times New Roman" panose="02020603050405020304" pitchFamily="18" charset="0"/>
                <a:ea typeface="Times New Roman" panose="02020603050405020304" pitchFamily="18" charset="0"/>
              </a:rPr>
              <a:t>, “</a:t>
            </a:r>
            <a:r>
              <a:rPr lang="en-US" sz="2800" i="1">
                <a:latin typeface="Times New Roman" panose="02020603050405020304" pitchFamily="18" charset="0"/>
                <a:ea typeface="Times New Roman" panose="02020603050405020304" pitchFamily="18" charset="0"/>
              </a:rPr>
              <a:t>Con là sóng, mẹ sẽ là  bến bờ kì lạ”. </a:t>
            </a:r>
            <a:r>
              <a:rPr lang="en-US" sz="2800">
                <a:solidFill>
                  <a:srgbClr val="000000"/>
                </a:solidFill>
                <a:latin typeface="Times New Roman" panose="02020603050405020304" pitchFamily="18" charset="0"/>
                <a:ea typeface="Times New Roman" panose="02020603050405020304" pitchFamily="18" charset="0"/>
              </a:rPr>
              <a:t>Quan hệ “mẹ- con” được nâng lên ngang tầm vũ trụ, mang kích cỡ rộng lớn như mối quan hệ giữa </a:t>
            </a:r>
            <a:r>
              <a:rPr lang="en-US" sz="2800" i="1">
                <a:solidFill>
                  <a:srgbClr val="000000"/>
                </a:solidFill>
                <a:latin typeface="Times New Roman" panose="02020603050405020304" pitchFamily="18" charset="0"/>
                <a:ea typeface="Times New Roman" panose="02020603050405020304" pitchFamily="18" charset="0"/>
              </a:rPr>
              <a:t>“mây- trăng”, “sóng- bến bờ”.</a:t>
            </a:r>
            <a:r>
              <a:rPr lang="en-US" sz="2800">
                <a:latin typeface="Times New Roman" panose="02020603050405020304" pitchFamily="18" charset="0"/>
                <a:ea typeface="Times New Roman" panose="02020603050405020304" pitchFamily="18" charset="0"/>
              </a:rPr>
              <a:t> Tình mẹ con đã hòa quyện lan tỏa trong sóng, thâm nhập khắp vũ trụ mênh mông nên “</a:t>
            </a:r>
            <a:r>
              <a:rPr lang="en-US" sz="2800" i="1">
                <a:latin typeface="Times New Roman" panose="02020603050405020304" pitchFamily="18" charset="0"/>
                <a:ea typeface="Times New Roman" panose="02020603050405020304" pitchFamily="18" charset="0"/>
              </a:rPr>
              <a:t>không ai trên thế gian này biết mẹ con ta ở chốn </a:t>
            </a:r>
            <a:r>
              <a:rPr lang="en-US" sz="2800" i="1" smtClean="0">
                <a:latin typeface="Times New Roman" panose="02020603050405020304" pitchFamily="18" charset="0"/>
                <a:ea typeface="Times New Roman" panose="02020603050405020304" pitchFamily="18" charset="0"/>
              </a:rPr>
              <a:t>nào.”</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33492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9684" y="1433015"/>
            <a:ext cx="10863618" cy="5262979"/>
          </a:xfrm>
          <a:prstGeom prst="rect">
            <a:avLst/>
          </a:prstGeom>
        </p:spPr>
        <p:txBody>
          <a:bodyPr wrap="square">
            <a:spAutoFit/>
          </a:bodyPr>
          <a:lstStyle/>
          <a:p>
            <a:pPr algn="just">
              <a:spcAft>
                <a:spcPts val="0"/>
              </a:spcAft>
              <a:tabLst>
                <a:tab pos="1386840" algn="l"/>
              </a:tabLst>
            </a:pPr>
            <a:r>
              <a:rPr lang="en-US" sz="2800" smtClean="0">
                <a:latin typeface="Times New Roman" panose="02020603050405020304" pitchFamily="18" charset="0"/>
                <a:ea typeface="Times New Roman" panose="02020603050405020304" pitchFamily="18" charset="0"/>
              </a:rPr>
              <a:t>Đặt </a:t>
            </a:r>
            <a:r>
              <a:rPr lang="en-US" sz="2800">
                <a:latin typeface="Times New Roman" panose="02020603050405020304" pitchFamily="18" charset="0"/>
                <a:ea typeface="Times New Roman" panose="02020603050405020304" pitchFamily="18" charset="0"/>
              </a:rPr>
              <a:t>tình mẫu tử trong mối quan hệ với thiên nhiên vũ trụ, nhà thơ đã thể hiện cảm hứng tôn vinh ca ngợi tình mẫu tử bao la, thiêng liêng, vĩnh cửu. B</a:t>
            </a:r>
            <a:r>
              <a:rPr lang="en-US" sz="2800">
                <a:solidFill>
                  <a:srgbClr val="0D0D0D"/>
                </a:solidFill>
                <a:latin typeface="Times New Roman" panose="02020603050405020304" pitchFamily="18" charset="0"/>
                <a:ea typeface="MS Mincho"/>
              </a:rPr>
              <a:t>ài thơ </a:t>
            </a:r>
            <a:r>
              <a:rPr lang="en-US" sz="2800" i="1">
                <a:solidFill>
                  <a:srgbClr val="0D0D0D"/>
                </a:solidFill>
                <a:latin typeface="Times New Roman" panose="02020603050405020304" pitchFamily="18" charset="0"/>
                <a:ea typeface="MS Mincho"/>
              </a:rPr>
              <a:t>“Mây và sóng”</a:t>
            </a:r>
            <a:r>
              <a:rPr lang="en-US" sz="2800">
                <a:solidFill>
                  <a:srgbClr val="0D0D0D"/>
                </a:solidFill>
                <a:latin typeface="Times New Roman" panose="02020603050405020304" pitchFamily="18" charset="0"/>
                <a:ea typeface="MS Mincho"/>
              </a:rPr>
              <a:t> đã đem đến một sức hấp dẫn bởi phong cách viết vô cùng độc đáo, thể thơ tự do, với dòng thơ dài ngắn đan xen tuôn chảy theo cảm xúc. Bài thơ giống như một câu chuyện kể, kết hợp các yếu tố tự sự và miêu tả để làm nổi bật cảm xúc, tình cảm yêu mến của nhà thơ với trẻ thơ. </a:t>
            </a:r>
            <a:r>
              <a:rPr lang="en-US" sz="2800">
                <a:latin typeface="Times New Roman" panose="02020603050405020304" pitchFamily="18" charset="0"/>
                <a:ea typeface="Times New Roman" panose="02020603050405020304" pitchFamily="18" charset="0"/>
              </a:rPr>
              <a:t>Giọng điệu tâm tình, cách thức lặp lại biến đổi , b</a:t>
            </a:r>
            <a:r>
              <a:rPr lang="en-US" sz="2800">
                <a:solidFill>
                  <a:srgbClr val="0D0D0D"/>
                </a:solidFill>
                <a:latin typeface="Times New Roman" panose="02020603050405020304" pitchFamily="18" charset="0"/>
                <a:ea typeface="MS Mincho"/>
              </a:rPr>
              <a:t>ài thơ ca ngợi tình mẫu tử thiêng liêng, bất diệt, đồng thời </a:t>
            </a:r>
            <a:r>
              <a:rPr lang="en-US" sz="2800">
                <a:solidFill>
                  <a:srgbClr val="000000"/>
                </a:solidFill>
                <a:latin typeface="Times New Roman" panose="02020603050405020304" pitchFamily="18" charset="0"/>
                <a:ea typeface="Times New Roman" panose="02020603050405020304" pitchFamily="18" charset="0"/>
              </a:rPr>
              <a:t> thể hiện tình yêu thương trẻ thơ, tấm lòng nhân hậu yêu thương con người của nhà thơ.</a:t>
            </a:r>
            <a:r>
              <a:rPr lang="en-US" sz="2800">
                <a:solidFill>
                  <a:srgbClr val="0D0D0D"/>
                </a:solidFill>
                <a:latin typeface="Times New Roman" panose="02020603050405020304" pitchFamily="18" charset="0"/>
                <a:ea typeface="MS Mincho"/>
              </a:rPr>
              <a:t> Tóm lại, </a:t>
            </a:r>
            <a:r>
              <a:rPr lang="en-US" sz="2800" i="1">
                <a:solidFill>
                  <a:srgbClr val="0D0D0D"/>
                </a:solidFill>
                <a:latin typeface="Times New Roman" panose="02020603050405020304" pitchFamily="18" charset="0"/>
                <a:ea typeface="MS Mincho"/>
              </a:rPr>
              <a:t>“Mây và sóng”</a:t>
            </a:r>
            <a:r>
              <a:rPr lang="en-US" sz="2800">
                <a:solidFill>
                  <a:srgbClr val="0D0D0D"/>
                </a:solidFill>
                <a:latin typeface="Times New Roman" panose="02020603050405020304" pitchFamily="18" charset="0"/>
                <a:ea typeface="MS Mincho"/>
              </a:rPr>
              <a:t> là một bài ca cảm động về tình mẹ con, giúp mỗi người cảm nhận được tình mẹ ngọt ngào và trân trọng hơn những giây phút hạnh phúc được ở bên mẹ. </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56845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76749" y="651260"/>
            <a:ext cx="4174477" cy="523220"/>
          </a:xfrm>
          <a:prstGeom prst="rect">
            <a:avLst/>
          </a:prstGeom>
        </p:spPr>
        <p:txBody>
          <a:bodyPr wrap="none">
            <a:spAutoFit/>
          </a:bodyPr>
          <a:lstStyle/>
          <a:p>
            <a:pPr algn="ctr">
              <a:spcAft>
                <a:spcPts val="0"/>
              </a:spcAft>
            </a:pPr>
            <a:r>
              <a:rPr lang="vi-VN" sz="2800" b="1">
                <a:solidFill>
                  <a:srgbClr val="FF0000"/>
                </a:solidFill>
                <a:latin typeface="Times New Roman" panose="02020603050405020304" pitchFamily="18" charset="0"/>
                <a:ea typeface="Times New Roman" panose="02020603050405020304" pitchFamily="18" charset="0"/>
              </a:rPr>
              <a:t>BÀI VIẾT</a:t>
            </a:r>
            <a:r>
              <a:rPr lang="vi-VN" sz="2800">
                <a:solidFill>
                  <a:srgbClr val="FF0000"/>
                </a:solidFill>
                <a:latin typeface="Times New Roman" panose="02020603050405020304" pitchFamily="18" charset="0"/>
                <a:ea typeface="Times New Roman" panose="02020603050405020304" pitchFamily="18" charset="0"/>
              </a:rPr>
              <a:t> </a:t>
            </a:r>
            <a:r>
              <a:rPr lang="vi-VN" sz="2800" b="1">
                <a:solidFill>
                  <a:srgbClr val="FF0000"/>
                </a:solidFill>
                <a:latin typeface="Times New Roman" panose="02020603050405020304" pitchFamily="18" charset="0"/>
                <a:ea typeface="Times New Roman" panose="02020603050405020304" pitchFamily="18" charset="0"/>
              </a:rPr>
              <a:t>THAM KHẢO</a:t>
            </a:r>
            <a:endParaRPr lang="en-US" sz="2800">
              <a:solidFill>
                <a:srgbClr val="FF0000"/>
              </a:solidFill>
              <a:effectLst/>
              <a:latin typeface="Times New Roman" panose="02020603050405020304" pitchFamily="18" charset="0"/>
              <a:ea typeface="Times New Roman" panose="02020603050405020304" pitchFamily="18" charset="0"/>
            </a:endParaRPr>
          </a:p>
        </p:txBody>
      </p:sp>
      <p:sp>
        <p:nvSpPr>
          <p:cNvPr id="3" name="Rectangle 2"/>
          <p:cNvSpPr/>
          <p:nvPr/>
        </p:nvSpPr>
        <p:spPr>
          <a:xfrm>
            <a:off x="859809" y="2524836"/>
            <a:ext cx="10890913" cy="2677656"/>
          </a:xfrm>
          <a:prstGeom prst="rect">
            <a:avLst/>
          </a:prstGeom>
        </p:spPr>
        <p:txBody>
          <a:bodyPr wrap="square">
            <a:spAutoFit/>
          </a:bodyPr>
          <a:lstStyle/>
          <a:p>
            <a:pPr>
              <a:lnSpc>
                <a:spcPct val="150000"/>
              </a:lnSpc>
              <a:spcAft>
                <a:spcPts val="0"/>
              </a:spcAft>
            </a:pPr>
            <a:r>
              <a:rPr lang="en-US" sz="2800" b="1">
                <a:solidFill>
                  <a:srgbClr val="0033CC"/>
                </a:solidFill>
                <a:latin typeface="Times New Roman" panose="02020603050405020304" pitchFamily="18" charset="0"/>
                <a:ea typeface="Times New Roman" panose="02020603050405020304" pitchFamily="18" charset="0"/>
              </a:rPr>
              <a:t>Đề số 2: </a:t>
            </a:r>
            <a:r>
              <a:rPr lang="vi-VN" sz="2800" b="1">
                <a:latin typeface="Times New Roman" panose="02020603050405020304" pitchFamily="18" charset="0"/>
                <a:ea typeface="Times New Roman" panose="02020603050405020304" pitchFamily="18" charset="0"/>
              </a:rPr>
              <a:t>Đề bài:</a:t>
            </a:r>
            <a:r>
              <a:rPr lang="vi-VN" sz="2800">
                <a:latin typeface="Times New Roman" panose="02020603050405020304" pitchFamily="18" charset="0"/>
                <a:ea typeface="Times New Roman" panose="02020603050405020304" pitchFamily="18" charset="0"/>
              </a:rPr>
              <a:t> Viết đoạn văn nêu cảm xúc của em sau khi đọc bài thơ </a:t>
            </a:r>
            <a:r>
              <a:rPr lang="vi-VN" sz="2800" i="1">
                <a:latin typeface="Times New Roman" panose="02020603050405020304" pitchFamily="18" charset="0"/>
                <a:ea typeface="Times New Roman" panose="02020603050405020304" pitchFamily="18" charset="0"/>
              </a:rPr>
              <a:t>Những cánh buồm</a:t>
            </a:r>
            <a:r>
              <a:rPr lang="vi-VN" sz="2800">
                <a:latin typeface="Times New Roman" panose="02020603050405020304" pitchFamily="18" charset="0"/>
                <a:ea typeface="Times New Roman" panose="02020603050405020304" pitchFamily="18" charset="0"/>
              </a:rPr>
              <a:t> (Hoàng Trung Thông).</a:t>
            </a:r>
            <a:endParaRPr lang="en-US" sz="2800">
              <a:latin typeface="Times New Roman" panose="02020603050405020304" pitchFamily="18" charset="0"/>
              <a:ea typeface="Times New Roman" panose="02020603050405020304" pitchFamily="18" charset="0"/>
            </a:endParaRPr>
          </a:p>
          <a:p>
            <a:pPr>
              <a:lnSpc>
                <a:spcPct val="150000"/>
              </a:lnSpc>
              <a:spcAft>
                <a:spcPts val="0"/>
              </a:spcAft>
            </a:pPr>
            <a:r>
              <a:rPr lang="en-US" sz="2800" b="1">
                <a:latin typeface="Times New Roman" panose="02020603050405020304" pitchFamily="18" charset="0"/>
                <a:ea typeface="Times New Roman" panose="02020603050405020304" pitchFamily="18" charset="0"/>
              </a:rPr>
              <a:t>Lưu ý:</a:t>
            </a:r>
            <a:r>
              <a:rPr lang="en-US" sz="2800">
                <a:latin typeface="Times New Roman" panose="02020603050405020304" pitchFamily="18" charset="0"/>
                <a:ea typeface="Times New Roman" panose="02020603050405020304" pitchFamily="18" charset="0"/>
              </a:rPr>
              <a:t> Vấn đề chọn để bộc lộ cảm xúc là: hình ảnh thơ đặc sắc trong bài: </a:t>
            </a:r>
            <a:r>
              <a:rPr lang="vi-VN" sz="2800">
                <a:latin typeface="Times New Roman" panose="02020603050405020304" pitchFamily="18" charset="0"/>
                <a:ea typeface="Times New Roman" panose="02020603050405020304" pitchFamily="18" charset="0"/>
              </a:rPr>
              <a:t>"</a:t>
            </a:r>
            <a:r>
              <a:rPr lang="vi-VN" sz="2800" i="1">
                <a:latin typeface="Times New Roman" panose="02020603050405020304" pitchFamily="18" charset="0"/>
                <a:ea typeface="Times New Roman" panose="02020603050405020304" pitchFamily="18" charset="0"/>
              </a:rPr>
              <a:t>Ánh nắng chảy đầy vai</a:t>
            </a:r>
            <a:r>
              <a:rPr lang="en-US" sz="2800" i="1">
                <a:latin typeface="Times New Roman" panose="02020603050405020304" pitchFamily="18" charset="0"/>
                <a:ea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9205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0625" y="1496411"/>
            <a:ext cx="10849971" cy="5262979"/>
          </a:xfrm>
          <a:prstGeom prst="rect">
            <a:avLst/>
          </a:prstGeom>
        </p:spPr>
        <p:txBody>
          <a:bodyPr wrap="square">
            <a:spAutoFit/>
          </a:bodyPr>
          <a:lstStyle/>
          <a:p>
            <a:pPr indent="457200" algn="just">
              <a:spcAft>
                <a:spcPts val="0"/>
              </a:spcAft>
            </a:pPr>
            <a:r>
              <a:rPr lang="en-US" sz="2800" smtClean="0">
                <a:latin typeface="Times New Roman" panose="02020603050405020304" pitchFamily="18" charset="0"/>
                <a:ea typeface="Times New Roman" panose="02020603050405020304" pitchFamily="18" charset="0"/>
              </a:rPr>
              <a:t>Bài </a:t>
            </a:r>
            <a:r>
              <a:rPr lang="en-US" sz="2800">
                <a:latin typeface="Times New Roman" panose="02020603050405020304" pitchFamily="18" charset="0"/>
                <a:ea typeface="Times New Roman" panose="02020603050405020304" pitchFamily="18" charset="0"/>
              </a:rPr>
              <a:t>thơ Những cánh buồm của Hoàng Trung Thông là một bài thơ viết về hình ảnh cha con để nói lên những ước mơ, khát vọng. Nhiều người khi đọc bài thơ này hẳn sẽ ấn tượng với hình ảnh cánh buồm, nhưng em lại ấn tượng với hình ảnh ánh nắng in lên vai hai cha con: "</a:t>
            </a:r>
            <a:r>
              <a:rPr lang="en-US" sz="2800" b="1" i="1">
                <a:latin typeface="Times New Roman" panose="02020603050405020304" pitchFamily="18" charset="0"/>
                <a:ea typeface="Times New Roman" panose="02020603050405020304" pitchFamily="18" charset="0"/>
              </a:rPr>
              <a:t>Ánh nắng chảy đầy vai". "Chảy</a:t>
            </a:r>
            <a:r>
              <a:rPr lang="en-US" sz="2800">
                <a:latin typeface="Times New Roman" panose="02020603050405020304" pitchFamily="18" charset="0"/>
                <a:ea typeface="Times New Roman" panose="02020603050405020304" pitchFamily="18" charset="0"/>
              </a:rPr>
              <a:t>" vốn là một từ được dùng cho chất lỏng, không phải cho ánh sáng. Vậy mà nhà thơ lại sử dụng nó để miêu tả sự chiếu sáng của ánh nắng. Vậy là từ một thứ không cầm nắm được, giờ đây ánh sáng đã được cụ thể hóa. Chính việc sử dụng biện pháp tu từ ẩn dụ này đã làm cho câu thơ gợi cảm hơn, khiến cho người đọc có nhiều liên tưởng hơn. Bài thơ Những cánh buồm của Hoàng Trung Thông không chỉ có ý nghĩa về mặt nội dung, mà ở hình thức nghệ thuật của nó cũng thật ý nghĩa vì đã tạo nên những liên tưởng gợi cảm.</a:t>
            </a:r>
            <a:endParaRPr lang="en-US" sz="28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5329160" y="596669"/>
            <a:ext cx="1342612" cy="523220"/>
          </a:xfrm>
          <a:prstGeom prst="rect">
            <a:avLst/>
          </a:prstGeom>
        </p:spPr>
        <p:txBody>
          <a:bodyPr wrap="none">
            <a:spAutoFit/>
          </a:bodyPr>
          <a:lstStyle/>
          <a:p>
            <a:pPr algn="just">
              <a:spcAft>
                <a:spcPts val="0"/>
              </a:spcAft>
            </a:pPr>
            <a:r>
              <a:rPr lang="vi-VN" sz="2800" b="1" u="sng">
                <a:solidFill>
                  <a:srgbClr val="FF0000"/>
                </a:solidFill>
                <a:latin typeface="Times New Roman" panose="02020603050405020304" pitchFamily="18" charset="0"/>
                <a:ea typeface="Times New Roman" panose="02020603050405020304" pitchFamily="18" charset="0"/>
              </a:rPr>
              <a:t>Trả lời:</a:t>
            </a:r>
            <a:endParaRPr lang="en-US" sz="280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49076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1334" y="316468"/>
            <a:ext cx="4438907" cy="738664"/>
          </a:xfrm>
          <a:prstGeom prst="rect">
            <a:avLst/>
          </a:prstGeom>
        </p:spPr>
        <p:txBody>
          <a:bodyPr wrap="none">
            <a:spAutoFit/>
          </a:bodyPr>
          <a:lstStyle/>
          <a:p>
            <a:pPr lvl="0" algn="just">
              <a:lnSpc>
                <a:spcPct val="150000"/>
              </a:lnSpc>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 NHẮC LẠI LÍ THUYẾT </a:t>
            </a:r>
            <a:endParaRPr lang="en-US" sz="2800">
              <a:solidFill>
                <a:srgbClr val="514843"/>
              </a:solidFill>
              <a:latin typeface="Times New Roman" panose="02020603050405020304" pitchFamily="18" charset="0"/>
              <a:cs typeface="Times New Roman" panose="02020603050405020304" pitchFamily="18" charset="0"/>
            </a:endParaRPr>
          </a:p>
        </p:txBody>
      </p:sp>
      <p:sp>
        <p:nvSpPr>
          <p:cNvPr id="3" name="Rectangle 2"/>
          <p:cNvSpPr/>
          <p:nvPr/>
        </p:nvSpPr>
        <p:spPr>
          <a:xfrm>
            <a:off x="901334" y="1392072"/>
            <a:ext cx="10617376" cy="5262979"/>
          </a:xfrm>
          <a:prstGeom prst="rect">
            <a:avLst/>
          </a:prstGeom>
        </p:spPr>
        <p:txBody>
          <a:bodyPr wrap="square">
            <a:spAutoFit/>
          </a:bodyPr>
          <a:lstStyle/>
          <a:p>
            <a:pPr>
              <a:lnSpc>
                <a:spcPct val="150000"/>
              </a:lnSpc>
              <a:spcAft>
                <a:spcPts val="0"/>
              </a:spcAft>
            </a:pPr>
            <a:r>
              <a:rPr lang="en-US" sz="2800" b="1">
                <a:latin typeface="Times New Roman" panose="02020603050405020304" pitchFamily="18" charset="0"/>
                <a:ea typeface="Times New Roman" panose="02020603050405020304" pitchFamily="18" charset="0"/>
              </a:rPr>
              <a:t> </a:t>
            </a:r>
            <a:r>
              <a:rPr lang="en-US" sz="2800" b="1">
                <a:solidFill>
                  <a:srgbClr val="000000"/>
                </a:solidFill>
                <a:latin typeface="Times New Roman" panose="02020603050405020304" pitchFamily="18" charset="0"/>
                <a:ea typeface="MS Mincho"/>
              </a:rPr>
              <a:t>1. Yêu cầu của viết </a:t>
            </a:r>
            <a:r>
              <a:rPr lang="en-US" sz="2800" b="1">
                <a:latin typeface="Times New Roman" panose="02020603050405020304" pitchFamily="18" charset="0"/>
                <a:ea typeface="Times New Roman" panose="02020603050405020304" pitchFamily="18" charset="0"/>
              </a:rPr>
              <a:t>đoạn văn ghi lai cảm xúc của em sau khi đọc một bài thơ.</a:t>
            </a:r>
            <a:endParaRPr lang="en-US" sz="2800">
              <a:latin typeface="Times New Roman" panose="02020603050405020304" pitchFamily="18" charset="0"/>
              <a:ea typeface="Times New Roman" panose="02020603050405020304" pitchFamily="18" charset="0"/>
            </a:endParaRPr>
          </a:p>
          <a:p>
            <a:pPr>
              <a:lnSpc>
                <a:spcPct val="150000"/>
              </a:lnSpc>
              <a:spcAft>
                <a:spcPts val="0"/>
              </a:spcAft>
            </a:pPr>
            <a:r>
              <a:rPr lang="en-US" sz="2800" b="1">
                <a:latin typeface="Times New Roman" panose="02020603050405020304" pitchFamily="18" charset="0"/>
                <a:ea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rPr>
              <a:t>-</a:t>
            </a:r>
            <a:r>
              <a:rPr lang="en-US" sz="2800" smtClean="0">
                <a:solidFill>
                  <a:srgbClr val="0D0D0D"/>
                </a:solidFill>
                <a:latin typeface="Times New Roman" panose="02020603050405020304" pitchFamily="18" charset="0"/>
                <a:ea typeface="MS Mincho"/>
              </a:rPr>
              <a:t> </a:t>
            </a:r>
            <a:r>
              <a:rPr lang="en-US" sz="2800">
                <a:solidFill>
                  <a:srgbClr val="0D0D0D"/>
                </a:solidFill>
                <a:latin typeface="Times New Roman" panose="02020603050405020304" pitchFamily="18" charset="0"/>
                <a:ea typeface="MS Mincho"/>
              </a:rPr>
              <a:t>Viết đoạn văn ghi lại cảm xúc về một bài thơ là nêu lên những cảm xúc của bản thân khi đọc bài thơ đó.</a:t>
            </a:r>
            <a:r>
              <a:rPr lang="en-US" sz="2800">
                <a:latin typeface="Times New Roman" panose="02020603050405020304" pitchFamily="18" charset="0"/>
                <a:ea typeface="Times New Roman" panose="02020603050405020304" pitchFamily="18" charset="0"/>
              </a:rPr>
              <a:t> Đoạn văn có thể nêu những cảm xúc về nội dung một khổ thơ, đoạn thơ hoặc yếu tố nghệ thuật đặc sắc mà em yêu thích.</a:t>
            </a:r>
          </a:p>
          <a:p>
            <a:pPr>
              <a:lnSpc>
                <a:spcPct val="150000"/>
              </a:lnSpc>
              <a:spcAft>
                <a:spcPts val="0"/>
              </a:spcAft>
              <a:tabLst>
                <a:tab pos="1386840" algn="l"/>
              </a:tabLst>
            </a:pPr>
            <a:r>
              <a:rPr lang="en-US" sz="2800">
                <a:solidFill>
                  <a:srgbClr val="0D0D0D"/>
                </a:solidFill>
                <a:latin typeface="Times New Roman" panose="02020603050405020304" pitchFamily="18" charset="0"/>
                <a:ea typeface="Times New Roman" panose="02020603050405020304" pitchFamily="18" charset="0"/>
              </a:rPr>
              <a:t>-  Đoạn văn có thể chỉ nêu cảm xúc về một hoặc một vài chi tiết nội dung hoặc nghệ thuật của bài thơ  mà em có ấn tượng và yêu thích.</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22420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8866" y="1828800"/>
            <a:ext cx="10754436" cy="3970318"/>
          </a:xfrm>
          <a:prstGeom prst="rect">
            <a:avLst/>
          </a:prstGeom>
        </p:spPr>
        <p:txBody>
          <a:bodyPr wrap="square">
            <a:spAutoFit/>
          </a:bodyPr>
          <a:lstStyle/>
          <a:p>
            <a:pPr>
              <a:lnSpc>
                <a:spcPct val="150000"/>
              </a:lnSpc>
              <a:spcAft>
                <a:spcPts val="0"/>
              </a:spcAft>
              <a:tabLst>
                <a:tab pos="1386840" algn="l"/>
              </a:tabLst>
            </a:pPr>
            <a:r>
              <a:rPr lang="en-US" sz="2800" b="1">
                <a:solidFill>
                  <a:srgbClr val="2E0FB1"/>
                </a:solidFill>
                <a:latin typeface="Times New Roman" panose="02020603050405020304" pitchFamily="18" charset="0"/>
                <a:ea typeface="MS Mincho"/>
                <a:cs typeface="Times New Roman" panose="02020603050405020304" pitchFamily="18" charset="0"/>
              </a:rPr>
              <a:t>Đề số 3:</a:t>
            </a:r>
            <a:r>
              <a:rPr lang="en-US" sz="2800" b="1">
                <a:solidFill>
                  <a:srgbClr val="0070C0"/>
                </a:solidFill>
                <a:latin typeface="Times New Roman" panose="02020603050405020304" pitchFamily="18" charset="0"/>
                <a:ea typeface="MS Mincho"/>
                <a:cs typeface="Times New Roman" panose="02020603050405020304" pitchFamily="18" charset="0"/>
              </a:rPr>
              <a:t> </a:t>
            </a:r>
            <a:r>
              <a:rPr lang="en-US" sz="2800" b="1">
                <a:latin typeface="Times New Roman" panose="02020603050405020304" pitchFamily="18" charset="0"/>
                <a:ea typeface="Times New Roman" panose="02020603050405020304" pitchFamily="18" charset="0"/>
                <a:cs typeface="Times New Roman" panose="02020603050405020304" pitchFamily="18" charset="0"/>
              </a:rPr>
              <a:t>Viết đoạn văn nêu cảm xúc của em sau khi đọc bài thơ </a:t>
            </a:r>
            <a:r>
              <a:rPr lang="en-US" sz="2800" b="1" i="1">
                <a:latin typeface="Times New Roman" panose="02020603050405020304" pitchFamily="18" charset="0"/>
                <a:ea typeface="MS Mincho"/>
                <a:cs typeface="Times New Roman" panose="02020603050405020304" pitchFamily="18" charset="0"/>
              </a:rPr>
              <a:t>“Chuyện cổ tích về loài người</a:t>
            </a:r>
            <a:r>
              <a:rPr lang="en-US" sz="2800" b="1">
                <a:latin typeface="Times New Roman" panose="02020603050405020304" pitchFamily="18" charset="0"/>
                <a:ea typeface="MS Mincho"/>
                <a:cs typeface="Times New Roman" panose="02020603050405020304" pitchFamily="18" charset="0"/>
              </a:rPr>
              <a:t>” của nhà thơ </a:t>
            </a:r>
            <a:r>
              <a:rPr lang="en-US" sz="2800" b="1">
                <a:latin typeface="Times New Roman" panose="02020603050405020304" pitchFamily="18" charset="0"/>
                <a:ea typeface="Times New Roman" panose="02020603050405020304" pitchFamily="18" charset="0"/>
                <a:cs typeface="Times New Roman" panose="02020603050405020304" pitchFamily="18" charset="0"/>
              </a:rPr>
              <a:t>Xuân Quỳnh.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Lưu ý:</a:t>
            </a:r>
            <a:r>
              <a:rPr lang="en-US" sz="2800">
                <a:latin typeface="Times New Roman" panose="02020603050405020304" pitchFamily="18" charset="0"/>
                <a:ea typeface="Times New Roman" panose="02020603050405020304" pitchFamily="18" charset="0"/>
                <a:cs typeface="Times New Roman" panose="02020603050405020304" pitchFamily="18" charset="0"/>
              </a:rPr>
              <a:t> Vấn đề chọn để bộc lộ cảm xúc là: Nghệ thuật đặc sắc của bài thơ.</a:t>
            </a:r>
          </a:p>
          <a:p>
            <a:pPr>
              <a:lnSpc>
                <a:spcPct val="150000"/>
              </a:lnSpc>
              <a:spcAft>
                <a:spcPts val="675"/>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GV chiếu bài thơ cho HS đọc và bày tỏ cảm xúc về cái hay về nghệ thuật của bài thơ.</a:t>
            </a:r>
            <a:r>
              <a:rPr lang="vi-VN" sz="2800">
                <a:solidFill>
                  <a:srgbClr val="00264D"/>
                </a:solidFill>
                <a:latin typeface="Times New Roman" panose="02020603050405020304" pitchFamily="18" charset="0"/>
                <a:ea typeface="Times New Roman" panose="02020603050405020304" pitchFamily="18" charset="0"/>
                <a:cs typeface="Times New Roman" panose="02020603050405020304" pitchFamily="18" charset="0"/>
              </a:rPr>
              <a:t> </a:t>
            </a:r>
            <a:br>
              <a:rPr lang="vi-VN" sz="2800">
                <a:solidFill>
                  <a:srgbClr val="00264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a:latin typeface="Times New Roman" panose="02020603050405020304" pitchFamily="18" charset="0"/>
                <a:ea typeface="Times New Roman" panose="02020603050405020304" pitchFamily="18" charset="0"/>
                <a:cs typeface="Times New Roman" panose="02020603050405020304" pitchFamily="18" charset="0"/>
              </a:rPr>
              <a:t>GV dặn trước HS về nhà đọc, tìm hiểu về bài thơ trước giờ ôn tập</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2528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8256" y="1673834"/>
            <a:ext cx="10053852" cy="4616648"/>
          </a:xfrm>
          <a:prstGeom prst="rect">
            <a:avLst/>
          </a:prstGeom>
        </p:spPr>
        <p:txBody>
          <a:bodyPr wrap="square">
            <a:spAutoFit/>
          </a:bodyPr>
          <a:lstStyle/>
          <a:p>
            <a:pPr algn="just">
              <a:lnSpc>
                <a:spcPct val="150000"/>
              </a:lnSpc>
              <a:spcAft>
                <a:spcPts val="0"/>
              </a:spcAft>
              <a:tabLst>
                <a:tab pos="1386840" algn="l"/>
              </a:tabLst>
            </a:pPr>
            <a:r>
              <a:rPr lang="en-US" sz="2800" b="1">
                <a:latin typeface="Times New Roman" panose="02020603050405020304" pitchFamily="18" charset="0"/>
                <a:ea typeface="MS Mincho"/>
              </a:rPr>
              <a:t> </a:t>
            </a:r>
            <a:r>
              <a:rPr lang="en-US" sz="2800" i="1" smtClean="0">
                <a:latin typeface="Times New Roman" panose="02020603050405020304" pitchFamily="18" charset="0"/>
                <a:ea typeface="MS Mincho"/>
              </a:rPr>
              <a:t>       </a:t>
            </a:r>
            <a:r>
              <a:rPr lang="en-US" sz="2800" i="1">
                <a:latin typeface="Times New Roman" panose="02020603050405020304" pitchFamily="18" charset="0"/>
                <a:ea typeface="MS Mincho"/>
              </a:rPr>
              <a:t>“Chuyện cổ tích về loài người</a:t>
            </a:r>
            <a:r>
              <a:rPr lang="en-US" sz="2800">
                <a:latin typeface="Times New Roman" panose="02020603050405020304" pitchFamily="18" charset="0"/>
                <a:ea typeface="MS Mincho"/>
              </a:rPr>
              <a:t>” của nhà thơ </a:t>
            </a:r>
            <a:r>
              <a:rPr lang="en-US" sz="2800">
                <a:latin typeface="Times New Roman" panose="02020603050405020304" pitchFamily="18" charset="0"/>
                <a:ea typeface="Times New Roman" panose="02020603050405020304" pitchFamily="18" charset="0"/>
              </a:rPr>
              <a:t>Xuân Quỳnh </a:t>
            </a:r>
            <a:r>
              <a:rPr lang="en-US" sz="2800">
                <a:latin typeface="Times New Roman" panose="02020603050405020304" pitchFamily="18" charset="0"/>
                <a:ea typeface="MS Mincho"/>
              </a:rPr>
              <a:t>là bài thơ </a:t>
            </a:r>
            <a:r>
              <a:rPr lang="en-US" sz="2800">
                <a:latin typeface="Times New Roman" panose="02020603050405020304" pitchFamily="18" charset="0"/>
                <a:ea typeface="Times New Roman" panose="02020603050405020304" pitchFamily="18" charset="0"/>
              </a:rPr>
              <a:t>thể hiện tình yêu thương với trẻ thơ thông qua cách giải thích về nguồn gốc của loài người đầy đáng yêu. Đi theo câu chuyện kể, giọng thơ tâm tình, nhà thơ vẽ ra cả một thế giới với biết bao sự sinh sôi, nảy nở diệu kì. Trẻ em được sinh ra đầu tiên, rồi sau đó c</a:t>
            </a:r>
            <a:r>
              <a:rPr lang="en-US" sz="2800">
                <a:solidFill>
                  <a:srgbClr val="0D0D0D"/>
                </a:solidFill>
                <a:latin typeface="Times New Roman" panose="02020603050405020304" pitchFamily="18" charset="0"/>
                <a:ea typeface="MS Mincho"/>
              </a:rPr>
              <a:t>ả thể giới bừng tỉnh với những đổi thay tuyệt diệu. </a:t>
            </a:r>
            <a:r>
              <a:rPr lang="en-US" sz="2800">
                <a:latin typeface="Times New Roman" panose="02020603050405020304" pitchFamily="18" charset="0"/>
                <a:ea typeface="MS Mincho"/>
              </a:rPr>
              <a:t>Lúc đầu, cả trái đất trụi trần, không có gì hết, không có ánh sáng, cây cỏ, màu sắc</a:t>
            </a:r>
            <a:r>
              <a:rPr lang="en-US" sz="2800" smtClean="0">
                <a:latin typeface="Times New Roman" panose="02020603050405020304" pitchFamily="18" charset="0"/>
                <a:ea typeface="MS Mincho"/>
              </a:rPr>
              <a:t>...</a:t>
            </a:r>
            <a:endParaRPr lang="en-US" sz="28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5327894" y="501134"/>
            <a:ext cx="1342612" cy="523220"/>
          </a:xfrm>
          <a:prstGeom prst="rect">
            <a:avLst/>
          </a:prstGeom>
        </p:spPr>
        <p:txBody>
          <a:bodyPr wrap="none">
            <a:spAutoFit/>
          </a:bodyPr>
          <a:lstStyle/>
          <a:p>
            <a:pPr algn="just">
              <a:spcAft>
                <a:spcPts val="0"/>
              </a:spcAft>
            </a:pPr>
            <a:r>
              <a:rPr lang="vi-VN" sz="2800" b="1" u="sng">
                <a:solidFill>
                  <a:srgbClr val="FF0000"/>
                </a:solidFill>
                <a:latin typeface="Times New Roman" panose="02020603050405020304" pitchFamily="18" charset="0"/>
                <a:ea typeface="Times New Roman" panose="02020603050405020304" pitchFamily="18" charset="0"/>
              </a:rPr>
              <a:t>Trả lời:</a:t>
            </a:r>
            <a:endParaRPr lang="en-US" sz="280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39507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836" y="1816881"/>
            <a:ext cx="10272216" cy="4401205"/>
          </a:xfrm>
          <a:prstGeom prst="rect">
            <a:avLst/>
          </a:prstGeom>
        </p:spPr>
        <p:txBody>
          <a:bodyPr wrap="square">
            <a:spAutoFit/>
          </a:bodyPr>
          <a:lstStyle/>
          <a:p>
            <a:pPr algn="just">
              <a:spcAft>
                <a:spcPts val="0"/>
              </a:spcAft>
              <a:tabLst>
                <a:tab pos="1386840" algn="l"/>
              </a:tabLst>
            </a:pPr>
            <a:r>
              <a:rPr lang="en-US" sz="2800">
                <a:latin typeface="Times New Roman" panose="02020603050405020304" pitchFamily="18" charset="0"/>
                <a:ea typeface="MS Mincho"/>
                <a:cs typeface="Times New Roman" panose="02020603050405020304" pitchFamily="18" charset="0"/>
              </a:rPr>
              <a:t>Tất cả bao trùm bởi màu đen. Mặt trời xuất hiện rồi đến cỏ cây, hoa lá cứ trỗi dậy, lớn dần</a:t>
            </a:r>
            <a:r>
              <a:rPr lang="en-US" sz="2800" i="1">
                <a:latin typeface="Times New Roman" panose="02020603050405020304" pitchFamily="18" charset="0"/>
                <a:ea typeface="MS Mincho"/>
                <a:cs typeface="Times New Roman" panose="02020603050405020304" pitchFamily="18" charset="0"/>
              </a:rPr>
              <a:t>“Màu xanh bắt đầu cỏ...truyền âm thanh đi khắp”</a:t>
            </a:r>
            <a:r>
              <a:rPr lang="en-US" sz="2800">
                <a:latin typeface="Times New Roman" panose="02020603050405020304" pitchFamily="18" charset="0"/>
                <a:ea typeface="MS Mincho"/>
                <a:cs typeface="Times New Roman" panose="02020603050405020304" pitchFamily="18" charset="0"/>
              </a:rPr>
              <a:t>.  Màu xanh của cái cây, màu đỏ của bông hoa; các biệp pháp tu từ so sánh: “</a:t>
            </a:r>
            <a:r>
              <a:rPr lang="en-US" sz="2800" i="1">
                <a:latin typeface="Times New Roman" panose="02020603050405020304" pitchFamily="18" charset="0"/>
                <a:ea typeface="MS Mincho"/>
                <a:cs typeface="Times New Roman" panose="02020603050405020304" pitchFamily="18" charset="0"/>
              </a:rPr>
              <a:t>Tiếng hót trong bằng nước/ tiếng hót cao bằng mây”;  “cây cao bằng gang tay/ Lá cỏ bằng sợi tóc...”;</a:t>
            </a:r>
            <a:r>
              <a:rPr lang="en-US" sz="2800">
                <a:latin typeface="Times New Roman" panose="02020603050405020304" pitchFamily="18" charset="0"/>
                <a:ea typeface="MS Mincho"/>
                <a:cs typeface="Times New Roman" panose="02020603050405020304" pitchFamily="18" charset="0"/>
              </a:rPr>
              <a:t> nhân hóa </a:t>
            </a:r>
            <a:r>
              <a:rPr lang="en-US" sz="2800" i="1">
                <a:latin typeface="Times New Roman" panose="02020603050405020304" pitchFamily="18" charset="0"/>
                <a:ea typeface="MS Mincho"/>
                <a:cs typeface="Times New Roman" panose="02020603050405020304" pitchFamily="18" charset="0"/>
              </a:rPr>
              <a:t>“Những làn gió thơ ngây</a:t>
            </a:r>
            <a:r>
              <a:rPr lang="en-US" sz="2800">
                <a:latin typeface="Times New Roman" panose="02020603050405020304" pitchFamily="18" charset="0"/>
                <a:ea typeface="MS Mincho"/>
                <a:cs typeface="Times New Roman" panose="02020603050405020304" pitchFamily="18" charset="0"/>
              </a:rPr>
              <a:t>” làm cho bức tranh thiên nhiên có sức cuốn hút kì lạ. Tiếp sau sự xuất hiện của thiên nhiên, nhà thơ viết tiếp chuyện cổ tích  bằng cả trái tim yêu thương dành cho trẻ thơ. Nhà thơ kể về sự xuất hiện của mẹ, của bà, người bố, người thầy. Mẹ mang đến cho con tình yêu thương và lời ru.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0629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9766" y="1646032"/>
            <a:ext cx="10722591" cy="4832092"/>
          </a:xfrm>
          <a:prstGeom prst="rect">
            <a:avLst/>
          </a:prstGeom>
        </p:spPr>
        <p:txBody>
          <a:bodyPr wrap="square">
            <a:spAutoFit/>
          </a:bodyPr>
          <a:lstStyle/>
          <a:p>
            <a:pPr algn="just">
              <a:spcAft>
                <a:spcPts val="0"/>
              </a:spcAft>
              <a:tabLst>
                <a:tab pos="1386840" algn="l"/>
              </a:tabLst>
            </a:pPr>
            <a:r>
              <a:rPr lang="en-US" sz="2800">
                <a:latin typeface="Times New Roman" panose="02020603050405020304" pitchFamily="18" charset="0"/>
                <a:ea typeface="MS Mincho"/>
              </a:rPr>
              <a:t>Tình yêu ấy được thể hiện một cách bình dị nhất qua sự chăm sóc ân cần “</a:t>
            </a:r>
            <a:r>
              <a:rPr lang="en-US" sz="2800" i="1">
                <a:latin typeface="Times New Roman" panose="02020603050405020304" pitchFamily="18" charset="0"/>
                <a:ea typeface="MS Mincho"/>
              </a:rPr>
              <a:t>bế bồng, chăm sóc</a:t>
            </a:r>
            <a:r>
              <a:rPr lang="en-US" sz="2800">
                <a:latin typeface="Times New Roman" panose="02020603050405020304" pitchFamily="18" charset="0"/>
                <a:ea typeface="MS Mincho"/>
              </a:rPr>
              <a:t>”, qua cả lời ru ngọt ngào của mẹ. Mỗi hình ảnh trong lời ru như “</a:t>
            </a:r>
            <a:r>
              <a:rPr lang="en-US" sz="2800" i="1">
                <a:latin typeface="Times New Roman" panose="02020603050405020304" pitchFamily="18" charset="0"/>
                <a:ea typeface="MS Mincho"/>
              </a:rPr>
              <a:t>cái bống, cái bang”, “cái hoa”, “cánh cò”, “vị gừng”</a:t>
            </a:r>
            <a:r>
              <a:rPr lang="en-US" sz="2800">
                <a:latin typeface="Times New Roman" panose="02020603050405020304" pitchFamily="18" charset="0"/>
                <a:ea typeface="MS Mincho"/>
              </a:rPr>
              <a:t>...đâu chỉ là lời tâm sự của mẹ với con về nỗi nhọc nhằn của cuộc sống, mà ở đó chứa đựng những lời nhắn nhủ ân cần về cách sống đep: biết yêu thương chia sẻ, nhân ái, thủy chung. </a:t>
            </a:r>
            <a:r>
              <a:rPr lang="en-US" sz="2800">
                <a:latin typeface="Times New Roman" panose="02020603050405020304" pitchFamily="18" charset="0"/>
                <a:ea typeface="Times New Roman" panose="02020603050405020304" pitchFamily="18" charset="0"/>
              </a:rPr>
              <a:t>Ngay sau sự xuất hiện của mẹ, bà đến đem bao yêu thương cho trẻ thơ. </a:t>
            </a:r>
            <a:r>
              <a:rPr lang="en-US" sz="2800">
                <a:latin typeface="Times New Roman" panose="02020603050405020304" pitchFamily="18" charset="0"/>
                <a:ea typeface="MS Mincho"/>
              </a:rPr>
              <a:t>Bới vì, hơn ai hết, bà thường tâm tình với trẻ bằng những câu chuyện cổ tích. Còn bố, bố truyền dậy cho trẻ em những tri thức về thiên nhiên, về cuộc sống. Người thầy và  mái trường hiện lên rất những gì rất đỗi thân thương và bình dị qua phép tu từ liệt kê: </a:t>
            </a:r>
            <a:r>
              <a:rPr lang="en-US" sz="2800" i="1">
                <a:latin typeface="Times New Roman" panose="02020603050405020304" pitchFamily="18" charset="0"/>
                <a:ea typeface="MS Mincho"/>
              </a:rPr>
              <a:t>chữ viết, bàn ghế, lớp học, bảng, phấn và thầy giáo</a:t>
            </a:r>
            <a:r>
              <a:rPr lang="en-US" sz="2800">
                <a:latin typeface="Times New Roman" panose="02020603050405020304" pitchFamily="18" charset="0"/>
                <a:ea typeface="MS Mincho"/>
              </a:rPr>
              <a:t>. </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53063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0627" y="1446663"/>
            <a:ext cx="10768083" cy="5185522"/>
          </a:xfrm>
          <a:prstGeom prst="rect">
            <a:avLst/>
          </a:prstGeom>
        </p:spPr>
        <p:txBody>
          <a:bodyPr wrap="square">
            <a:spAutoFit/>
          </a:bodyPr>
          <a:lstStyle/>
          <a:p>
            <a:pPr algn="just">
              <a:lnSpc>
                <a:spcPct val="150000"/>
              </a:lnSpc>
              <a:spcAft>
                <a:spcPts val="0"/>
              </a:spcAft>
              <a:tabLst>
                <a:tab pos="1386840" algn="l"/>
              </a:tabLst>
            </a:pPr>
            <a:r>
              <a:rPr lang="en-US" sz="2800">
                <a:latin typeface="Times New Roman" panose="02020603050405020304" pitchFamily="18" charset="0"/>
                <a:ea typeface="MS Mincho"/>
              </a:rPr>
              <a:t>Người thầy đã mang đến cho trẻ em bài học về đạo đức, tri thức, nuôi dưỡng những ước mơ đẹp đẽ... giúp trẻ trưởng thành. Bài thơ hấp dẫn ở thể thơ 5 chữ, với giọng thơ tâm tình, dùng yếu tố tự sự kết hợp miêu tả trong tác phẩm trữ tình, ngôn ngữ, hình ảnh thơ thân thuộc, bình dị, yếu tố hoang đường, kì ảo tạo ra màu sắc cổ tích.</a:t>
            </a:r>
            <a:r>
              <a:rPr lang="en-US" sz="2800">
                <a:solidFill>
                  <a:srgbClr val="0D0D0D"/>
                </a:solidFill>
                <a:latin typeface="Times New Roman" panose="02020603050405020304" pitchFamily="18" charset="0"/>
                <a:ea typeface="MS Mincho"/>
              </a:rPr>
              <a:t> Từ những lí giải về nguồn gốc loài người, nhà thơ nhắc nhở mọi người cần yêu thương, sự chăm sóc, chở che, nuôi dưỡng trẻ em cả về thể xác và tâm hồn.</a:t>
            </a:r>
            <a:r>
              <a:rPr lang="en-US" sz="2800">
                <a:solidFill>
                  <a:srgbClr val="000000"/>
                </a:solidFill>
                <a:latin typeface="Times New Roman" panose="02020603050405020304" pitchFamily="18" charset="0"/>
                <a:ea typeface="Times New Roman" panose="02020603050405020304" pitchFamily="18" charset="0"/>
              </a:rPr>
              <a:t> Bài thơ thể hiện tình yêu thương trẻ thơ,  tấm lòng nhân hậu yêu thương con người của nhà thơ.</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60267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4608" y="2614516"/>
            <a:ext cx="10435988" cy="1307537"/>
          </a:xfrm>
          <a:prstGeom prst="rect">
            <a:avLst/>
          </a:prstGeom>
        </p:spPr>
        <p:txBody>
          <a:bodyPr wrap="square">
            <a:spAutoFit/>
          </a:bodyPr>
          <a:lstStyle/>
          <a:p>
            <a:pPr>
              <a:lnSpc>
                <a:spcPct val="150000"/>
              </a:lnSpc>
              <a:spcAft>
                <a:spcPts val="0"/>
              </a:spcAft>
              <a:tabLst>
                <a:tab pos="1386840" algn="l"/>
              </a:tabLst>
            </a:pPr>
            <a:r>
              <a:rPr lang="en-US" sz="2800" b="1">
                <a:solidFill>
                  <a:srgbClr val="0070C0"/>
                </a:solidFill>
                <a:latin typeface="Times New Roman" panose="02020603050405020304" pitchFamily="18" charset="0"/>
                <a:ea typeface="MS Mincho"/>
              </a:rPr>
              <a:t>Đề số 4: </a:t>
            </a:r>
            <a:r>
              <a:rPr lang="en-US" sz="2800" b="1">
                <a:latin typeface="Times New Roman" panose="02020603050405020304" pitchFamily="18" charset="0"/>
                <a:ea typeface="Times New Roman" panose="02020603050405020304" pitchFamily="18" charset="0"/>
              </a:rPr>
              <a:t>Viết đoạn văn nêu cảm xúc của em sau khi đọc bài thơ “</a:t>
            </a:r>
            <a:r>
              <a:rPr lang="en-US" sz="2800" b="1" i="1">
                <a:latin typeface="Times New Roman" panose="02020603050405020304" pitchFamily="18" charset="0"/>
                <a:ea typeface="Times New Roman" panose="02020603050405020304" pitchFamily="18" charset="0"/>
              </a:rPr>
              <a:t>Mẹ và quả</a:t>
            </a:r>
            <a:r>
              <a:rPr lang="en-US" sz="2800" b="1">
                <a:latin typeface="Times New Roman" panose="02020603050405020304" pitchFamily="18" charset="0"/>
                <a:ea typeface="Times New Roman" panose="02020603050405020304" pitchFamily="18" charset="0"/>
              </a:rPr>
              <a:t>” của nhà thơ Nguyễn Khoa Điềm </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8247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0584" y="1578298"/>
            <a:ext cx="10777182" cy="4832092"/>
          </a:xfrm>
          <a:prstGeom prst="rect">
            <a:avLst/>
          </a:prstGeom>
        </p:spPr>
        <p:txBody>
          <a:bodyPr wrap="square">
            <a:spAutoFit/>
          </a:bodyPr>
          <a:lstStyle/>
          <a:p>
            <a:pPr algn="just"/>
            <a:r>
              <a:rPr lang="en-US" sz="2800">
                <a:latin typeface="Times New Roman" panose="02020603050405020304" pitchFamily="18" charset="0"/>
                <a:ea typeface="Times New Roman" panose="02020603050405020304" pitchFamily="18" charset="0"/>
              </a:rPr>
              <a:t> “</a:t>
            </a:r>
            <a:r>
              <a:rPr lang="en-US" sz="2800" i="1">
                <a:latin typeface="Times New Roman" panose="02020603050405020304" pitchFamily="18" charset="0"/>
                <a:ea typeface="Times New Roman" panose="02020603050405020304" pitchFamily="18" charset="0"/>
              </a:rPr>
              <a:t>Mẹ và quả</a:t>
            </a:r>
            <a:r>
              <a:rPr lang="en-US" sz="2800">
                <a:latin typeface="Times New Roman" panose="02020603050405020304" pitchFamily="18" charset="0"/>
                <a:ea typeface="Times New Roman" panose="02020603050405020304" pitchFamily="18" charset="0"/>
              </a:rPr>
              <a:t>” của nhà thơ Nguyễn Khoa Điềm là một bài thơ giản dị nhưng gợi nhiều suy tư về mẹ nơi người đọc. Hình ảnh người mẹ tần tảo, vất vả, lam lũ, giàu đức hi sinh và tình yêu thương đã để lại trong em ấn tượng sâu đậm. Giai điệu của bài thơ không mượt mà, du dương bởi tác giả ít quan tâm đến việc phối thanh, gieo vần; chủ yếu nhà thơ muốn bày tỏ cảm xúc chân thành, những suy nghĩ nghiêm túc gởi vào trong những hình ảnh thơ bình dị làm chúng ta nhớ mãi. Nhà thơ Nguyễn Khoa Điềm mở đầu cho những dòng suy tư cảm xúc về mẹ bằng mấy lời tự sự, như lời tâm tình chia sẻ với chúng ta những kỷ niệm thân thương về mẹ, về mái ấm gia đình bao năm quây quần sinh hoạt bên nhau: N</a:t>
            </a:r>
            <a:r>
              <a:rPr lang="en-US" sz="2800" i="1">
                <a:latin typeface="Times New Roman" panose="02020603050405020304" pitchFamily="18" charset="0"/>
                <a:ea typeface="Times New Roman" panose="02020603050405020304" pitchFamily="18" charset="0"/>
              </a:rPr>
              <a:t>hững mùa quả mẹ tôi hái được/ Mẹ vẫn trông vào tay mẹ vun trồng”. </a:t>
            </a:r>
            <a:endParaRPr lang="en-US" sz="2800"/>
          </a:p>
        </p:txBody>
      </p:sp>
    </p:spTree>
    <p:extLst>
      <p:ext uri="{BB962C8B-B14F-4D97-AF65-F5344CB8AC3E}">
        <p14:creationId xmlns:p14="http://schemas.microsoft.com/office/powerpoint/2010/main" val="3988817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5300" y="1466083"/>
            <a:ext cx="10476933" cy="5262979"/>
          </a:xfrm>
          <a:prstGeom prst="rect">
            <a:avLst/>
          </a:prstGeom>
        </p:spPr>
        <p:txBody>
          <a:bodyPr wrap="square">
            <a:spAutoFit/>
          </a:bodyPr>
          <a:lstStyle/>
          <a:p>
            <a:pPr algn="just">
              <a:lnSpc>
                <a:spcPct val="150000"/>
              </a:lnSpc>
            </a:pPr>
            <a:r>
              <a:rPr lang="en-US" sz="2800">
                <a:latin typeface="Times New Roman" panose="02020603050405020304" pitchFamily="18" charset="0"/>
                <a:ea typeface="Times New Roman" panose="02020603050405020304" pitchFamily="18" charset="0"/>
              </a:rPr>
              <a:t>Những công việc vun trồng ngày này sang ngày khác, mùa này sang mùa khác của mẹ diễn ra có vẻ đơn giản, nhưng hàm chứa nhiều mong mỏi lớn lao của mẹ. Kết quả công lao khó nhọc của mẹ là “</a:t>
            </a:r>
            <a:r>
              <a:rPr lang="en-US" sz="2800" i="1">
                <a:latin typeface="Times New Roman" panose="02020603050405020304" pitchFamily="18" charset="0"/>
                <a:ea typeface="Times New Roman" panose="02020603050405020304" pitchFamily="18" charset="0"/>
              </a:rPr>
              <a:t>những mùa quả lặn rồi lại mọc</a:t>
            </a:r>
            <a:r>
              <a:rPr lang="en-US" sz="2800">
                <a:latin typeface="Times New Roman" panose="02020603050405020304" pitchFamily="18" charset="0"/>
                <a:ea typeface="Times New Roman" panose="02020603050405020304" pitchFamily="18" charset="0"/>
              </a:rPr>
              <a:t>” tiếp nối nhau, đem lại cuộc sống no đủ cho đàn con, cho gia đình. Từ vườn cây của mẹ, Nguyễn Khoa Điềm bắt nhịp tự nhiên sang vườn người với những nhận xét so sánh hóm hỉnh mà thâm trầm: “</a:t>
            </a:r>
            <a:r>
              <a:rPr lang="en-US" sz="2800" i="1">
                <a:latin typeface="Times New Roman" panose="02020603050405020304" pitchFamily="18" charset="0"/>
                <a:ea typeface="Times New Roman" panose="02020603050405020304" pitchFamily="18" charset="0"/>
              </a:rPr>
              <a:t>Lũ chúng tôi từ tay mẹ lớn lên/ Còn những bí và bầu thì lớn xuống”. </a:t>
            </a:r>
            <a:endParaRPr lang="en-US" sz="2800"/>
          </a:p>
        </p:txBody>
      </p:sp>
    </p:spTree>
    <p:extLst>
      <p:ext uri="{BB962C8B-B14F-4D97-AF65-F5344CB8AC3E}">
        <p14:creationId xmlns:p14="http://schemas.microsoft.com/office/powerpoint/2010/main" val="1823432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047" y="1419368"/>
            <a:ext cx="10563367" cy="5829481"/>
          </a:xfrm>
          <a:prstGeom prst="rect">
            <a:avLst/>
          </a:prstGeom>
        </p:spPr>
        <p:txBody>
          <a:bodyPr wrap="square">
            <a:spAutoFit/>
          </a:bodyPr>
          <a:lstStyle/>
          <a:p>
            <a:pPr>
              <a:lnSpc>
                <a:spcPct val="150000"/>
              </a:lnSpc>
            </a:pPr>
            <a:r>
              <a:rPr lang="en-US" sz="2800">
                <a:latin typeface="Times New Roman" panose="02020603050405020304" pitchFamily="18" charset="0"/>
                <a:ea typeface="Times New Roman" panose="02020603050405020304" pitchFamily="18" charset="0"/>
              </a:rPr>
              <a:t>Từ bàn tay chăm sóc chu đáo và tấm lòng yêu thương, quý mến của mẹ dành cho cây, cho con, nên tất cả đều phát triển tốt đẹp. Những đứa con cao lớn dần lên cả về thể chất lẫn đời sống tâm hồn; còn bí, bầu thì lớn xuống dài to ra. Tất cả đều là sự kết tinh bao nhọc nhằn lao khổ của mẹ. Tác giả đã có một liên tưởng thú vị mang theo tấm lòng biết ơn trân trọng dành cho mẹ khi hình dung bí, bầu “</a:t>
            </a:r>
            <a:r>
              <a:rPr lang="en-US" sz="2800" i="1">
                <a:latin typeface="Times New Roman" panose="02020603050405020304" pitchFamily="18" charset="0"/>
                <a:ea typeface="Times New Roman" panose="02020603050405020304" pitchFamily="18" charset="0"/>
              </a:rPr>
              <a:t>chúng mang dáng những giọt mồ hôi mặn/ Rỏ xuống lòng thầm lặng mẹ tôi”. N</a:t>
            </a:r>
            <a:r>
              <a:rPr lang="en-US" sz="2800">
                <a:latin typeface="Times New Roman" panose="02020603050405020304" pitchFamily="18" charset="0"/>
                <a:ea typeface="Times New Roman" panose="02020603050405020304" pitchFamily="18" charset="0"/>
              </a:rPr>
              <a:t>hà thơ, với tư cách là một đứa con, ông băn khoăn lo lắng </a:t>
            </a:r>
            <a:br>
              <a:rPr lang="en-US" sz="2800">
                <a:latin typeface="Times New Roman" panose="02020603050405020304" pitchFamily="18" charset="0"/>
                <a:ea typeface="Times New Roman" panose="02020603050405020304" pitchFamily="18" charset="0"/>
              </a:rPr>
            </a:br>
            <a:endParaRPr lang="en-US" sz="2800"/>
          </a:p>
        </p:txBody>
      </p:sp>
    </p:spTree>
    <p:extLst>
      <p:ext uri="{BB962C8B-B14F-4D97-AF65-F5344CB8AC3E}">
        <p14:creationId xmlns:p14="http://schemas.microsoft.com/office/powerpoint/2010/main" val="2896707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639" y="1569493"/>
            <a:ext cx="10549719" cy="5262979"/>
          </a:xfrm>
          <a:prstGeom prst="rect">
            <a:avLst/>
          </a:prstGeom>
        </p:spPr>
        <p:txBody>
          <a:bodyPr wrap="square">
            <a:spAutoFit/>
          </a:bodyPr>
          <a:lstStyle/>
          <a:p>
            <a:pPr algn="just"/>
            <a:r>
              <a:rPr lang="en-US" sz="2800" i="1">
                <a:latin typeface="Times New Roman" panose="02020603050405020304" pitchFamily="18" charset="0"/>
                <a:ea typeface="Times New Roman" panose="02020603050405020304" pitchFamily="18" charset="0"/>
              </a:rPr>
              <a:t>“Tôi hoảng sợ ngày bàn tay mẹ mỏi/ Mình vẫn còn một thứ quả non xanh”.</a:t>
            </a:r>
            <a:r>
              <a:rPr lang="en-US" sz="2800">
                <a:latin typeface="Times New Roman" panose="02020603050405020304" pitchFamily="18" charset="0"/>
                <a:ea typeface="Times New Roman" panose="02020603050405020304" pitchFamily="18" charset="0"/>
              </a:rPr>
              <a:t> những đứa con là thứ quả vô giá mà người mẹ chăm chút mòn mỏi qua bao năm tháng mới hy vọng đến độ chín – mới chín chắn – vững vàng, thành đạt. Nhà thơ đã sử dụng phép nói giảm, nói tránh như “</a:t>
            </a:r>
            <a:r>
              <a:rPr lang="en-US" sz="2800" i="1">
                <a:latin typeface="Times New Roman" panose="02020603050405020304" pitchFamily="18" charset="0"/>
                <a:ea typeface="Times New Roman" panose="02020603050405020304" pitchFamily="18" charset="0"/>
              </a:rPr>
              <a:t>ngày bàn tay mẹ mỏi</a:t>
            </a:r>
            <a:r>
              <a:rPr lang="en-US" sz="2800">
                <a:latin typeface="Times New Roman" panose="02020603050405020304" pitchFamily="18" charset="0"/>
                <a:ea typeface="Times New Roman" panose="02020603050405020304" pitchFamily="18" charset="0"/>
              </a:rPr>
              <a:t>”, ẩn dụ “</a:t>
            </a:r>
            <a:r>
              <a:rPr lang="en-US" sz="2800" i="1">
                <a:latin typeface="Times New Roman" panose="02020603050405020304" pitchFamily="18" charset="0"/>
                <a:ea typeface="Times New Roman" panose="02020603050405020304" pitchFamily="18" charset="0"/>
              </a:rPr>
              <a:t>mình vẫn còn một thứ quả non xanh</a:t>
            </a:r>
            <a:r>
              <a:rPr lang="en-US" sz="2800">
                <a:latin typeface="Times New Roman" panose="02020603050405020304" pitchFamily="18" charset="0"/>
                <a:ea typeface="Times New Roman" panose="02020603050405020304" pitchFamily="18" charset="0"/>
              </a:rPr>
              <a:t>” làm cho ý thơ nghe có vẻ nhẹ; nhưng thực ra nó có sức nặng lay thức tất cả chúng ta! Bài thơ</a:t>
            </a:r>
            <a:r>
              <a:rPr lang="en-US" sz="2800" i="1">
                <a:latin typeface="Times New Roman" panose="02020603050405020304" pitchFamily="18" charset="0"/>
                <a:ea typeface="Times New Roman" panose="02020603050405020304" pitchFamily="18" charset="0"/>
              </a:rPr>
              <a:t> Mẹ và quả</a:t>
            </a:r>
            <a:r>
              <a:rPr lang="en-US" sz="2800">
                <a:latin typeface="Times New Roman" panose="02020603050405020304" pitchFamily="18" charset="0"/>
                <a:ea typeface="Times New Roman" panose="02020603050405020304" pitchFamily="18" charset="0"/>
              </a:rPr>
              <a:t> ngân lên như lời tỉ tê tâm sự giản dị, chân thành của Nguyễn Khoa Điềm với mỗi chúng ta về người mẹ yêu kính của thi sĩ. Nhưng dư âm của nó đã tạo ra những con sóng lan toả lâu dài trong trường tình cảm, trong ý thức của bạn đọc, từ đó mà mỗi người cần phải biết sống sao cho đúng nghĩa một con người ân tình hiếu thảo.</a:t>
            </a:r>
            <a:endParaRPr lang="en-US" sz="2800"/>
          </a:p>
        </p:txBody>
      </p:sp>
    </p:spTree>
    <p:extLst>
      <p:ext uri="{BB962C8B-B14F-4D97-AF65-F5344CB8AC3E}">
        <p14:creationId xmlns:p14="http://schemas.microsoft.com/office/powerpoint/2010/main" val="1081153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00836" y="1380302"/>
            <a:ext cx="10449636" cy="5416868"/>
          </a:xfrm>
          <a:prstGeom prst="rect">
            <a:avLst/>
          </a:prstGeom>
        </p:spPr>
        <p:txBody>
          <a:bodyPr wrap="square">
            <a:spAutoFit/>
          </a:bodyPr>
          <a:lstStyle/>
          <a:p>
            <a:pPr algn="just">
              <a:lnSpc>
                <a:spcPct val="150000"/>
              </a:lnSpc>
              <a:spcAft>
                <a:spcPts val="1200"/>
              </a:spcAft>
            </a:pPr>
            <a:r>
              <a:rPr lang="en-US" sz="2800" b="1" smtClean="0">
                <a:solidFill>
                  <a:srgbClr val="FF0000"/>
                </a:solidFill>
                <a:latin typeface="Times New Roman" panose="02020603050405020304" pitchFamily="18" charset="0"/>
                <a:ea typeface="Times New Roman" panose="02020603050405020304" pitchFamily="18" charset="0"/>
              </a:rPr>
              <a:t>a</a:t>
            </a:r>
            <a:r>
              <a:rPr lang="en-US" sz="2800" b="1">
                <a:solidFill>
                  <a:srgbClr val="FF0000"/>
                </a:solidFill>
                <a:latin typeface="Times New Roman" panose="02020603050405020304" pitchFamily="18" charset="0"/>
                <a:ea typeface="Times New Roman" panose="02020603050405020304" pitchFamily="18" charset="0"/>
              </a:rPr>
              <a:t>. Bước 1: Chuẩn bị trước khi viết.</a:t>
            </a:r>
            <a:endParaRPr lang="en-US" sz="2800">
              <a:latin typeface="Times New Roman" panose="02020603050405020304" pitchFamily="18" charset="0"/>
              <a:ea typeface="Times New Roman" panose="02020603050405020304" pitchFamily="18" charset="0"/>
            </a:endParaRPr>
          </a:p>
          <a:p>
            <a:pPr algn="just">
              <a:lnSpc>
                <a:spcPct val="150000"/>
              </a:lnSpc>
            </a:pPr>
            <a:r>
              <a:rPr lang="vi-VN" sz="2800" b="1">
                <a:solidFill>
                  <a:srgbClr val="0D0D0D"/>
                </a:solidFill>
                <a:latin typeface="Times New Roman" panose="02020603050405020304" pitchFamily="18" charset="0"/>
                <a:ea typeface="MS Mincho"/>
              </a:rPr>
              <a:t>Lựa chọn bài thơ</a:t>
            </a:r>
            <a:endParaRPr lang="en-US" sz="2800">
              <a:latin typeface="Times New Roman" panose="02020603050405020304" pitchFamily="18" charset="0"/>
              <a:ea typeface="Times New Roman" panose="02020603050405020304" pitchFamily="18" charset="0"/>
            </a:endParaRPr>
          </a:p>
          <a:p>
            <a:pPr algn="just">
              <a:lnSpc>
                <a:spcPct val="150000"/>
              </a:lnSpc>
            </a:pPr>
            <a:r>
              <a:rPr lang="vi-VN" sz="2800" b="1">
                <a:solidFill>
                  <a:srgbClr val="0D0D0D"/>
                </a:solidFill>
                <a:latin typeface="Times New Roman" panose="02020603050405020304" pitchFamily="18" charset="0"/>
                <a:ea typeface="MS Mincho"/>
              </a:rPr>
              <a:t>+ </a:t>
            </a:r>
            <a:r>
              <a:rPr lang="vi-VN" sz="2800">
                <a:solidFill>
                  <a:srgbClr val="0D0D0D"/>
                </a:solidFill>
                <a:latin typeface="Times New Roman" panose="02020603050405020304" pitchFamily="18" charset="0"/>
                <a:ea typeface="MS Mincho"/>
              </a:rPr>
              <a:t>Xác định mục đích viết: ghi lại cảm xúc về một bài thơ </a:t>
            </a:r>
            <a:endParaRPr lang="en-US" sz="2800">
              <a:latin typeface="Times New Roman" panose="02020603050405020304" pitchFamily="18" charset="0"/>
              <a:ea typeface="Times New Roman" panose="02020603050405020304" pitchFamily="18" charset="0"/>
            </a:endParaRPr>
          </a:p>
          <a:p>
            <a:pPr algn="just">
              <a:lnSpc>
                <a:spcPct val="150000"/>
              </a:lnSpc>
            </a:pPr>
            <a:r>
              <a:rPr lang="vi-VN" sz="2800">
                <a:solidFill>
                  <a:srgbClr val="0D0D0D"/>
                </a:solidFill>
                <a:latin typeface="Times New Roman" panose="02020603050405020304" pitchFamily="18" charset="0"/>
                <a:ea typeface="MS Mincho"/>
              </a:rPr>
              <a:t>+ Đối tượng: một bài thơ</a:t>
            </a:r>
            <a:r>
              <a:rPr lang="en-US" sz="2800">
                <a:solidFill>
                  <a:srgbClr val="0D0D0D"/>
                </a:solidFill>
                <a:latin typeface="Times New Roman" panose="02020603050405020304" pitchFamily="18" charset="0"/>
                <a:ea typeface="MS Mincho"/>
              </a:rPr>
              <a:t>, </a:t>
            </a:r>
            <a:r>
              <a:rPr lang="vi-VN" sz="2800">
                <a:latin typeface="Times New Roman" panose="02020603050405020304" pitchFamily="18" charset="0"/>
                <a:ea typeface="Times New Roman" panose="02020603050405020304" pitchFamily="18" charset="0"/>
              </a:rPr>
              <a:t>một khổ thơ, đoạn thơ hoặc yếu tố nghệ thuật đặc sắc trong bài gây ấn tượng, gợi cảm xúc cho em</a:t>
            </a:r>
            <a:r>
              <a:rPr lang="en-US" sz="2800">
                <a:latin typeface="Times New Roman" panose="02020603050405020304" pitchFamily="18" charset="0"/>
                <a:ea typeface="Times New Roman" panose="02020603050405020304" pitchFamily="18" charset="0"/>
              </a:rPr>
              <a:t>.</a:t>
            </a:r>
          </a:p>
          <a:p>
            <a:pPr algn="just">
              <a:lnSpc>
                <a:spcPct val="150000"/>
              </a:lnSpc>
            </a:pPr>
            <a:r>
              <a:rPr lang="vi-VN" sz="2800">
                <a:solidFill>
                  <a:srgbClr val="0D0D0D"/>
                </a:solidFill>
                <a:latin typeface="Times New Roman" panose="02020603050405020304" pitchFamily="18" charset="0"/>
                <a:ea typeface="MS Mincho"/>
              </a:rPr>
              <a:t>+ Lựa chọn bài thơ: </a:t>
            </a:r>
            <a:r>
              <a:rPr lang="vi-VN" sz="2800">
                <a:solidFill>
                  <a:srgbClr val="0D0D0D"/>
                </a:solidFill>
                <a:latin typeface="Times New Roman" panose="02020603050405020304" pitchFamily="18" charset="0"/>
                <a:ea typeface="Times New Roman" panose="02020603050405020304" pitchFamily="18" charset="0"/>
              </a:rPr>
              <a:t>Đọc kĩ lại bài thơ để hiểu (đọc lại bài thơ 3,4 lần, vừa đọc vừa nghĩ đến hình ảnh, yếu tố miêu tả, ngôn từ để hình dung, xác định được cảm xúc của bản thân</a:t>
            </a:r>
            <a:r>
              <a:rPr lang="en-US" sz="2800">
                <a:solidFill>
                  <a:srgbClr val="0D0D0D"/>
                </a:solidFill>
                <a:latin typeface="Times New Roman" panose="02020603050405020304" pitchFamily="18" charset="0"/>
                <a:ea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endParaRPr>
          </a:p>
        </p:txBody>
      </p:sp>
      <p:sp>
        <p:nvSpPr>
          <p:cNvPr id="6" name="Rectangle 5"/>
          <p:cNvSpPr/>
          <p:nvPr/>
        </p:nvSpPr>
        <p:spPr>
          <a:xfrm>
            <a:off x="884438" y="405600"/>
            <a:ext cx="4472699" cy="523220"/>
          </a:xfrm>
          <a:prstGeom prst="rect">
            <a:avLst/>
          </a:prstGeom>
        </p:spPr>
        <p:txBody>
          <a:bodyPr wrap="none">
            <a:spAutoFit/>
          </a:bodyPr>
          <a:lstStyle/>
          <a:p>
            <a:pPr algn="just">
              <a:spcBef>
                <a:spcPts val="1600"/>
              </a:spcBef>
              <a:spcAft>
                <a:spcPts val="800"/>
              </a:spcAft>
            </a:pPr>
            <a:r>
              <a:rPr lang="en-US" sz="2800" b="1">
                <a:solidFill>
                  <a:srgbClr val="FF0000"/>
                </a:solidFill>
                <a:latin typeface="Times New Roman" panose="02020603050405020304" pitchFamily="18" charset="0"/>
                <a:ea typeface="Times New Roman" panose="02020603050405020304" pitchFamily="18" charset="0"/>
              </a:rPr>
              <a:t>2. Hướng dẫn quy trình viết</a:t>
            </a:r>
            <a:endParaRPr lang="en-US" sz="280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77801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3498" y="1522694"/>
            <a:ext cx="10285862" cy="1384995"/>
          </a:xfrm>
          <a:prstGeom prst="rect">
            <a:avLst/>
          </a:prstGeom>
        </p:spPr>
        <p:txBody>
          <a:bodyPr wrap="square">
            <a:spAutoFit/>
          </a:bodyPr>
          <a:lstStyle/>
          <a:p>
            <a:pPr>
              <a:lnSpc>
                <a:spcPct val="150000"/>
              </a:lnSpc>
            </a:pPr>
            <a:r>
              <a:rPr lang="en-US" sz="2800" b="1">
                <a:solidFill>
                  <a:srgbClr val="FF0000"/>
                </a:solidFill>
                <a:latin typeface="Times New Roman" panose="02020603050405020304" pitchFamily="18" charset="0"/>
                <a:ea typeface="Times New Roman" panose="02020603050405020304" pitchFamily="18" charset="0"/>
              </a:rPr>
              <a:t>BẢNG KIỂM ĐOẠN VĂN GHI LẠI CẢM XÚC SAU KHI ĐỌC MỘT BÀI THƠ</a:t>
            </a:r>
            <a:endParaRPr lang="en-US" sz="2800"/>
          </a:p>
        </p:txBody>
      </p:sp>
      <p:graphicFrame>
        <p:nvGraphicFramePr>
          <p:cNvPr id="3" name="Table 2"/>
          <p:cNvGraphicFramePr>
            <a:graphicFrameLocks noGrp="1"/>
          </p:cNvGraphicFramePr>
          <p:nvPr>
            <p:extLst>
              <p:ext uri="{D42A27DB-BD31-4B8C-83A1-F6EECF244321}">
                <p14:modId xmlns:p14="http://schemas.microsoft.com/office/powerpoint/2010/main" val="603054130"/>
              </p:ext>
            </p:extLst>
          </p:nvPr>
        </p:nvGraphicFramePr>
        <p:xfrm>
          <a:off x="491318" y="3493826"/>
          <a:ext cx="11150221" cy="2688610"/>
        </p:xfrm>
        <a:graphic>
          <a:graphicData uri="http://schemas.openxmlformats.org/drawingml/2006/table">
            <a:tbl>
              <a:tblPr firstRow="1" firstCol="1" bandRow="1" bandCol="1"/>
              <a:tblGrid>
                <a:gridCol w="2306472">
                  <a:extLst>
                    <a:ext uri="{9D8B030D-6E8A-4147-A177-3AD203B41FA5}">
                      <a16:colId xmlns:a16="http://schemas.microsoft.com/office/drawing/2014/main" val="3349479860"/>
                    </a:ext>
                  </a:extLst>
                </a:gridCol>
                <a:gridCol w="7124131">
                  <a:extLst>
                    <a:ext uri="{9D8B030D-6E8A-4147-A177-3AD203B41FA5}">
                      <a16:colId xmlns:a16="http://schemas.microsoft.com/office/drawing/2014/main" val="3074817163"/>
                    </a:ext>
                  </a:extLst>
                </a:gridCol>
                <a:gridCol w="1719618">
                  <a:extLst>
                    <a:ext uri="{9D8B030D-6E8A-4147-A177-3AD203B41FA5}">
                      <a16:colId xmlns:a16="http://schemas.microsoft.com/office/drawing/2014/main" val="2696488104"/>
                    </a:ext>
                  </a:extLst>
                </a:gridCol>
              </a:tblGrid>
              <a:tr h="1050878">
                <a:tc>
                  <a:txBody>
                    <a:bodyPr/>
                    <a:lstStyle/>
                    <a:p>
                      <a:pPr algn="ctr">
                        <a:lnSpc>
                          <a:spcPct val="100000"/>
                        </a:lnSpc>
                        <a:spcAft>
                          <a:spcPts val="0"/>
                        </a:spcAft>
                        <a:tabLst>
                          <a:tab pos="1386840" algn="l"/>
                        </a:tabLst>
                      </a:pPr>
                      <a:r>
                        <a:rPr lang="en-US" sz="2800" b="1">
                          <a:solidFill>
                            <a:srgbClr val="FF0000"/>
                          </a:solidFill>
                          <a:effectLst/>
                          <a:latin typeface="Times New Roman" panose="02020603050405020304" pitchFamily="18" charset="0"/>
                          <a:ea typeface="MS Mincho"/>
                          <a:cs typeface="Times New Roman" panose="02020603050405020304" pitchFamily="18" charset="0"/>
                        </a:rPr>
                        <a:t>Các phần của đoạn văn</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0000"/>
                        </a:lnSpc>
                        <a:spcAft>
                          <a:spcPts val="0"/>
                        </a:spcAft>
                        <a:tabLst>
                          <a:tab pos="1386840" algn="l"/>
                        </a:tabLst>
                      </a:pPr>
                      <a:r>
                        <a:rPr lang="en-US" sz="2800" b="1">
                          <a:solidFill>
                            <a:srgbClr val="FF0000"/>
                          </a:solidFill>
                          <a:effectLst/>
                          <a:latin typeface="Times New Roman" panose="02020603050405020304" pitchFamily="18" charset="0"/>
                          <a:ea typeface="MS Mincho"/>
                          <a:cs typeface="Times New Roman" panose="02020603050405020304" pitchFamily="18" charset="0"/>
                        </a:rPr>
                        <a:t>Nội dung kiểm tra</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0000"/>
                        </a:lnSpc>
                        <a:spcAft>
                          <a:spcPts val="0"/>
                        </a:spcAft>
                        <a:tabLst>
                          <a:tab pos="1386840" algn="l"/>
                        </a:tabLst>
                      </a:pPr>
                      <a:r>
                        <a:rPr lang="en-US" sz="2800" b="1">
                          <a:solidFill>
                            <a:srgbClr val="FF0000"/>
                          </a:solidFill>
                          <a:effectLst/>
                          <a:latin typeface="Times New Roman" panose="02020603050405020304" pitchFamily="18" charset="0"/>
                          <a:ea typeface="MS Mincho"/>
                          <a:cs typeface="Times New Roman" panose="02020603050405020304" pitchFamily="18" charset="0"/>
                        </a:rPr>
                        <a:t>Đạt/</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0000"/>
                        </a:lnSpc>
                        <a:spcAft>
                          <a:spcPts val="0"/>
                        </a:spcAft>
                        <a:tabLst>
                          <a:tab pos="1386840" algn="l"/>
                        </a:tabLst>
                      </a:pPr>
                      <a:r>
                        <a:rPr lang="en-US" sz="2800" b="1">
                          <a:solidFill>
                            <a:srgbClr val="FF0000"/>
                          </a:solidFill>
                          <a:effectLst/>
                          <a:latin typeface="Times New Roman" panose="02020603050405020304" pitchFamily="18" charset="0"/>
                          <a:ea typeface="MS Mincho"/>
                          <a:cs typeface="Times New Roman" panose="02020603050405020304" pitchFamily="18" charset="0"/>
                        </a:rPr>
                        <a:t>Chưa đạt</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154869526"/>
                  </a:ext>
                </a:extLst>
              </a:tr>
              <a:tr h="559559">
                <a:tc>
                  <a:txBody>
                    <a:bodyPr/>
                    <a:lstStyle/>
                    <a:p>
                      <a:pPr algn="ctr">
                        <a:lnSpc>
                          <a:spcPct val="100000"/>
                        </a:lnSpc>
                        <a:spcAft>
                          <a:spcPts val="0"/>
                        </a:spcAft>
                        <a:tabLst>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0000"/>
                        </a:lnSpc>
                        <a:spcAft>
                          <a:spcPts val="0"/>
                        </a:spcAft>
                        <a:tabLst>
                          <a:tab pos="1386840" algn="l"/>
                        </a:tabLst>
                      </a:pPr>
                      <a:r>
                        <a:rPr lang="en-US" sz="2800">
                          <a:solidFill>
                            <a:srgbClr val="0D0D0D"/>
                          </a:solidFill>
                          <a:effectLst/>
                          <a:latin typeface="Times New Roman" panose="02020603050405020304" pitchFamily="18" charset="0"/>
                          <a:ea typeface="MS Mincho"/>
                          <a:cs typeface="Times New Roman" panose="02020603050405020304" pitchFamily="18" charset="0"/>
                        </a:rPr>
                        <a:t>Mở đoạn bằng chữ viết hoa lùi vào đầu </a:t>
                      </a:r>
                      <a:r>
                        <a:rPr lang="en-US" sz="2800" smtClean="0">
                          <a:solidFill>
                            <a:srgbClr val="0D0D0D"/>
                          </a:solidFill>
                          <a:effectLst/>
                          <a:latin typeface="Times New Roman" panose="02020603050405020304" pitchFamily="18" charset="0"/>
                          <a:ea typeface="MS Mincho"/>
                          <a:cs typeface="Times New Roman" panose="02020603050405020304" pitchFamily="18" charset="0"/>
                        </a:rPr>
                        <a:t>dòng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9691350"/>
                  </a:ext>
                </a:extLst>
              </a:tr>
              <a:tr h="1078173">
                <a:tc>
                  <a:txBody>
                    <a:bodyPr/>
                    <a:lstStyle/>
                    <a:p>
                      <a:pPr algn="ctr">
                        <a:lnSpc>
                          <a:spcPct val="100000"/>
                        </a:lnSpc>
                        <a:spcAft>
                          <a:spcPts val="0"/>
                        </a:spcAft>
                        <a:tabLst>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Mở đoạn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tabLst>
                          <a:tab pos="1386840" algn="l"/>
                        </a:tabLst>
                      </a:pPr>
                      <a:r>
                        <a:rPr lang="en-US" sz="2800">
                          <a:solidFill>
                            <a:srgbClr val="0D0D0D"/>
                          </a:solidFill>
                          <a:effectLst/>
                          <a:latin typeface="Times New Roman" panose="02020603050405020304" pitchFamily="18" charset="0"/>
                          <a:ea typeface="MS Mincho"/>
                          <a:cs typeface="Times New Roman" panose="02020603050405020304" pitchFamily="18" charset="0"/>
                        </a:rPr>
                        <a:t>Nêu nhan đề, tên tác giả và cảm xúc khái quát về yếu tố nội dung, hạy nghệ thuật, …của bài thơ.</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5435376"/>
                  </a:ext>
                </a:extLst>
              </a:tr>
            </a:tbl>
          </a:graphicData>
        </a:graphic>
      </p:graphicFrame>
    </p:spTree>
    <p:extLst>
      <p:ext uri="{BB962C8B-B14F-4D97-AF65-F5344CB8AC3E}">
        <p14:creationId xmlns:p14="http://schemas.microsoft.com/office/powerpoint/2010/main" val="1215013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325408762"/>
              </p:ext>
            </p:extLst>
          </p:nvPr>
        </p:nvGraphicFramePr>
        <p:xfrm>
          <a:off x="504966" y="1460311"/>
          <a:ext cx="11150221" cy="5227091"/>
        </p:xfrm>
        <a:graphic>
          <a:graphicData uri="http://schemas.openxmlformats.org/drawingml/2006/table">
            <a:tbl>
              <a:tblPr firstRow="1" firstCol="1" bandRow="1" bandCol="1"/>
              <a:tblGrid>
                <a:gridCol w="2306472">
                  <a:extLst>
                    <a:ext uri="{9D8B030D-6E8A-4147-A177-3AD203B41FA5}">
                      <a16:colId xmlns:a16="http://schemas.microsoft.com/office/drawing/2014/main" val="3349479860"/>
                    </a:ext>
                  </a:extLst>
                </a:gridCol>
                <a:gridCol w="7124131">
                  <a:extLst>
                    <a:ext uri="{9D8B030D-6E8A-4147-A177-3AD203B41FA5}">
                      <a16:colId xmlns:a16="http://schemas.microsoft.com/office/drawing/2014/main" val="3074817163"/>
                    </a:ext>
                  </a:extLst>
                </a:gridCol>
                <a:gridCol w="1719618">
                  <a:extLst>
                    <a:ext uri="{9D8B030D-6E8A-4147-A177-3AD203B41FA5}">
                      <a16:colId xmlns:a16="http://schemas.microsoft.com/office/drawing/2014/main" val="2696488104"/>
                    </a:ext>
                  </a:extLst>
                </a:gridCol>
              </a:tblGrid>
              <a:tr h="896786">
                <a:tc>
                  <a:txBody>
                    <a:bodyPr/>
                    <a:lstStyle/>
                    <a:p>
                      <a:pPr algn="ctr">
                        <a:lnSpc>
                          <a:spcPct val="100000"/>
                        </a:lnSpc>
                        <a:spcAft>
                          <a:spcPts val="0"/>
                        </a:spcAft>
                        <a:tabLst>
                          <a:tab pos="1386840" algn="l"/>
                        </a:tabLst>
                      </a:pPr>
                      <a:r>
                        <a:rPr lang="en-US" sz="2800" b="1">
                          <a:solidFill>
                            <a:srgbClr val="FF0000"/>
                          </a:solidFill>
                          <a:effectLst/>
                          <a:latin typeface="Times New Roman" panose="02020603050405020304" pitchFamily="18" charset="0"/>
                          <a:ea typeface="MS Mincho"/>
                          <a:cs typeface="Times New Roman" panose="02020603050405020304" pitchFamily="18" charset="0"/>
                        </a:rPr>
                        <a:t>Các phần của đoạn văn</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0000"/>
                        </a:lnSpc>
                        <a:spcAft>
                          <a:spcPts val="0"/>
                        </a:spcAft>
                        <a:tabLst>
                          <a:tab pos="1386840" algn="l"/>
                        </a:tabLst>
                      </a:pPr>
                      <a:r>
                        <a:rPr lang="en-US" sz="2800" b="1">
                          <a:solidFill>
                            <a:srgbClr val="FF0000"/>
                          </a:solidFill>
                          <a:effectLst/>
                          <a:latin typeface="Times New Roman" panose="02020603050405020304" pitchFamily="18" charset="0"/>
                          <a:ea typeface="MS Mincho"/>
                          <a:cs typeface="Times New Roman" panose="02020603050405020304" pitchFamily="18" charset="0"/>
                        </a:rPr>
                        <a:t>Nội dung kiểm tra</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0000"/>
                        </a:lnSpc>
                        <a:spcAft>
                          <a:spcPts val="0"/>
                        </a:spcAft>
                        <a:tabLst>
                          <a:tab pos="1386840" algn="l"/>
                        </a:tabLst>
                      </a:pPr>
                      <a:r>
                        <a:rPr lang="en-US" sz="2800" b="1">
                          <a:solidFill>
                            <a:srgbClr val="FF0000"/>
                          </a:solidFill>
                          <a:effectLst/>
                          <a:latin typeface="Times New Roman" panose="02020603050405020304" pitchFamily="18" charset="0"/>
                          <a:ea typeface="MS Mincho"/>
                          <a:cs typeface="Times New Roman" panose="02020603050405020304" pitchFamily="18" charset="0"/>
                        </a:rPr>
                        <a:t>Đạt/</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0000"/>
                        </a:lnSpc>
                        <a:spcAft>
                          <a:spcPts val="0"/>
                        </a:spcAft>
                        <a:tabLst>
                          <a:tab pos="1386840" algn="l"/>
                        </a:tabLst>
                      </a:pPr>
                      <a:r>
                        <a:rPr lang="en-US" sz="2800" b="1">
                          <a:solidFill>
                            <a:srgbClr val="FF0000"/>
                          </a:solidFill>
                          <a:effectLst/>
                          <a:latin typeface="Times New Roman" panose="02020603050405020304" pitchFamily="18" charset="0"/>
                          <a:ea typeface="MS Mincho"/>
                          <a:cs typeface="Times New Roman" panose="02020603050405020304" pitchFamily="18" charset="0"/>
                        </a:rPr>
                        <a:t>Chưa đạt</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154869526"/>
                  </a:ext>
                </a:extLst>
              </a:tr>
              <a:tr h="866061">
                <a:tc rowSpan="3">
                  <a:txBody>
                    <a:bodyPr/>
                    <a:lstStyle/>
                    <a:p>
                      <a:pPr algn="ctr">
                        <a:lnSpc>
                          <a:spcPct val="100000"/>
                        </a:lnSpc>
                        <a:spcAft>
                          <a:spcPts val="0"/>
                        </a:spcAft>
                        <a:tabLst>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0000"/>
                        </a:lnSpc>
                        <a:spcAft>
                          <a:spcPts val="0"/>
                        </a:spcAft>
                        <a:tabLst>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Thân đoạn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457200">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Trình bày cảm xúc về bài thơ theo một trình tự hợp lí bằng một số câu.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tabLst>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90277673"/>
                  </a:ext>
                </a:extLst>
              </a:tr>
              <a:tr h="866061">
                <a:tc vMerge="1">
                  <a:txBody>
                    <a:bodyPr/>
                    <a:lstStyle/>
                    <a:p>
                      <a:endParaRPr lang="en-US"/>
                    </a:p>
                  </a:txBody>
                  <a:tcPr/>
                </a:tc>
                <a:tc>
                  <a:txBody>
                    <a:bodyPr/>
                    <a:lstStyle/>
                    <a:p>
                      <a:pPr marL="457200">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Trích một số từ ngữ, hình ảnh gợi cảm xúc trong bài thơ.</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tabLst>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564827957"/>
                  </a:ext>
                </a:extLst>
              </a:tr>
              <a:tr h="866061">
                <a:tc vMerge="1">
                  <a:txBody>
                    <a:bodyPr/>
                    <a:lstStyle/>
                    <a:p>
                      <a:endParaRPr lang="en-US"/>
                    </a:p>
                  </a:txBody>
                  <a:tcPr/>
                </a:tc>
                <a:tc>
                  <a:txBody>
                    <a:bodyPr/>
                    <a:lstStyle/>
                    <a:p>
                      <a:pPr marL="457200">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Sử dụng một số từ ngữ để tạo sự liên kết chặt chẽ giữa các câu.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tabLst>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189748783"/>
                  </a:ext>
                </a:extLst>
              </a:tr>
              <a:tr h="866061">
                <a:tc rowSpan="2">
                  <a:txBody>
                    <a:bodyPr/>
                    <a:lstStyle/>
                    <a:p>
                      <a:pPr algn="ctr">
                        <a:lnSpc>
                          <a:spcPct val="100000"/>
                        </a:lnSpc>
                        <a:spcAft>
                          <a:spcPts val="0"/>
                        </a:spcAft>
                        <a:tabLst>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0000"/>
                        </a:lnSpc>
                        <a:spcAft>
                          <a:spcPts val="0"/>
                        </a:spcAft>
                        <a:tabLst>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Kết đoạn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marL="457200">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Khẳng định lại cảm xúc và ý nghĩa của bài thơ với bản thân.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lnSpc>
                          <a:spcPct val="100000"/>
                        </a:lnSpc>
                        <a:spcAft>
                          <a:spcPts val="0"/>
                        </a:spcAft>
                        <a:tabLst>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4274637576"/>
                  </a:ext>
                </a:extLst>
              </a:tr>
              <a:tr h="866061">
                <a:tc vMerge="1">
                  <a:txBody>
                    <a:bodyPr/>
                    <a:lstStyle/>
                    <a:p>
                      <a:endParaRPr lang="en-US"/>
                    </a:p>
                  </a:txBody>
                  <a:tcPr/>
                </a:tc>
                <a:tc>
                  <a:txBody>
                    <a:bodyPr/>
                    <a:lstStyle/>
                    <a:p>
                      <a:pPr marL="457200">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Kết đoạn bằng dấu câu dùng để ngắt đoạn.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lnSpc>
                          <a:spcPct val="100000"/>
                        </a:lnSpc>
                        <a:spcAft>
                          <a:spcPts val="0"/>
                        </a:spcAft>
                        <a:tabLst>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4007835718"/>
                  </a:ext>
                </a:extLst>
              </a:tr>
            </a:tbl>
          </a:graphicData>
        </a:graphic>
      </p:graphicFrame>
    </p:spTree>
    <p:extLst>
      <p:ext uri="{BB962C8B-B14F-4D97-AF65-F5344CB8AC3E}">
        <p14:creationId xmlns:p14="http://schemas.microsoft.com/office/powerpoint/2010/main" val="746849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737" y="565162"/>
            <a:ext cx="7840608" cy="523220"/>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a:ln>
                  <a:noFill/>
                </a:ln>
                <a:solidFill>
                  <a:srgbClr val="51484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Học sinh chỉnh sửa bài viết (dựa vào bảng kiểm)</a:t>
            </a:r>
            <a:endParaRPr kumimoji="0" lang="en-US" sz="2800" b="0" i="0" u="none" strike="noStrike" kern="1200" cap="none" spc="0" normalizeH="0" baseline="0" noProof="0">
              <a:ln>
                <a:noFill/>
              </a:ln>
              <a:solidFill>
                <a:srgbClr val="514843"/>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243951" y="1547799"/>
            <a:ext cx="5130892" cy="523220"/>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1" i="0" u="none" strike="noStrike" kern="1200" cap="none" spc="0" normalizeH="0" baseline="0" noProof="0">
                <a:ln>
                  <a:noFill/>
                </a:ln>
                <a:solidFill>
                  <a:srgbClr val="FF0000"/>
                </a:solidFill>
                <a:effectLst/>
                <a:uLnTx/>
                <a:uFillTx/>
                <a:latin typeface="Times New Roman" panose="02020603050405020304" pitchFamily="18" charset="0"/>
                <a:ea typeface="MS Mincho"/>
                <a:cs typeface="Times New Roman" panose="02020603050405020304" pitchFamily="18" charset="0"/>
              </a:rPr>
              <a:t>PHIẾU CHỈNH SỬA BÀI VIẾT</a:t>
            </a:r>
            <a:endParaRPr kumimoji="0" lang="en-US" sz="2800" b="0" i="0" u="none" strike="noStrike" kern="1200" cap="none" spc="0" normalizeH="0" baseline="0" noProof="0">
              <a:ln>
                <a:noFill/>
              </a:ln>
              <a:solidFill>
                <a:srgbClr val="514843"/>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573206" y="2239454"/>
            <a:ext cx="11136573" cy="3970318"/>
          </a:xfrm>
          <a:prstGeom prst="rect">
            <a:avLst/>
          </a:prstGeom>
        </p:spPr>
        <p:txBody>
          <a:bodyPr wrap="square">
            <a:spAutoFit/>
          </a:bodyPr>
          <a:lstStyle/>
          <a:p>
            <a:pPr algn="just">
              <a:spcAft>
                <a:spcPts val="0"/>
              </a:spcAft>
              <a:tabLst>
                <a:tab pos="1386840" algn="l"/>
              </a:tabLst>
            </a:pPr>
            <a:r>
              <a:rPr lang="en-US" sz="2800">
                <a:solidFill>
                  <a:srgbClr val="0D0D0D"/>
                </a:solidFill>
                <a:latin typeface="Times New Roman" panose="02020603050405020304" pitchFamily="18" charset="0"/>
                <a:ea typeface="MS Mincho"/>
              </a:rPr>
              <a:t>1. Đoạn văn em viết  đã giới thiệu nhan đề bài thơ, tên tác giả, và nêu cảm xúc chung của người viết</a:t>
            </a:r>
            <a:r>
              <a:rPr lang="en-US" sz="2800" i="1">
                <a:solidFill>
                  <a:srgbClr val="0D0D0D"/>
                </a:solidFill>
                <a:latin typeface="Times New Roman" panose="02020603050405020304" pitchFamily="18" charset="0"/>
                <a:ea typeface="MS Mincho"/>
              </a:rPr>
              <a:t> </a:t>
            </a:r>
            <a:r>
              <a:rPr lang="en-US" sz="2800">
                <a:solidFill>
                  <a:srgbClr val="0D0D0D"/>
                </a:solidFill>
                <a:latin typeface="Times New Roman" panose="02020603050405020304" pitchFamily="18" charset="0"/>
                <a:ea typeface="MS Mincho"/>
              </a:rPr>
              <a:t>?</a:t>
            </a:r>
            <a:endParaRPr lang="en-US" sz="2400">
              <a:latin typeface="Times New Roman" panose="02020603050405020304" pitchFamily="18" charset="0"/>
              <a:ea typeface="Times New Roman" panose="02020603050405020304" pitchFamily="18" charset="0"/>
            </a:endParaRPr>
          </a:p>
          <a:p>
            <a:pPr algn="just">
              <a:spcAft>
                <a:spcPts val="0"/>
              </a:spcAft>
              <a:tabLst>
                <a:tab pos="1386840" algn="l"/>
              </a:tabLst>
            </a:pPr>
            <a:r>
              <a:rPr lang="en-US" sz="2800" smtClean="0">
                <a:solidFill>
                  <a:srgbClr val="0D0D0D"/>
                </a:solidFill>
                <a:latin typeface="Times New Roman" panose="02020603050405020304" pitchFamily="18" charset="0"/>
                <a:ea typeface="MS Mincho"/>
              </a:rPr>
              <a:t>...........................................................................................................................</a:t>
            </a:r>
            <a:endParaRPr lang="en-US" sz="2400">
              <a:latin typeface="Times New Roman" panose="02020603050405020304" pitchFamily="18" charset="0"/>
              <a:ea typeface="Times New Roman" panose="02020603050405020304" pitchFamily="18" charset="0"/>
            </a:endParaRPr>
          </a:p>
          <a:p>
            <a:pPr>
              <a:spcAft>
                <a:spcPts val="0"/>
              </a:spcAft>
              <a:tabLst>
                <a:tab pos="1386840" algn="l"/>
              </a:tabLst>
            </a:pPr>
            <a:r>
              <a:rPr lang="en-US" sz="2800">
                <a:solidFill>
                  <a:srgbClr val="0D0D0D"/>
                </a:solidFill>
                <a:latin typeface="Times New Roman" panose="02020603050405020304" pitchFamily="18" charset="0"/>
                <a:ea typeface="MS Mincho"/>
              </a:rPr>
              <a:t>2. Nội dung đoạn văn em viết đã nêu và đánh giá ý nghĩa của các chi tiết mang tính tự sự và miêu tả trong bài thơ chưa? </a:t>
            </a:r>
            <a:r>
              <a:rPr lang="en-US" sz="2800" smtClean="0">
                <a:solidFill>
                  <a:srgbClr val="0D0D0D"/>
                </a:solidFill>
                <a:latin typeface="Times New Roman" panose="02020603050405020304" pitchFamily="18" charset="0"/>
                <a:ea typeface="MS Mincho"/>
              </a:rPr>
              <a:t>...........................................................................................................................</a:t>
            </a:r>
            <a:endParaRPr lang="en-US" sz="2400">
              <a:latin typeface="Times New Roman" panose="02020603050405020304" pitchFamily="18" charset="0"/>
              <a:ea typeface="Times New Roman" panose="02020603050405020304" pitchFamily="18" charset="0"/>
            </a:endParaRPr>
          </a:p>
          <a:p>
            <a:pPr algn="just">
              <a:spcAft>
                <a:spcPts val="0"/>
              </a:spcAft>
              <a:tabLst>
                <a:tab pos="1386840" algn="l"/>
              </a:tabLst>
            </a:pPr>
            <a:r>
              <a:rPr lang="en-US" sz="2800">
                <a:latin typeface="Times New Roman" panose="02020603050405020304" pitchFamily="18" charset="0"/>
                <a:ea typeface="MS Mincho"/>
              </a:rPr>
              <a:t>3.Em có dùng những </a:t>
            </a:r>
            <a:r>
              <a:rPr lang="en-US" sz="2800">
                <a:solidFill>
                  <a:srgbClr val="0D0D0D"/>
                </a:solidFill>
                <a:latin typeface="Times New Roman" panose="02020603050405020304" pitchFamily="18" charset="0"/>
                <a:ea typeface="MS Mincho"/>
              </a:rPr>
              <a:t>từ ngữ thể hiện được cảm xúc của mình về bài thơ chưa?</a:t>
            </a:r>
            <a:endParaRPr lang="en-US" sz="2400">
              <a:latin typeface="Times New Roman" panose="02020603050405020304" pitchFamily="18" charset="0"/>
              <a:ea typeface="Times New Roman" panose="02020603050405020304" pitchFamily="18" charset="0"/>
            </a:endParaRPr>
          </a:p>
          <a:p>
            <a:pPr algn="just">
              <a:spcAft>
                <a:spcPts val="0"/>
              </a:spcAft>
              <a:tabLst>
                <a:tab pos="1386840" algn="l"/>
              </a:tabLst>
            </a:pPr>
            <a:r>
              <a:rPr lang="en-US" sz="2800" smtClean="0">
                <a:solidFill>
                  <a:srgbClr val="0D0D0D"/>
                </a:solidFill>
                <a:latin typeface="Times New Roman" panose="02020603050405020304" pitchFamily="18" charset="0"/>
                <a:ea typeface="MS Mincho"/>
              </a:rPr>
              <a:t>..........................................................................................................................</a:t>
            </a:r>
            <a:endParaRPr lang="en-US" sz="24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65163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737" y="565162"/>
            <a:ext cx="7840608" cy="523220"/>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a:ln>
                  <a:noFill/>
                </a:ln>
                <a:solidFill>
                  <a:srgbClr val="51484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Học sinh chỉnh sửa bài viết (dựa vào bảng kiểm)</a:t>
            </a:r>
            <a:endParaRPr kumimoji="0" lang="en-US" sz="2800" b="0" i="0" u="none" strike="noStrike" kern="1200" cap="none" spc="0" normalizeH="0" baseline="0" noProof="0">
              <a:ln>
                <a:noFill/>
              </a:ln>
              <a:solidFill>
                <a:srgbClr val="514843"/>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243951" y="1547799"/>
            <a:ext cx="5130892" cy="523220"/>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1" i="0" u="none" strike="noStrike" kern="1200" cap="none" spc="0" normalizeH="0" baseline="0" noProof="0">
                <a:ln>
                  <a:noFill/>
                </a:ln>
                <a:solidFill>
                  <a:srgbClr val="FF0000"/>
                </a:solidFill>
                <a:effectLst/>
                <a:uLnTx/>
                <a:uFillTx/>
                <a:latin typeface="Times New Roman" panose="02020603050405020304" pitchFamily="18" charset="0"/>
                <a:ea typeface="MS Mincho"/>
                <a:cs typeface="Times New Roman" panose="02020603050405020304" pitchFamily="18" charset="0"/>
              </a:rPr>
              <a:t>PHIẾU CHỈNH SỬA BÀI VIẾT</a:t>
            </a:r>
            <a:endParaRPr kumimoji="0" lang="en-US" sz="2800" b="0" i="0" u="none" strike="noStrike" kern="1200" cap="none" spc="0" normalizeH="0" baseline="0" noProof="0">
              <a:ln>
                <a:noFill/>
              </a:ln>
              <a:solidFill>
                <a:srgbClr val="514843"/>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573206" y="2239454"/>
            <a:ext cx="11136573" cy="3970318"/>
          </a:xfrm>
          <a:prstGeom prst="rect">
            <a:avLst/>
          </a:prstGeom>
        </p:spPr>
        <p:txBody>
          <a:bodyPr wrap="square">
            <a:spAutoFit/>
          </a:bodyPr>
          <a:lstStyle/>
          <a:p>
            <a:pPr lvl="0" algn="just">
              <a:tabLst>
                <a:tab pos="1386840" algn="l"/>
              </a:tabLst>
            </a:pPr>
            <a:r>
              <a:rPr lang="en-US" sz="2800">
                <a:solidFill>
                  <a:srgbClr val="514843"/>
                </a:solidFill>
                <a:latin typeface="Times New Roman" panose="02020603050405020304" pitchFamily="18" charset="0"/>
                <a:ea typeface="MS Mincho"/>
              </a:rPr>
              <a:t>4.Có nên bổ sung nội dung cho bài viết không? (Nếu có, hãy viết rõ ý cần bổ</a:t>
            </a:r>
            <a:endParaRPr lang="en-US" sz="2800">
              <a:solidFill>
                <a:srgbClr val="514843"/>
              </a:solidFill>
              <a:latin typeface="Times New Roman" panose="02020603050405020304" pitchFamily="18" charset="0"/>
              <a:ea typeface="Times New Roman" panose="02020603050405020304" pitchFamily="18" charset="0"/>
            </a:endParaRPr>
          </a:p>
          <a:p>
            <a:pPr lvl="0" algn="just">
              <a:tabLst>
                <a:tab pos="1386840" algn="l"/>
              </a:tabLst>
            </a:pPr>
            <a:r>
              <a:rPr lang="en-US" sz="2800">
                <a:solidFill>
                  <a:srgbClr val="514843"/>
                </a:solidFill>
                <a:latin typeface="Times New Roman" panose="02020603050405020304" pitchFamily="18" charset="0"/>
                <a:ea typeface="MS Mincho"/>
              </a:rPr>
              <a:t>sung.)</a:t>
            </a:r>
            <a:endParaRPr lang="en-US" sz="2800">
              <a:solidFill>
                <a:srgbClr val="514843"/>
              </a:solidFill>
              <a:latin typeface="Times New Roman" panose="02020603050405020304" pitchFamily="18" charset="0"/>
              <a:ea typeface="Times New Roman" panose="02020603050405020304" pitchFamily="18" charset="0"/>
            </a:endParaRPr>
          </a:p>
          <a:p>
            <a:pPr lvl="0" algn="just">
              <a:tabLst>
                <a:tab pos="1386840" algn="l"/>
              </a:tabLst>
            </a:pPr>
            <a:r>
              <a:rPr lang="en-US" sz="2800" smtClean="0">
                <a:solidFill>
                  <a:srgbClr val="0D0D0D"/>
                </a:solidFill>
                <a:latin typeface="Times New Roman" panose="02020603050405020304" pitchFamily="18" charset="0"/>
                <a:ea typeface="MS Mincho"/>
              </a:rPr>
              <a:t>...........................................................................................................................</a:t>
            </a:r>
            <a:endParaRPr lang="en-US" sz="2800">
              <a:solidFill>
                <a:srgbClr val="514843"/>
              </a:solidFill>
              <a:latin typeface="Times New Roman" panose="02020603050405020304" pitchFamily="18" charset="0"/>
              <a:ea typeface="Times New Roman" panose="02020603050405020304" pitchFamily="18" charset="0"/>
            </a:endParaRPr>
          </a:p>
          <a:p>
            <a:pPr lvl="0" algn="just">
              <a:tabLst>
                <a:tab pos="1386840" algn="l"/>
              </a:tabLst>
            </a:pPr>
            <a:r>
              <a:rPr lang="en-US" sz="2800">
                <a:solidFill>
                  <a:srgbClr val="514843"/>
                </a:solidFill>
                <a:latin typeface="Times New Roman" panose="02020603050405020304" pitchFamily="18" charset="0"/>
                <a:ea typeface="MS Mincho"/>
              </a:rPr>
              <a:t>5.Có nên lược bỏ các câu trong bài viết không? (Nếu có, hãy viết rõ câu </a:t>
            </a:r>
            <a:endParaRPr lang="en-US" sz="2800">
              <a:solidFill>
                <a:srgbClr val="514843"/>
              </a:solidFill>
              <a:latin typeface="Times New Roman" panose="02020603050405020304" pitchFamily="18" charset="0"/>
              <a:ea typeface="Times New Roman" panose="02020603050405020304" pitchFamily="18" charset="0"/>
            </a:endParaRPr>
          </a:p>
          <a:p>
            <a:pPr lvl="0" algn="just">
              <a:tabLst>
                <a:tab pos="1386840" algn="l"/>
              </a:tabLst>
            </a:pPr>
            <a:r>
              <a:rPr lang="en-US" sz="2800">
                <a:solidFill>
                  <a:srgbClr val="514843"/>
                </a:solidFill>
                <a:latin typeface="Times New Roman" panose="02020603050405020304" pitchFamily="18" charset="0"/>
                <a:ea typeface="MS Mincho"/>
              </a:rPr>
              <a:t>hay đoạn cần lược bỏ.)</a:t>
            </a:r>
            <a:endParaRPr lang="en-US" sz="2800">
              <a:solidFill>
                <a:srgbClr val="514843"/>
              </a:solidFill>
              <a:latin typeface="Times New Roman" panose="02020603050405020304" pitchFamily="18" charset="0"/>
              <a:ea typeface="Times New Roman" panose="02020603050405020304" pitchFamily="18" charset="0"/>
            </a:endParaRPr>
          </a:p>
          <a:p>
            <a:pPr lvl="0" algn="just">
              <a:tabLst>
                <a:tab pos="1386840" algn="l"/>
              </a:tabLst>
            </a:pPr>
            <a:r>
              <a:rPr lang="en-US" sz="2800" smtClean="0">
                <a:solidFill>
                  <a:srgbClr val="0D0D0D"/>
                </a:solidFill>
                <a:latin typeface="Times New Roman" panose="02020603050405020304" pitchFamily="18" charset="0"/>
                <a:ea typeface="MS Mincho"/>
              </a:rPr>
              <a:t>...........................................................................................................................</a:t>
            </a:r>
            <a:endParaRPr lang="en-US" sz="2800">
              <a:solidFill>
                <a:srgbClr val="514843"/>
              </a:solidFill>
              <a:latin typeface="Times New Roman" panose="02020603050405020304" pitchFamily="18" charset="0"/>
              <a:ea typeface="Times New Roman" panose="02020603050405020304" pitchFamily="18" charset="0"/>
            </a:endParaRPr>
          </a:p>
          <a:p>
            <a:pPr lvl="0" algn="just">
              <a:tabLst>
                <a:tab pos="1386840" algn="l"/>
              </a:tabLst>
            </a:pPr>
            <a:r>
              <a:rPr lang="en-US" sz="2800">
                <a:solidFill>
                  <a:srgbClr val="514843"/>
                </a:solidFill>
                <a:latin typeface="Times New Roman" panose="02020603050405020304" pitchFamily="18" charset="0"/>
                <a:ea typeface="MS Mincho"/>
              </a:rPr>
              <a:t>6.Bài viết có mắc lỗi chính tả hay lỗi diễn đạt không? (Nếu có, hãy viết rõ</a:t>
            </a:r>
            <a:endParaRPr lang="en-US" sz="2800">
              <a:solidFill>
                <a:srgbClr val="514843"/>
              </a:solidFill>
              <a:latin typeface="Times New Roman" panose="02020603050405020304" pitchFamily="18" charset="0"/>
              <a:ea typeface="Times New Roman" panose="02020603050405020304" pitchFamily="18" charset="0"/>
            </a:endParaRPr>
          </a:p>
          <a:p>
            <a:pPr lvl="0" algn="just">
              <a:tabLst>
                <a:tab pos="1386840" algn="l"/>
              </a:tabLst>
            </a:pPr>
            <a:r>
              <a:rPr lang="en-US" sz="2800">
                <a:solidFill>
                  <a:srgbClr val="514843"/>
                </a:solidFill>
                <a:latin typeface="Times New Roman" panose="02020603050405020304" pitchFamily="18" charset="0"/>
                <a:ea typeface="MS Mincho"/>
              </a:rPr>
              <a:t> các mắc lỗi chính tả hay lỗi diễn đạt cần sửa chữa.)</a:t>
            </a:r>
            <a:endParaRPr lang="en-US" sz="2800">
              <a:solidFill>
                <a:srgbClr val="514843"/>
              </a:solidFill>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0" i="0" u="none" strike="noStrike" kern="1200" cap="none" spc="0" normalizeH="0" baseline="0" noProof="0" smtClean="0">
                <a:ln>
                  <a:noFill/>
                </a:ln>
                <a:solidFill>
                  <a:srgbClr val="0D0D0D"/>
                </a:solidFill>
                <a:effectLst/>
                <a:uLnTx/>
                <a:uFillTx/>
                <a:latin typeface="Times New Roman" panose="02020603050405020304" pitchFamily="18" charset="0"/>
                <a:ea typeface="MS Mincho"/>
              </a:rPr>
              <a:t>..........................................................................................................................</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91208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12228" y="583020"/>
            <a:ext cx="5389489" cy="523220"/>
          </a:xfrm>
          <a:prstGeom prst="rect">
            <a:avLst/>
          </a:prstGeom>
        </p:spPr>
        <p:txBody>
          <a:bodyPr wrap="none">
            <a:spAutoFit/>
          </a:bodyPr>
          <a:lstStyle/>
          <a:p>
            <a:pPr>
              <a:spcAft>
                <a:spcPts val="0"/>
              </a:spcAft>
            </a:pPr>
            <a:r>
              <a:rPr lang="en-US" sz="2800">
                <a:solidFill>
                  <a:srgbClr val="FF0000"/>
                </a:solidFill>
                <a:latin typeface="Times New Roman" panose="02020603050405020304" pitchFamily="18" charset="0"/>
                <a:ea typeface="Times New Roman" panose="02020603050405020304" pitchFamily="18" charset="0"/>
                <a:sym typeface="Wingdings" panose="05000000000000000000" pitchFamily="2" charset="2"/>
              </a:rPr>
              <a:t></a:t>
            </a:r>
            <a:r>
              <a:rPr lang="en-US" sz="2800">
                <a:solidFill>
                  <a:srgbClr val="FF0000"/>
                </a:solidFill>
                <a:latin typeface="Times New Roman" panose="02020603050405020304" pitchFamily="18" charset="0"/>
                <a:ea typeface="Times New Roman" panose="02020603050405020304" pitchFamily="18" charset="0"/>
              </a:rPr>
              <a:t> </a:t>
            </a:r>
            <a:r>
              <a:rPr lang="en-US" sz="2800" b="1">
                <a:solidFill>
                  <a:srgbClr val="FF0000"/>
                </a:solidFill>
                <a:latin typeface="Times New Roman" panose="02020603050405020304" pitchFamily="18" charset="0"/>
                <a:ea typeface="Times New Roman" panose="02020603050405020304" pitchFamily="18" charset="0"/>
              </a:rPr>
              <a:t>BÁO CÁO SẢN PHẨM VIẾT  </a:t>
            </a:r>
            <a:endParaRPr lang="en-US" sz="2800">
              <a:solidFill>
                <a:srgbClr val="FF0000"/>
              </a:solidFill>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032439374"/>
              </p:ext>
            </p:extLst>
          </p:nvPr>
        </p:nvGraphicFramePr>
        <p:xfrm>
          <a:off x="327545" y="1553285"/>
          <a:ext cx="11505063" cy="5120640"/>
        </p:xfrm>
        <a:graphic>
          <a:graphicData uri="http://schemas.openxmlformats.org/drawingml/2006/table">
            <a:tbl>
              <a:tblPr firstRow="1" firstCol="1" bandRow="1" bandCol="1"/>
              <a:tblGrid>
                <a:gridCol w="1555846">
                  <a:extLst>
                    <a:ext uri="{9D8B030D-6E8A-4147-A177-3AD203B41FA5}">
                      <a16:colId xmlns:a16="http://schemas.microsoft.com/office/drawing/2014/main" val="1499721707"/>
                    </a:ext>
                  </a:extLst>
                </a:gridCol>
                <a:gridCol w="2361063">
                  <a:extLst>
                    <a:ext uri="{9D8B030D-6E8A-4147-A177-3AD203B41FA5}">
                      <a16:colId xmlns:a16="http://schemas.microsoft.com/office/drawing/2014/main" val="2457123841"/>
                    </a:ext>
                  </a:extLst>
                </a:gridCol>
                <a:gridCol w="2568292">
                  <a:extLst>
                    <a:ext uri="{9D8B030D-6E8A-4147-A177-3AD203B41FA5}">
                      <a16:colId xmlns:a16="http://schemas.microsoft.com/office/drawing/2014/main" val="1929929495"/>
                    </a:ext>
                  </a:extLst>
                </a:gridCol>
                <a:gridCol w="2698538">
                  <a:extLst>
                    <a:ext uri="{9D8B030D-6E8A-4147-A177-3AD203B41FA5}">
                      <a16:colId xmlns:a16="http://schemas.microsoft.com/office/drawing/2014/main" val="558433620"/>
                    </a:ext>
                  </a:extLst>
                </a:gridCol>
                <a:gridCol w="2321324">
                  <a:extLst>
                    <a:ext uri="{9D8B030D-6E8A-4147-A177-3AD203B41FA5}">
                      <a16:colId xmlns:a16="http://schemas.microsoft.com/office/drawing/2014/main" val="899627476"/>
                    </a:ext>
                  </a:extLst>
                </a:gridCol>
              </a:tblGrid>
              <a:tr h="1039177">
                <a:tc>
                  <a:txBody>
                    <a:bodyPr/>
                    <a:lstStyle/>
                    <a:p>
                      <a:pPr algn="l">
                        <a:lnSpc>
                          <a:spcPct val="100000"/>
                        </a:lnSpc>
                        <a:spcAft>
                          <a:spcPts val="0"/>
                        </a:spcAft>
                        <a:tabLst>
                          <a:tab pos="602615" algn="l"/>
                        </a:tabLst>
                      </a:pP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Mức </a:t>
                      </a: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endParaRPr lang="en-US" sz="2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spcAft>
                          <a:spcPts val="0"/>
                        </a:spcAft>
                        <a:tabLst>
                          <a:tab pos="602615" algn="l"/>
                        </a:tabLst>
                      </a:pP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spcAft>
                          <a:spcPts val="0"/>
                        </a:spcAft>
                        <a:tabLst>
                          <a:tab pos="602615" algn="l"/>
                        </a:tabLst>
                      </a:pPr>
                      <a:r>
                        <a:rPr lang="en-US" sz="2400" b="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Tiêu </a:t>
                      </a: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chí</a:t>
                      </a:r>
                      <a:endParaRPr lang="en-US" sz="2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45" marR="53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0000"/>
                        </a:lnSpc>
                        <a:spcAft>
                          <a:spcPts val="0"/>
                        </a:spcAft>
                        <a:tabLst>
                          <a:tab pos="602615" algn="l"/>
                        </a:tabLst>
                      </a:pP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spcAft>
                          <a:spcPts val="0"/>
                        </a:spcAft>
                        <a:tabLst>
                          <a:tab pos="602615" algn="l"/>
                        </a:tabLst>
                      </a:pP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Mức 1</a:t>
                      </a:r>
                      <a:endParaRPr lang="en-US" sz="2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45" marR="53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0000"/>
                        </a:lnSpc>
                        <a:spcAft>
                          <a:spcPts val="0"/>
                        </a:spcAft>
                        <a:tabLst>
                          <a:tab pos="602615" algn="l"/>
                        </a:tabLst>
                      </a:pP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spcAft>
                          <a:spcPts val="0"/>
                        </a:spcAft>
                        <a:tabLst>
                          <a:tab pos="602615" algn="l"/>
                        </a:tabLst>
                      </a:pP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Mức 2</a:t>
                      </a:r>
                      <a:endParaRPr lang="en-US" sz="2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45" marR="53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0000"/>
                        </a:lnSpc>
                        <a:spcAft>
                          <a:spcPts val="0"/>
                        </a:spcAft>
                        <a:tabLst>
                          <a:tab pos="602615" algn="l"/>
                        </a:tabLst>
                      </a:pP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spcAft>
                          <a:spcPts val="0"/>
                        </a:spcAft>
                        <a:tabLst>
                          <a:tab pos="602615" algn="l"/>
                        </a:tabLst>
                      </a:pP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Mức 3</a:t>
                      </a:r>
                      <a:endParaRPr lang="en-US" sz="2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45" marR="53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0000"/>
                        </a:lnSpc>
                        <a:spcAft>
                          <a:spcPts val="0"/>
                        </a:spcAft>
                      </a:pP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spcAft>
                          <a:spcPts val="0"/>
                        </a:spcAft>
                        <a:tabLst>
                          <a:tab pos="602615" algn="l"/>
                        </a:tabLst>
                      </a:pPr>
                      <a:r>
                        <a:rPr lang="en-US" sz="2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Mức 4</a:t>
                      </a:r>
                      <a:endParaRPr lang="en-US" sz="24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45" marR="53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5609500"/>
                  </a:ext>
                </a:extLst>
              </a:tr>
              <a:tr h="3931168">
                <a:tc>
                  <a:txBody>
                    <a:bodyPr/>
                    <a:lstStyle/>
                    <a:p>
                      <a:pPr>
                        <a:lnSpc>
                          <a:spcPct val="100000"/>
                        </a:lnSpc>
                        <a:spcAft>
                          <a:spcPts val="0"/>
                        </a:spcAft>
                        <a:tabLst>
                          <a:tab pos="602615" algn="l"/>
                        </a:tabLst>
                      </a:pPr>
                      <a:r>
                        <a:rPr lang="en-US" sz="240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Viết đoạn văn ghi lại cảm xúc về một bài thơ.</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spcAft>
                          <a:spcPts val="0"/>
                        </a:spcAft>
                        <a:tabLst>
                          <a:tab pos="602615" algn="l"/>
                        </a:tabLst>
                      </a:pPr>
                      <a:r>
                        <a:rPr lang="en-US" sz="240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(10 điểm)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45" marR="53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tabLst>
                          <a:tab pos="602615" algn="l"/>
                        </a:tabLs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Đảm bảo đầy đủ yêu cầu về kiến thức, kĩ năng </a:t>
                      </a:r>
                      <a:r>
                        <a:rPr lang="en-US" sz="240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viết đoạn văn ghi lại cảm xúc về một bài thơ. L</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ời văn trong sáng, văn viết giàu cảm xúc, giàu sức thuyết phục.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0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(9 -10 điểm</a:t>
                      </a:r>
                      <a:r>
                        <a:rPr lang="en-US" sz="240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45" marR="53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tabLst>
                          <a:tab pos="602615" algn="l"/>
                        </a:tabLst>
                      </a:pPr>
                      <a:r>
                        <a:rPr lang="en-US" sz="240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Đảm bảo yêu cầu về kiến thức, kĩ năng</a:t>
                      </a:r>
                      <a:r>
                        <a:rPr lang="en-US" sz="240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 viết đoạn văn ghi lại cảm xúc về một bài thơ </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nhưng còn mắc một vài lỗi diễn đạt, văn viết có cảm xúc</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nhưng chưa rõ ràng, sâu sắc</a:t>
                      </a:r>
                      <a:r>
                        <a:rPr lang="en-US" sz="240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smtClean="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7 - 8 điểm)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45" marR="53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tabLst>
                          <a:tab pos="602615" algn="l"/>
                        </a:tabLs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Đảm bảo yêu cầu cơ bản </a:t>
                      </a:r>
                      <a:r>
                        <a:rPr lang="en-US" sz="240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viết đoạn văn ghi lại cảm xúc về một bài thơ </a:t>
                      </a: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 chưa rõ ràng yếu tố tạo nên cảm xúc, chưa thể hiện rõ cảm xúc gì, còn nặng về diễn xuôi bài thơ</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spcAft>
                          <a:spcPts val="0"/>
                        </a:spcAft>
                        <a:tabLst>
                          <a:tab pos="602615" algn="l"/>
                        </a:tabLst>
                      </a:pPr>
                      <a:r>
                        <a:rPr lang="en-US" sz="240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(5- 6 điểm)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spcAft>
                          <a:spcPts val="0"/>
                        </a:spcAft>
                        <a:tabLst>
                          <a:tab pos="602615" algn="l"/>
                        </a:tabLst>
                      </a:pPr>
                      <a:r>
                        <a:rPr lang="en-US" sz="240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45" marR="53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tabLst>
                          <a:tab pos="602615" algn="l"/>
                        </a:tabLs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Chưa đảm bảo yêu cầu cơ bản </a:t>
                      </a:r>
                      <a:r>
                        <a:rPr lang="en-US" sz="240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viết đoạn văn ghi lại cảm xúc về một bài thơ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spcAft>
                          <a:spcPts val="0"/>
                        </a:spcAft>
                      </a:pPr>
                      <a:r>
                        <a:rPr lang="en-US" sz="240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(dưới 5điểm)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spcAft>
                          <a:spcPts val="0"/>
                        </a:spcAft>
                        <a:tabLst>
                          <a:tab pos="602615" algn="l"/>
                        </a:tabLst>
                      </a:pPr>
                      <a:r>
                        <a:rPr lang="en-US" sz="2400" b="1">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245" marR="53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9871046"/>
                  </a:ext>
                </a:extLst>
              </a:tr>
            </a:tbl>
          </a:graphicData>
        </a:graphic>
      </p:graphicFrame>
      <p:cxnSp>
        <p:nvCxnSpPr>
          <p:cNvPr id="5" name="Straight Connector 4"/>
          <p:cNvCxnSpPr/>
          <p:nvPr/>
        </p:nvCxnSpPr>
        <p:spPr>
          <a:xfrm>
            <a:off x="327546" y="1542197"/>
            <a:ext cx="1528550" cy="1078173"/>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3736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1000"/>
                                        <p:tgtEl>
                                          <p:spTgt spid="4"/>
                                        </p:tgtEl>
                                      </p:cBhvr>
                                    </p:animEffect>
                                  </p:childTnLst>
                                </p:cTn>
                              </p:par>
                              <p:par>
                                <p:cTn id="13" presetID="16" presetClass="entr" presetSubtype="21"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46161" y="2320119"/>
            <a:ext cx="10686197" cy="2805896"/>
          </a:xfrm>
          <a:prstGeom prst="rect">
            <a:avLst/>
          </a:prstGeom>
        </p:spPr>
        <p:txBody>
          <a:bodyPr wrap="square">
            <a:spAutoFit/>
          </a:bodyPr>
          <a:lstStyle/>
          <a:p>
            <a:pPr lvl="0">
              <a:lnSpc>
                <a:spcPct val="200000"/>
              </a:lnSpc>
              <a:spcAft>
                <a:spcPts val="1000"/>
              </a:spcAft>
              <a:tabLst>
                <a:tab pos="457200" algn="l"/>
                <a:tab pos="1386840" algn="l"/>
              </a:tabLst>
            </a:pPr>
            <a:r>
              <a:rPr lang="en-US" sz="2800" smtClean="0">
                <a:solidFill>
                  <a:srgbClr val="0D0D0D"/>
                </a:solidFill>
                <a:latin typeface="Times New Roman" panose="02020603050405020304" pitchFamily="18" charset="0"/>
                <a:ea typeface="Times New Roman" panose="02020603050405020304" pitchFamily="18" charset="0"/>
              </a:rPr>
              <a:t>- Hoàn </a:t>
            </a:r>
            <a:r>
              <a:rPr lang="en-US" sz="2800">
                <a:solidFill>
                  <a:srgbClr val="0D0D0D"/>
                </a:solidFill>
                <a:latin typeface="Times New Roman" panose="02020603050405020304" pitchFamily="18" charset="0"/>
                <a:ea typeface="Times New Roman" panose="02020603050405020304" pitchFamily="18" charset="0"/>
              </a:rPr>
              <a:t>thiện các bài tập vào vở;</a:t>
            </a:r>
            <a:endParaRPr lang="en-US" sz="2800">
              <a:latin typeface="Times New Roman" panose="02020603050405020304" pitchFamily="18" charset="0"/>
              <a:ea typeface="Times New Roman" panose="02020603050405020304" pitchFamily="18" charset="0"/>
            </a:endParaRPr>
          </a:p>
          <a:p>
            <a:pPr lvl="0">
              <a:lnSpc>
                <a:spcPct val="200000"/>
              </a:lnSpc>
              <a:spcAft>
                <a:spcPts val="0"/>
              </a:spcAft>
              <a:buSzPts val="1400"/>
            </a:pPr>
            <a:r>
              <a:rPr lang="en-US" sz="2800" smtClean="0">
                <a:latin typeface="Times New Roman" panose="02020603050405020304" pitchFamily="18" charset="0"/>
                <a:ea typeface="Times New Roman" panose="02020603050405020304" pitchFamily="18" charset="0"/>
              </a:rPr>
              <a:t>- Hoàn </a:t>
            </a:r>
            <a:r>
              <a:rPr lang="en-US" sz="2800">
                <a:latin typeface="Times New Roman" panose="02020603050405020304" pitchFamily="18" charset="0"/>
                <a:ea typeface="Times New Roman" panose="02020603050405020304" pitchFamily="18" charset="0"/>
              </a:rPr>
              <a:t>thiện lại bài viết theo bảng kiểm;</a:t>
            </a:r>
          </a:p>
          <a:p>
            <a:pPr algn="just">
              <a:lnSpc>
                <a:spcPct val="200000"/>
              </a:lnSpc>
              <a:spcAft>
                <a:spcPts val="0"/>
              </a:spcAft>
              <a:tabLst>
                <a:tab pos="1386840" algn="l"/>
              </a:tabLst>
            </a:pPr>
            <a:r>
              <a:rPr lang="en-US" sz="2800">
                <a:solidFill>
                  <a:srgbClr val="0D0D0D"/>
                </a:solidFill>
                <a:latin typeface="Times New Roman" panose="02020603050405020304" pitchFamily="18" charset="0"/>
                <a:ea typeface="Times New Roman" panose="02020603050405020304" pitchFamily="18" charset="0"/>
              </a:rPr>
              <a:t>- </a:t>
            </a:r>
            <a:r>
              <a:rPr lang="en-US" sz="2800" smtClean="0">
                <a:solidFill>
                  <a:srgbClr val="0D0D0D"/>
                </a:solidFill>
                <a:latin typeface="Times New Roman" panose="02020603050405020304" pitchFamily="18" charset="0"/>
                <a:ea typeface="Times New Roman" panose="02020603050405020304" pitchFamily="18" charset="0"/>
              </a:rPr>
              <a:t>Chuẩn </a:t>
            </a:r>
            <a:r>
              <a:rPr lang="en-US" sz="2800">
                <a:solidFill>
                  <a:srgbClr val="0D0D0D"/>
                </a:solidFill>
                <a:latin typeface="Times New Roman" panose="02020603050405020304" pitchFamily="18" charset="0"/>
                <a:ea typeface="Times New Roman" panose="02020603050405020304" pitchFamily="18" charset="0"/>
              </a:rPr>
              <a:t>bị các nội dung đã ôn tập của bài 7 để làm bài kiểm tra tổng hợp.</a:t>
            </a:r>
            <a:endParaRPr lang="en-US" sz="2800">
              <a:effectLst/>
              <a:latin typeface="Times New Roman" panose="02020603050405020304" pitchFamily="18" charset="0"/>
              <a:ea typeface="Times New Roman" panose="02020603050405020304" pitchFamily="18" charset="0"/>
            </a:endParaRPr>
          </a:p>
        </p:txBody>
      </p:sp>
      <p:sp>
        <p:nvSpPr>
          <p:cNvPr id="4" name="Rectangle 3"/>
          <p:cNvSpPr/>
          <p:nvPr/>
        </p:nvSpPr>
        <p:spPr>
          <a:xfrm>
            <a:off x="2938817" y="436735"/>
            <a:ext cx="6096000" cy="523220"/>
          </a:xfrm>
          <a:prstGeom prst="rect">
            <a:avLst/>
          </a:prstGeom>
        </p:spPr>
        <p:txBody>
          <a:bodyPr>
            <a:spAutoFit/>
          </a:bodyPr>
          <a:lstStyle/>
          <a:p>
            <a:pPr algn="ctr">
              <a:spcAft>
                <a:spcPts val="0"/>
              </a:spcAft>
            </a:pPr>
            <a:r>
              <a:rPr lang="en-US" sz="2800" b="1" smtClean="0">
                <a:solidFill>
                  <a:srgbClr val="FF0000"/>
                </a:solidFill>
                <a:latin typeface="Times New Roman" panose="02020603050405020304" pitchFamily="18" charset="0"/>
                <a:ea typeface="Times New Roman" panose="02020603050405020304" pitchFamily="18" charset="0"/>
              </a:rPr>
              <a:t>HƯỚNG </a:t>
            </a:r>
            <a:r>
              <a:rPr lang="en-US" sz="2800" b="1">
                <a:solidFill>
                  <a:srgbClr val="FF0000"/>
                </a:solidFill>
                <a:latin typeface="Times New Roman" panose="02020603050405020304" pitchFamily="18" charset="0"/>
                <a:ea typeface="Times New Roman" panose="02020603050405020304" pitchFamily="18" charset="0"/>
              </a:rPr>
              <a:t>DẪN TỰ HỌC</a:t>
            </a:r>
            <a:endParaRPr lang="en-US" sz="280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65137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9327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0650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3539" y="1651254"/>
            <a:ext cx="10395045" cy="4616648"/>
          </a:xfrm>
          <a:prstGeom prst="rect">
            <a:avLst/>
          </a:prstGeom>
        </p:spPr>
        <p:txBody>
          <a:bodyPr wrap="square">
            <a:spAutoFit/>
          </a:bodyPr>
          <a:lstStyle/>
          <a:p>
            <a:pPr>
              <a:lnSpc>
                <a:spcPct val="150000"/>
              </a:lnSpc>
            </a:pPr>
            <a:r>
              <a:rPr lang="vi-VN" sz="2800" b="1">
                <a:solidFill>
                  <a:srgbClr val="FF0000"/>
                </a:solidFill>
                <a:latin typeface="Times New Roman" panose="02020603050405020304" pitchFamily="18" charset="0"/>
                <a:ea typeface="MS Mincho"/>
                <a:cs typeface="Times New Roman" panose="02020603050405020304" pitchFamily="18" charset="0"/>
              </a:rPr>
              <a:t>b. Bước 2:</a:t>
            </a:r>
            <a:r>
              <a:rPr lang="vi-VN" sz="28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Tìm ý, lập dàn ý</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tabLst>
                <a:tab pos="1386840" algn="l"/>
              </a:tabLst>
            </a:pPr>
            <a:r>
              <a:rPr lang="en-US" sz="2800" b="1">
                <a:solidFill>
                  <a:srgbClr val="FF0000"/>
                </a:solidFill>
                <a:latin typeface="Times New Roman" panose="02020603050405020304" pitchFamily="18" charset="0"/>
                <a:ea typeface="MS Mincho"/>
                <a:cs typeface="Times New Roman" panose="02020603050405020304" pitchFamily="18" charset="0"/>
              </a:rPr>
              <a:t>* Tìm ý:</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50000"/>
              </a:lnSpc>
              <a:spcAft>
                <a:spcPts val="0"/>
              </a:spcAft>
              <a:buSzPts val="1400"/>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 xúc về vấn đề gì (nội dung hay hình thức nghệ thuật, một câu, khổ, đoạn hay cả bài thơ)?</a:t>
            </a:r>
            <a:r>
              <a:rPr lang="en-US" sz="2800">
                <a:latin typeface="Times New Roman" panose="02020603050405020304" pitchFamily="18" charset="0"/>
                <a:ea typeface="Times New Roman" panose="02020603050405020304" pitchFamily="18" charset="0"/>
                <a:cs typeface="Times New Roman" panose="02020603050405020304" pitchFamily="18" charset="0"/>
              </a:rPr>
              <a:t> Vấn đề đó đã góp phần thể hiện ấn tượng điều nhà thơ muốn nói ra sao?</a:t>
            </a:r>
          </a:p>
          <a:p>
            <a:pPr lvl="0" algn="just">
              <a:lnSpc>
                <a:spcPct val="150000"/>
              </a:lnSpc>
              <a:spcAft>
                <a:spcPts val="0"/>
              </a:spcAft>
              <a:buSzPts val="1400"/>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xúc như thế nào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úc động, vui thích, buồn, hân hoan...?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50000"/>
              </a:lnSpc>
              <a:spcAft>
                <a:spcPts val="1200"/>
              </a:spcAft>
              <a:buSzPts val="1400"/>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Điều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gì đã mang lại cảm xúc đó? Vì sao</a:t>
            </a:r>
            <a:r>
              <a:rPr lang="vi-VN"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1464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3582" y="1678674"/>
            <a:ext cx="10345003" cy="4708981"/>
          </a:xfrm>
          <a:prstGeom prst="rect">
            <a:avLst/>
          </a:prstGeom>
        </p:spPr>
        <p:txBody>
          <a:bodyPr wrap="square">
            <a:spAutoFit/>
          </a:bodyPr>
          <a:lstStyle/>
          <a:p>
            <a:r>
              <a:rPr lang="vi-VN" sz="2800" b="1" i="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Lập dàn ý</a:t>
            </a:r>
            <a:r>
              <a:rPr lang="vi-VN" sz="2800"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bằng cách dựa vào các ý đã tìm được, sắp xếp lại theo ba phần lớn của đoạn văn, gồm:</a:t>
            </a:r>
            <a:endParaRPr lang="en-US" sz="2800">
              <a:latin typeface="Times New Roman" panose="02020603050405020304" pitchFamily="18" charset="0"/>
              <a:ea typeface="Times New Roman" panose="02020603050405020304" pitchFamily="18" charset="0"/>
            </a:endParaRPr>
          </a:p>
          <a:p>
            <a:pPr algn="just">
              <a:spcAft>
                <a:spcPts val="1200"/>
              </a:spcAft>
            </a:pPr>
            <a:r>
              <a:rPr lang="vi-VN" sz="2800">
                <a:solidFill>
                  <a:srgbClr val="0D0D0D"/>
                </a:solidFill>
                <a:latin typeface="Times New Roman" panose="02020603050405020304" pitchFamily="18" charset="0"/>
                <a:ea typeface="Times New Roman" panose="02020603050405020304" pitchFamily="18" charset="0"/>
              </a:rPr>
              <a:t>+ </a:t>
            </a:r>
            <a:r>
              <a:rPr lang="vi-VN" sz="2800" u="sng">
                <a:solidFill>
                  <a:srgbClr val="0D0D0D"/>
                </a:solidFill>
                <a:latin typeface="Times New Roman" panose="02020603050405020304" pitchFamily="18" charset="0"/>
                <a:ea typeface="Times New Roman" panose="02020603050405020304" pitchFamily="18" charset="0"/>
              </a:rPr>
              <a:t>Mở đoạn:</a:t>
            </a:r>
            <a:r>
              <a:rPr lang="vi-VN" sz="2800">
                <a:solidFill>
                  <a:srgbClr val="0D0D0D"/>
                </a:solidFill>
                <a:latin typeface="Times New Roman" panose="02020603050405020304" pitchFamily="18" charset="0"/>
                <a:ea typeface="Times New Roman" panose="02020603050405020304" pitchFamily="18" charset="0"/>
              </a:rPr>
              <a:t> Giới thiệu nhan đề tác giả và cảm xúc chung về</a:t>
            </a:r>
            <a:r>
              <a:rPr lang="en-US" sz="2800">
                <a:solidFill>
                  <a:srgbClr val="0D0D0D"/>
                </a:solidFill>
                <a:latin typeface="Times New Roman" panose="02020603050405020304" pitchFamily="18" charset="0"/>
                <a:ea typeface="Times New Roman" panose="02020603050405020304" pitchFamily="18" charset="0"/>
              </a:rPr>
              <a:t> vấn đề được chọn để để bộc lộ cảm xúc </a:t>
            </a:r>
            <a:r>
              <a:rPr lang="vi-VN" sz="2800">
                <a:solidFill>
                  <a:srgbClr val="000000"/>
                </a:solidFill>
                <a:latin typeface="Times New Roman" panose="02020603050405020304" pitchFamily="18" charset="0"/>
                <a:ea typeface="Times New Roman" panose="02020603050405020304" pitchFamily="18" charset="0"/>
              </a:rPr>
              <a:t>(nội dung hay hình thức nghệ thuật, một câu, khổ, đoạn hay cả bài thơ</a:t>
            </a:r>
            <a:r>
              <a:rPr lang="vi-VN" sz="2800">
                <a:solidFill>
                  <a:srgbClr val="0D0D0D"/>
                </a:solidFill>
                <a:latin typeface="Times New Roman" panose="02020603050405020304" pitchFamily="18" charset="0"/>
                <a:ea typeface="Times New Roman" panose="02020603050405020304" pitchFamily="18" charset="0"/>
              </a:rPr>
              <a:t> bài thơ (câu chủ đề).</a:t>
            </a:r>
            <a:endParaRPr lang="en-US" sz="2800">
              <a:latin typeface="Times New Roman" panose="02020603050405020304" pitchFamily="18" charset="0"/>
              <a:ea typeface="Times New Roman" panose="02020603050405020304" pitchFamily="18" charset="0"/>
            </a:endParaRPr>
          </a:p>
          <a:p>
            <a:pPr algn="just">
              <a:spcAft>
                <a:spcPts val="1200"/>
              </a:spcAft>
            </a:pPr>
            <a:r>
              <a:rPr lang="vi-VN" sz="2800">
                <a:solidFill>
                  <a:srgbClr val="0D0D0D"/>
                </a:solidFill>
                <a:latin typeface="Times New Roman" panose="02020603050405020304" pitchFamily="18" charset="0"/>
                <a:ea typeface="Times New Roman" panose="02020603050405020304" pitchFamily="18" charset="0"/>
              </a:rPr>
              <a:t>+ </a:t>
            </a:r>
            <a:r>
              <a:rPr lang="vi-VN" sz="2800" u="sng">
                <a:solidFill>
                  <a:srgbClr val="0D0D0D"/>
                </a:solidFill>
                <a:latin typeface="Times New Roman" panose="02020603050405020304" pitchFamily="18" charset="0"/>
                <a:ea typeface="Times New Roman" panose="02020603050405020304" pitchFamily="18" charset="0"/>
              </a:rPr>
              <a:t>Thân đoạn:</a:t>
            </a:r>
            <a:r>
              <a:rPr lang="vi-VN" sz="2800">
                <a:solidFill>
                  <a:srgbClr val="0D0D0D"/>
                </a:solidFill>
                <a:latin typeface="Times New Roman" panose="02020603050405020304" pitchFamily="18" charset="0"/>
                <a:ea typeface="Times New Roman" panose="02020603050405020304" pitchFamily="18" charset="0"/>
              </a:rPr>
              <a:t> Trình bày cảm xúc của người đọc về </a:t>
            </a:r>
            <a:r>
              <a:rPr lang="vi-VN" sz="2800">
                <a:solidFill>
                  <a:srgbClr val="000000"/>
                </a:solidFill>
                <a:latin typeface="Times New Roman" panose="02020603050405020304" pitchFamily="18" charset="0"/>
                <a:ea typeface="Times New Roman" panose="02020603050405020304" pitchFamily="18" charset="0"/>
              </a:rPr>
              <a:t>nội dung hay hình thức nghệ thuật, một câu, khổ, đoạn hay cả bài thơ</a:t>
            </a:r>
            <a:r>
              <a:rPr lang="vi-VN" sz="2800">
                <a:solidFill>
                  <a:srgbClr val="0D0D0D"/>
                </a:solidFill>
                <a:latin typeface="Times New Roman" panose="02020603050405020304" pitchFamily="18" charset="0"/>
                <a:ea typeface="Times New Roman" panose="02020603050405020304" pitchFamily="18" charset="0"/>
              </a:rPr>
              <a:t> bài thơ; làm rõ cảm xúc bằng những hình ảnh, từ ngữ chữ được trích từ bài thơ.</a:t>
            </a:r>
            <a:endParaRPr lang="en-US" sz="2800">
              <a:latin typeface="Times New Roman" panose="02020603050405020304" pitchFamily="18" charset="0"/>
              <a:ea typeface="Times New Roman" panose="02020603050405020304" pitchFamily="18" charset="0"/>
            </a:endParaRPr>
          </a:p>
          <a:p>
            <a:pPr>
              <a:spcAft>
                <a:spcPts val="0"/>
              </a:spcAft>
              <a:tabLst>
                <a:tab pos="1386840" algn="l"/>
              </a:tabLst>
            </a:pPr>
            <a:r>
              <a:rPr lang="en-US" sz="2800">
                <a:solidFill>
                  <a:srgbClr val="0D0D0D"/>
                </a:solidFill>
                <a:latin typeface="Times New Roman" panose="02020603050405020304" pitchFamily="18" charset="0"/>
                <a:ea typeface="Times New Roman" panose="02020603050405020304" pitchFamily="18" charset="0"/>
              </a:rPr>
              <a:t>+ </a:t>
            </a:r>
            <a:r>
              <a:rPr lang="en-US" sz="2800" u="sng">
                <a:solidFill>
                  <a:srgbClr val="0D0D0D"/>
                </a:solidFill>
                <a:latin typeface="Times New Roman" panose="02020603050405020304" pitchFamily="18" charset="0"/>
                <a:ea typeface="Times New Roman" panose="02020603050405020304" pitchFamily="18" charset="0"/>
              </a:rPr>
              <a:t>Kết đoạn</a:t>
            </a:r>
            <a:r>
              <a:rPr lang="en-US" sz="2800">
                <a:solidFill>
                  <a:srgbClr val="0D0D0D"/>
                </a:solidFill>
                <a:latin typeface="Times New Roman" panose="02020603050405020304" pitchFamily="18" charset="0"/>
                <a:ea typeface="Times New Roman" panose="02020603050405020304" pitchFamily="18" charset="0"/>
              </a:rPr>
              <a:t>:  Khẳng định lại cảm xúc về bài thơ và ý nghĩa của nó đối với bản thân.</a:t>
            </a:r>
            <a:r>
              <a:rPr lang="en-US" sz="2800" b="1">
                <a:solidFill>
                  <a:srgbClr val="0D0D0D"/>
                </a:solidFill>
                <a:latin typeface="Times New Roman" panose="02020603050405020304" pitchFamily="18" charset="0"/>
                <a:ea typeface="MS Mincho"/>
              </a:rPr>
              <a:t> </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07384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3" y="1733266"/>
            <a:ext cx="10304060" cy="4431983"/>
          </a:xfrm>
          <a:prstGeom prst="rect">
            <a:avLst/>
          </a:prstGeom>
        </p:spPr>
        <p:txBody>
          <a:bodyPr wrap="square">
            <a:spAutoFit/>
          </a:bodyPr>
          <a:lstStyle/>
          <a:p>
            <a:pPr>
              <a:spcAft>
                <a:spcPts val="0"/>
              </a:spcAft>
              <a:tabLst>
                <a:tab pos="1386840" algn="l"/>
              </a:tabLst>
            </a:pPr>
            <a:r>
              <a:rPr lang="en-US" sz="2800" b="1">
                <a:solidFill>
                  <a:srgbClr val="FF0000"/>
                </a:solidFill>
                <a:latin typeface="Times New Roman" panose="02020603050405020304" pitchFamily="18" charset="0"/>
                <a:ea typeface="Times New Roman" panose="02020603050405020304" pitchFamily="18" charset="0"/>
              </a:rPr>
              <a:t>c. Bước 3:</a:t>
            </a:r>
            <a:r>
              <a:rPr lang="en-US" sz="2800" b="1">
                <a:solidFill>
                  <a:srgbClr val="000000"/>
                </a:solidFill>
                <a:latin typeface="Times New Roman" panose="02020603050405020304" pitchFamily="18" charset="0"/>
                <a:ea typeface="Times New Roman" panose="02020603050405020304" pitchFamily="18" charset="0"/>
              </a:rPr>
              <a:t> </a:t>
            </a:r>
            <a:r>
              <a:rPr lang="en-US" sz="2800" b="1">
                <a:solidFill>
                  <a:srgbClr val="FF0000"/>
                </a:solidFill>
                <a:latin typeface="Times New Roman" panose="02020603050405020304" pitchFamily="18" charset="0"/>
                <a:ea typeface="Times New Roman" panose="02020603050405020304" pitchFamily="18" charset="0"/>
              </a:rPr>
              <a:t>Viết</a:t>
            </a:r>
            <a:endParaRPr lang="en-US" sz="2800">
              <a:latin typeface="Times New Roman" panose="02020603050405020304" pitchFamily="18" charset="0"/>
              <a:ea typeface="Times New Roman" panose="02020603050405020304" pitchFamily="18" charset="0"/>
            </a:endParaRPr>
          </a:p>
          <a:p>
            <a:pPr>
              <a:spcAft>
                <a:spcPts val="1200"/>
              </a:spcAft>
            </a:pPr>
            <a:r>
              <a:rPr lang="en-US" sz="2800">
                <a:latin typeface="Times New Roman" panose="02020603050405020304" pitchFamily="18" charset="0"/>
                <a:ea typeface="Times New Roman" panose="02020603050405020304" pitchFamily="18" charset="0"/>
              </a:rPr>
              <a:t>Khi viết bài, các em cần lưu ý:</a:t>
            </a:r>
          </a:p>
          <a:p>
            <a:pPr>
              <a:spcAft>
                <a:spcPts val="1200"/>
              </a:spcAft>
            </a:pPr>
            <a:r>
              <a:rPr lang="en-US" sz="2800">
                <a:latin typeface="Times New Roman" panose="02020603050405020304" pitchFamily="18" charset="0"/>
                <a:ea typeface="Times New Roman" panose="02020603050405020304" pitchFamily="18" charset="0"/>
              </a:rPr>
              <a:t>- Bám sát dàn ý đề viết đoạn.</a:t>
            </a:r>
          </a:p>
          <a:p>
            <a:pPr>
              <a:spcAft>
                <a:spcPts val="1200"/>
              </a:spcAft>
            </a:pPr>
            <a:r>
              <a:rPr lang="en-US" sz="2800">
                <a:latin typeface="Times New Roman" panose="02020603050405020304" pitchFamily="18" charset="0"/>
                <a:ea typeface="Times New Roman" panose="02020603050405020304" pitchFamily="18" charset="0"/>
              </a:rPr>
              <a:t>- Thể hiện được cảm xúc chân thành của em về nội dung và hình thức trữ tình độc đáo của bài thơ.</a:t>
            </a:r>
          </a:p>
          <a:p>
            <a:pPr>
              <a:spcAft>
                <a:spcPts val="1200"/>
              </a:spcAft>
            </a:pPr>
            <a:r>
              <a:rPr lang="en-US" sz="2800">
                <a:latin typeface="Times New Roman" panose="02020603050405020304" pitchFamily="18" charset="0"/>
                <a:ea typeface="Times New Roman" panose="02020603050405020304" pitchFamily="18" charset="0"/>
              </a:rPr>
              <a:t>- Trình bày đúng hình thức của đoạn văn: viết lùi đầu dòng từ đầu tiên của đoạn văn và chữ cái đầu của từ đó phải viết hoa; kết thúc đoạn văn bằng một dấu chấm câu. Các câu trong đoạn cần tập trung vào chủ đề chung, giữa các câu có sự liên kết. Đoạn văn khoảng 7 - 10 câu.</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42277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3583" y="2047165"/>
            <a:ext cx="10208525" cy="3246530"/>
          </a:xfrm>
          <a:prstGeom prst="rect">
            <a:avLst/>
          </a:prstGeom>
        </p:spPr>
        <p:txBody>
          <a:bodyPr wrap="square">
            <a:spAutoFit/>
          </a:bodyPr>
          <a:lstStyle/>
          <a:p>
            <a:pPr>
              <a:lnSpc>
                <a:spcPct val="150000"/>
              </a:lnSpc>
            </a:pPr>
            <a:r>
              <a:rPr lang="vi-VN" sz="2800" b="1">
                <a:solidFill>
                  <a:srgbClr val="FF0000"/>
                </a:solidFill>
                <a:latin typeface="Times New Roman" panose="02020603050405020304" pitchFamily="18" charset="0"/>
                <a:ea typeface="MS Mincho"/>
              </a:rPr>
              <a:t>d. Bước 4: Xem lại và chỉnh sửa, rút kinh nghiệm.</a:t>
            </a:r>
            <a:endParaRPr lang="en-US" sz="2800">
              <a:latin typeface="Times New Roman" panose="02020603050405020304" pitchFamily="18" charset="0"/>
              <a:ea typeface="Times New Roman" panose="02020603050405020304" pitchFamily="18" charset="0"/>
            </a:endParaRPr>
          </a:p>
          <a:p>
            <a:pPr>
              <a:lnSpc>
                <a:spcPct val="150000"/>
              </a:lnSpc>
              <a:spcAft>
                <a:spcPts val="0"/>
              </a:spcAft>
              <a:tabLst>
                <a:tab pos="1386840" algn="l"/>
              </a:tabLst>
            </a:pPr>
            <a:r>
              <a:rPr lang="en-US" sz="2800">
                <a:solidFill>
                  <a:srgbClr val="0D0D0D"/>
                </a:solidFill>
                <a:latin typeface="Times New Roman" panose="02020603050405020304" pitchFamily="18" charset="0"/>
                <a:ea typeface="MS Mincho"/>
              </a:rPr>
              <a:t>- Đọc kĩ bài viết của mình và khoanh tròn những lỗi chính tả, lỗi sử dụng từ ngữ (nếu có). Sau đó sửa lại các lỗi đó.</a:t>
            </a:r>
            <a:endParaRPr lang="en-US" sz="2800">
              <a:latin typeface="Times New Roman" panose="02020603050405020304" pitchFamily="18" charset="0"/>
              <a:ea typeface="Times New Roman" panose="02020603050405020304" pitchFamily="18" charset="0"/>
            </a:endParaRPr>
          </a:p>
          <a:p>
            <a:pPr>
              <a:lnSpc>
                <a:spcPct val="150000"/>
              </a:lnSpc>
              <a:spcAft>
                <a:spcPts val="0"/>
              </a:spcAft>
              <a:tabLst>
                <a:tab pos="1386840" algn="l"/>
              </a:tabLst>
            </a:pPr>
            <a:r>
              <a:rPr lang="en-US" sz="2800">
                <a:solidFill>
                  <a:srgbClr val="0D0D0D"/>
                </a:solidFill>
                <a:latin typeface="Times New Roman" panose="02020603050405020304" pitchFamily="18" charset="0"/>
                <a:ea typeface="MS Mincho"/>
              </a:rPr>
              <a:t>- Gạch chân những câu sai ngữ pháp bằng cách phân tích cấu trúc ngữ pháp và sửa lại cho đúng (nếu có).</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65339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1777" y="3448879"/>
            <a:ext cx="10108442" cy="2600199"/>
          </a:xfrm>
          <a:prstGeom prst="rect">
            <a:avLst/>
          </a:prstGeom>
        </p:spPr>
        <p:txBody>
          <a:bodyPr wrap="square">
            <a:spAutoFit/>
          </a:bodyPr>
          <a:lstStyle/>
          <a:p>
            <a:pPr>
              <a:lnSpc>
                <a:spcPct val="150000"/>
              </a:lnSpc>
            </a:pPr>
            <a:r>
              <a:rPr lang="en-US" sz="2800" b="1" smtClean="0">
                <a:solidFill>
                  <a:srgbClr val="FF0000"/>
                </a:solidFill>
                <a:latin typeface="Times New Roman" panose="02020603050405020304" pitchFamily="18" charset="0"/>
                <a:ea typeface="Times New Roman" panose="02020603050405020304" pitchFamily="18" charset="0"/>
              </a:rPr>
              <a:t>a</a:t>
            </a:r>
            <a:r>
              <a:rPr lang="en-US" sz="2800" b="1">
                <a:solidFill>
                  <a:srgbClr val="FF0000"/>
                </a:solidFill>
                <a:latin typeface="Times New Roman" panose="02020603050405020304" pitchFamily="18" charset="0"/>
                <a:ea typeface="Times New Roman" panose="02020603050405020304" pitchFamily="18" charset="0"/>
              </a:rPr>
              <a:t>. Bước 1: Chuẩn bị trước khi viết.</a:t>
            </a:r>
            <a:endParaRPr lang="en-US" sz="2800">
              <a:latin typeface="Times New Roman" panose="02020603050405020304" pitchFamily="18" charset="0"/>
              <a:ea typeface="Times New Roman" panose="02020603050405020304" pitchFamily="18" charset="0"/>
            </a:endParaRPr>
          </a:p>
          <a:p>
            <a:pPr>
              <a:lnSpc>
                <a:spcPct val="150000"/>
              </a:lnSpc>
            </a:pPr>
            <a:r>
              <a:rPr lang="vi-VN" sz="2800" b="1">
                <a:solidFill>
                  <a:srgbClr val="0D0D0D"/>
                </a:solidFill>
                <a:latin typeface="Times New Roman" panose="02020603050405020304" pitchFamily="18" charset="0"/>
                <a:ea typeface="MS Mincho"/>
              </a:rPr>
              <a:t>+ </a:t>
            </a:r>
            <a:r>
              <a:rPr lang="vi-VN" sz="2800">
                <a:solidFill>
                  <a:srgbClr val="0D0D0D"/>
                </a:solidFill>
                <a:latin typeface="Times New Roman" panose="02020603050405020304" pitchFamily="18" charset="0"/>
                <a:ea typeface="MS Mincho"/>
              </a:rPr>
              <a:t>Xác định mục đích viết: ghi lại cảm xúc</a:t>
            </a:r>
            <a:r>
              <a:rPr lang="en-US" sz="2800">
                <a:solidFill>
                  <a:srgbClr val="0D0D0D"/>
                </a:solidFill>
                <a:latin typeface="Times New Roman" panose="02020603050405020304" pitchFamily="18" charset="0"/>
                <a:ea typeface="MS Mincho"/>
              </a:rPr>
              <a:t> về bài thơ</a:t>
            </a:r>
            <a:r>
              <a:rPr lang="vi-VN" sz="2800">
                <a:solidFill>
                  <a:srgbClr val="0D0D0D"/>
                </a:solidFill>
                <a:latin typeface="Times New Roman" panose="02020603050405020304" pitchFamily="18" charset="0"/>
                <a:ea typeface="MS Mincho"/>
              </a:rPr>
              <a:t>.</a:t>
            </a:r>
            <a:endParaRPr lang="en-US" sz="2800">
              <a:latin typeface="Times New Roman" panose="02020603050405020304" pitchFamily="18" charset="0"/>
              <a:ea typeface="Times New Roman" panose="02020603050405020304" pitchFamily="18" charset="0"/>
            </a:endParaRPr>
          </a:p>
          <a:p>
            <a:pPr>
              <a:lnSpc>
                <a:spcPct val="150000"/>
              </a:lnSpc>
            </a:pPr>
            <a:r>
              <a:rPr lang="vi-VN" sz="2800">
                <a:solidFill>
                  <a:srgbClr val="0D0D0D"/>
                </a:solidFill>
                <a:latin typeface="Times New Roman" panose="02020603050405020304" pitchFamily="18" charset="0"/>
                <a:ea typeface="MS Mincho"/>
              </a:rPr>
              <a:t>+ Vấ</a:t>
            </a:r>
            <a:r>
              <a:rPr lang="en-US" sz="2800">
                <a:solidFill>
                  <a:srgbClr val="0D0D0D"/>
                </a:solidFill>
                <a:latin typeface="Times New Roman" panose="02020603050405020304" pitchFamily="18" charset="0"/>
                <a:ea typeface="MS Mincho"/>
              </a:rPr>
              <a:t>n</a:t>
            </a:r>
            <a:r>
              <a:rPr lang="vi-VN" sz="2800">
                <a:solidFill>
                  <a:srgbClr val="0D0D0D"/>
                </a:solidFill>
                <a:latin typeface="Times New Roman" panose="02020603050405020304" pitchFamily="18" charset="0"/>
                <a:ea typeface="MS Mincho"/>
              </a:rPr>
              <a:t> đề tạo cảm xúc cho người viết: </a:t>
            </a:r>
            <a:r>
              <a:rPr lang="en-US" sz="2800" i="1">
                <a:solidFill>
                  <a:srgbClr val="0D0D0D"/>
                </a:solidFill>
                <a:latin typeface="Times New Roman" panose="02020603050405020304" pitchFamily="18" charset="0"/>
                <a:ea typeface="MS Mincho"/>
              </a:rPr>
              <a:t>Ví dụ</a:t>
            </a:r>
            <a:r>
              <a:rPr lang="en-US" sz="2800">
                <a:solidFill>
                  <a:srgbClr val="0D0D0D"/>
                </a:solidFill>
                <a:latin typeface="Times New Roman" panose="02020603050405020304" pitchFamily="18" charset="0"/>
                <a:ea typeface="MS Mincho"/>
              </a:rPr>
              <a:t> ở đây là yếu tố miêu tả và tự sự trong bài thơ</a:t>
            </a:r>
            <a:r>
              <a:rPr lang="vi-VN" sz="2800" i="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“Mây và sóng” của nhà thơ Ta- go.</a:t>
            </a:r>
            <a:endParaRPr lang="en-US" sz="28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997835" y="555725"/>
            <a:ext cx="3868238" cy="523220"/>
          </a:xfrm>
          <a:prstGeom prst="rect">
            <a:avLst/>
          </a:prstGeom>
        </p:spPr>
        <p:txBody>
          <a:bodyPr wrap="none">
            <a:spAutoFit/>
          </a:bodyPr>
          <a:lstStyle/>
          <a:p>
            <a:pPr>
              <a:spcAft>
                <a:spcPts val="0"/>
              </a:spcAft>
            </a:pPr>
            <a:r>
              <a:rPr lang="en-US" sz="2800">
                <a:solidFill>
                  <a:srgbClr val="FF0000"/>
                </a:solidFill>
                <a:latin typeface="Times New Roman" panose="02020603050405020304" pitchFamily="18" charset="0"/>
                <a:ea typeface="Times New Roman" panose="02020603050405020304" pitchFamily="18" charset="0"/>
                <a:sym typeface="Wingdings" panose="05000000000000000000" pitchFamily="2" charset="2"/>
              </a:rPr>
              <a:t></a:t>
            </a:r>
            <a:r>
              <a:rPr lang="en-US" sz="2800">
                <a:solidFill>
                  <a:srgbClr val="FF0000"/>
                </a:solidFill>
                <a:latin typeface="Times New Roman" panose="02020603050405020304" pitchFamily="18" charset="0"/>
                <a:ea typeface="Times New Roman" panose="02020603050405020304" pitchFamily="18" charset="0"/>
              </a:rPr>
              <a:t> </a:t>
            </a:r>
            <a:r>
              <a:rPr lang="en-US" sz="2800" b="1">
                <a:solidFill>
                  <a:srgbClr val="FF0000"/>
                </a:solidFill>
                <a:latin typeface="Times New Roman" panose="02020603050405020304" pitchFamily="18" charset="0"/>
                <a:ea typeface="Times New Roman" panose="02020603050405020304" pitchFamily="18" charset="0"/>
              </a:rPr>
              <a:t>THỰC HÀNH VIẾT </a:t>
            </a:r>
            <a:endParaRPr lang="en-US" sz="2800">
              <a:solidFill>
                <a:srgbClr val="FF0000"/>
              </a:solidFill>
              <a:latin typeface="Times New Roman" panose="02020603050405020304" pitchFamily="18" charset="0"/>
              <a:ea typeface="Times New Roman" panose="02020603050405020304" pitchFamily="18" charset="0"/>
            </a:endParaRPr>
          </a:p>
        </p:txBody>
      </p:sp>
      <p:sp>
        <p:nvSpPr>
          <p:cNvPr id="4" name="Rectangle 3"/>
          <p:cNvSpPr/>
          <p:nvPr/>
        </p:nvSpPr>
        <p:spPr>
          <a:xfrm>
            <a:off x="5554824" y="1398277"/>
            <a:ext cx="1082348" cy="523220"/>
          </a:xfrm>
          <a:prstGeom prst="rect">
            <a:avLst/>
          </a:prstGeom>
        </p:spPr>
        <p:txBody>
          <a:bodyPr wrap="none">
            <a:spAutoFit/>
          </a:bodyPr>
          <a:lstStyle/>
          <a:p>
            <a:pPr>
              <a:spcAft>
                <a:spcPts val="0"/>
              </a:spcAft>
            </a:pPr>
            <a:r>
              <a:rPr lang="vi-VN" sz="2800" b="1">
                <a:solidFill>
                  <a:srgbClr val="FF0000"/>
                </a:solidFill>
                <a:latin typeface="Times New Roman" panose="02020603050405020304" pitchFamily="18" charset="0"/>
                <a:ea typeface="Times New Roman" panose="02020603050405020304" pitchFamily="18" charset="0"/>
              </a:rPr>
              <a:t>Đề 1:</a:t>
            </a:r>
            <a:r>
              <a:rPr lang="vi-VN" sz="2800">
                <a:solidFill>
                  <a:srgbClr val="FF0000"/>
                </a:solidFill>
                <a:latin typeface="Times New Roman" panose="02020603050405020304" pitchFamily="18" charset="0"/>
                <a:ea typeface="Times New Roman" panose="02020603050405020304" pitchFamily="18" charset="0"/>
              </a:rPr>
              <a:t> </a:t>
            </a:r>
            <a:endParaRPr lang="en-US" sz="2800">
              <a:latin typeface="Times New Roman" panose="02020603050405020304" pitchFamily="18" charset="0"/>
              <a:ea typeface="Times New Roman" panose="02020603050405020304" pitchFamily="18" charset="0"/>
            </a:endParaRPr>
          </a:p>
        </p:txBody>
      </p:sp>
      <p:sp>
        <p:nvSpPr>
          <p:cNvPr id="5" name="Rectangle 4"/>
          <p:cNvSpPr/>
          <p:nvPr/>
        </p:nvSpPr>
        <p:spPr>
          <a:xfrm>
            <a:off x="1041777" y="1952558"/>
            <a:ext cx="10340455" cy="1307537"/>
          </a:xfrm>
          <a:prstGeom prst="rect">
            <a:avLst/>
          </a:prstGeom>
        </p:spPr>
        <p:txBody>
          <a:bodyPr wrap="square">
            <a:spAutoFit/>
          </a:bodyPr>
          <a:lstStyle/>
          <a:p>
            <a:pPr>
              <a:lnSpc>
                <a:spcPct val="150000"/>
              </a:lnSpc>
            </a:pPr>
            <a:r>
              <a:rPr lang="vi-VN" sz="2800" b="1" i="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Em hãy viết một đoạn văn ghi lại cảm xúc của em về bài thơ “Mây và sóng” của nhà thơ Ta- go.</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72150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1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1000"/>
                                        <p:tgtEl>
                                          <p:spTgt spid="2"/>
                                        </p:tgtEl>
                                      </p:cBhvr>
                                    </p:animEffect>
                                    <p:anim calcmode="lin" valueType="num">
                                      <p:cBhvr>
                                        <p:cTn id="25" dur="1000" fill="hold"/>
                                        <p:tgtEl>
                                          <p:spTgt spid="2"/>
                                        </p:tgtEl>
                                        <p:attrNameLst>
                                          <p:attrName>ppt_x</p:attrName>
                                        </p:attrNameLst>
                                      </p:cBhvr>
                                      <p:tavLst>
                                        <p:tav tm="0">
                                          <p:val>
                                            <p:strVal val="#ppt_x"/>
                                          </p:val>
                                        </p:tav>
                                        <p:tav tm="100000">
                                          <p:val>
                                            <p:strVal val="#ppt_x"/>
                                          </p:val>
                                        </p:tav>
                                      </p:tavLst>
                                    </p:anim>
                                    <p:anim calcmode="lin" valueType="num">
                                      <p:cBhvr>
                                        <p:cTn id="2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9762" y="1619240"/>
            <a:ext cx="10727141" cy="4832092"/>
          </a:xfrm>
          <a:prstGeom prst="rect">
            <a:avLst/>
          </a:prstGeom>
        </p:spPr>
        <p:txBody>
          <a:bodyPr wrap="square">
            <a:spAutoFit/>
          </a:bodyPr>
          <a:lstStyle/>
          <a:p>
            <a:pPr>
              <a:spcAft>
                <a:spcPts val="0"/>
              </a:spcAft>
              <a:tabLst>
                <a:tab pos="1386840" algn="l"/>
              </a:tabLst>
            </a:pPr>
            <a:r>
              <a:rPr lang="en-US" sz="2800" b="1" smtClean="0">
                <a:latin typeface="Times New Roman" panose="02020603050405020304" pitchFamily="18" charset="0"/>
                <a:ea typeface="MS Mincho"/>
              </a:rPr>
              <a:t>* </a:t>
            </a:r>
            <a:r>
              <a:rPr lang="en-US" sz="2800" b="1">
                <a:latin typeface="Times New Roman" panose="02020603050405020304" pitchFamily="18" charset="0"/>
                <a:ea typeface="MS Mincho"/>
              </a:rPr>
              <a:t>Tìm ý:</a:t>
            </a:r>
            <a:endParaRPr lang="en-US" sz="2800">
              <a:latin typeface="Times New Roman" panose="02020603050405020304" pitchFamily="18" charset="0"/>
              <a:ea typeface="Times New Roman" panose="02020603050405020304" pitchFamily="18" charset="0"/>
            </a:endParaRPr>
          </a:p>
          <a:p>
            <a:pPr>
              <a:spcAft>
                <a:spcPts val="0"/>
              </a:spcAft>
              <a:tabLst>
                <a:tab pos="1386840" algn="l"/>
              </a:tabLst>
            </a:pPr>
            <a:r>
              <a:rPr lang="en-US" sz="2800">
                <a:latin typeface="Times New Roman" panose="02020603050405020304" pitchFamily="18" charset="0"/>
                <a:ea typeface="MS Mincho"/>
              </a:rPr>
              <a:t>- Xác định cảm xúc mà bài thơ </a:t>
            </a:r>
            <a:r>
              <a:rPr lang="en-US" sz="2800" i="1">
                <a:latin typeface="Times New Roman" panose="02020603050405020304" pitchFamily="18" charset="0"/>
                <a:ea typeface="Times New Roman" panose="02020603050405020304" pitchFamily="18" charset="0"/>
                <a:cs typeface="Times New Roman" panose="02020603050405020304" pitchFamily="18" charset="0"/>
              </a:rPr>
              <a:t>“Mây và sóng” </a:t>
            </a:r>
            <a:r>
              <a:rPr lang="en-US" sz="2800">
                <a:latin typeface="Times New Roman" panose="02020603050405020304" pitchFamily="18" charset="0"/>
                <a:ea typeface="MS Mincho"/>
              </a:rPr>
              <a:t> mang lại: khơi dậy trong em niềm xúc động, biết ơn, tự hào về  mẹ, tình yêu thiên nhiên, ước mơ của trẻ thơ</a:t>
            </a:r>
            <a:r>
              <a:rPr lang="en-US" sz="2800" smtClean="0">
                <a:latin typeface="Times New Roman" panose="02020603050405020304" pitchFamily="18" charset="0"/>
                <a:ea typeface="MS Mincho"/>
              </a:rPr>
              <a:t>.</a:t>
            </a:r>
            <a:endParaRPr lang="en-US" sz="2800">
              <a:latin typeface="Times New Roman" panose="02020603050405020304" pitchFamily="18" charset="0"/>
              <a:ea typeface="Times New Roman" panose="02020603050405020304" pitchFamily="18" charset="0"/>
            </a:endParaRPr>
          </a:p>
          <a:p>
            <a:pPr>
              <a:spcAft>
                <a:spcPts val="0"/>
              </a:spcAft>
              <a:tabLst>
                <a:tab pos="1386840" algn="l"/>
              </a:tabLst>
            </a:pPr>
            <a:r>
              <a:rPr lang="en-US" sz="2800">
                <a:latin typeface="Times New Roman" panose="02020603050405020304" pitchFamily="18" charset="0"/>
                <a:ea typeface="MS Mincho"/>
              </a:rPr>
              <a:t>- Xác định chủ đề của bài thơ: Tình yêu mẹ của trẻ thơ, ca ngợi tình mẫu tử thiêng liêng, bất diệt.</a:t>
            </a:r>
            <a:endParaRPr lang="en-US" sz="2800">
              <a:latin typeface="Times New Roman" panose="02020603050405020304" pitchFamily="18" charset="0"/>
              <a:ea typeface="Times New Roman" panose="02020603050405020304" pitchFamily="18" charset="0"/>
            </a:endParaRPr>
          </a:p>
          <a:p>
            <a:r>
              <a:rPr lang="vi-VN" sz="2800" b="1">
                <a:latin typeface="Times New Roman" panose="02020603050405020304" pitchFamily="18" charset="0"/>
                <a:ea typeface="Times New Roman" panose="02020603050405020304" pitchFamily="18" charset="0"/>
              </a:rPr>
              <a:t>- Xác định yếu tố</a:t>
            </a:r>
            <a:r>
              <a:rPr lang="en-US" sz="2800" b="1">
                <a:latin typeface="Times New Roman" panose="02020603050405020304" pitchFamily="18" charset="0"/>
                <a:ea typeface="Times New Roman" panose="02020603050405020304" pitchFamily="18" charset="0"/>
              </a:rPr>
              <a:t> tạo cho em cảm xúc:</a:t>
            </a:r>
            <a:r>
              <a:rPr lang="vi-VN" sz="2800" b="1">
                <a:latin typeface="Times New Roman" panose="02020603050405020304" pitchFamily="18" charset="0"/>
                <a:ea typeface="Times New Roman" panose="02020603050405020304" pitchFamily="18" charset="0"/>
              </a:rPr>
              <a:t> tự sự, miêu tả có trong bài thơ</a:t>
            </a:r>
            <a:endParaRPr lang="en-US" sz="2800">
              <a:latin typeface="Times New Roman" panose="02020603050405020304" pitchFamily="18" charset="0"/>
              <a:ea typeface="Times New Roman" panose="02020603050405020304" pitchFamily="18" charset="0"/>
            </a:endParaRPr>
          </a:p>
          <a:p>
            <a:r>
              <a:rPr lang="vi-VN" sz="2800" b="1">
                <a:latin typeface="Times New Roman" panose="02020603050405020304" pitchFamily="18" charset="0"/>
                <a:ea typeface="Times New Roman" panose="02020603050405020304" pitchFamily="18" charset="0"/>
              </a:rPr>
              <a:t>+ </a:t>
            </a:r>
            <a:r>
              <a:rPr lang="vi-VN" sz="2800">
                <a:latin typeface="Times New Roman" panose="02020603050405020304" pitchFamily="18" charset="0"/>
                <a:ea typeface="Times New Roman" panose="02020603050405020304" pitchFamily="18" charset="0"/>
              </a:rPr>
              <a:t>Bài thơ gợi lên câu chuyện: </a:t>
            </a:r>
            <a:endParaRPr lang="en-US" sz="2800">
              <a:latin typeface="Times New Roman" panose="02020603050405020304" pitchFamily="18" charset="0"/>
              <a:ea typeface="Times New Roman" panose="02020603050405020304" pitchFamily="18" charset="0"/>
            </a:endParaRPr>
          </a:p>
          <a:p>
            <a:r>
              <a:rPr lang="vi-VN" sz="2800">
                <a:latin typeface="Times New Roman" panose="02020603050405020304" pitchFamily="18" charset="0"/>
                <a:ea typeface="Times New Roman" panose="02020603050405020304" pitchFamily="18" charset="0"/>
              </a:rPr>
              <a:t>+ Đâu là chi tiết tự sự và miêu tả nổi bật?</a:t>
            </a:r>
            <a:endParaRPr lang="en-US" sz="2800">
              <a:latin typeface="Times New Roman" panose="02020603050405020304" pitchFamily="18" charset="0"/>
              <a:ea typeface="Times New Roman" panose="02020603050405020304" pitchFamily="18" charset="0"/>
            </a:endParaRPr>
          </a:p>
          <a:p>
            <a:r>
              <a:rPr lang="vi-VN" sz="2800">
                <a:latin typeface="Times New Roman" panose="02020603050405020304" pitchFamily="18" charset="0"/>
                <a:ea typeface="Times New Roman" panose="02020603050405020304" pitchFamily="18" charset="0"/>
              </a:rPr>
              <a:t>+ Các chi tiết ấy sống động, thú vị như thế nào?</a:t>
            </a:r>
            <a:endParaRPr lang="en-US" sz="2800">
              <a:latin typeface="Times New Roman" panose="02020603050405020304" pitchFamily="18" charset="0"/>
              <a:ea typeface="Times New Roman" panose="02020603050405020304" pitchFamily="18" charset="0"/>
            </a:endParaRPr>
          </a:p>
          <a:p>
            <a:r>
              <a:rPr lang="vi-VN" sz="2800">
                <a:latin typeface="Times New Roman" panose="02020603050405020304" pitchFamily="18" charset="0"/>
                <a:ea typeface="Times New Roman" panose="02020603050405020304" pitchFamily="18" charset="0"/>
              </a:rPr>
              <a:t>+ Chúng đã góp phần thể hiện ấn tượng điều nhà thơ muốn nói ra sao?</a:t>
            </a:r>
            <a:endParaRPr lang="en-US" sz="28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949762" y="460190"/>
            <a:ext cx="4360489" cy="523220"/>
          </a:xfrm>
          <a:prstGeom prst="rect">
            <a:avLst/>
          </a:prstGeom>
        </p:spPr>
        <p:txBody>
          <a:bodyPr wrap="none">
            <a:spAutoFit/>
          </a:bodyPr>
          <a:lstStyle/>
          <a:p>
            <a:r>
              <a:rPr lang="vi-VN" sz="2800" b="1">
                <a:solidFill>
                  <a:srgbClr val="FF0000"/>
                </a:solidFill>
                <a:latin typeface="Times New Roman" panose="02020603050405020304" pitchFamily="18" charset="0"/>
                <a:ea typeface="MS Mincho"/>
              </a:rPr>
              <a:t>b. Bước 2:</a:t>
            </a:r>
            <a:r>
              <a:rPr lang="vi-VN" sz="2800">
                <a:solidFill>
                  <a:srgbClr val="FF0000"/>
                </a:solidFill>
                <a:latin typeface="Times New Roman" panose="02020603050405020304" pitchFamily="18" charset="0"/>
                <a:ea typeface="Times New Roman" panose="02020603050405020304" pitchFamily="18" charset="0"/>
              </a:rPr>
              <a:t> </a:t>
            </a:r>
            <a:r>
              <a:rPr lang="vi-VN" sz="2800" b="1">
                <a:solidFill>
                  <a:srgbClr val="000000"/>
                </a:solidFill>
                <a:latin typeface="Times New Roman" panose="02020603050405020304" pitchFamily="18" charset="0"/>
                <a:ea typeface="Times New Roman" panose="02020603050405020304" pitchFamily="18" charset="0"/>
              </a:rPr>
              <a:t>Tìm ý, lập dàn ý</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87902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Văn học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_50521053_TF03431380_Win32" id="{97A0B05D-6A43-465A-975C-5643A4A8F354}" vid="{9870D970-F83A-40C9-94BE-B2C804BC00AB}"/>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768</TotalTime>
  <Words>3772</Words>
  <Application>Microsoft Office PowerPoint</Application>
  <PresentationFormat>Widescreen</PresentationFormat>
  <Paragraphs>192</Paragraphs>
  <Slides>37</Slides>
  <Notes>37</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37</vt:i4>
      </vt:variant>
    </vt:vector>
  </HeadingPairs>
  <TitlesOfParts>
    <vt:vector size="49" baseType="lpstr">
      <vt:lpstr>Arial</vt:lpstr>
      <vt:lpstr>Calibri</vt:lpstr>
      <vt:lpstr>Calibri Light</vt:lpstr>
      <vt:lpstr>Euphemia</vt:lpstr>
      <vt:lpstr>MS Mincho</vt:lpstr>
      <vt:lpstr>Plantagenet Cherokee</vt:lpstr>
      <vt:lpstr>Tahoma</vt:lpstr>
      <vt:lpstr>Times New Roman</vt:lpstr>
      <vt:lpstr>Wingdings</vt:lpstr>
      <vt:lpstr>Office Theme</vt:lpstr>
      <vt:lpstr>1_Office Theme</vt:lpstr>
      <vt:lpstr>Văn học 16x9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105</cp:revision>
  <dcterms:created xsi:type="dcterms:W3CDTF">2022-06-20T07:41:40Z</dcterms:created>
  <dcterms:modified xsi:type="dcterms:W3CDTF">2022-11-28T13:51:23Z</dcterms:modified>
</cp:coreProperties>
</file>