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9" r:id="rId3"/>
  </p:sldMasterIdLst>
  <p:notesMasterIdLst>
    <p:notesMasterId r:id="rId27"/>
  </p:notesMasterIdLst>
  <p:handoutMasterIdLst>
    <p:handoutMasterId r:id="rId28"/>
  </p:handoutMasterIdLst>
  <p:sldIdLst>
    <p:sldId id="257" r:id="rId4"/>
    <p:sldId id="285" r:id="rId5"/>
    <p:sldId id="291" r:id="rId6"/>
    <p:sldId id="293" r:id="rId7"/>
    <p:sldId id="295" r:id="rId8"/>
    <p:sldId id="294" r:id="rId9"/>
    <p:sldId id="296" r:id="rId10"/>
    <p:sldId id="297" r:id="rId11"/>
    <p:sldId id="298" r:id="rId12"/>
    <p:sldId id="299" r:id="rId13"/>
    <p:sldId id="292" r:id="rId14"/>
    <p:sldId id="301" r:id="rId15"/>
    <p:sldId id="306" r:id="rId16"/>
    <p:sldId id="308" r:id="rId17"/>
    <p:sldId id="307" r:id="rId18"/>
    <p:sldId id="303" r:id="rId19"/>
    <p:sldId id="305" r:id="rId20"/>
    <p:sldId id="304" r:id="rId21"/>
    <p:sldId id="302" r:id="rId22"/>
    <p:sldId id="312" r:id="rId23"/>
    <p:sldId id="311" r:id="rId24"/>
    <p:sldId id="313"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300" y="90"/>
      </p:cViewPr>
      <p:guideLst/>
    </p:cSldViewPr>
  </p:slideViewPr>
  <p:notesTextViewPr>
    <p:cViewPr>
      <p:scale>
        <a:sx n="1" d="1"/>
        <a:sy n="1" d="1"/>
      </p:scale>
      <p:origin x="0" y="0"/>
    </p:cViewPr>
  </p:notesTextViewPr>
  <p:notesViewPr>
    <p:cSldViewPr snapToGrid="0">
      <p:cViewPr varScale="1">
        <p:scale>
          <a:sx n="53" d="100"/>
          <a:sy n="53"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B1CA57-EF50-4B34-AD67-B1CF2193736A}" type="datetimeFigureOut">
              <a:rPr lang="en-US" smtClean="0"/>
              <a:t>28/02/2024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E77790-E0B4-473C-84F7-9BB971AB728A}" type="slidenum">
              <a:rPr lang="en-US" smtClean="0"/>
              <a:t>‹#›</a:t>
            </a:fld>
            <a:endParaRPr lang="en-US"/>
          </a:p>
        </p:txBody>
      </p:sp>
    </p:spTree>
    <p:extLst>
      <p:ext uri="{BB962C8B-B14F-4D97-AF65-F5344CB8AC3E}">
        <p14:creationId xmlns:p14="http://schemas.microsoft.com/office/powerpoint/2010/main" val="49117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28/02/2024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2DCED4-6884-4DED-AA36-9F95F21F7F1F}" type="datetimeFigureOut">
              <a:rPr lang="en-US" smtClean="0"/>
              <a:t>28/02/2024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DCED4-6884-4DED-AA36-9F95F21F7F1F}" type="datetimeFigureOut">
              <a:rPr lang="en-US" smtClean="0"/>
              <a:t>28/02/2024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DCED4-6884-4DED-AA36-9F95F21F7F1F}" type="datetimeFigureOut">
              <a:rPr lang="en-US" smtClean="0"/>
              <a:t>28/02/2024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9E8424-D6DA-4CFD-B8D3-D0C1DFBF7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72" t="18492" r="5572" b="14366"/>
          <a:stretch/>
        </p:blipFill>
        <p:spPr>
          <a:xfrm>
            <a:off x="0" y="0"/>
            <a:ext cx="12192000" cy="6858000"/>
          </a:xfrm>
          <a:prstGeom prst="rect">
            <a:avLst/>
          </a:prstGeom>
        </p:spPr>
      </p:pic>
    </p:spTree>
    <p:extLst>
      <p:ext uri="{BB962C8B-B14F-4D97-AF65-F5344CB8AC3E}">
        <p14:creationId xmlns:p14="http://schemas.microsoft.com/office/powerpoint/2010/main" val="306591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656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61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任意多边形: 形状 11">
            <a:extLst>
              <a:ext uri="{FF2B5EF4-FFF2-40B4-BE49-F238E27FC236}">
                <a16:creationId xmlns:a16="http://schemas.microsoft.com/office/drawing/2014/main" id="{1E41B967-9B2D-4304-BCC6-CC53AAE60324}"/>
              </a:ext>
            </a:extLst>
          </p:cNvPr>
          <p:cNvSpPr>
            <a:spLocks noGrp="1"/>
          </p:cNvSpPr>
          <p:nvPr>
            <p:ph type="pic" sz="quarter" idx="10"/>
          </p:nvPr>
        </p:nvSpPr>
        <p:spPr>
          <a:xfrm>
            <a:off x="1258888"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CD3DAD23-7025-4EC4-9662-174CFEB538AB}"/>
              </a:ext>
            </a:extLst>
          </p:cNvPr>
          <p:cNvSpPr>
            <a:spLocks noGrp="1"/>
          </p:cNvSpPr>
          <p:nvPr>
            <p:ph type="pic" sz="quarter" idx="11"/>
          </p:nvPr>
        </p:nvSpPr>
        <p:spPr>
          <a:xfrm>
            <a:off x="1258888"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823B8A63-7EE4-449E-A129-1415353FB12F}"/>
              </a:ext>
            </a:extLst>
          </p:cNvPr>
          <p:cNvSpPr>
            <a:spLocks noGrp="1"/>
          </p:cNvSpPr>
          <p:nvPr>
            <p:ph type="pic" sz="quarter" idx="12"/>
          </p:nvPr>
        </p:nvSpPr>
        <p:spPr>
          <a:xfrm>
            <a:off x="6234113"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ADAD49C5-2BF0-4A04-B37D-5C7E92788796}"/>
              </a:ext>
            </a:extLst>
          </p:cNvPr>
          <p:cNvSpPr>
            <a:spLocks noGrp="1"/>
          </p:cNvSpPr>
          <p:nvPr>
            <p:ph type="pic" sz="quarter" idx="13"/>
          </p:nvPr>
        </p:nvSpPr>
        <p:spPr>
          <a:xfrm>
            <a:off x="6234113"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0763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1179451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989074C9-A664-44C7-8C8D-A503BD611D4F}"/>
              </a:ext>
            </a:extLst>
          </p:cNvPr>
          <p:cNvSpPr>
            <a:spLocks noGrp="1"/>
          </p:cNvSpPr>
          <p:nvPr>
            <p:ph type="pic" sz="quarter" idx="10"/>
          </p:nvPr>
        </p:nvSpPr>
        <p:spPr>
          <a:xfrm>
            <a:off x="6856413" y="1612428"/>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E619FCF9-3191-46FA-864C-4F186B75B749}"/>
              </a:ext>
            </a:extLst>
          </p:cNvPr>
          <p:cNvSpPr>
            <a:spLocks noGrp="1"/>
          </p:cNvSpPr>
          <p:nvPr>
            <p:ph type="pic" sz="quarter" idx="11"/>
          </p:nvPr>
        </p:nvSpPr>
        <p:spPr>
          <a:xfrm>
            <a:off x="6856413" y="4006005"/>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79560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11481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8AE2E66D-D41B-429F-8798-C036B3A90752}"/>
              </a:ext>
            </a:extLst>
          </p:cNvPr>
          <p:cNvSpPr>
            <a:spLocks noGrp="1"/>
          </p:cNvSpPr>
          <p:nvPr>
            <p:ph type="pic" sz="quarter" idx="10"/>
          </p:nvPr>
        </p:nvSpPr>
        <p:spPr>
          <a:xfrm>
            <a:off x="3674745" y="1812132"/>
            <a:ext cx="1441732" cy="1441730"/>
          </a:xfrm>
          <a:custGeom>
            <a:avLst/>
            <a:gdLst>
              <a:gd name="connsiteX0" fmla="*/ 720866 w 1441732"/>
              <a:gd name="connsiteY0" fmla="*/ 0 h 1441730"/>
              <a:gd name="connsiteX1" fmla="*/ 1441732 w 1441732"/>
              <a:gd name="connsiteY1" fmla="*/ 720865 h 1441730"/>
              <a:gd name="connsiteX2" fmla="*/ 720866 w 1441732"/>
              <a:gd name="connsiteY2" fmla="*/ 1441730 h 1441730"/>
              <a:gd name="connsiteX3" fmla="*/ 0 w 1441732"/>
              <a:gd name="connsiteY3" fmla="*/ 720865 h 1441730"/>
              <a:gd name="connsiteX4" fmla="*/ 720866 w 1441732"/>
              <a:gd name="connsiteY4" fmla="*/ 0 h 14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32" h="1441730">
                <a:moveTo>
                  <a:pt x="720866" y="0"/>
                </a:moveTo>
                <a:cubicBezTo>
                  <a:pt x="1118989" y="0"/>
                  <a:pt x="1441732" y="322742"/>
                  <a:pt x="1441732" y="720865"/>
                </a:cubicBezTo>
                <a:cubicBezTo>
                  <a:pt x="1441732" y="1118988"/>
                  <a:pt x="1118989" y="1441730"/>
                  <a:pt x="720866" y="1441730"/>
                </a:cubicBezTo>
                <a:cubicBezTo>
                  <a:pt x="322743" y="1441730"/>
                  <a:pt x="0" y="1118988"/>
                  <a:pt x="0" y="720865"/>
                </a:cubicBezTo>
                <a:cubicBezTo>
                  <a:pt x="0" y="322742"/>
                  <a:pt x="322743" y="0"/>
                  <a:pt x="720866" y="0"/>
                </a:cubicBezTo>
                <a:close/>
              </a:path>
            </a:pathLst>
          </a:custGeom>
          <a:solidFill>
            <a:schemeClr val="accent3"/>
          </a:solidFill>
          <a:ln w="25400" cap="flat" cmpd="sng" algn="ctr">
            <a:noFill/>
            <a:prstDash val="solid"/>
          </a:ln>
          <a:effectLst>
            <a:outerShdw dist="165100" dir="13500000" algn="br" rotWithShape="0">
              <a:schemeClr val="accent3">
                <a:lumMod val="60000"/>
                <a:lumOff val="40000"/>
                <a:alpha val="40000"/>
              </a:schemeClr>
            </a:outerShdw>
          </a:effectLst>
        </p:spPr>
        <p:txBody>
          <a:bodyPr lIns="0" tIns="0" rIns="0" bIns="0" anchor="ctr">
            <a:normAutofit/>
          </a:bodyPr>
          <a:lstStyle>
            <a:lvl1pPr>
              <a:defRPr lang="zh-CN" altLang="en-US" sz="1600" kern="0">
                <a:solidFill>
                  <a:srgbClr val="F9F9F9"/>
                </a:solidFill>
              </a:defRPr>
            </a:lvl1pPr>
          </a:lstStyle>
          <a:p>
            <a:pPr marL="0" lvl="0" algn="ctr"/>
            <a:endParaRPr lang="zh-CN" altLang="en-US"/>
          </a:p>
        </p:txBody>
      </p:sp>
      <p:sp>
        <p:nvSpPr>
          <p:cNvPr id="14" name="任意多边形: 形状 13">
            <a:extLst>
              <a:ext uri="{FF2B5EF4-FFF2-40B4-BE49-F238E27FC236}">
                <a16:creationId xmlns:a16="http://schemas.microsoft.com/office/drawing/2014/main" id="{4CB59F21-C159-43BD-9820-1DF70C88A6C3}"/>
              </a:ext>
            </a:extLst>
          </p:cNvPr>
          <p:cNvSpPr>
            <a:spLocks noGrp="1"/>
          </p:cNvSpPr>
          <p:nvPr>
            <p:ph type="pic" sz="quarter" idx="11"/>
          </p:nvPr>
        </p:nvSpPr>
        <p:spPr>
          <a:xfrm>
            <a:off x="1619250" y="2652455"/>
            <a:ext cx="2164656" cy="2164656"/>
          </a:xfrm>
          <a:custGeom>
            <a:avLst/>
            <a:gdLst>
              <a:gd name="connsiteX0" fmla="*/ 1082328 w 2164656"/>
              <a:gd name="connsiteY0" fmla="*/ 0 h 2164656"/>
              <a:gd name="connsiteX1" fmla="*/ 2164656 w 2164656"/>
              <a:gd name="connsiteY1" fmla="*/ 1082328 h 2164656"/>
              <a:gd name="connsiteX2" fmla="*/ 1082328 w 2164656"/>
              <a:gd name="connsiteY2" fmla="*/ 2164656 h 2164656"/>
              <a:gd name="connsiteX3" fmla="*/ 0 w 2164656"/>
              <a:gd name="connsiteY3" fmla="*/ 1082328 h 2164656"/>
              <a:gd name="connsiteX4" fmla="*/ 1082328 w 2164656"/>
              <a:gd name="connsiteY4" fmla="*/ 0 h 216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656" h="2164656">
                <a:moveTo>
                  <a:pt x="1082328" y="0"/>
                </a:moveTo>
                <a:cubicBezTo>
                  <a:pt x="1680081" y="0"/>
                  <a:pt x="2164656" y="484575"/>
                  <a:pt x="2164656" y="1082328"/>
                </a:cubicBezTo>
                <a:cubicBezTo>
                  <a:pt x="2164656" y="1680081"/>
                  <a:pt x="1680081" y="2164656"/>
                  <a:pt x="1082328" y="2164656"/>
                </a:cubicBezTo>
                <a:cubicBezTo>
                  <a:pt x="484575" y="2164656"/>
                  <a:pt x="0" y="1680081"/>
                  <a:pt x="0" y="1082328"/>
                </a:cubicBezTo>
                <a:cubicBezTo>
                  <a:pt x="0" y="484575"/>
                  <a:pt x="484575" y="0"/>
                  <a:pt x="1082328" y="0"/>
                </a:cubicBezTo>
                <a:close/>
              </a:path>
            </a:pathLst>
          </a:custGeom>
          <a:solidFill>
            <a:schemeClr val="accent2"/>
          </a:solidFill>
          <a:ln w="25400" cap="flat" cmpd="sng" algn="ctr">
            <a:noFill/>
            <a:prstDash val="solid"/>
          </a:ln>
          <a:effectLst>
            <a:outerShdw dist="165100" dir="13500000" algn="br" rotWithShape="0">
              <a:schemeClr val="accent2">
                <a:lumMod val="60000"/>
                <a:lumOff val="40000"/>
                <a:alpha val="40000"/>
              </a:schemeClr>
            </a:outerShdw>
          </a:effectLst>
        </p:spPr>
        <p:txBody>
          <a:bodyPr lIns="0" tIns="0" rIns="216000" bIns="0" anchor="ctr">
            <a:normAutofit/>
          </a:bodyPr>
          <a:lstStyle>
            <a:lvl1pPr>
              <a:defRPr lang="zh-CN" altLang="en-US" sz="1800" kern="0">
                <a:solidFill>
                  <a:srgbClr val="F9F9F9"/>
                </a:solidFill>
              </a:defRPr>
            </a:lvl1pPr>
          </a:lstStyle>
          <a:p>
            <a:pPr marL="0" lvl="0" algn="ctr">
              <a:lnSpc>
                <a:spcPct val="120000"/>
              </a:lnSpc>
            </a:pPr>
            <a:endParaRPr lang="zh-CN" altLang="en-US"/>
          </a:p>
        </p:txBody>
      </p:sp>
      <p:sp>
        <p:nvSpPr>
          <p:cNvPr id="15" name="任意多边形: 形状 14">
            <a:extLst>
              <a:ext uri="{FF2B5EF4-FFF2-40B4-BE49-F238E27FC236}">
                <a16:creationId xmlns:a16="http://schemas.microsoft.com/office/drawing/2014/main" id="{86C01F90-F81C-4341-A059-B8068A5B8089}"/>
              </a:ext>
            </a:extLst>
          </p:cNvPr>
          <p:cNvSpPr>
            <a:spLocks noGrp="1"/>
          </p:cNvSpPr>
          <p:nvPr>
            <p:ph type="pic" sz="quarter" idx="12"/>
          </p:nvPr>
        </p:nvSpPr>
        <p:spPr>
          <a:xfrm>
            <a:off x="3357564" y="2655800"/>
            <a:ext cx="2926714" cy="2926714"/>
          </a:xfrm>
          <a:custGeom>
            <a:avLst/>
            <a:gdLst>
              <a:gd name="connsiteX0" fmla="*/ 1463357 w 2926714"/>
              <a:gd name="connsiteY0" fmla="*/ 0 h 2926714"/>
              <a:gd name="connsiteX1" fmla="*/ 2926714 w 2926714"/>
              <a:gd name="connsiteY1" fmla="*/ 1463357 h 2926714"/>
              <a:gd name="connsiteX2" fmla="*/ 1463357 w 2926714"/>
              <a:gd name="connsiteY2" fmla="*/ 2926714 h 2926714"/>
              <a:gd name="connsiteX3" fmla="*/ 0 w 2926714"/>
              <a:gd name="connsiteY3" fmla="*/ 1463357 h 2926714"/>
              <a:gd name="connsiteX4" fmla="*/ 1463357 w 2926714"/>
              <a:gd name="connsiteY4" fmla="*/ 0 h 29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714" h="2926714">
                <a:moveTo>
                  <a:pt x="1463357" y="0"/>
                </a:moveTo>
                <a:cubicBezTo>
                  <a:pt x="2271547" y="0"/>
                  <a:pt x="2926714" y="655167"/>
                  <a:pt x="2926714" y="1463357"/>
                </a:cubicBezTo>
                <a:cubicBezTo>
                  <a:pt x="2926714" y="2271547"/>
                  <a:pt x="2271547" y="2926714"/>
                  <a:pt x="1463357" y="2926714"/>
                </a:cubicBezTo>
                <a:cubicBezTo>
                  <a:pt x="655167" y="2926714"/>
                  <a:pt x="0" y="2271547"/>
                  <a:pt x="0" y="1463357"/>
                </a:cubicBezTo>
                <a:cubicBezTo>
                  <a:pt x="0" y="655167"/>
                  <a:pt x="655167" y="0"/>
                  <a:pt x="1463357" y="0"/>
                </a:cubicBezTo>
                <a:close/>
              </a:path>
            </a:pathLst>
          </a:custGeom>
          <a:solidFill>
            <a:schemeClr val="accent1"/>
          </a:solidFill>
          <a:ln w="25400" cap="flat" cmpd="sng" algn="ctr">
            <a:noFill/>
            <a:prstDash val="solid"/>
          </a:ln>
          <a:effectLst>
            <a:outerShdw dist="165100" dir="13500000" algn="br" rotWithShape="0">
              <a:schemeClr val="accent1">
                <a:lumMod val="60000"/>
                <a:lumOff val="40000"/>
                <a:alpha val="40000"/>
              </a:schemeClr>
            </a:outerShdw>
          </a:effectLst>
        </p:spPr>
        <p:txBody>
          <a:bodyPr lIns="0" tIns="180000" rIns="0" bIns="0" anchor="ctr">
            <a:normAutofit/>
          </a:bodyPr>
          <a:lstStyle>
            <a:lvl1pPr>
              <a:defRPr lang="zh-CN" altLang="en-US" sz="1800" kern="0">
                <a:solidFill>
                  <a:srgbClr val="F9F9F9"/>
                </a:solidFill>
              </a:defRPr>
            </a:lvl1pPr>
          </a:lstStyle>
          <a:p>
            <a:pPr marL="0" lvl="0" algn="ctr">
              <a:lnSpc>
                <a:spcPct val="130000"/>
              </a:lnSpc>
            </a:pPr>
            <a:endParaRPr lang="zh-CN" altLang="en-US"/>
          </a:p>
        </p:txBody>
      </p:sp>
    </p:spTree>
    <p:extLst>
      <p:ext uri="{BB962C8B-B14F-4D97-AF65-F5344CB8AC3E}">
        <p14:creationId xmlns:p14="http://schemas.microsoft.com/office/powerpoint/2010/main" val="92498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DCED4-6884-4DED-AA36-9F95F21F7F1F}" type="datetimeFigureOut">
              <a:rPr lang="en-US" smtClean="0"/>
              <a:t>28/02/2024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EAD8717-E304-4BCC-AA2B-75132A22FF12}"/>
              </a:ext>
            </a:extLst>
          </p:cNvPr>
          <p:cNvSpPr>
            <a:spLocks noGrp="1"/>
          </p:cNvSpPr>
          <p:nvPr>
            <p:ph type="pic" sz="quarter" idx="10"/>
          </p:nvPr>
        </p:nvSpPr>
        <p:spPr>
          <a:xfrm>
            <a:off x="4248152"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8FD88E05-899A-41E6-A567-660C8B17BEE6}"/>
              </a:ext>
            </a:extLst>
          </p:cNvPr>
          <p:cNvSpPr>
            <a:spLocks noGrp="1"/>
          </p:cNvSpPr>
          <p:nvPr>
            <p:ph type="pic" sz="quarter" idx="11"/>
          </p:nvPr>
        </p:nvSpPr>
        <p:spPr>
          <a:xfrm>
            <a:off x="6832483"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CF804839-EAEF-4E86-AA13-9BB2276D0640}"/>
              </a:ext>
            </a:extLst>
          </p:cNvPr>
          <p:cNvSpPr>
            <a:spLocks noGrp="1"/>
          </p:cNvSpPr>
          <p:nvPr>
            <p:ph type="pic" sz="quarter" idx="12"/>
          </p:nvPr>
        </p:nvSpPr>
        <p:spPr>
          <a:xfrm>
            <a:off x="6832483"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ABA1BF48-DA15-45F2-B813-3D11332B4C56}"/>
              </a:ext>
            </a:extLst>
          </p:cNvPr>
          <p:cNvSpPr>
            <a:spLocks noGrp="1"/>
          </p:cNvSpPr>
          <p:nvPr>
            <p:ph type="pic" sz="quarter" idx="13"/>
          </p:nvPr>
        </p:nvSpPr>
        <p:spPr>
          <a:xfrm>
            <a:off x="4248152"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1495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79EEDF4-EBC3-4945-BA55-5B82F12F796A}"/>
              </a:ext>
            </a:extLst>
          </p:cNvPr>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EE23E76F-76F1-4249-878A-1BD3EA488418}"/>
              </a:ext>
            </a:extLst>
          </p:cNvPr>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15AF4C1-9914-4F8E-80AA-6F717DAA1EDB}"/>
              </a:ext>
            </a:extLst>
          </p:cNvPr>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30384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7559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B5DC6952-96CE-4501-8C56-ECD17B2552F7}"/>
              </a:ext>
            </a:extLst>
          </p:cNvPr>
          <p:cNvSpPr>
            <a:spLocks noGrp="1"/>
          </p:cNvSpPr>
          <p:nvPr>
            <p:ph type="pic" sz="quarter" idx="10"/>
          </p:nvPr>
        </p:nvSpPr>
        <p:spPr>
          <a:xfrm>
            <a:off x="1418107" y="1721264"/>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1995354E-E491-45D3-9FCE-9D95331BA82A}"/>
              </a:ext>
            </a:extLst>
          </p:cNvPr>
          <p:cNvSpPr>
            <a:spLocks noGrp="1"/>
          </p:cNvSpPr>
          <p:nvPr>
            <p:ph type="pic" sz="quarter" idx="11"/>
          </p:nvPr>
        </p:nvSpPr>
        <p:spPr>
          <a:xfrm>
            <a:off x="1418107" y="4045365"/>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37827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C8543-6AD8-4A34-8422-C0245CCE4020}"/>
              </a:ext>
            </a:extLst>
          </p:cNvPr>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6BC7A52-B867-4413-AC26-C9937EA4D9F0}"/>
              </a:ext>
            </a:extLst>
          </p:cNvPr>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 name="Footer Placeholder 3">
            <a:extLst>
              <a:ext uri="{FF2B5EF4-FFF2-40B4-BE49-F238E27FC236}">
                <a16:creationId xmlns:a16="http://schemas.microsoft.com/office/drawing/2014/main" id="{06B02FB0-502C-46A5-8AF5-2189C9957D46}"/>
              </a:ext>
            </a:extLst>
          </p:cNvPr>
          <p:cNvSpPr>
            <a:spLocks noGrp="1"/>
          </p:cNvSpPr>
          <p:nvPr>
            <p:ph type="ftr" sz="quarter" idx="11"/>
          </p:nvPr>
        </p:nvSpPr>
        <p:spPr>
          <a:xfrm>
            <a:off x="4165600" y="6245225"/>
            <a:ext cx="3860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Slide Number Placeholder 4">
            <a:extLst>
              <a:ext uri="{FF2B5EF4-FFF2-40B4-BE49-F238E27FC236}">
                <a16:creationId xmlns:a16="http://schemas.microsoft.com/office/drawing/2014/main" id="{3D102FE1-D8BF-468B-AAD0-35ACE0C2C9FA}"/>
              </a:ext>
            </a:extLst>
          </p:cNvPr>
          <p:cNvSpPr>
            <a:spLocks noGrp="1"/>
          </p:cNvSpPr>
          <p:nvPr>
            <p:ph type="sldNum" sz="quarter" idx="12"/>
          </p:nvPr>
        </p:nvSpPr>
        <p:spPr>
          <a:xfrm>
            <a:off x="8737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FACD23-EB3B-4892-8FC0-816C7BA97EF5}" type="slidenum">
              <a:rPr kumimoji="0" lang="en-US" altLang="en-US" sz="18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13580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8191-9625-423F-9067-E1922E9BE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D77AD-A010-4DE9-8499-C361B671EF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FB585-2F18-4C15-A6FA-93441BB1B2B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Footer Placeholder 4">
            <a:extLst>
              <a:ext uri="{FF2B5EF4-FFF2-40B4-BE49-F238E27FC236}">
                <a16:creationId xmlns:a16="http://schemas.microsoft.com/office/drawing/2014/main" id="{99A83CD8-43A9-4E62-98A5-BB61F36C8FC0}"/>
              </a:ext>
            </a:extLst>
          </p:cNvPr>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Slide Number Placeholder 5">
            <a:extLst>
              <a:ext uri="{FF2B5EF4-FFF2-40B4-BE49-F238E27FC236}">
                <a16:creationId xmlns:a16="http://schemas.microsoft.com/office/drawing/2014/main" id="{77F57F81-1792-4AC5-B87E-173ECF5E892A}"/>
              </a:ext>
            </a:extLst>
          </p:cNvPr>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C8EBDA-067D-464A-94C4-BCB51318360C}" type="slidenum">
              <a:rPr kumimoji="0" lang="en-US" altLang="en-US" sz="18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2813936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B2E8-33ED-4A83-9684-AAA7D97F9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439CF-D093-463B-9651-3727FE27A429}"/>
              </a:ext>
            </a:extLst>
          </p:cNvPr>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71F032-6655-4FCD-9E14-B0D19D36AC01}"/>
              </a:ext>
            </a:extLst>
          </p:cNvPr>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573F9-4517-4E7E-98B5-5B797960CF7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Footer Placeholder 5">
            <a:extLst>
              <a:ext uri="{FF2B5EF4-FFF2-40B4-BE49-F238E27FC236}">
                <a16:creationId xmlns:a16="http://schemas.microsoft.com/office/drawing/2014/main" id="{01E94658-7234-4CA6-AE77-2BA830CE8D44}"/>
              </a:ext>
            </a:extLst>
          </p:cNvPr>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Slide Number Placeholder 6">
            <a:extLst>
              <a:ext uri="{FF2B5EF4-FFF2-40B4-BE49-F238E27FC236}">
                <a16:creationId xmlns:a16="http://schemas.microsoft.com/office/drawing/2014/main" id="{F6370851-539B-4EA2-95CE-5C5243219087}"/>
              </a:ext>
            </a:extLst>
          </p:cNvPr>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DE276A-703A-4126-8765-D87FD62E03EC}" type="slidenum">
              <a:rPr kumimoji="0" lang="en-US" altLang="en-US" sz="18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779468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8"/>
        <p:cNvGrpSpPr/>
        <p:nvPr/>
      </p:nvGrpSpPr>
      <p:grpSpPr>
        <a:xfrm>
          <a:off x="0" y="0"/>
          <a:ext cx="0" cy="0"/>
          <a:chOff x="0" y="0"/>
          <a:chExt cx="0" cy="0"/>
        </a:xfrm>
      </p:grpSpPr>
      <p:grpSp>
        <p:nvGrpSpPr>
          <p:cNvPr id="229" name="Google Shape;229;p13"/>
          <p:cNvGrpSpPr/>
          <p:nvPr/>
        </p:nvGrpSpPr>
        <p:grpSpPr>
          <a:xfrm>
            <a:off x="-12684" y="-7"/>
            <a:ext cx="12237263" cy="6858025"/>
            <a:chOff x="-9513" y="-6"/>
            <a:chExt cx="9177947" cy="5143519"/>
          </a:xfrm>
        </p:grpSpPr>
        <p:sp>
          <p:nvSpPr>
            <p:cNvPr id="230" name="Google Shape;230;p1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1" name="Google Shape;231;p13"/>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2" name="Google Shape;232;p13"/>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3" name="Google Shape;233;p13"/>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4" name="Google Shape;234;p13"/>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5" name="Google Shape;235;p13"/>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6" name="Google Shape;236;p13"/>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237" name="Google Shape;237;p13"/>
          <p:cNvGrpSpPr/>
          <p:nvPr/>
        </p:nvGrpSpPr>
        <p:grpSpPr>
          <a:xfrm>
            <a:off x="5708554" y="100237"/>
            <a:ext cx="774893" cy="167204"/>
            <a:chOff x="4685288" y="186288"/>
            <a:chExt cx="419375" cy="90485"/>
          </a:xfrm>
        </p:grpSpPr>
        <p:sp>
          <p:nvSpPr>
            <p:cNvPr id="238" name="Google Shape;238;p1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239" name="Google Shape;239;p13"/>
            <p:cNvGrpSpPr/>
            <p:nvPr/>
          </p:nvGrpSpPr>
          <p:grpSpPr>
            <a:xfrm>
              <a:off x="4685288" y="186300"/>
              <a:ext cx="419375" cy="90473"/>
              <a:chOff x="4390000" y="182175"/>
              <a:chExt cx="419375" cy="90473"/>
            </a:xfrm>
          </p:grpSpPr>
          <p:sp>
            <p:nvSpPr>
              <p:cNvPr id="240" name="Google Shape;240;p1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41" name="Google Shape;241;p1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grpSp>
      </p:grpSp>
      <p:sp>
        <p:nvSpPr>
          <p:cNvPr id="242" name="Google Shape;242;p13"/>
          <p:cNvSpPr txBox="1">
            <a:spLocks noGrp="1"/>
          </p:cNvSpPr>
          <p:nvPr>
            <p:ph type="subTitle" idx="1"/>
          </p:nvPr>
        </p:nvSpPr>
        <p:spPr>
          <a:xfrm>
            <a:off x="1938951" y="2823660"/>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43" name="Google Shape;243;p13"/>
          <p:cNvSpPr txBox="1">
            <a:spLocks noGrp="1"/>
          </p:cNvSpPr>
          <p:nvPr>
            <p:ph type="subTitle" idx="2"/>
          </p:nvPr>
        </p:nvSpPr>
        <p:spPr>
          <a:xfrm>
            <a:off x="7096300" y="2837112"/>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44" name="Google Shape;244;p13"/>
          <p:cNvSpPr txBox="1">
            <a:spLocks noGrp="1"/>
          </p:cNvSpPr>
          <p:nvPr>
            <p:ph type="title" hasCustomPrompt="1"/>
          </p:nvPr>
        </p:nvSpPr>
        <p:spPr>
          <a:xfrm>
            <a:off x="3027151" y="1856671"/>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5" name="Google Shape;245;p13"/>
          <p:cNvSpPr txBox="1">
            <a:spLocks noGrp="1"/>
          </p:cNvSpPr>
          <p:nvPr>
            <p:ph type="title" idx="3" hasCustomPrompt="1"/>
          </p:nvPr>
        </p:nvSpPr>
        <p:spPr>
          <a:xfrm>
            <a:off x="8173683" y="1857771"/>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6" name="Google Shape;246;p13"/>
          <p:cNvSpPr txBox="1">
            <a:spLocks noGrp="1"/>
          </p:cNvSpPr>
          <p:nvPr>
            <p:ph type="subTitle" idx="4"/>
          </p:nvPr>
        </p:nvSpPr>
        <p:spPr>
          <a:xfrm>
            <a:off x="1345900" y="2413297"/>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
        <p:nvSpPr>
          <p:cNvPr id="247" name="Google Shape;247;p13"/>
          <p:cNvSpPr txBox="1">
            <a:spLocks noGrp="1"/>
          </p:cNvSpPr>
          <p:nvPr>
            <p:ph type="subTitle" idx="5"/>
          </p:nvPr>
        </p:nvSpPr>
        <p:spPr>
          <a:xfrm>
            <a:off x="6503300" y="2426764"/>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
        <p:nvSpPr>
          <p:cNvPr id="248" name="Google Shape;248;p13"/>
          <p:cNvSpPr txBox="1">
            <a:spLocks noGrp="1"/>
          </p:cNvSpPr>
          <p:nvPr>
            <p:ph type="title" idx="6"/>
          </p:nvPr>
        </p:nvSpPr>
        <p:spPr>
          <a:xfrm>
            <a:off x="963167" y="707667"/>
            <a:ext cx="1026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3"/>
          <p:cNvSpPr txBox="1">
            <a:spLocks noGrp="1"/>
          </p:cNvSpPr>
          <p:nvPr>
            <p:ph type="subTitle" idx="7"/>
          </p:nvPr>
        </p:nvSpPr>
        <p:spPr>
          <a:xfrm>
            <a:off x="1938951" y="4984127"/>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50" name="Google Shape;250;p13"/>
          <p:cNvSpPr txBox="1">
            <a:spLocks noGrp="1"/>
          </p:cNvSpPr>
          <p:nvPr>
            <p:ph type="subTitle" idx="8"/>
          </p:nvPr>
        </p:nvSpPr>
        <p:spPr>
          <a:xfrm>
            <a:off x="7096300" y="4997579"/>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51" name="Google Shape;251;p13"/>
          <p:cNvSpPr txBox="1">
            <a:spLocks noGrp="1"/>
          </p:cNvSpPr>
          <p:nvPr>
            <p:ph type="title" idx="9" hasCustomPrompt="1"/>
          </p:nvPr>
        </p:nvSpPr>
        <p:spPr>
          <a:xfrm>
            <a:off x="3027151" y="4017137"/>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2" name="Google Shape;252;p13"/>
          <p:cNvSpPr txBox="1">
            <a:spLocks noGrp="1"/>
          </p:cNvSpPr>
          <p:nvPr>
            <p:ph type="title" idx="13" hasCustomPrompt="1"/>
          </p:nvPr>
        </p:nvSpPr>
        <p:spPr>
          <a:xfrm>
            <a:off x="8173683" y="4018237"/>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3" name="Google Shape;253;p13"/>
          <p:cNvSpPr txBox="1">
            <a:spLocks noGrp="1"/>
          </p:cNvSpPr>
          <p:nvPr>
            <p:ph type="subTitle" idx="14"/>
          </p:nvPr>
        </p:nvSpPr>
        <p:spPr>
          <a:xfrm>
            <a:off x="1345900" y="4573764"/>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
        <p:nvSpPr>
          <p:cNvPr id="254" name="Google Shape;254;p13"/>
          <p:cNvSpPr txBox="1">
            <a:spLocks noGrp="1"/>
          </p:cNvSpPr>
          <p:nvPr>
            <p:ph type="subTitle" idx="15"/>
          </p:nvPr>
        </p:nvSpPr>
        <p:spPr>
          <a:xfrm>
            <a:off x="6503300" y="4587231"/>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Tree>
    <p:extLst>
      <p:ext uri="{BB962C8B-B14F-4D97-AF65-F5344CB8AC3E}">
        <p14:creationId xmlns:p14="http://schemas.microsoft.com/office/powerpoint/2010/main" val="3059887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5402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971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28/02/2024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8336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8438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6"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6544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478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3581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5280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30"/>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6219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3027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81183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6" y="365128"/>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7442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861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2DCED4-6884-4DED-AA36-9F95F21F7F1F}" type="datetimeFigureOut">
              <a:rPr lang="en-US" smtClean="0"/>
              <a:t>28/02/2024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2DCED4-6884-4DED-AA36-9F95F21F7F1F}" type="datetimeFigureOut">
              <a:rPr lang="en-US" smtClean="0"/>
              <a:t>28/02/2024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2DCED4-6884-4DED-AA36-9F95F21F7F1F}" type="datetimeFigureOut">
              <a:rPr lang="en-US" smtClean="0"/>
              <a:t>28/02/2024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28/02/2024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28/02/2024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28/02/2024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image" Target="../media/image4.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6.emf"/><Relationship Id="rId10" Type="http://schemas.openxmlformats.org/officeDocument/2006/relationships/slideLayout" Target="../slideLayouts/slideLayout21.xml"/><Relationship Id="rId19" Type="http://schemas.openxmlformats.org/officeDocument/2006/relationships/image" Target="../media/image2.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28/02/2024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7CAA4B6-7102-430B-A202-7221145AB4C2}"/>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5572" t="18492" r="5572" b="14366"/>
          <a:stretch/>
        </p:blipFill>
        <p:spPr>
          <a:xfrm>
            <a:off x="0" y="12700"/>
            <a:ext cx="12192000" cy="6845300"/>
          </a:xfrm>
          <a:prstGeom prst="rect">
            <a:avLst/>
          </a:prstGeom>
        </p:spPr>
      </p:pic>
      <p:pic>
        <p:nvPicPr>
          <p:cNvPr id="9" name="图片 8">
            <a:extLst>
              <a:ext uri="{FF2B5EF4-FFF2-40B4-BE49-F238E27FC236}">
                <a16:creationId xmlns:a16="http://schemas.microsoft.com/office/drawing/2014/main" id="{CDC4D4C5-4695-4A81-AEDB-A9DAC17F03D5}"/>
              </a:ext>
            </a:extLst>
          </p:cNvPr>
          <p:cNvPicPr>
            <a:picLocks noChangeAspect="1"/>
          </p:cNvPicPr>
          <p:nvPr userDrawn="1"/>
        </p:nvPicPr>
        <p:blipFill>
          <a:blip r:embed="rId19"/>
          <a:stretch>
            <a:fillRect/>
          </a:stretch>
        </p:blipFill>
        <p:spPr>
          <a:xfrm>
            <a:off x="7621545" y="2694141"/>
            <a:ext cx="1074405" cy="1255291"/>
          </a:xfrm>
          <a:prstGeom prst="rect">
            <a:avLst/>
          </a:prstGeom>
        </p:spPr>
      </p:pic>
      <p:pic>
        <p:nvPicPr>
          <p:cNvPr id="10" name="图片 9">
            <a:extLst>
              <a:ext uri="{FF2B5EF4-FFF2-40B4-BE49-F238E27FC236}">
                <a16:creationId xmlns:a16="http://schemas.microsoft.com/office/drawing/2014/main" id="{C6B22C73-CB3A-4D5F-A354-B4BC2A44F4B3}"/>
              </a:ext>
            </a:extLst>
          </p:cNvPr>
          <p:cNvPicPr>
            <a:picLocks noChangeAspect="1"/>
          </p:cNvPicPr>
          <p:nvPr userDrawn="1"/>
        </p:nvPicPr>
        <p:blipFill>
          <a:blip r:embed="rId20"/>
          <a:stretch>
            <a:fillRect/>
          </a:stretch>
        </p:blipFill>
        <p:spPr>
          <a:xfrm rot="19092273">
            <a:off x="5969039" y="3535273"/>
            <a:ext cx="958588" cy="832716"/>
          </a:xfrm>
          <a:prstGeom prst="rect">
            <a:avLst/>
          </a:prstGeom>
        </p:spPr>
      </p:pic>
      <p:pic>
        <p:nvPicPr>
          <p:cNvPr id="11" name="图片 10">
            <a:extLst>
              <a:ext uri="{FF2B5EF4-FFF2-40B4-BE49-F238E27FC236}">
                <a16:creationId xmlns:a16="http://schemas.microsoft.com/office/drawing/2014/main" id="{2FE88D25-8D4A-412E-AD3D-0F8BCBC51B4A}"/>
              </a:ext>
            </a:extLst>
          </p:cNvPr>
          <p:cNvPicPr>
            <a:picLocks noChangeAspect="1"/>
          </p:cNvPicPr>
          <p:nvPr userDrawn="1"/>
        </p:nvPicPr>
        <p:blipFill>
          <a:blip r:embed="rId21"/>
          <a:stretch>
            <a:fillRect/>
          </a:stretch>
        </p:blipFill>
        <p:spPr>
          <a:xfrm>
            <a:off x="5478546" y="2363843"/>
            <a:ext cx="1249202" cy="957943"/>
          </a:xfrm>
          <a:prstGeom prst="rect">
            <a:avLst/>
          </a:prstGeom>
        </p:spPr>
      </p:pic>
      <p:pic>
        <p:nvPicPr>
          <p:cNvPr id="12" name="图片 11">
            <a:extLst>
              <a:ext uri="{FF2B5EF4-FFF2-40B4-BE49-F238E27FC236}">
                <a16:creationId xmlns:a16="http://schemas.microsoft.com/office/drawing/2014/main" id="{4A9075CD-A1EE-4172-8AD1-315DB9617712}"/>
              </a:ext>
            </a:extLst>
          </p:cNvPr>
          <p:cNvPicPr>
            <a:picLocks noChangeAspect="1"/>
          </p:cNvPicPr>
          <p:nvPr userDrawn="1"/>
        </p:nvPicPr>
        <p:blipFill>
          <a:blip r:embed="rId22"/>
          <a:stretch>
            <a:fillRect/>
          </a:stretch>
        </p:blipFill>
        <p:spPr>
          <a:xfrm>
            <a:off x="1667797" y="4337189"/>
            <a:ext cx="834103" cy="728303"/>
          </a:xfrm>
          <a:prstGeom prst="rect">
            <a:avLst/>
          </a:prstGeom>
        </p:spPr>
      </p:pic>
      <p:pic>
        <p:nvPicPr>
          <p:cNvPr id="13" name="图片 12">
            <a:extLst>
              <a:ext uri="{FF2B5EF4-FFF2-40B4-BE49-F238E27FC236}">
                <a16:creationId xmlns:a16="http://schemas.microsoft.com/office/drawing/2014/main" id="{5CD8F5F7-0EAB-4A58-88E9-007D8AD8404D}"/>
              </a:ext>
            </a:extLst>
          </p:cNvPr>
          <p:cNvPicPr>
            <a:picLocks noChangeAspect="1"/>
          </p:cNvPicPr>
          <p:nvPr userDrawn="1"/>
        </p:nvPicPr>
        <p:blipFill>
          <a:blip r:embed="rId23"/>
          <a:stretch>
            <a:fillRect/>
          </a:stretch>
        </p:blipFill>
        <p:spPr>
          <a:xfrm>
            <a:off x="3488071" y="2471057"/>
            <a:ext cx="1787050" cy="1485494"/>
          </a:xfrm>
          <a:prstGeom prst="rect">
            <a:avLst/>
          </a:prstGeom>
        </p:spPr>
      </p:pic>
      <p:sp>
        <p:nvSpPr>
          <p:cNvPr id="15" name="矩形 14">
            <a:extLst>
              <a:ext uri="{FF2B5EF4-FFF2-40B4-BE49-F238E27FC236}">
                <a16:creationId xmlns:a16="http://schemas.microsoft.com/office/drawing/2014/main" id="{93AE9060-CBEC-4F37-84ED-FEC5B3A64DC8}"/>
              </a:ext>
            </a:extLst>
          </p:cNvPr>
          <p:cNvSpPr/>
          <p:nvPr userDrawn="1"/>
        </p:nvSpPr>
        <p:spPr>
          <a:xfrm>
            <a:off x="0" y="0"/>
            <a:ext cx="12192000" cy="6858000"/>
          </a:xfrm>
          <a:prstGeom prst="rect">
            <a:avLst/>
          </a:prstGeom>
          <a:solidFill>
            <a:srgbClr val="F6F0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3642127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68302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9200" cy="108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120"/>
            <a:stretch>
              <a:fillRect/>
            </a:stretch>
          </p:blipFill>
          <p:spPr>
            <a:xfrm>
              <a:off x="0" y="0"/>
              <a:ext cx="19200" cy="910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8119" b="8120"/>
            <a:stretch>
              <a:fillRect/>
            </a:stretch>
          </p:blipFill>
          <p:spPr>
            <a:xfrm>
              <a:off x="0" y="7640"/>
              <a:ext cx="19200" cy="3160"/>
            </a:xfrm>
            <a:prstGeom prst="rect">
              <a:avLst/>
            </a:prstGeom>
          </p:spPr>
        </p:pic>
      </p:grpSp>
      <p:sp>
        <p:nvSpPr>
          <p:cNvPr id="5" name="Rectangle 4"/>
          <p:cNvSpPr/>
          <p:nvPr/>
        </p:nvSpPr>
        <p:spPr>
          <a:xfrm>
            <a:off x="-191069" y="2065529"/>
            <a:ext cx="12191999" cy="923330"/>
          </a:xfrm>
          <a:prstGeom prst="rect">
            <a:avLst/>
          </a:prstGeom>
        </p:spPr>
        <p:txBody>
          <a:bodyPr wrap="square">
            <a:spAutoFit/>
          </a:bodyPr>
          <a:lstStyle/>
          <a:p>
            <a:pPr algn="ctr">
              <a:lnSpc>
                <a:spcPct val="150000"/>
              </a:lnSpc>
            </a:pPr>
            <a:r>
              <a:rPr lang="en-US" sz="36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ÔN TẬP THỰC HÀNH TIẾNG VIỆT:</a:t>
            </a:r>
          </a:p>
        </p:txBody>
      </p:sp>
      <p:sp>
        <p:nvSpPr>
          <p:cNvPr id="6" name="Rectangle 5"/>
          <p:cNvSpPr/>
          <p:nvPr/>
        </p:nvSpPr>
        <p:spPr>
          <a:xfrm>
            <a:off x="0" y="2988859"/>
            <a:ext cx="12192000" cy="2139496"/>
          </a:xfrm>
          <a:prstGeom prst="rect">
            <a:avLst/>
          </a:prstGeom>
        </p:spPr>
        <p:txBody>
          <a:bodyPr wrap="square">
            <a:spAutoFit/>
          </a:bodyPr>
          <a:lstStyle/>
          <a:p>
            <a:pPr algn="ctr">
              <a:lnSpc>
                <a:spcPct val="200000"/>
              </a:lnSpc>
              <a:spcAft>
                <a:spcPts val="0"/>
              </a:spcAft>
            </a:pPr>
            <a:r>
              <a:rPr lang="en-US" sz="3600" b="1">
                <a:solidFill>
                  <a:srgbClr val="FF0000"/>
                </a:solidFill>
                <a:latin typeface="Times New Roman" panose="02020603050405020304" pitchFamily="18" charset="0"/>
                <a:ea typeface="MS Mincho"/>
              </a:rPr>
              <a:t>NGỮ CẢNH VÀ NGHĨA CỦA TỪ TRONG NGỮ CẢNH</a:t>
            </a:r>
            <a:endParaRPr lang="en-US" sz="3600">
              <a:latin typeface="Times New Roman" panose="02020603050405020304" pitchFamily="18" charset="0"/>
              <a:ea typeface="Times New Roman" panose="02020603050405020304" pitchFamily="18" charset="0"/>
            </a:endParaRPr>
          </a:p>
          <a:p>
            <a:pPr algn="ctr">
              <a:lnSpc>
                <a:spcPct val="200000"/>
              </a:lnSpc>
              <a:spcAft>
                <a:spcPts val="0"/>
              </a:spcAft>
            </a:pPr>
            <a:r>
              <a:rPr lang="en-US" sz="3600" b="1">
                <a:solidFill>
                  <a:srgbClr val="FF0000"/>
                </a:solidFill>
                <a:latin typeface="Times New Roman" panose="02020603050405020304" pitchFamily="18" charset="0"/>
                <a:ea typeface="MS Mincho"/>
              </a:rPr>
              <a:t>BIỆN PHÁP TU TỪ ẨN DỤ; DẤU CHẤM LỬNG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71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500"/>
                                        <p:tgtEl>
                                          <p:spTgt spid="5"/>
                                        </p:tgtEl>
                                        <p:attrNameLst>
                                          <p:attrName>ppt_w</p:attrName>
                                        </p:attrNameLst>
                                      </p:cBhvr>
                                      <p:tavLst>
                                        <p:tav tm="0">
                                          <p:val>
                                            <p:strVal val="ppt_w"/>
                                          </p:val>
                                        </p:tav>
                                        <p:tav tm="100000">
                                          <p:val>
                                            <p:fltVal val="0"/>
                                          </p:val>
                                        </p:tav>
                                      </p:tavLst>
                                    </p:anim>
                                    <p:anim calcmode="lin" valueType="num">
                                      <p:cBhvr>
                                        <p:cTn id="7" dur="1500"/>
                                        <p:tgtEl>
                                          <p:spTgt spid="5"/>
                                        </p:tgtEl>
                                        <p:attrNameLst>
                                          <p:attrName>ppt_h</p:attrName>
                                        </p:attrNameLst>
                                      </p:cBhvr>
                                      <p:tavLst>
                                        <p:tav tm="0">
                                          <p:val>
                                            <p:strVal val="ppt_h"/>
                                          </p:val>
                                        </p:tav>
                                        <p:tav tm="100000">
                                          <p:val>
                                            <p:fltVal val="0"/>
                                          </p:val>
                                        </p:tav>
                                      </p:tavLst>
                                    </p:anim>
                                    <p:anim calcmode="lin" valueType="num">
                                      <p:cBhvr>
                                        <p:cTn id="8" dur="1500"/>
                                        <p:tgtEl>
                                          <p:spTgt spid="5"/>
                                        </p:tgtEl>
                                        <p:attrNameLst>
                                          <p:attrName>style.rotation</p:attrName>
                                        </p:attrNameLst>
                                      </p:cBhvr>
                                      <p:tavLst>
                                        <p:tav tm="0">
                                          <p:val>
                                            <p:fltVal val="0"/>
                                          </p:val>
                                        </p:tav>
                                        <p:tav tm="100000">
                                          <p:val>
                                            <p:fltVal val="90"/>
                                          </p:val>
                                        </p:tav>
                                      </p:tavLst>
                                    </p:anim>
                                    <p:animEffect transition="out" filter="fade">
                                      <p:cBhvr>
                                        <p:cTn id="9" dur="1500"/>
                                        <p:tgtEl>
                                          <p:spTgt spid="5"/>
                                        </p:tgtEl>
                                      </p:cBhvr>
                                    </p:animEffect>
                                    <p:set>
                                      <p:cBhvr>
                                        <p:cTn id="10" dur="1" fill="hold">
                                          <p:stCondLst>
                                            <p:cond delay="1499"/>
                                          </p:stCondLst>
                                        </p:cTn>
                                        <p:tgtEl>
                                          <p:spTgt spid="5"/>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500"/>
                                        <p:tgtEl>
                                          <p:spTgt spid="2"/>
                                        </p:tgtEl>
                                        <p:attrNameLst>
                                          <p:attrName>ppt_w</p:attrName>
                                        </p:attrNameLst>
                                      </p:cBhvr>
                                      <p:tavLst>
                                        <p:tav tm="0">
                                          <p:val>
                                            <p:strVal val="ppt_w"/>
                                          </p:val>
                                        </p:tav>
                                        <p:tav tm="100000">
                                          <p:val>
                                            <p:fltVal val="0"/>
                                          </p:val>
                                        </p:tav>
                                      </p:tavLst>
                                    </p:anim>
                                    <p:anim calcmode="lin" valueType="num">
                                      <p:cBhvr>
                                        <p:cTn id="13" dur="1500"/>
                                        <p:tgtEl>
                                          <p:spTgt spid="2"/>
                                        </p:tgtEl>
                                        <p:attrNameLst>
                                          <p:attrName>ppt_h</p:attrName>
                                        </p:attrNameLst>
                                      </p:cBhvr>
                                      <p:tavLst>
                                        <p:tav tm="0">
                                          <p:val>
                                            <p:strVal val="ppt_h"/>
                                          </p:val>
                                        </p:tav>
                                        <p:tav tm="100000">
                                          <p:val>
                                            <p:fltVal val="0"/>
                                          </p:val>
                                        </p:tav>
                                      </p:tavLst>
                                    </p:anim>
                                    <p:anim calcmode="lin" valueType="num">
                                      <p:cBhvr>
                                        <p:cTn id="14" dur="1500"/>
                                        <p:tgtEl>
                                          <p:spTgt spid="2"/>
                                        </p:tgtEl>
                                        <p:attrNameLst>
                                          <p:attrName>style.rotation</p:attrName>
                                        </p:attrNameLst>
                                      </p:cBhvr>
                                      <p:tavLst>
                                        <p:tav tm="0">
                                          <p:val>
                                            <p:fltVal val="0"/>
                                          </p:val>
                                        </p:tav>
                                        <p:tav tm="100000">
                                          <p:val>
                                            <p:fltVal val="90"/>
                                          </p:val>
                                        </p:tav>
                                      </p:tavLst>
                                    </p:anim>
                                    <p:animEffect transition="out" filter="fade">
                                      <p:cBhvr>
                                        <p:cTn id="15" dur="1500"/>
                                        <p:tgtEl>
                                          <p:spTgt spid="2"/>
                                        </p:tgtEl>
                                      </p:cBhvr>
                                    </p:animEffect>
                                    <p:set>
                                      <p:cBhvr>
                                        <p:cTn id="16" dur="1" fill="hold">
                                          <p:stCondLst>
                                            <p:cond delay="1499"/>
                                          </p:stCondLst>
                                        </p:cTn>
                                        <p:tgtEl>
                                          <p:spTgt spid="2"/>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500"/>
                                        <p:tgtEl>
                                          <p:spTgt spid="6"/>
                                        </p:tgtEl>
                                        <p:attrNameLst>
                                          <p:attrName>ppt_w</p:attrName>
                                        </p:attrNameLst>
                                      </p:cBhvr>
                                      <p:tavLst>
                                        <p:tav tm="0">
                                          <p:val>
                                            <p:strVal val="ppt_w"/>
                                          </p:val>
                                        </p:tav>
                                        <p:tav tm="100000">
                                          <p:val>
                                            <p:fltVal val="0"/>
                                          </p:val>
                                        </p:tav>
                                      </p:tavLst>
                                    </p:anim>
                                    <p:anim calcmode="lin" valueType="num">
                                      <p:cBhvr>
                                        <p:cTn id="19" dur="1500"/>
                                        <p:tgtEl>
                                          <p:spTgt spid="6"/>
                                        </p:tgtEl>
                                        <p:attrNameLst>
                                          <p:attrName>ppt_h</p:attrName>
                                        </p:attrNameLst>
                                      </p:cBhvr>
                                      <p:tavLst>
                                        <p:tav tm="0">
                                          <p:val>
                                            <p:strVal val="ppt_h"/>
                                          </p:val>
                                        </p:tav>
                                        <p:tav tm="100000">
                                          <p:val>
                                            <p:fltVal val="0"/>
                                          </p:val>
                                        </p:tav>
                                      </p:tavLst>
                                    </p:anim>
                                    <p:anim calcmode="lin" valueType="num">
                                      <p:cBhvr>
                                        <p:cTn id="20" dur="1500"/>
                                        <p:tgtEl>
                                          <p:spTgt spid="6"/>
                                        </p:tgtEl>
                                        <p:attrNameLst>
                                          <p:attrName>style.rotation</p:attrName>
                                        </p:attrNameLst>
                                      </p:cBhvr>
                                      <p:tavLst>
                                        <p:tav tm="0">
                                          <p:val>
                                            <p:fltVal val="0"/>
                                          </p:val>
                                        </p:tav>
                                        <p:tav tm="100000">
                                          <p:val>
                                            <p:fltVal val="90"/>
                                          </p:val>
                                        </p:tav>
                                      </p:tavLst>
                                    </p:anim>
                                    <p:animEffect transition="out" filter="fade">
                                      <p:cBhvr>
                                        <p:cTn id="21" dur="1500"/>
                                        <p:tgtEl>
                                          <p:spTgt spid="6"/>
                                        </p:tgtEl>
                                      </p:cBhvr>
                                    </p:animEffect>
                                    <p:set>
                                      <p:cBhvr>
                                        <p:cTn id="22" dur="1" fill="hold">
                                          <p:stCondLst>
                                            <p:cond delay="1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284169" y="551020"/>
            <a:ext cx="1531188"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endParaRPr>
          </a:p>
        </p:txBody>
      </p:sp>
      <p:sp>
        <p:nvSpPr>
          <p:cNvPr id="2" name="Rectangle 1"/>
          <p:cNvSpPr/>
          <p:nvPr/>
        </p:nvSpPr>
        <p:spPr>
          <a:xfrm>
            <a:off x="796119" y="1925761"/>
            <a:ext cx="10954603" cy="3246530"/>
          </a:xfrm>
          <a:prstGeom prst="rect">
            <a:avLst/>
          </a:prstGeom>
        </p:spPr>
        <p:txBody>
          <a:bodyPr wrap="square">
            <a:spAutoFit/>
          </a:bodyPr>
          <a:lstStyle/>
          <a:p>
            <a:pPr marL="28575" marR="28575"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1. Điệp ngữ: “lại đi”: Khẳng định những chiếc xe không kính sẽ vẫn sẽ tiến về miền Nam dẫu cho gặp khó khăn, thử thách, từ đó thể hiện ý chí quyết tâm của những người lính Trường Sơn.</a:t>
            </a:r>
            <a:endParaRPr lang="en-US" sz="2800">
              <a:latin typeface="Times New Roman" panose="02020603050405020304" pitchFamily="18" charset="0"/>
              <a:ea typeface="Times New Roman" panose="02020603050405020304" pitchFamily="18" charset="0"/>
            </a:endParaRPr>
          </a:p>
          <a:p>
            <a:pPr marL="28575" marR="28575"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 Ẩn dụ: “trời xanh”: Gợi biểu tượng cho hòa bình lập lại, khát vọng được giải phóng đất nước cùng với tinh thần lạc quan yêu đời.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681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837062" y="1674674"/>
            <a:ext cx="10681647" cy="3246530"/>
          </a:xfrm>
          <a:prstGeom prst="rect">
            <a:avLst/>
          </a:prstGeom>
        </p:spPr>
        <p:txBody>
          <a:bodyPr wrap="square">
            <a:spAutoFit/>
          </a:bodyPr>
          <a:lstStyle/>
          <a:p>
            <a:pPr marL="28575" marR="28575"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2. Nhân hoá: “trăng thành tri kỉ”  nhấn mạnh trăng là người bạn thân thiết, tri âm tri kỉ, là đồng chí cùng chia sẻ những vui buồn trong chiến trận với người lính - nhà thơ.</a:t>
            </a:r>
            <a:endParaRPr lang="en-US" sz="2800">
              <a:latin typeface="Times New Roman" panose="02020603050405020304" pitchFamily="18" charset="0"/>
              <a:ea typeface="Times New Roman" panose="02020603050405020304" pitchFamily="18" charset="0"/>
            </a:endParaRPr>
          </a:p>
          <a:p>
            <a:pPr marL="28575" marR="28575" algn="just">
              <a:lnSpc>
                <a:spcPct val="150000"/>
              </a:lnSpc>
              <a:spcAft>
                <a:spcPts val="0"/>
              </a:spcAft>
            </a:pPr>
            <a:r>
              <a:rPr lang="pt-BR" sz="2800">
                <a:solidFill>
                  <a:srgbClr val="0D0D0D"/>
                </a:solidFill>
                <a:latin typeface="Times New Roman" panose="02020603050405020304" pitchFamily="18" charset="0"/>
                <a:ea typeface="MS Mincho"/>
              </a:rPr>
              <a:t>3. Điệp từ “giữ”: Tạo nhịp điệu nhịp nhàng cho câu văn; nhấn mạnh vai trò của tre đối với việc bảo vệ, che chắn cho con người và đất nước.</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783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50543" y="955343"/>
            <a:ext cx="10890914" cy="5262979"/>
          </a:xfrm>
          <a:prstGeom prst="rect">
            <a:avLst/>
          </a:prstGeom>
        </p:spPr>
        <p:txBody>
          <a:bodyPr wrap="square">
            <a:spAutoFit/>
          </a:bodyPr>
          <a:lstStyle/>
          <a:p>
            <a:pPr marL="28575" marR="28575" algn="just">
              <a:spcAft>
                <a:spcPts val="0"/>
              </a:spcAft>
            </a:pPr>
            <a:r>
              <a:rPr lang="pt-BR" sz="2800">
                <a:solidFill>
                  <a:srgbClr val="0D0D0D"/>
                </a:solidFill>
                <a:latin typeface="Times New Roman" panose="02020603050405020304" pitchFamily="18" charset="0"/>
                <a:ea typeface="MS Mincho"/>
                <a:cs typeface="Times New Roman" panose="02020603050405020304" pitchFamily="18" charset="0"/>
              </a:rPr>
              <a:t>4. Ẩn dụ: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a:solidFill>
                  <a:srgbClr val="0D0D0D"/>
                </a:solidFill>
                <a:latin typeface="Times New Roman" panose="02020603050405020304" pitchFamily="18" charset="0"/>
                <a:ea typeface="MS Mincho"/>
                <a:cs typeface="Times New Roman" panose="02020603050405020304" pitchFamily="18" charset="0"/>
              </a:rPr>
              <a:t> </a:t>
            </a:r>
            <a:r>
              <a:rPr lang="vi-VN"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Ăn quả</a:t>
            </a:r>
            <a:r>
              <a:rPr lang="vi-VN"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Hành động thưởng thức trái ngọt sau một khoảng thời gian trồng trọt→ Hưởng thụ thành quả có sẵn.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Kẻ trồng cây</a:t>
            </a: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Những người trồng trọt, chăm sóc để cây phát triển → Những người bỏ công sức, mồ hôi nước mắt để đem lại những thành quả đó.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Khi được hưởng một thành quả nào đó, cần phải biết ơn những người đã tạo ra nó, từ đó mà trận trọng thành quả mà mình được hưởng.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Biện pháp ẩn dụ chuyển đổi cảm giác.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Cụ thể: Ánh nắng được miêu tả bằng từ "chảy" - từ vốn được dùng cho các chất lỏng khiên cho ánh nắng không chỉ đơn thuần là nguồn ánh sáng không định hình, mà giờ đây có thể cầm nắng được.</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35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695047" y="589911"/>
            <a:ext cx="2895344" cy="523220"/>
          </a:xfrm>
          <a:prstGeom prst="rect">
            <a:avLst/>
          </a:prstGeom>
        </p:spPr>
        <p:txBody>
          <a:bodyPr wrap="none">
            <a:spAutoFit/>
          </a:bodyPr>
          <a:lstStyle/>
          <a:p>
            <a:r>
              <a:rPr lang="pt-BR" sz="2800" b="1">
                <a:solidFill>
                  <a:srgbClr val="FF0000"/>
                </a:solidFill>
                <a:latin typeface="Times New Roman" panose="02020603050405020304" pitchFamily="18" charset="0"/>
                <a:ea typeface="MS Mincho"/>
                <a:cs typeface="Times New Roman" panose="02020603050405020304" pitchFamily="18" charset="0"/>
              </a:rPr>
              <a:t>3. Dấu chấm lửng</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95047" y="1610643"/>
            <a:ext cx="11053009" cy="4401205"/>
          </a:xfrm>
          <a:prstGeom prst="rect">
            <a:avLst/>
          </a:prstGeom>
        </p:spPr>
        <p:txBody>
          <a:bodyPr wrap="square">
            <a:spAutoFit/>
          </a:bodyPr>
          <a:lstStyle/>
          <a:p>
            <a:pPr algn="just">
              <a:spcAft>
                <a:spcPts val="0"/>
              </a:spcAft>
              <a:tabLst>
                <a:tab pos="2110105" algn="l"/>
              </a:tabLs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b="1" dirty="0">
                <a:solidFill>
                  <a:srgbClr val="0000FF"/>
                </a:solidFill>
                <a:latin typeface="Times New Roman" panose="02020603050405020304" pitchFamily="18" charset="0"/>
                <a:ea typeface="MS Mincho"/>
                <a:cs typeface="Times New Roman" panose="02020603050405020304" pitchFamily="18" charset="0"/>
              </a:rPr>
              <a:t>Bài tập 5: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 công dụng của dấu chấm lửng được sử dụng trong mỗi câu văn, đoạn văn dưới đây:</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Gấu đến gần dí mõm vào tai người này ngửi, ngửi mãi,...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(Ê-dốp,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người bạn đồng hành và con gấu</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Tối, cái Bảng giải chiếu manh giữa sân. Cả nhà ngồi ăn cơm trong hương lúa đầu mùa từ đồng Chõ thoảng về; trong tiếng sáo diều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ao vút của chú Chàng; trong dàn nhạc ve; trong tiếng chó thủng thẳng sủa giăng;...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 Khán,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Tuổi thơ im lặng</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2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752901" y="682389"/>
            <a:ext cx="10686197" cy="5693866"/>
          </a:xfrm>
          <a:prstGeom prst="rect">
            <a:avLst/>
          </a:prstGeom>
        </p:spPr>
        <p:txBody>
          <a:bodyPr wrap="square">
            <a:spAutoFit/>
          </a:bodyPr>
          <a:lstStyle/>
          <a:p>
            <a:pPr>
              <a:spcAft>
                <a:spcPts val="0"/>
              </a:spcAft>
            </a:pPr>
            <a:r>
              <a:rPr lang="vi-VN" sz="2800" i="1">
                <a:solidFill>
                  <a:srgbClr val="000000"/>
                </a:solidFill>
                <a:latin typeface="Times New Roman" panose="02020603050405020304" pitchFamily="18" charset="0"/>
                <a:ea typeface="Times New Roman" panose="02020603050405020304" pitchFamily="18" charset="0"/>
              </a:rPr>
              <a:t>c. Bác Tai gật đầu lia lịa:</a:t>
            </a:r>
            <a:endParaRPr lang="en-US" sz="2800">
              <a:latin typeface="Times New Roman" panose="02020603050405020304" pitchFamily="18" charset="0"/>
              <a:ea typeface="Times New Roman" panose="02020603050405020304" pitchFamily="18" charset="0"/>
            </a:endParaRPr>
          </a:p>
          <a:p>
            <a:pPr>
              <a:spcAft>
                <a:spcPts val="0"/>
              </a:spcAft>
            </a:pPr>
            <a:r>
              <a:rPr lang="vi-VN" sz="2800" i="1">
                <a:solidFill>
                  <a:srgbClr val="000000"/>
                </a:solidFill>
                <a:latin typeface="Times New Roman" panose="02020603050405020304" pitchFamily="18" charset="0"/>
                <a:ea typeface="Times New Roman" panose="02020603050405020304" pitchFamily="18" charset="0"/>
              </a:rPr>
              <a:t>- Phải, phải… Bác sẽ đi với các cháu!</a:t>
            </a:r>
            <a:endParaRPr lang="en-US" sz="2800">
              <a:latin typeface="Times New Roman" panose="02020603050405020304" pitchFamily="18" charset="0"/>
              <a:ea typeface="Times New Roman" panose="02020603050405020304" pitchFamily="18" charset="0"/>
            </a:endParaRPr>
          </a:p>
          <a:p>
            <a:pPr algn="r">
              <a:spcAft>
                <a:spcPts val="0"/>
              </a:spcAft>
            </a:pPr>
            <a:r>
              <a:rPr lang="vi-VN" sz="2800">
                <a:solidFill>
                  <a:srgbClr val="000000"/>
                </a:solidFill>
                <a:latin typeface="Times New Roman" panose="02020603050405020304" pitchFamily="18" charset="0"/>
                <a:ea typeface="Times New Roman" panose="02020603050405020304" pitchFamily="18" charset="0"/>
              </a:rPr>
              <a:t>(</a:t>
            </a:r>
            <a:r>
              <a:rPr lang="vi-VN" sz="2800" i="1">
                <a:solidFill>
                  <a:srgbClr val="000000"/>
                </a:solidFill>
                <a:latin typeface="Times New Roman" panose="02020603050405020304" pitchFamily="18" charset="0"/>
                <a:ea typeface="Times New Roman" panose="02020603050405020304" pitchFamily="18" charset="0"/>
              </a:rPr>
              <a:t>Chân, Tay, Tai, Mắt, Miệng</a:t>
            </a:r>
            <a:r>
              <a:rPr lang="vi-VN" sz="280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spcAft>
                <a:spcPts val="0"/>
              </a:spcAft>
            </a:pPr>
            <a:r>
              <a:rPr lang="vi-VN" sz="2800">
                <a:solidFill>
                  <a:srgbClr val="000000"/>
                </a:solidFill>
                <a:latin typeface="Times New Roman" panose="02020603050405020304" pitchFamily="18" charset="0"/>
                <a:ea typeface="Times New Roman" panose="02020603050405020304" pitchFamily="18" charset="0"/>
              </a:rPr>
              <a:t>d</a:t>
            </a:r>
            <a:r>
              <a:rPr lang="vi-VN" sz="2800" i="1">
                <a:solidFill>
                  <a:srgbClr val="000000"/>
                </a:solidFill>
                <a:latin typeface="Times New Roman" panose="02020603050405020304" pitchFamily="18" charset="0"/>
                <a:ea typeface="Times New Roman" panose="02020603050405020304" pitchFamily="18" charset="0"/>
              </a:rPr>
              <a:t>. Những con chim mẹ bay chao chát theo anh Thả về tận nhà, gào thét mãi…</a:t>
            </a:r>
            <a:endParaRPr lang="en-US" sz="2800">
              <a:latin typeface="Times New Roman" panose="02020603050405020304" pitchFamily="18" charset="0"/>
              <a:ea typeface="Times New Roman" panose="02020603050405020304" pitchFamily="18" charset="0"/>
            </a:endParaRPr>
          </a:p>
          <a:p>
            <a:pPr algn="r">
              <a:spcAft>
                <a:spcPts val="0"/>
              </a:spcAft>
            </a:pPr>
            <a:r>
              <a:rPr lang="vi-VN" sz="2800">
                <a:solidFill>
                  <a:srgbClr val="000000"/>
                </a:solidFill>
                <a:latin typeface="Times New Roman" panose="02020603050405020304" pitchFamily="18" charset="0"/>
                <a:ea typeface="Times New Roman" panose="02020603050405020304" pitchFamily="18" charset="0"/>
              </a:rPr>
              <a:t>(Duy Khán, </a:t>
            </a:r>
            <a:r>
              <a:rPr lang="vi-VN" sz="2800" i="1">
                <a:solidFill>
                  <a:srgbClr val="000000"/>
                </a:solidFill>
                <a:latin typeface="Times New Roman" panose="02020603050405020304" pitchFamily="18" charset="0"/>
                <a:ea typeface="Times New Roman" panose="02020603050405020304" pitchFamily="18" charset="0"/>
              </a:rPr>
              <a:t>Tuổi thơ im lặng</a:t>
            </a:r>
            <a:r>
              <a:rPr lang="vi-VN" sz="280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spcAft>
                <a:spcPts val="0"/>
              </a:spcAft>
            </a:pPr>
            <a:r>
              <a:rPr lang="vi-VN" sz="2800" i="1">
                <a:solidFill>
                  <a:srgbClr val="000000"/>
                </a:solidFill>
                <a:latin typeface="Times New Roman" panose="02020603050405020304" pitchFamily="18" charset="0"/>
                <a:ea typeface="Times New Roman" panose="02020603050405020304" pitchFamily="18" charset="0"/>
              </a:rPr>
              <a:t>đ. Ò…ó…o…</a:t>
            </a:r>
            <a:endParaRPr lang="en-US" sz="2800">
              <a:latin typeface="Times New Roman" panose="02020603050405020304" pitchFamily="18" charset="0"/>
              <a:ea typeface="Times New Roman" panose="02020603050405020304" pitchFamily="18" charset="0"/>
            </a:endParaRPr>
          </a:p>
          <a:p>
            <a:pPr>
              <a:spcAft>
                <a:spcPts val="0"/>
              </a:spcAft>
            </a:pPr>
            <a:r>
              <a:rPr lang="vi-VN" sz="2800" i="1">
                <a:solidFill>
                  <a:srgbClr val="000000"/>
                </a:solidFill>
                <a:latin typeface="Times New Roman" panose="02020603050405020304" pitchFamily="18" charset="0"/>
                <a:ea typeface="Times New Roman" panose="02020603050405020304" pitchFamily="18" charset="0"/>
              </a:rPr>
              <a:t>Phải thuyền quan trạng rước cô tôi về.</a:t>
            </a:r>
            <a:endParaRPr lang="en-US" sz="2800">
              <a:latin typeface="Times New Roman" panose="02020603050405020304" pitchFamily="18" charset="0"/>
              <a:ea typeface="Times New Roman" panose="02020603050405020304" pitchFamily="18" charset="0"/>
            </a:endParaRPr>
          </a:p>
          <a:p>
            <a:pPr algn="r">
              <a:spcAft>
                <a:spcPts val="0"/>
              </a:spcAft>
            </a:pPr>
            <a:r>
              <a:rPr lang="vi-VN" sz="2800">
                <a:solidFill>
                  <a:srgbClr val="000000"/>
                </a:solidFill>
                <a:latin typeface="Times New Roman" panose="02020603050405020304" pitchFamily="18" charset="0"/>
                <a:ea typeface="Times New Roman" panose="02020603050405020304" pitchFamily="18" charset="0"/>
              </a:rPr>
              <a:t>(Sọ Dừa)</a:t>
            </a:r>
            <a:endParaRPr lang="en-US" sz="2800">
              <a:latin typeface="Times New Roman" panose="02020603050405020304" pitchFamily="18" charset="0"/>
              <a:ea typeface="Times New Roman" panose="02020603050405020304" pitchFamily="18" charset="0"/>
            </a:endParaRPr>
          </a:p>
          <a:p>
            <a:pPr>
              <a:spcAft>
                <a:spcPts val="0"/>
              </a:spcAft>
            </a:pPr>
            <a:r>
              <a:rPr lang="vi-VN" sz="2800">
                <a:solidFill>
                  <a:srgbClr val="000000"/>
                </a:solidFill>
                <a:latin typeface="Times New Roman" panose="02020603050405020304" pitchFamily="18" charset="0"/>
                <a:ea typeface="Times New Roman" panose="02020603050405020304" pitchFamily="18" charset="0"/>
              </a:rPr>
              <a:t>e. </a:t>
            </a:r>
            <a:r>
              <a:rPr lang="vi-VN" sz="2800" i="1">
                <a:solidFill>
                  <a:srgbClr val="000000"/>
                </a:solidFill>
                <a:latin typeface="Times New Roman" panose="02020603050405020304" pitchFamily="18" charset="0"/>
                <a:ea typeface="Times New Roman" panose="02020603050405020304" pitchFamily="18" charset="0"/>
              </a:rPr>
              <a:t>Tôi quắc mắt:</a:t>
            </a:r>
            <a:endParaRPr lang="en-US" sz="2800">
              <a:latin typeface="Times New Roman" panose="02020603050405020304" pitchFamily="18" charset="0"/>
              <a:ea typeface="Times New Roman" panose="02020603050405020304" pitchFamily="18" charset="0"/>
            </a:endParaRPr>
          </a:p>
          <a:p>
            <a:pPr>
              <a:spcAft>
                <a:spcPts val="0"/>
              </a:spcAft>
            </a:pPr>
            <a:r>
              <a:rPr lang="vi-VN" sz="2800" i="1">
                <a:solidFill>
                  <a:srgbClr val="000000"/>
                </a:solidFill>
                <a:latin typeface="Times New Roman" panose="02020603050405020304" pitchFamily="18" charset="0"/>
                <a:ea typeface="Times New Roman" panose="02020603050405020304" pitchFamily="18" charset="0"/>
              </a:rPr>
              <a:t>- Sợ gì? Mày bảo tao sợ cái gì? Mày bảo tao còn biết sợ ai hơn tao nữa?</a:t>
            </a:r>
            <a:endParaRPr lang="en-US" sz="2800">
              <a:latin typeface="Times New Roman" panose="02020603050405020304" pitchFamily="18" charset="0"/>
              <a:ea typeface="Times New Roman" panose="02020603050405020304" pitchFamily="18" charset="0"/>
            </a:endParaRPr>
          </a:p>
          <a:p>
            <a:pPr>
              <a:spcAft>
                <a:spcPts val="0"/>
              </a:spcAft>
            </a:pPr>
            <a:r>
              <a:rPr lang="vi-VN" sz="2800" i="1">
                <a:solidFill>
                  <a:srgbClr val="000000"/>
                </a:solidFill>
                <a:latin typeface="Times New Roman" panose="02020603050405020304" pitchFamily="18" charset="0"/>
                <a:ea typeface="Times New Roman" panose="02020603050405020304" pitchFamily="18" charset="0"/>
              </a:rPr>
              <a:t>- Thưa anh, thế thì… hừ hừ… em xin sợ. Mời anh cứ đùa một mình thôi.</a:t>
            </a:r>
            <a:endParaRPr lang="en-US" sz="2800">
              <a:latin typeface="Times New Roman" panose="02020603050405020304" pitchFamily="18" charset="0"/>
              <a:ea typeface="Times New Roman" panose="02020603050405020304" pitchFamily="18" charset="0"/>
            </a:endParaRPr>
          </a:p>
          <a:p>
            <a:pPr algn="r">
              <a:spcAft>
                <a:spcPts val="0"/>
              </a:spcAft>
            </a:pPr>
            <a:r>
              <a:rPr lang="vi-VN" sz="2800">
                <a:solidFill>
                  <a:srgbClr val="000000"/>
                </a:solidFill>
                <a:latin typeface="Times New Roman" panose="02020603050405020304" pitchFamily="18" charset="0"/>
                <a:ea typeface="Times New Roman" panose="02020603050405020304" pitchFamily="18" charset="0"/>
              </a:rPr>
              <a:t>(Tô Hoài, </a:t>
            </a:r>
            <a:r>
              <a:rPr lang="vi-VN" sz="2800" i="1">
                <a:solidFill>
                  <a:srgbClr val="000000"/>
                </a:solidFill>
                <a:latin typeface="Times New Roman" panose="02020603050405020304" pitchFamily="18" charset="0"/>
                <a:ea typeface="Times New Roman" panose="02020603050405020304" pitchFamily="18" charset="0"/>
              </a:rPr>
              <a:t>Dế mèn phiêu lưu kí</a:t>
            </a:r>
            <a:r>
              <a:rPr lang="vi-VN" sz="280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575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284169" y="352540"/>
            <a:ext cx="1531188"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00025204"/>
              </p:ext>
            </p:extLst>
          </p:nvPr>
        </p:nvGraphicFramePr>
        <p:xfrm>
          <a:off x="846161" y="1361095"/>
          <a:ext cx="10768083" cy="4844591"/>
        </p:xfrm>
        <a:graphic>
          <a:graphicData uri="http://schemas.openxmlformats.org/drawingml/2006/table">
            <a:tbl>
              <a:tblPr firstRow="1" firstCol="1" bandRow="1"/>
              <a:tblGrid>
                <a:gridCol w="832514">
                  <a:extLst>
                    <a:ext uri="{9D8B030D-6E8A-4147-A177-3AD203B41FA5}">
                      <a16:colId xmlns:a16="http://schemas.microsoft.com/office/drawing/2014/main" val="2033599694"/>
                    </a:ext>
                  </a:extLst>
                </a:gridCol>
                <a:gridCol w="9935569">
                  <a:extLst>
                    <a:ext uri="{9D8B030D-6E8A-4147-A177-3AD203B41FA5}">
                      <a16:colId xmlns:a16="http://schemas.microsoft.com/office/drawing/2014/main" val="1610180783"/>
                    </a:ext>
                  </a:extLst>
                </a:gridCol>
              </a:tblGrid>
              <a:tr h="439193">
                <a:tc>
                  <a:txBody>
                    <a:bodyPr/>
                    <a:lstStyle/>
                    <a:p>
                      <a:pPr algn="ctr">
                        <a:spcAft>
                          <a:spcPts val="0"/>
                        </a:spcAft>
                        <a:tabLst>
                          <a:tab pos="2110105" algn="l"/>
                        </a:tabLst>
                      </a:pPr>
                      <a:r>
                        <a:rPr lang="pt-BR" sz="2800">
                          <a:solidFill>
                            <a:srgbClr val="FF0000"/>
                          </a:solidFill>
                          <a:effectLst/>
                          <a:latin typeface="Times New Roman" panose="02020603050405020304" pitchFamily="18" charset="0"/>
                          <a:ea typeface="MS Mincho"/>
                          <a:cs typeface="Times New Roman" panose="02020603050405020304" pitchFamily="18" charset="0"/>
                        </a:rPr>
                        <a:t>Câu</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tabLst>
                          <a:tab pos="2110105" algn="l"/>
                        </a:tabLs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dụng của dấu chấm lửng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61345788"/>
                  </a:ext>
                </a:extLst>
              </a:tr>
              <a:tr h="878386">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tabLst>
                          <a:tab pos="211010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Dấu chấm lửng thể hiện còn nhiều sự vật, hiện tượng tương tự chưa liệt kê hết.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79579403"/>
                  </a:ext>
                </a:extLst>
              </a:tr>
              <a:tr h="674994">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Dấu chấm lửng tỏ ý còn nhiều sự vật, hiện tượng chưa liệt kê hết</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907125"/>
                  </a:ext>
                </a:extLst>
              </a:tr>
              <a:tr h="740112">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tabLst>
                          <a:tab pos="211010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Dấu chấm lửng thể hiện chỗ lời nói bỏ dở, ngập ngừng, ngắt quãng.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56116428"/>
                  </a:ext>
                </a:extLst>
              </a:tr>
              <a:tr h="878386">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Dấu chấm lửng thể hiện còn nhiều sự vật, hiện tượng tương tự chưa liệt kê hết.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883087"/>
                  </a:ext>
                </a:extLst>
              </a:tr>
              <a:tr h="493408">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tabLst>
                          <a:tab pos="211010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Dấu chấm lửng biểu thị sự kéo dài của âm thanh gà gáy.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79782827"/>
                  </a:ext>
                </a:extLst>
              </a:tr>
              <a:tr h="740112">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Dấu chấm lửng thể hiện chỗ lời nói bỏ dở, ngập ngừng, ngắt quãng.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344711"/>
                  </a:ext>
                </a:extLst>
              </a:tr>
            </a:tbl>
          </a:graphicData>
        </a:graphic>
      </p:graphicFrame>
    </p:spTree>
    <p:extLst>
      <p:ext uri="{BB962C8B-B14F-4D97-AF65-F5344CB8AC3E}">
        <p14:creationId xmlns:p14="http://schemas.microsoft.com/office/powerpoint/2010/main" val="85245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996286" y="586854"/>
            <a:ext cx="10413241" cy="1953868"/>
          </a:xfrm>
          <a:prstGeom prst="rect">
            <a:avLst/>
          </a:prstGeom>
        </p:spPr>
        <p:txBody>
          <a:bodyPr wrap="square">
            <a:spAutoFit/>
          </a:bodyPr>
          <a:lstStyle/>
          <a:p>
            <a:pPr algn="just">
              <a:lnSpc>
                <a:spcPct val="150000"/>
              </a:lnSpc>
              <a:spcAft>
                <a:spcPts val="0"/>
              </a:spcAft>
              <a:tabLst>
                <a:tab pos="2110105" algn="l"/>
              </a:tabLst>
            </a:pPr>
            <a:r>
              <a:rPr lang="pt-BR" sz="2800" b="1">
                <a:solidFill>
                  <a:srgbClr val="0000FF"/>
                </a:solidFill>
                <a:latin typeface="Times New Roman" panose="02020603050405020304" pitchFamily="18" charset="0"/>
                <a:ea typeface="MS Mincho"/>
              </a:rPr>
              <a:t>Bài tập 6: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Times New Roman" panose="02020603050405020304" pitchFamily="18" charset="0"/>
              </a:rPr>
              <a:t>Chỉ ra công dụng của dấu chấm lửng trong các trường hợp sau bằng cánh điền vào phiếu học tập:</a:t>
            </a:r>
            <a:endParaRPr lang="en-US" sz="28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44645484"/>
              </p:ext>
            </p:extLst>
          </p:nvPr>
        </p:nvGraphicFramePr>
        <p:xfrm>
          <a:off x="1201002" y="3127576"/>
          <a:ext cx="10208525" cy="2501566"/>
        </p:xfrm>
        <a:graphic>
          <a:graphicData uri="http://schemas.openxmlformats.org/drawingml/2006/table">
            <a:tbl>
              <a:tblPr firstRow="1" firstCol="1" bandRow="1"/>
              <a:tblGrid>
                <a:gridCol w="1931407">
                  <a:extLst>
                    <a:ext uri="{9D8B030D-6E8A-4147-A177-3AD203B41FA5}">
                      <a16:colId xmlns:a16="http://schemas.microsoft.com/office/drawing/2014/main" val="618355226"/>
                    </a:ext>
                  </a:extLst>
                </a:gridCol>
                <a:gridCol w="8277118">
                  <a:extLst>
                    <a:ext uri="{9D8B030D-6E8A-4147-A177-3AD203B41FA5}">
                      <a16:colId xmlns:a16="http://schemas.microsoft.com/office/drawing/2014/main" val="3762451049"/>
                    </a:ext>
                  </a:extLst>
                </a:gridCol>
              </a:tblGrid>
              <a:tr h="656764">
                <a:tc>
                  <a:txBody>
                    <a:bodyPr/>
                    <a:lstStyle/>
                    <a:p>
                      <a:pPr>
                        <a:lnSpc>
                          <a:spcPct val="115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Tác </a:t>
                      </a: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dụng của dấu chấm lửng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trong các câu sau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477923"/>
                  </a:ext>
                </a:extLst>
              </a:tr>
              <a:tr h="328382">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368219"/>
                  </a:ext>
                </a:extLst>
              </a:tr>
              <a:tr h="328382">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693503"/>
                  </a:ext>
                </a:extLst>
              </a:tr>
              <a:tr h="656764">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SzPts val="1400"/>
                        <a:buFont typeface="Times New Roman" panose="02020603050405020304" pitchFamily="18" charset="0"/>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Dấu chấm lửng (1):  </a:t>
                      </a:r>
                    </a:p>
                    <a:p>
                      <a:pPr marL="342900" lvl="0" indent="-342900">
                        <a:lnSpc>
                          <a:spcPct val="115000"/>
                        </a:lnSpc>
                        <a:spcAft>
                          <a:spcPts val="0"/>
                        </a:spcAft>
                        <a:buSzPts val="1400"/>
                        <a:buFont typeface="Times New Roman" panose="02020603050405020304" pitchFamily="18" charset="0"/>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Dấu chấm lửng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395983"/>
                  </a:ext>
                </a:extLst>
              </a:tr>
            </a:tbl>
          </a:graphicData>
        </a:graphic>
      </p:graphicFrame>
    </p:spTree>
    <p:extLst>
      <p:ext uri="{BB962C8B-B14F-4D97-AF65-F5344CB8AC3E}">
        <p14:creationId xmlns:p14="http://schemas.microsoft.com/office/powerpoint/2010/main" val="303780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832512" y="1028942"/>
            <a:ext cx="11013743" cy="5262979"/>
          </a:xfrm>
          <a:prstGeom prst="rect">
            <a:avLst/>
          </a:prstGeom>
        </p:spPr>
        <p:txBody>
          <a:bodyPr wrap="square">
            <a:spAutoFit/>
          </a:bodyPr>
          <a:lstStyle/>
          <a:p>
            <a:pPr algn="just">
              <a:spcAft>
                <a:spcPts val="0"/>
              </a:spcAft>
            </a:pPr>
            <a:r>
              <a:rPr lang="vi-VN" sz="2800" i="1">
                <a:latin typeface="+mj-lt"/>
                <a:ea typeface="Times New Roman" panose="02020603050405020304" pitchFamily="18" charset="0"/>
                <a:cs typeface="Times New Roman" panose="02020603050405020304" pitchFamily="18" charset="0"/>
              </a:rPr>
              <a:t>a. Nhưng tôi chạm ngay vào một vật rắn. Tôi níu lấy nó. Tôi cảm thấy mình được đưa lên mặt nước và dễ thở hơn... Tôi ngất đi...</a:t>
            </a:r>
            <a:endParaRPr lang="en-US" sz="2800">
              <a:latin typeface="+mj-lt"/>
              <a:ea typeface="Times New Roman" panose="02020603050405020304" pitchFamily="18" charset="0"/>
            </a:endParaRPr>
          </a:p>
          <a:p>
            <a:pPr algn="just">
              <a:spcAft>
                <a:spcPts val="0"/>
              </a:spcAft>
            </a:pPr>
            <a:r>
              <a:rPr lang="vi-VN" sz="2800" i="1">
                <a:latin typeface="+mj-lt"/>
                <a:ea typeface="Times New Roman" panose="02020603050405020304" pitchFamily="18" charset="0"/>
                <a:cs typeface="Times New Roman" panose="02020603050405020304" pitchFamily="18" charset="0"/>
              </a:rPr>
              <a:t>b. Chính chúng ta đã biết rõ hơn ai hết tốc độ con tàu này! Muốn đạt tốc độ đó cần có máy móc; muốn điều khiển máy móc, phải có thợ. Từ đó tôi kết luận rằng... chúng ta đã thoát chết!</a:t>
            </a:r>
            <a:endParaRPr lang="en-US" sz="2800">
              <a:latin typeface="+mj-lt"/>
              <a:ea typeface="Times New Roman" panose="02020603050405020304" pitchFamily="18" charset="0"/>
            </a:endParaRPr>
          </a:p>
          <a:p>
            <a:pPr algn="just">
              <a:spcAft>
                <a:spcPts val="0"/>
              </a:spcAft>
            </a:pPr>
            <a:r>
              <a:rPr lang="vi-VN" sz="2800" i="1">
                <a:latin typeface="+mj-lt"/>
                <a:ea typeface="Times New Roman" panose="02020603050405020304" pitchFamily="18" charset="0"/>
                <a:cs typeface="Times New Roman" panose="02020603050405020304" pitchFamily="18" charset="0"/>
              </a:rPr>
              <a:t>c. Chúng tôi lần mò từng ngóc ngách, từ điện thờ thần A-pô-lô đến thánh đường A-then-na Pờ-rô-nai-a, thậm chí không bỏ sót những vết tích còn lại của đấu trường, rạp hát,... bên bờ suối Cát-xta-líc.</a:t>
            </a:r>
            <a:endParaRPr lang="en-US" sz="2800">
              <a:latin typeface="+mj-lt"/>
              <a:ea typeface="Times New Roman" panose="02020603050405020304" pitchFamily="18" charset="0"/>
            </a:endParaRPr>
          </a:p>
          <a:p>
            <a:pPr algn="just">
              <a:spcAft>
                <a:spcPts val="0"/>
              </a:spcAft>
            </a:pPr>
            <a:r>
              <a:rPr lang="vi-VN" sz="2800" i="1">
                <a:latin typeface="+mj-lt"/>
                <a:ea typeface="Times New Roman" panose="02020603050405020304" pitchFamily="18" charset="0"/>
                <a:cs typeface="Times New Roman" panose="02020603050405020304" pitchFamily="18" charset="0"/>
              </a:rPr>
              <a:t>- Tớ nghĩ ta nên quay lại điện thờ thần A-pô-lô, vì trong câu đố có nhắc đến vị thần đội vòng nguyệt quế và nhấn mạnh rằng chúng ta cần phải bày tỏ lòng thành kính... - Tôi kết luận sau khi đã kiểm tra một vòng.</a:t>
            </a:r>
            <a:endParaRPr lang="en-US" sz="2800">
              <a:latin typeface="+mj-lt"/>
              <a:ea typeface="Times New Roman" panose="02020603050405020304" pitchFamily="18" charset="0"/>
            </a:endParaRPr>
          </a:p>
          <a:p>
            <a:pPr algn="just">
              <a:spcAft>
                <a:spcPts val="0"/>
              </a:spcAft>
            </a:pPr>
            <a:r>
              <a:rPr lang="vi-VN" sz="2800" i="1">
                <a:latin typeface="+mj-lt"/>
                <a:ea typeface="Times New Roman" panose="02020603050405020304" pitchFamily="18" charset="0"/>
                <a:cs typeface="Times New Roman" panose="02020603050405020304" pitchFamily="18" charset="0"/>
              </a:rPr>
              <a:t>- Có lí! Nhưng mà cái khoản bày tỏ lòng thành kính ấy, cậu bày tỏ đi nhé...</a:t>
            </a:r>
            <a:endParaRPr lang="en-US" sz="2800">
              <a:effectLst/>
              <a:latin typeface="+mj-lt"/>
              <a:ea typeface="Times New Roman" panose="02020603050405020304" pitchFamily="18" charset="0"/>
            </a:endParaRPr>
          </a:p>
        </p:txBody>
      </p:sp>
    </p:spTree>
    <p:extLst>
      <p:ext uri="{BB962C8B-B14F-4D97-AF65-F5344CB8AC3E}">
        <p14:creationId xmlns:p14="http://schemas.microsoft.com/office/powerpoint/2010/main" val="99295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284169" y="332890"/>
            <a:ext cx="1531188"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81865365"/>
              </p:ext>
            </p:extLst>
          </p:nvPr>
        </p:nvGraphicFramePr>
        <p:xfrm>
          <a:off x="773373" y="1187356"/>
          <a:ext cx="10645254" cy="5520817"/>
        </p:xfrm>
        <a:graphic>
          <a:graphicData uri="http://schemas.openxmlformats.org/drawingml/2006/table">
            <a:tbl>
              <a:tblPr firstRow="1" firstCol="1" bandRow="1"/>
              <a:tblGrid>
                <a:gridCol w="2014037">
                  <a:extLst>
                    <a:ext uri="{9D8B030D-6E8A-4147-A177-3AD203B41FA5}">
                      <a16:colId xmlns:a16="http://schemas.microsoft.com/office/drawing/2014/main" val="1770479613"/>
                    </a:ext>
                  </a:extLst>
                </a:gridCol>
                <a:gridCol w="8631217">
                  <a:extLst>
                    <a:ext uri="{9D8B030D-6E8A-4147-A177-3AD203B41FA5}">
                      <a16:colId xmlns:a16="http://schemas.microsoft.com/office/drawing/2014/main" val="1152756564"/>
                    </a:ext>
                  </a:extLst>
                </a:gridCol>
              </a:tblGrid>
              <a:tr h="614148">
                <a:tc>
                  <a:txBody>
                    <a:bodyPr/>
                    <a:lstStyle/>
                    <a:p>
                      <a:pPr algn="ctr">
                        <a:lnSpc>
                          <a:spcPct val="115000"/>
                        </a:lnSpc>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2" marR="55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 </a:t>
                      </a: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của dấu chấm lửng</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trong các câu sau là:</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2" marR="55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45830755"/>
                  </a:ext>
                </a:extLst>
              </a:tr>
              <a:tr h="418800">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55282" marR="55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Thể hiện lời nói ngập ngừng, ngắt quãng.</a:t>
                      </a:r>
                    </a:p>
                  </a:txBody>
                  <a:tcPr marL="55282" marR="55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10674445"/>
                  </a:ext>
                </a:extLst>
              </a:tr>
              <a:tr h="1884599">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55282" marR="55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Làm giãn nhịp điệu câu văn, chuẩn bị cho sự xuất hiện của một từ ngữ biểu thị nội dung bất ngờ có sắc thái hài hước: từ việc phân tích hết sức khoa học để đi đến một kết luận không về khoa học mà về tính mạng của những người đang nói.</a:t>
                      </a:r>
                    </a:p>
                  </a:txBody>
                  <a:tcPr marL="55282" marR="55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82452324"/>
                  </a:ext>
                </a:extLst>
              </a:tr>
              <a:tr h="2041041">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55282" marR="55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SzPts val="1400"/>
                        <a:buFont typeface="Times New Roman" panose="02020603050405020304" pitchFamily="18" charset="0"/>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Dấu chấm lửng (1): phối hợp với dấu phẩy ngầm cho biết nhiều sự vật, hiện tượng tương tự chưa liệt kê hết.</a:t>
                      </a:r>
                    </a:p>
                    <a:p>
                      <a:pPr marL="342900" lvl="0" indent="-342900">
                        <a:lnSpc>
                          <a:spcPct val="115000"/>
                        </a:lnSpc>
                        <a:spcAft>
                          <a:spcPts val="0"/>
                        </a:spcAft>
                        <a:buSzPts val="1400"/>
                        <a:buFont typeface="Times New Roman" panose="02020603050405020304" pitchFamily="18" charset="0"/>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Dấu chấm lửng (2): thể hiện lời nói bỏ dở, ngập ngừng, ngắt quãng.</a:t>
                      </a:r>
                    </a:p>
                  </a:txBody>
                  <a:tcPr marL="55282" marR="55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3665840"/>
                  </a:ext>
                </a:extLst>
              </a:tr>
            </a:tbl>
          </a:graphicData>
        </a:graphic>
      </p:graphicFrame>
    </p:spTree>
    <p:extLst>
      <p:ext uri="{BB962C8B-B14F-4D97-AF65-F5344CB8AC3E}">
        <p14:creationId xmlns:p14="http://schemas.microsoft.com/office/powerpoint/2010/main" val="369405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818865" y="1897039"/>
            <a:ext cx="10781731" cy="3246530"/>
          </a:xfrm>
          <a:prstGeom prst="rect">
            <a:avLst/>
          </a:prstGeom>
        </p:spPr>
        <p:txBody>
          <a:bodyPr wrap="square">
            <a:spAutoFit/>
          </a:bodyPr>
          <a:lstStyle/>
          <a:p>
            <a:pPr algn="just">
              <a:lnSpc>
                <a:spcPct val="150000"/>
              </a:lnSpc>
              <a:spcAft>
                <a:spcPts val="0"/>
              </a:spcAft>
            </a:pPr>
            <a:r>
              <a:rPr lang="vi-VN" sz="2800">
                <a:latin typeface="Times New Roman" panose="02020603050405020304" pitchFamily="18" charset="0"/>
                <a:ea typeface="Times New Roman" panose="02020603050405020304" pitchFamily="18" charset="0"/>
              </a:rPr>
              <a:t>a.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Times New Roman" panose="02020603050405020304" pitchFamily="18" charset="0"/>
              </a:rPr>
              <a:t>b.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Times New Roman" panose="02020603050405020304" pitchFamily="18" charset="0"/>
              </a:rPr>
              <a:t>c. - Dấu chấm lửng (1) phối hợp với dấu phẩy ngầm cho biết nhiều sự vật, hiện tượng tương tự chưa liệt kê hết.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Times New Roman" panose="02020603050405020304" pitchFamily="18" charset="0"/>
              </a:rPr>
              <a:t>- Dấu chấm lửng (2) thể hiện lời nói bỏ dở, ngập ngừng, ngắt quãng.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734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79393" y="754062"/>
            <a:ext cx="9186122" cy="523220"/>
          </a:xfrm>
          <a:prstGeom prst="rect">
            <a:avLst/>
          </a:prstGeom>
        </p:spPr>
        <p:txBody>
          <a:bodyPr wrap="square">
            <a:spAutoFit/>
          </a:bodyPr>
          <a:lstStyle/>
          <a:p>
            <a:pPr>
              <a:spcAft>
                <a:spcPts val="0"/>
              </a:spcAft>
            </a:pPr>
            <a:r>
              <a:rPr lang="pt-BR" sz="2800" b="1">
                <a:solidFill>
                  <a:srgbClr val="FF0000"/>
                </a:solidFill>
                <a:latin typeface="Times New Roman" panose="02020603050405020304" pitchFamily="18" charset="0"/>
                <a:ea typeface="MS Mincho"/>
                <a:cs typeface="Times New Roman" panose="02020603050405020304" pitchFamily="18" charset="0"/>
              </a:rPr>
              <a:t>1. Nghĩa của từ trong ngữ cảnh:</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955344" y="1703042"/>
            <a:ext cx="10235820" cy="4616648"/>
          </a:xfrm>
          <a:prstGeom prst="rect">
            <a:avLst/>
          </a:prstGeom>
        </p:spPr>
        <p:txBody>
          <a:bodyPr wrap="square">
            <a:spAutoFit/>
          </a:bodyPr>
          <a:lstStyle/>
          <a:p>
            <a:pPr algn="just">
              <a:lnSpc>
                <a:spcPct val="150000"/>
              </a:lnSpc>
              <a:spcAft>
                <a:spcPts val="0"/>
              </a:spcAft>
              <a:tabLst>
                <a:tab pos="2110105" algn="l"/>
              </a:tabLst>
            </a:pPr>
            <a:r>
              <a:rPr lang="pt-BR" sz="2800" b="1">
                <a:solidFill>
                  <a:srgbClr val="0000FF"/>
                </a:solidFill>
                <a:latin typeface="Times New Roman" panose="02020603050405020304" pitchFamily="18" charset="0"/>
                <a:ea typeface="MS Mincho"/>
                <a:cs typeface="Times New Roman" panose="02020603050405020304" pitchFamily="18" charset="0"/>
              </a:rPr>
              <a:t>Bài tập 1: </a:t>
            </a:r>
            <a:r>
              <a:rPr lang="pt-BR" sz="2800" b="1">
                <a:solidFill>
                  <a:srgbClr val="0D0D0D"/>
                </a:solidFill>
                <a:latin typeface="Times New Roman" panose="02020603050405020304" pitchFamily="18" charset="0"/>
                <a:ea typeface="MS Mincho"/>
                <a:cs typeface="Times New Roman" panose="02020603050405020304" pitchFamily="18" charset="0"/>
              </a:rPr>
              <a:t>Xác định nghĩa của từ in đậm trong câu thơ sau: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110105"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a.</a:t>
            </a:r>
            <a:r>
              <a:rPr lang="en-US" sz="2800" i="1">
                <a:latin typeface="Times New Roman" panose="02020603050405020304" pitchFamily="18" charset="0"/>
                <a:ea typeface="Calibri" panose="020F0502020204030204" pitchFamily="34" charset="0"/>
                <a:cs typeface="Times New Roman" panose="02020603050405020304" pitchFamily="18" charset="0"/>
              </a:rPr>
              <a:t> Ngoài thềm rơi chiếc lá đa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110105" algn="l"/>
              </a:tabLst>
            </a:pPr>
            <a:r>
              <a:rPr lang="en-US" sz="2800" i="1">
                <a:latin typeface="Times New Roman" panose="02020603050405020304" pitchFamily="18" charset="0"/>
                <a:ea typeface="Calibri" panose="020F0502020204030204" pitchFamily="34" charset="0"/>
                <a:cs typeface="Times New Roman" panose="02020603050405020304" pitchFamily="18" charset="0"/>
              </a:rPr>
              <a:t>Tiếng rơi rất </a:t>
            </a:r>
            <a:r>
              <a:rPr lang="en-US" sz="2800" b="1" i="1">
                <a:latin typeface="Times New Roman" panose="02020603050405020304" pitchFamily="18" charset="0"/>
                <a:ea typeface="Calibri" panose="020F0502020204030204" pitchFamily="34" charset="0"/>
                <a:cs typeface="Times New Roman" panose="02020603050405020304" pitchFamily="18" charset="0"/>
              </a:rPr>
              <a:t>mỏng</a:t>
            </a:r>
            <a:r>
              <a:rPr lang="en-US" sz="2800" i="1">
                <a:latin typeface="Times New Roman" panose="02020603050405020304" pitchFamily="18" charset="0"/>
                <a:ea typeface="Calibri" panose="020F0502020204030204" pitchFamily="34" charset="0"/>
                <a:cs typeface="Times New Roman" panose="02020603050405020304" pitchFamily="18" charset="0"/>
              </a:rPr>
              <a:t> như là rơi nghiêng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110105"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(Trần Đăng Khoa)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110105"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b. </a:t>
            </a:r>
            <a:r>
              <a:rPr lang="en-US" sz="2800" i="1">
                <a:latin typeface="Times New Roman" panose="02020603050405020304" pitchFamily="18" charset="0"/>
                <a:ea typeface="Calibri" panose="020F0502020204030204" pitchFamily="34" charset="0"/>
                <a:cs typeface="Times New Roman" panose="02020603050405020304" pitchFamily="18" charset="0"/>
              </a:rPr>
              <a:t>Thấy những xe hàng nôn nao ra tiền tuyến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110105" algn="l"/>
              </a:tabLst>
            </a:pPr>
            <a:r>
              <a:rPr lang="en-US" sz="2800" i="1">
                <a:latin typeface="Times New Roman" panose="02020603050405020304" pitchFamily="18" charset="0"/>
                <a:ea typeface="Calibri" panose="020F0502020204030204" pitchFamily="34" charset="0"/>
                <a:cs typeface="Times New Roman" panose="02020603050405020304" pitchFamily="18" charset="0"/>
              </a:rPr>
              <a:t>Và thấy những đoàn quân đi </a:t>
            </a:r>
            <a:r>
              <a:rPr lang="en-US" sz="2800" b="1" i="1">
                <a:latin typeface="Times New Roman" panose="02020603050405020304" pitchFamily="18" charset="0"/>
                <a:ea typeface="Calibri" panose="020F0502020204030204" pitchFamily="34" charset="0"/>
                <a:cs typeface="Times New Roman" panose="02020603050405020304" pitchFamily="18" charset="0"/>
              </a:rPr>
              <a:t>xanh</a:t>
            </a:r>
            <a:r>
              <a:rPr lang="en-US" sz="2800" i="1">
                <a:latin typeface="Times New Roman" panose="02020603050405020304" pitchFamily="18" charset="0"/>
                <a:ea typeface="Calibri" panose="020F0502020204030204" pitchFamily="34" charset="0"/>
                <a:cs typeface="Times New Roman" panose="02020603050405020304" pitchFamily="18" charset="0"/>
              </a:rPr>
              <a:t> dãy Trường Sơn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a:latin typeface="Times New Roman" panose="02020603050405020304" pitchFamily="18" charset="0"/>
                <a:ea typeface="Calibri" panose="020F0502020204030204" pitchFamily="34" charset="0"/>
                <a:cs typeface="Times New Roman" panose="02020603050405020304" pitchFamily="18" charset="0"/>
              </a:rPr>
              <a:t>(Vũ Đình Văn)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28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27713" y="582067"/>
            <a:ext cx="11136574" cy="5693866"/>
          </a:xfrm>
          <a:prstGeom prst="rect">
            <a:avLst/>
          </a:prstGeom>
        </p:spPr>
        <p:txBody>
          <a:bodyPr wrap="square">
            <a:spAutoFit/>
          </a:bodyPr>
          <a:lstStyle/>
          <a:p>
            <a:pPr>
              <a:spcAft>
                <a:spcPts val="0"/>
              </a:spcAft>
            </a:pPr>
            <a:r>
              <a:rPr lang="pt-BR" sz="2800" b="1">
                <a:solidFill>
                  <a:srgbClr val="0000FF"/>
                </a:solidFill>
                <a:latin typeface="Times New Roman" panose="02020603050405020304" pitchFamily="18" charset="0"/>
                <a:ea typeface="MS Mincho"/>
              </a:rPr>
              <a:t>Bài tập 7:</a:t>
            </a:r>
            <a:r>
              <a:rPr lang="pt-BR" sz="2800">
                <a:solidFill>
                  <a:srgbClr val="0D0D0D"/>
                </a:solidFill>
                <a:latin typeface="Times New Roman" panose="02020603050405020304" pitchFamily="18" charset="0"/>
                <a:ea typeface="MS Mincho"/>
              </a:rPr>
              <a:t> </a:t>
            </a:r>
            <a:endParaRPr lang="en-US" sz="2800">
              <a:latin typeface="Times New Roman" panose="02020603050405020304" pitchFamily="18" charset="0"/>
              <a:ea typeface="Times New Roman" panose="02020603050405020304" pitchFamily="18" charset="0"/>
            </a:endParaRPr>
          </a:p>
          <a:p>
            <a:pPr>
              <a:spcAft>
                <a:spcPts val="0"/>
              </a:spcAft>
            </a:pPr>
            <a:r>
              <a:rPr lang="vi-VN" sz="2800">
                <a:solidFill>
                  <a:srgbClr val="000000"/>
                </a:solidFill>
                <a:latin typeface="Times New Roman" panose="02020603050405020304" pitchFamily="18" charset="0"/>
                <a:ea typeface="Times New Roman" panose="02020603050405020304" pitchFamily="18" charset="0"/>
              </a:rPr>
              <a:t>Hãy chỉ ra điểm tương đồng và khác biệt giữa hai cách diễn đạt trong các trường hợp a₁ và a₂; b₁ và b₂ dưới đây. Em thích cách diễn đạt a₁, b₁ hay a₂, b₂ ? Vì sao?</a:t>
            </a:r>
            <a:endParaRPr lang="en-US" sz="2800">
              <a:latin typeface="Times New Roman" panose="02020603050405020304" pitchFamily="18" charset="0"/>
              <a:ea typeface="Times New Roman" panose="02020603050405020304" pitchFamily="18" charset="0"/>
            </a:endParaRPr>
          </a:p>
          <a:p>
            <a:pPr>
              <a:spcAft>
                <a:spcPts val="0"/>
              </a:spcAft>
            </a:pPr>
            <a:r>
              <a:rPr lang="vi-VN" sz="2800">
                <a:solidFill>
                  <a:srgbClr val="000000"/>
                </a:solidFill>
                <a:latin typeface="Times New Roman" panose="02020603050405020304" pitchFamily="18" charset="0"/>
                <a:ea typeface="Times New Roman" panose="02020603050405020304" pitchFamily="18" charset="0"/>
              </a:rPr>
              <a:t>a₁. Ếch cứ tưởng bầu trời trên đầu chỉ bé bằng chiếc vung và nó thì oai như một vị chúa tể</a:t>
            </a:r>
            <a:endParaRPr lang="en-US" sz="2800">
              <a:latin typeface="Times New Roman" panose="02020603050405020304" pitchFamily="18" charset="0"/>
              <a:ea typeface="Times New Roman" panose="02020603050405020304" pitchFamily="18" charset="0"/>
            </a:endParaRPr>
          </a:p>
          <a:p>
            <a:pPr>
              <a:spcAft>
                <a:spcPts val="0"/>
              </a:spcAft>
            </a:pPr>
            <a:r>
              <a:rPr lang="vi-VN" sz="2800">
                <a:solidFill>
                  <a:srgbClr val="000000"/>
                </a:solidFill>
                <a:latin typeface="Times New Roman" panose="02020603050405020304" pitchFamily="18" charset="0"/>
                <a:ea typeface="Times New Roman" panose="02020603050405020304" pitchFamily="18" charset="0"/>
              </a:rPr>
              <a:t>a₂. Ếch cứ tưởng bầu trời trên đầu chỉ bé bằng chiếc vung và nó thì oai như… một vị chúa tể</a:t>
            </a:r>
            <a:endParaRPr lang="en-US" sz="2800">
              <a:latin typeface="Times New Roman" panose="02020603050405020304" pitchFamily="18" charset="0"/>
              <a:ea typeface="Times New Roman" panose="02020603050405020304" pitchFamily="18" charset="0"/>
            </a:endParaRPr>
          </a:p>
          <a:p>
            <a:pPr>
              <a:spcAft>
                <a:spcPts val="0"/>
              </a:spcAft>
            </a:pPr>
            <a:r>
              <a:rPr lang="vi-VN" sz="2800">
                <a:solidFill>
                  <a:srgbClr val="000000"/>
                </a:solidFill>
                <a:latin typeface="Times New Roman" panose="02020603050405020304" pitchFamily="18" charset="0"/>
                <a:ea typeface="Times New Roman" panose="02020603050405020304" pitchFamily="18" charset="0"/>
              </a:rPr>
              <a:t>b₁. Nhưng bầu trời vẫn là bầu trời</a:t>
            </a:r>
            <a:endParaRPr lang="en-US" sz="2800">
              <a:latin typeface="Times New Roman" panose="02020603050405020304" pitchFamily="18" charset="0"/>
              <a:ea typeface="Times New Roman" panose="02020603050405020304" pitchFamily="18" charset="0"/>
            </a:endParaRPr>
          </a:p>
          <a:p>
            <a:pPr>
              <a:spcAft>
                <a:spcPts val="0"/>
              </a:spcAft>
            </a:pPr>
            <a:r>
              <a:rPr lang="vi-VN" sz="2800">
                <a:solidFill>
                  <a:srgbClr val="000000"/>
                </a:solidFill>
                <a:latin typeface="Times New Roman" panose="02020603050405020304" pitchFamily="18" charset="0"/>
                <a:ea typeface="Times New Roman" panose="02020603050405020304" pitchFamily="18" charset="0"/>
              </a:rPr>
              <a:t>b₂. Nhưng bầu trời vẫn là… bầu trời</a:t>
            </a:r>
            <a:endParaRPr lang="en-US" sz="2800">
              <a:latin typeface="Times New Roman" panose="02020603050405020304" pitchFamily="18" charset="0"/>
              <a:ea typeface="Times New Roman" panose="02020603050405020304" pitchFamily="18" charset="0"/>
            </a:endParaRPr>
          </a:p>
          <a:p>
            <a:pPr algn="r">
              <a:spcAft>
                <a:spcPts val="0"/>
              </a:spcAft>
            </a:pPr>
            <a:r>
              <a:rPr lang="vi-VN" sz="2800">
                <a:solidFill>
                  <a:srgbClr val="000000"/>
                </a:solidFill>
                <a:latin typeface="Times New Roman" panose="02020603050405020304" pitchFamily="18" charset="0"/>
                <a:ea typeface="Times New Roman" panose="02020603050405020304" pitchFamily="18" charset="0"/>
              </a:rPr>
              <a:t>(Ếch ngồi đáy giếng</a:t>
            </a:r>
            <a:endParaRPr lang="en-US" sz="2800">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800">
                <a:solidFill>
                  <a:srgbClr val="0D0D0D"/>
                </a:solidFill>
                <a:latin typeface="Times New Roman" panose="02020603050405020304" pitchFamily="18" charset="0"/>
                <a:ea typeface="MS Mincho"/>
              </a:rPr>
              <a:t> </a:t>
            </a:r>
            <a:endParaRPr lang="en-US" sz="2800">
              <a:latin typeface="Times New Roman" panose="02020603050405020304" pitchFamily="18" charset="0"/>
              <a:ea typeface="Times New Roman" panose="02020603050405020304" pitchFamily="18" charset="0"/>
            </a:endParaRPr>
          </a:p>
          <a:p>
            <a:pPr>
              <a:spcAft>
                <a:spcPts val="900"/>
              </a:spcAft>
            </a:pPr>
            <a:r>
              <a:rPr lang="pt-BR" sz="2800">
                <a:solidFill>
                  <a:srgbClr val="0D0D0D"/>
                </a:solidFill>
                <a:latin typeface="Times New Roman" panose="02020603050405020304" pitchFamily="18" charset="0"/>
                <a:ea typeface="MS Mincho"/>
              </a:rPr>
              <a:t> </a:t>
            </a:r>
            <a:r>
              <a:rPr lang="vi-VN" sz="2800">
                <a:solidFill>
                  <a:srgbClr val="000000"/>
                </a:solidFill>
                <a:latin typeface="Times New Roman" panose="02020603050405020304" pitchFamily="18" charset="0"/>
                <a:ea typeface="Times New Roman" panose="02020603050405020304" pitchFamily="18" charset="0"/>
              </a:rPr>
              <a:t>Chỉ ra điểm tương và khác biệt giữa hai cách diễn đạt với cùng một chi tiết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420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782980" y="349615"/>
            <a:ext cx="2626040" cy="523220"/>
          </a:xfrm>
          <a:prstGeom prst="rect">
            <a:avLst/>
          </a:prstGeom>
        </p:spPr>
        <p:txBody>
          <a:bodyPr wrap="none">
            <a:spAutoFit/>
          </a:bodyPr>
          <a:lstStyle/>
          <a:p>
            <a:pPr>
              <a:spcAft>
                <a:spcPts val="0"/>
              </a:spcAft>
            </a:pPr>
            <a:r>
              <a:rPr lang="vi-VN" sz="2800" b="1">
                <a:solidFill>
                  <a:srgbClr val="FF0000"/>
                </a:solidFill>
                <a:latin typeface="Times New Roman" panose="02020603050405020304" pitchFamily="18" charset="0"/>
                <a:ea typeface="Times New Roman" panose="02020603050405020304" pitchFamily="18" charset="0"/>
              </a:rPr>
              <a:t>Lời giải chi tiết:</a:t>
            </a:r>
            <a:endParaRPr lang="en-US" sz="280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60682925"/>
              </p:ext>
            </p:extLst>
          </p:nvPr>
        </p:nvGraphicFramePr>
        <p:xfrm>
          <a:off x="696035" y="1222450"/>
          <a:ext cx="11068333" cy="5299949"/>
        </p:xfrm>
        <a:graphic>
          <a:graphicData uri="http://schemas.openxmlformats.org/drawingml/2006/table">
            <a:tbl>
              <a:tblPr firstRow="1" firstCol="1" bandRow="1"/>
              <a:tblGrid>
                <a:gridCol w="1553205">
                  <a:extLst>
                    <a:ext uri="{9D8B030D-6E8A-4147-A177-3AD203B41FA5}">
                      <a16:colId xmlns:a16="http://schemas.microsoft.com/office/drawing/2014/main" val="4141328406"/>
                    </a:ext>
                  </a:extLst>
                </a:gridCol>
                <a:gridCol w="1763098">
                  <a:extLst>
                    <a:ext uri="{9D8B030D-6E8A-4147-A177-3AD203B41FA5}">
                      <a16:colId xmlns:a16="http://schemas.microsoft.com/office/drawing/2014/main" val="2276141952"/>
                    </a:ext>
                  </a:extLst>
                </a:gridCol>
                <a:gridCol w="3323232">
                  <a:extLst>
                    <a:ext uri="{9D8B030D-6E8A-4147-A177-3AD203B41FA5}">
                      <a16:colId xmlns:a16="http://schemas.microsoft.com/office/drawing/2014/main" val="2665353498"/>
                    </a:ext>
                  </a:extLst>
                </a:gridCol>
                <a:gridCol w="1462318">
                  <a:extLst>
                    <a:ext uri="{9D8B030D-6E8A-4147-A177-3AD203B41FA5}">
                      <a16:colId xmlns:a16="http://schemas.microsoft.com/office/drawing/2014/main" val="171265604"/>
                    </a:ext>
                  </a:extLst>
                </a:gridCol>
                <a:gridCol w="2966480">
                  <a:extLst>
                    <a:ext uri="{9D8B030D-6E8A-4147-A177-3AD203B41FA5}">
                      <a16:colId xmlns:a16="http://schemas.microsoft.com/office/drawing/2014/main" val="1912463041"/>
                    </a:ext>
                  </a:extLst>
                </a:gridCol>
              </a:tblGrid>
              <a:tr h="423219">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a₁</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a₂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b₁</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b₂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474131"/>
                  </a:ext>
                </a:extLst>
              </a:tr>
              <a:tr h="1269656">
                <a:tc>
                  <a:txBody>
                    <a:bodyPr/>
                    <a:lstStyle/>
                    <a:p>
                      <a:pPr>
                        <a:spcAft>
                          <a:spcPts val="0"/>
                        </a:spcAft>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tương đồng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 về sự kiêu ngạo, huênh hoang của chú ếch.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spcAft>
                          <a:spcPts val="0"/>
                        </a:spcAft>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 về sự thật hiển nhiên của bầu trời.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29137404"/>
                  </a:ext>
                </a:extLst>
              </a:tr>
              <a:tr h="3593069">
                <a:tc>
                  <a:txBody>
                    <a:bodyPr/>
                    <a:lstStyle/>
                    <a:p>
                      <a:pPr>
                        <a:spcAft>
                          <a:spcPts val="0"/>
                        </a:spcAft>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 biệt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diễn đạt trần thuật liền mạch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 chấm lửng làm giãn nhịp điệu câu văn, chuẩn bị cho sự xuất hiện của một từ ngữ biểu thị nội dung châm biếm về sự ảo tưởng của ếch, khi coi mình là “chúa tể”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diễn đạt trần thuật liền mạch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 chấm lửng làm giãn nhịp điệu câu văn, tạo nên sự bất ngờ, gây hứng thú cho người đọc về một sự thật hiển nhiên  “bầu trời vẫn là bầu trời”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643906"/>
                  </a:ext>
                </a:extLst>
              </a:tr>
            </a:tbl>
          </a:graphicData>
        </a:graphic>
      </p:graphicFrame>
    </p:spTree>
    <p:extLst>
      <p:ext uri="{BB962C8B-B14F-4D97-AF65-F5344CB8AC3E}">
        <p14:creationId xmlns:p14="http://schemas.microsoft.com/office/powerpoint/2010/main" val="113444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955343" y="1951630"/>
            <a:ext cx="10631606" cy="3408112"/>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90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Em thích cách diễn đạt a₂ và b₂ hơn vì sự xuất hiện của dấu chấm lửng tạo ra được nhịp điệu cho câu văn, gây sự tò mò, hứng thú cho người đọc về sự xuất hiện nội dung phía sau. Và khi nội dung sau dấm chấm lửng xuất hiện tạo ra tiếng cười châm biếm, gây bất ngờ cho người đọc</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21612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032680" y="1907929"/>
            <a:ext cx="10126639" cy="4524315"/>
          </a:xfrm>
          <a:prstGeom prst="rect">
            <a:avLst/>
          </a:prstGeom>
        </p:spPr>
        <p:txBody>
          <a:bodyPr wrap="square">
            <a:spAutoFit/>
          </a:bodyPr>
          <a:lstStyle/>
          <a:p>
            <a:pPr algn="just">
              <a:lnSpc>
                <a:spcPct val="150000"/>
              </a:lnSpc>
              <a:spcAft>
                <a:spcPts val="0"/>
              </a:spcAft>
            </a:pPr>
            <a:r>
              <a:rPr lang="en-US" sz="3200">
                <a:solidFill>
                  <a:srgbClr val="0D0D0D"/>
                </a:solidFill>
                <a:latin typeface="Times New Roman" panose="02020603050405020304" pitchFamily="18" charset="0"/>
                <a:ea typeface="Times New Roman" panose="02020603050405020304" pitchFamily="18" charset="0"/>
              </a:rPr>
              <a:t>- Hoàn thiện các bài tập của buổi học. Tìm thêm những câu văn/ thơ có sử dụng phép tu từ, dấuchấm lửng, sau đó giải thích công dụng.</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en-US" sz="3200">
                <a:solidFill>
                  <a:srgbClr val="333333"/>
                </a:solidFill>
                <a:latin typeface="Times New Roman" panose="02020603050405020304" pitchFamily="18" charset="0"/>
                <a:ea typeface="Times New Roman" panose="02020603050405020304" pitchFamily="18" charset="0"/>
              </a:rPr>
              <a:t>- Chuẩn bị tiết </a:t>
            </a:r>
            <a:r>
              <a:rPr lang="en-US" sz="3200" b="1">
                <a:solidFill>
                  <a:srgbClr val="333333"/>
                </a:solidFill>
                <a:latin typeface="Times New Roman" panose="02020603050405020304" pitchFamily="18" charset="0"/>
                <a:ea typeface="Times New Roman" panose="02020603050405020304" pitchFamily="18" charset="0"/>
              </a:rPr>
              <a:t>Viết đoạn văn ghi lại cảm xúc sau khi đọc một bài thơ</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en-US" sz="3200" b="1">
                <a:solidFill>
                  <a:srgbClr val="333333"/>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714069" y="574514"/>
            <a:ext cx="4490909" cy="584775"/>
          </a:xfrm>
          <a:prstGeom prst="rect">
            <a:avLst/>
          </a:prstGeom>
        </p:spPr>
        <p:txBody>
          <a:bodyPr wrap="none">
            <a:spAutoFit/>
          </a:bodyPr>
          <a:lstStyle/>
          <a:p>
            <a:pPr algn="ctr">
              <a:spcAft>
                <a:spcPts val="0"/>
              </a:spcAft>
              <a:tabLst>
                <a:tab pos="152400" algn="l"/>
              </a:tabLst>
            </a:pPr>
            <a:r>
              <a:rPr lang="de-DE"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85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330406" y="482189"/>
            <a:ext cx="1531188"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77838" y="1374741"/>
            <a:ext cx="10836323" cy="5185522"/>
          </a:xfrm>
          <a:prstGeom prst="rect">
            <a:avLst/>
          </a:prstGeom>
        </p:spPr>
        <p:txBody>
          <a:bodyPr wrap="square">
            <a:spAutoFit/>
          </a:bodyPr>
          <a:lstStyle/>
          <a:p>
            <a:pPr algn="just">
              <a:lnSpc>
                <a:spcPct val="150000"/>
              </a:lnSpc>
              <a:spcAft>
                <a:spcPts val="0"/>
              </a:spcAft>
              <a:tabLst>
                <a:tab pos="2110105" algn="l"/>
              </a:tabLst>
            </a:pPr>
            <a:r>
              <a:rPr lang="pt-BR" sz="2800" b="1">
                <a:solidFill>
                  <a:srgbClr val="0D0D0D"/>
                </a:solidFill>
                <a:latin typeface="Times New Roman" panose="02020603050405020304" pitchFamily="18" charset="0"/>
                <a:ea typeface="MS Mincho"/>
                <a:cs typeface="Times New Roman" panose="02020603050405020304" pitchFamily="18" charset="0"/>
              </a:rPr>
              <a:t>a. Mỏng: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110105" algn="l"/>
              </a:tabLst>
            </a:pPr>
            <a:r>
              <a:rPr lang="pt-BR" sz="2800">
                <a:solidFill>
                  <a:srgbClr val="0D0D0D"/>
                </a:solidFill>
                <a:latin typeface="Times New Roman" panose="02020603050405020304" pitchFamily="18" charset="0"/>
                <a:ea typeface="MS Mincho"/>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Về nghĩa gốc (nghĩa cụ thể): </a:t>
            </a:r>
            <a:r>
              <a:rPr lang="pt-BR" sz="2800">
                <a:solidFill>
                  <a:srgbClr val="0D0D0D"/>
                </a:solidFill>
                <a:latin typeface="Times New Roman" panose="02020603050405020304" pitchFamily="18" charset="0"/>
                <a:ea typeface="MS Mincho"/>
                <a:cs typeface="Times New Roman" panose="02020603050405020304" pitchFamily="18" charset="0"/>
              </a:rPr>
              <a:t>có bề dày nhỏ hơn mức bình thường hoặc nhỏ hơn những vật khác; thường dùng để chỉ đặc điểm của sự vật, đồ vật.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110105" algn="l"/>
              </a:tabLst>
            </a:pPr>
            <a:r>
              <a:rPr lang="pt-BR" sz="2800">
                <a:solidFill>
                  <a:srgbClr val="0D0D0D"/>
                </a:solidFill>
                <a:latin typeface="Times New Roman" panose="02020603050405020304" pitchFamily="18" charset="0"/>
                <a:ea typeface="MS Mincho"/>
                <a:cs typeface="Times New Roman" panose="02020603050405020304" pitchFamily="18" charset="0"/>
              </a:rPr>
              <a:t>+ Trong thơ Trần Đăng Khoa: nhẹ, êm.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110105" algn="l"/>
              </a:tabLst>
            </a:pPr>
            <a:r>
              <a:rPr lang="pt-BR" sz="2800" b="1">
                <a:solidFill>
                  <a:srgbClr val="0D0D0D"/>
                </a:solidFill>
                <a:latin typeface="Times New Roman" panose="02020603050405020304" pitchFamily="18" charset="0"/>
                <a:ea typeface="MS Mincho"/>
                <a:cs typeface="Times New Roman" panose="02020603050405020304" pitchFamily="18" charset="0"/>
              </a:rPr>
              <a:t>b. Xanh: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110105" algn="l"/>
              </a:tabLst>
            </a:pPr>
            <a:r>
              <a:rPr lang="pt-BR" sz="2800">
                <a:solidFill>
                  <a:srgbClr val="0D0D0D"/>
                </a:solidFill>
                <a:latin typeface="Times New Roman" panose="02020603050405020304" pitchFamily="18" charset="0"/>
                <a:ea typeface="MS Mincho"/>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Về nghĩa gốc (nghĩa cụ thể): </a:t>
            </a:r>
            <a:r>
              <a:rPr lang="pt-BR" sz="2800">
                <a:solidFill>
                  <a:srgbClr val="0D0D0D"/>
                </a:solidFill>
                <a:latin typeface="Times New Roman" panose="02020603050405020304" pitchFamily="18" charset="0"/>
                <a:ea typeface="MS Mincho"/>
                <a:cs typeface="Times New Roman" panose="02020603050405020304" pitchFamily="18" charset="0"/>
              </a:rPr>
              <a:t>có màu như màu của lá cây, của nước biển.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pt-BR" sz="2800">
                <a:solidFill>
                  <a:srgbClr val="0D0D0D"/>
                </a:solidFill>
                <a:latin typeface="Times New Roman" panose="02020603050405020304" pitchFamily="18" charset="0"/>
                <a:ea typeface="MS Mincho"/>
                <a:cs typeface="Times New Roman" panose="02020603050405020304" pitchFamily="18" charset="0"/>
              </a:rPr>
              <a:t>+ Trong thơ Vũ Đình Văn: màu áo trùm lên màu lá; người lính hành quân đông chật, kín cả dãy Trường Sơn; ước vọng về hoà bình.</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87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1000"/>
                                        <p:tgtEl>
                                          <p:spTgt spid="4">
                                            <p:txEl>
                                              <p:pRg st="5" end="5"/>
                                            </p:txEl>
                                          </p:spTgt>
                                        </p:tgtEl>
                                      </p:cBhvr>
                                    </p:animEffect>
                                    <p:anim calcmode="lin" valueType="num">
                                      <p:cBhvr>
                                        <p:cTn id="4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175981" y="1446264"/>
            <a:ext cx="10602037" cy="3323987"/>
          </a:xfrm>
          <a:prstGeom prst="rect">
            <a:avLst/>
          </a:prstGeom>
        </p:spPr>
        <p:txBody>
          <a:bodyPr wrap="square">
            <a:spAutoFit/>
          </a:bodyPr>
          <a:lstStyle/>
          <a:p>
            <a:pPr algn="just">
              <a:lnSpc>
                <a:spcPct val="150000"/>
              </a:lnSpc>
              <a:spcAft>
                <a:spcPts val="0"/>
              </a:spcAft>
              <a:tabLst>
                <a:tab pos="2110105" algn="l"/>
              </a:tabLst>
            </a:pPr>
            <a:r>
              <a:rPr lang="pt-BR" sz="2800" b="1">
                <a:solidFill>
                  <a:srgbClr val="0000FF"/>
                </a:solidFill>
                <a:latin typeface="Times New Roman" panose="02020603050405020304" pitchFamily="18" charset="0"/>
                <a:ea typeface="MS Mincho"/>
              </a:rPr>
              <a:t>Bài tập 2: Giải thích nghĩa của từ “mặt trời” trong mỗi câu thơ sau. Dựa vào đâu để xác định được nghĩa của mỗi từ:</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en-US" sz="2800">
                <a:latin typeface="Times New Roman" panose="02020603050405020304" pitchFamily="18" charset="0"/>
                <a:ea typeface="Calibri" panose="020F0502020204030204" pitchFamily="34" charset="0"/>
              </a:rPr>
              <a:t>a. </a:t>
            </a:r>
            <a:r>
              <a:rPr lang="en-US" sz="2800" i="1">
                <a:latin typeface="Times New Roman" panose="02020603050405020304" pitchFamily="18" charset="0"/>
                <a:ea typeface="Calibri" panose="020F0502020204030204" pitchFamily="34" charset="0"/>
              </a:rPr>
              <a:t>Ngày ngày </a:t>
            </a:r>
            <a:r>
              <a:rPr lang="en-US" sz="2800" b="1" i="1">
                <a:latin typeface="Times New Roman" panose="02020603050405020304" pitchFamily="18" charset="0"/>
                <a:ea typeface="Calibri" panose="020F0502020204030204" pitchFamily="34" charset="0"/>
              </a:rPr>
              <a:t>mặt trời</a:t>
            </a:r>
            <a:r>
              <a:rPr lang="en-US" sz="2800" i="1">
                <a:latin typeface="Times New Roman" panose="02020603050405020304" pitchFamily="18" charset="0"/>
                <a:ea typeface="Calibri" panose="020F0502020204030204" pitchFamily="34" charset="0"/>
              </a:rPr>
              <a:t> đi qua trên lăng</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en-US" sz="2800" i="1">
                <a:latin typeface="Times New Roman" panose="02020603050405020304" pitchFamily="18" charset="0"/>
                <a:ea typeface="Calibri" panose="020F0502020204030204" pitchFamily="34" charset="0"/>
              </a:rPr>
              <a:t>Thấy một </a:t>
            </a:r>
            <a:r>
              <a:rPr lang="en-US" sz="2800" b="1" i="1">
                <a:latin typeface="Times New Roman" panose="02020603050405020304" pitchFamily="18" charset="0"/>
                <a:ea typeface="Calibri" panose="020F0502020204030204" pitchFamily="34" charset="0"/>
              </a:rPr>
              <a:t>mặt trời</a:t>
            </a:r>
            <a:r>
              <a:rPr lang="en-US" sz="2800" i="1">
                <a:latin typeface="Times New Roman" panose="02020603050405020304" pitchFamily="18" charset="0"/>
                <a:ea typeface="Calibri" panose="020F0502020204030204" pitchFamily="34" charset="0"/>
              </a:rPr>
              <a:t> trong lăng rất đỏ.</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en-US" sz="2800">
                <a:latin typeface="Times New Roman" panose="02020603050405020304" pitchFamily="18" charset="0"/>
                <a:ea typeface="Calibri" panose="020F0502020204030204" pitchFamily="34" charset="0"/>
              </a:rPr>
              <a:t>(Viễn Phương)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846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702257" y="1443841"/>
            <a:ext cx="6987654" cy="3970318"/>
          </a:xfrm>
          <a:prstGeom prst="rect">
            <a:avLst/>
          </a:prstGeom>
        </p:spPr>
        <p:txBody>
          <a:bodyPr wrap="square">
            <a:spAutoFit/>
          </a:bodyPr>
          <a:lstStyle/>
          <a:p>
            <a:pPr algn="just">
              <a:lnSpc>
                <a:spcPct val="150000"/>
              </a:lnSpc>
              <a:spcAft>
                <a:spcPts val="0"/>
              </a:spcAft>
              <a:tabLst>
                <a:tab pos="2110105" algn="l"/>
              </a:tabLst>
            </a:pPr>
            <a:r>
              <a:rPr lang="en-US" sz="2800">
                <a:latin typeface="Times New Roman" panose="02020603050405020304" pitchFamily="18" charset="0"/>
                <a:ea typeface="Calibri" panose="020F0502020204030204" pitchFamily="34" charset="0"/>
              </a:rPr>
              <a:t>b. </a:t>
            </a:r>
            <a:r>
              <a:rPr lang="en-US" sz="2800" i="1">
                <a:latin typeface="Times New Roman" panose="02020603050405020304" pitchFamily="18" charset="0"/>
                <a:ea typeface="Calibri" panose="020F0502020204030204" pitchFamily="34" charset="0"/>
              </a:rPr>
              <a:t>Từ ấy trong tôi bừng nắng hạ</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en-US" sz="2800" b="1" i="1">
                <a:latin typeface="Times New Roman" panose="02020603050405020304" pitchFamily="18" charset="0"/>
                <a:ea typeface="Calibri" panose="020F0502020204030204" pitchFamily="34" charset="0"/>
              </a:rPr>
              <a:t>Mặt trời</a:t>
            </a:r>
            <a:r>
              <a:rPr lang="en-US" sz="2800" i="1">
                <a:latin typeface="Times New Roman" panose="02020603050405020304" pitchFamily="18" charset="0"/>
                <a:ea typeface="Calibri" panose="020F0502020204030204" pitchFamily="34" charset="0"/>
              </a:rPr>
              <a:t> chân lí chói qua tim.</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en-US" sz="2800">
                <a:latin typeface="Times New Roman" panose="02020603050405020304" pitchFamily="18" charset="0"/>
                <a:ea typeface="Calibri" panose="020F0502020204030204" pitchFamily="34" charset="0"/>
              </a:rPr>
              <a:t>(Tố Hữu)</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en-US" sz="2800">
                <a:latin typeface="Times New Roman" panose="02020603050405020304" pitchFamily="18" charset="0"/>
                <a:ea typeface="Calibri" panose="020F0502020204030204" pitchFamily="34" charset="0"/>
              </a:rPr>
              <a:t>c. </a:t>
            </a:r>
            <a:r>
              <a:rPr lang="en-US" sz="2800" b="1" i="1">
                <a:latin typeface="Times New Roman" panose="02020603050405020304" pitchFamily="18" charset="0"/>
                <a:ea typeface="Calibri" panose="020F0502020204030204" pitchFamily="34" charset="0"/>
              </a:rPr>
              <a:t>Mặt trời</a:t>
            </a:r>
            <a:r>
              <a:rPr lang="en-US" sz="2800" i="1">
                <a:latin typeface="Times New Roman" panose="02020603050405020304" pitchFamily="18" charset="0"/>
                <a:ea typeface="Calibri" panose="020F0502020204030204" pitchFamily="34" charset="0"/>
              </a:rPr>
              <a:t> của bắp thì nằm trên đồi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en-US" sz="2800" b="1" i="1">
                <a:latin typeface="Times New Roman" panose="02020603050405020304" pitchFamily="18" charset="0"/>
                <a:ea typeface="Calibri" panose="020F0502020204030204" pitchFamily="34" charset="0"/>
              </a:rPr>
              <a:t>Mặt trời</a:t>
            </a:r>
            <a:r>
              <a:rPr lang="en-US" sz="2800" i="1">
                <a:latin typeface="Times New Roman" panose="02020603050405020304" pitchFamily="18" charset="0"/>
                <a:ea typeface="Calibri" panose="020F0502020204030204" pitchFamily="34" charset="0"/>
              </a:rPr>
              <a:t> của mẹ em nằm trên lưng.</a:t>
            </a:r>
            <a:endParaRPr lang="en-US" sz="2800">
              <a:latin typeface="Times New Roman" panose="02020603050405020304" pitchFamily="18" charset="0"/>
              <a:ea typeface="Times New Roman" panose="02020603050405020304" pitchFamily="18" charset="0"/>
            </a:endParaRPr>
          </a:p>
          <a:p>
            <a:pPr>
              <a:lnSpc>
                <a:spcPct val="150000"/>
              </a:lnSpc>
            </a:pPr>
            <a:r>
              <a:rPr lang="en-US" sz="2800">
                <a:latin typeface="Times New Roman" panose="02020603050405020304" pitchFamily="18" charset="0"/>
                <a:ea typeface="Calibri" panose="020F0502020204030204" pitchFamily="34" charset="0"/>
              </a:rPr>
              <a:t>(Nguyễn Khoa Điềm)</a:t>
            </a:r>
            <a:endParaRPr lang="en-US" sz="2800"/>
          </a:p>
        </p:txBody>
      </p:sp>
    </p:spTree>
    <p:extLst>
      <p:ext uri="{BB962C8B-B14F-4D97-AF65-F5344CB8AC3E}">
        <p14:creationId xmlns:p14="http://schemas.microsoft.com/office/powerpoint/2010/main" val="10357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284169" y="551020"/>
            <a:ext cx="1531188"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8577" y="1220853"/>
            <a:ext cx="11286698" cy="5193858"/>
          </a:xfrm>
          <a:prstGeom prst="rect">
            <a:avLst/>
          </a:prstGeom>
        </p:spPr>
        <p:txBody>
          <a:bodyPr wrap="square">
            <a:spAutoFit/>
          </a:bodyPr>
          <a:lstStyle/>
          <a:p>
            <a:pPr algn="just">
              <a:lnSpc>
                <a:spcPct val="150000"/>
              </a:lnSpc>
              <a:spcAft>
                <a:spcPts val="0"/>
              </a:spcAft>
              <a:tabLst>
                <a:tab pos="2110105" algn="l"/>
              </a:tabLst>
            </a:pPr>
            <a:r>
              <a:rPr lang="pt-BR" sz="2800">
                <a:solidFill>
                  <a:srgbClr val="0D0D0D"/>
                </a:solidFill>
                <a:latin typeface="Times New Roman" panose="02020603050405020304" pitchFamily="18" charset="0"/>
                <a:ea typeface="MS Mincho"/>
              </a:rPr>
              <a:t>a. </a:t>
            </a:r>
            <a:r>
              <a:rPr lang="pt-BR" sz="2800" b="1">
                <a:solidFill>
                  <a:srgbClr val="0D0D0D"/>
                </a:solidFill>
                <a:latin typeface="Times New Roman" panose="02020603050405020304" pitchFamily="18" charset="0"/>
                <a:ea typeface="MS Mincho"/>
              </a:rPr>
              <a:t>mặt trời 1:</a:t>
            </a:r>
            <a:r>
              <a:rPr lang="pt-BR" sz="2800">
                <a:solidFill>
                  <a:srgbClr val="0D0D0D"/>
                </a:solidFill>
                <a:latin typeface="Times New Roman" panose="02020603050405020304" pitchFamily="18" charset="0"/>
                <a:ea typeface="MS Mincho"/>
              </a:rPr>
              <a:t> thiên thể nóng, sáng ở xa trái đất, là nguồn chiếu sáng và sưởi ấm chủ yếu cho Trái Đất.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pt-BR" sz="2800" b="1">
                <a:solidFill>
                  <a:srgbClr val="0D0D0D"/>
                </a:solidFill>
                <a:latin typeface="Times New Roman" panose="02020603050405020304" pitchFamily="18" charset="0"/>
                <a:ea typeface="MS Mincho"/>
              </a:rPr>
              <a:t>mặt trời 2: </a:t>
            </a:r>
            <a:r>
              <a:rPr lang="pt-BR" sz="2800">
                <a:solidFill>
                  <a:srgbClr val="0D0D0D"/>
                </a:solidFill>
                <a:latin typeface="Times New Roman" panose="02020603050405020304" pitchFamily="18" charset="0"/>
                <a:ea typeface="MS Mincho"/>
              </a:rPr>
              <a:t>(trong câu thơ): chỉ Bác Hồ.</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pt-BR" sz="2800">
                <a:solidFill>
                  <a:srgbClr val="0D0D0D"/>
                </a:solidFill>
                <a:latin typeface="Times New Roman" panose="02020603050405020304" pitchFamily="18" charset="0"/>
                <a:ea typeface="MS Mincho"/>
              </a:rPr>
              <a:t>b. </a:t>
            </a:r>
            <a:r>
              <a:rPr lang="pt-BR" sz="2800" b="1">
                <a:solidFill>
                  <a:srgbClr val="0D0D0D"/>
                </a:solidFill>
                <a:latin typeface="Times New Roman" panose="02020603050405020304" pitchFamily="18" charset="0"/>
                <a:ea typeface="MS Mincho"/>
              </a:rPr>
              <a:t>mặt trời: </a:t>
            </a:r>
            <a:r>
              <a:rPr lang="pt-BR" sz="2800">
                <a:solidFill>
                  <a:srgbClr val="0D0D0D"/>
                </a:solidFill>
                <a:latin typeface="Times New Roman" panose="02020603050405020304" pitchFamily="18" charset="0"/>
                <a:ea typeface="MS Mincho"/>
              </a:rPr>
              <a:t>(trong câu thơ): chỉ lí tưởng cách mạng.</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pt-BR" sz="2800">
                <a:solidFill>
                  <a:srgbClr val="0D0D0D"/>
                </a:solidFill>
                <a:latin typeface="Times New Roman" panose="02020603050405020304" pitchFamily="18" charset="0"/>
                <a:ea typeface="MS Mincho"/>
              </a:rPr>
              <a:t>c. </a:t>
            </a:r>
            <a:r>
              <a:rPr lang="pt-BR" sz="2800" b="1">
                <a:solidFill>
                  <a:srgbClr val="0D0D0D"/>
                </a:solidFill>
                <a:latin typeface="Times New Roman" panose="02020603050405020304" pitchFamily="18" charset="0"/>
                <a:ea typeface="MS Mincho"/>
              </a:rPr>
              <a:t>mặt trời 1:</a:t>
            </a:r>
            <a:r>
              <a:rPr lang="pt-BR" sz="2800">
                <a:solidFill>
                  <a:srgbClr val="0D0D0D"/>
                </a:solidFill>
                <a:latin typeface="Times New Roman" panose="02020603050405020304" pitchFamily="18" charset="0"/>
                <a:ea typeface="MS Mincho"/>
              </a:rPr>
              <a:t> thiên thể nóng sáng ở xa trái đất, là nguồn chiếu sáng và sưởi ấm chủ yếu cho Trái Đất.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2110105" algn="l"/>
              </a:tabLst>
            </a:pPr>
            <a:r>
              <a:rPr lang="pt-BR" sz="2800" b="1">
                <a:solidFill>
                  <a:srgbClr val="0D0D0D"/>
                </a:solidFill>
                <a:latin typeface="Times New Roman" panose="02020603050405020304" pitchFamily="18" charset="0"/>
                <a:ea typeface="MS Mincho"/>
              </a:rPr>
              <a:t>mặt trời 2: </a:t>
            </a:r>
            <a:r>
              <a:rPr lang="pt-BR" sz="2800">
                <a:solidFill>
                  <a:srgbClr val="0D0D0D"/>
                </a:solidFill>
                <a:latin typeface="Times New Roman" panose="02020603050405020304" pitchFamily="18" charset="0"/>
                <a:ea typeface="MS Mincho"/>
              </a:rPr>
              <a:t>(trong câu thơ): chỉ em bé.</a:t>
            </a:r>
            <a:endParaRPr lang="en-US" sz="2800">
              <a:latin typeface="Times New Roman" panose="02020603050405020304" pitchFamily="18" charset="0"/>
              <a:ea typeface="Times New Roman" panose="02020603050405020304" pitchFamily="18" charset="0"/>
            </a:endParaRPr>
          </a:p>
          <a:p>
            <a:pPr>
              <a:lnSpc>
                <a:spcPct val="150000"/>
              </a:lnSpc>
            </a:pPr>
            <a:r>
              <a:rPr lang="pt-BR" sz="2800">
                <a:solidFill>
                  <a:srgbClr val="0D0D0D"/>
                </a:solidFill>
                <a:latin typeface="Times New Roman" panose="02020603050405020304" pitchFamily="18" charset="0"/>
                <a:ea typeface="MS Mincho"/>
              </a:rPr>
              <a:t>*Căn cứ: Dựa vào câu thơ, những từ ngữ đứng cạnh chúng.</a:t>
            </a:r>
            <a:endParaRPr lang="en-US" sz="2800"/>
          </a:p>
        </p:txBody>
      </p:sp>
    </p:spTree>
    <p:extLst>
      <p:ext uri="{BB962C8B-B14F-4D97-AF65-F5344CB8AC3E}">
        <p14:creationId xmlns:p14="http://schemas.microsoft.com/office/powerpoint/2010/main" val="301539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805216" y="1023582"/>
            <a:ext cx="10931857" cy="4539191"/>
          </a:xfrm>
          <a:prstGeom prst="rect">
            <a:avLst/>
          </a:prstGeom>
        </p:spPr>
        <p:txBody>
          <a:bodyPr wrap="square">
            <a:spAutoFit/>
          </a:bodyPr>
          <a:lstStyle/>
          <a:p>
            <a:pPr algn="just">
              <a:lnSpc>
                <a:spcPct val="150000"/>
              </a:lnSpc>
              <a:spcAft>
                <a:spcPts val="0"/>
              </a:spcAft>
              <a:tabLst>
                <a:tab pos="2110105" algn="l"/>
              </a:tabLst>
            </a:pPr>
            <a:r>
              <a:rPr lang="pt-BR" sz="2800" b="1">
                <a:solidFill>
                  <a:srgbClr val="0000FF"/>
                </a:solidFill>
                <a:latin typeface="Times New Roman" panose="02020603050405020304" pitchFamily="18" charset="0"/>
                <a:ea typeface="MS Mincho"/>
                <a:cs typeface="Times New Roman" panose="02020603050405020304" pitchFamily="18" charset="0"/>
              </a:rPr>
              <a:t>Bài tập 3: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 vào ngữ cảnh, xác định nghĩa của các từ ngữ in đậm trong khổ thơ dưới đây: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 chúng tôi, một thứ </a:t>
            </a: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trên đời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 mươi tuổi mẹ đợi chờ được hái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 hoảng sợ ngày bàn tay mẹ mỏi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 vẫn còn một thứ </a:t>
            </a: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 non xanh?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(Nguyễn Khoa Điềm)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3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450764" y="482189"/>
            <a:ext cx="1342612"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Trả lời:</a:t>
            </a:r>
            <a:endParaRPr lang="en-US" sz="280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499192" y="1191927"/>
            <a:ext cx="11245755" cy="5193858"/>
          </a:xfrm>
          <a:prstGeom prst="rect">
            <a:avLst/>
          </a:prstGeom>
        </p:spPr>
        <p:txBody>
          <a:bodyPr wrap="square">
            <a:spAutoFit/>
          </a:bodyPr>
          <a:lstStyle/>
          <a:p>
            <a:pPr algn="just">
              <a:lnSpc>
                <a:spcPct val="150000"/>
              </a:lnSpc>
              <a:spcAft>
                <a:spcPts val="0"/>
              </a:spcAft>
            </a:pPr>
            <a:r>
              <a:rPr lang="en-US" sz="2800">
                <a:latin typeface="Times New Roman" panose="02020603050405020304" pitchFamily="18" charset="0"/>
                <a:ea typeface="Times New Roman" panose="02020603050405020304" pitchFamily="18" charset="0"/>
              </a:rPr>
              <a:t>- Về nghĩa gốc (nghĩa cụ thể): “</a:t>
            </a:r>
            <a:r>
              <a:rPr lang="en-US" sz="2800" i="1">
                <a:latin typeface="Times New Roman" panose="02020603050405020304" pitchFamily="18" charset="0"/>
                <a:ea typeface="Times New Roman" panose="02020603050405020304" pitchFamily="18" charset="0"/>
              </a:rPr>
              <a:t>quả</a:t>
            </a:r>
            <a:r>
              <a:rPr lang="en-US" sz="2800">
                <a:latin typeface="Times New Roman" panose="02020603050405020304" pitchFamily="18" charset="0"/>
                <a:ea typeface="Times New Roman" panose="02020603050405020304" pitchFamily="18" charset="0"/>
              </a:rPr>
              <a:t>” vốn biểu thị </a:t>
            </a:r>
            <a:r>
              <a:rPr lang="en-US" sz="2800" i="1">
                <a:latin typeface="Times New Roman" panose="02020603050405020304" pitchFamily="18" charset="0"/>
                <a:ea typeface="Times New Roman" panose="02020603050405020304" pitchFamily="18" charset="0"/>
              </a:rPr>
              <a:t>bộ phận của cây do nhụy hoa phát triển thành, bên trong thường chứa hạt</a:t>
            </a:r>
            <a:r>
              <a:rPr lang="en-US" sz="280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Trong dòng thơ “</a:t>
            </a:r>
            <a:r>
              <a:rPr lang="en-US" sz="2800" i="1">
                <a:latin typeface="Times New Roman" panose="02020603050405020304" pitchFamily="18" charset="0"/>
                <a:ea typeface="Times New Roman" panose="02020603050405020304" pitchFamily="18" charset="0"/>
              </a:rPr>
              <a:t>Và chúng tôi, một thứ quả trên đời”</a:t>
            </a:r>
            <a:r>
              <a:rPr lang="en-US" sz="2800">
                <a:latin typeface="Times New Roman" panose="02020603050405020304" pitchFamily="18" charset="0"/>
                <a:ea typeface="Times New Roman" panose="02020603050405020304" pitchFamily="18" charset="0"/>
              </a:rPr>
              <a:t>, từ “</a:t>
            </a:r>
            <a:r>
              <a:rPr lang="en-US" sz="2800" i="1">
                <a:latin typeface="Times New Roman" panose="02020603050405020304" pitchFamily="18" charset="0"/>
                <a:ea typeface="Times New Roman" panose="02020603050405020304" pitchFamily="18" charset="0"/>
              </a:rPr>
              <a:t>quả”</a:t>
            </a:r>
            <a:r>
              <a:rPr lang="en-US" sz="2800">
                <a:latin typeface="Times New Roman" panose="02020603050405020304" pitchFamily="18" charset="0"/>
                <a:ea typeface="Times New Roman" panose="02020603050405020304" pitchFamily="18" charset="0"/>
              </a:rPr>
              <a:t> được dùng với nghĩa chuyển: </a:t>
            </a:r>
            <a:r>
              <a:rPr lang="en-US" sz="2800" i="1">
                <a:latin typeface="Times New Roman" panose="02020603050405020304" pitchFamily="18" charset="0"/>
                <a:ea typeface="Times New Roman" panose="02020603050405020304" pitchFamily="18" charset="0"/>
              </a:rPr>
              <a:t>biểu thị kết quả/ thành quả của công việc nhất định (gồm cả thành quả là con người được nuôi dạy, giáo dục, đào tạo).</a:t>
            </a:r>
            <a:endParaRPr lang="en-US" sz="2800">
              <a:latin typeface="Times New Roman" panose="02020603050405020304" pitchFamily="18" charset="0"/>
              <a:ea typeface="Times New Roman" panose="02020603050405020304" pitchFamily="18" charset="0"/>
            </a:endParaRPr>
          </a:p>
          <a:p>
            <a:pPr>
              <a:lnSpc>
                <a:spcPct val="150000"/>
              </a:lnSpc>
            </a:pPr>
            <a:r>
              <a:rPr lang="en-US" sz="2800">
                <a:latin typeface="Times New Roman" panose="02020603050405020304" pitchFamily="18" charset="0"/>
                <a:ea typeface="Times New Roman" panose="02020603050405020304" pitchFamily="18" charset="0"/>
              </a:rPr>
              <a:t>- Trong dòng thơ “</a:t>
            </a:r>
            <a:r>
              <a:rPr lang="en-US" sz="2800" i="1">
                <a:latin typeface="Times New Roman" panose="02020603050405020304" pitchFamily="18" charset="0"/>
                <a:ea typeface="Times New Roman" panose="02020603050405020304" pitchFamily="18" charset="0"/>
              </a:rPr>
              <a:t>Mình vẫn còn một thứ quả non xanh?”</a:t>
            </a:r>
            <a:r>
              <a:rPr lang="en-US" sz="2800">
                <a:latin typeface="Times New Roman" panose="02020603050405020304" pitchFamily="18" charset="0"/>
                <a:ea typeface="Times New Roman" panose="02020603050405020304" pitchFamily="18" charset="0"/>
              </a:rPr>
              <a:t>, cụm “</a:t>
            </a:r>
            <a:r>
              <a:rPr lang="en-US" sz="2800" i="1">
                <a:latin typeface="Times New Roman" panose="02020603050405020304" pitchFamily="18" charset="0"/>
                <a:ea typeface="Times New Roman" panose="02020603050405020304" pitchFamily="18" charset="0"/>
              </a:rPr>
              <a:t>quả non xanh</a:t>
            </a:r>
            <a:r>
              <a:rPr lang="en-US" sz="2800">
                <a:latin typeface="Times New Roman" panose="02020603050405020304" pitchFamily="18" charset="0"/>
                <a:ea typeface="Times New Roman" panose="02020603050405020304" pitchFamily="18" charset="0"/>
              </a:rPr>
              <a:t>” (nghĩa chuyển) biểu thị </a:t>
            </a:r>
            <a:r>
              <a:rPr lang="en-US" sz="2800" i="1">
                <a:latin typeface="Times New Roman" panose="02020603050405020304" pitchFamily="18" charset="0"/>
                <a:ea typeface="Times New Roman" panose="02020603050405020304" pitchFamily="18" charset="0"/>
              </a:rPr>
              <a:t>những người con chưa thực sự trưởng thành, chưa hoàn thiện như sự mong chờ, ước muốn của người mẹ.</a:t>
            </a:r>
            <a:endParaRPr lang="en-US" sz="2800"/>
          </a:p>
        </p:txBody>
      </p:sp>
    </p:spTree>
    <p:extLst>
      <p:ext uri="{BB962C8B-B14F-4D97-AF65-F5344CB8AC3E}">
        <p14:creationId xmlns:p14="http://schemas.microsoft.com/office/powerpoint/2010/main" val="375427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779690" y="328301"/>
            <a:ext cx="3066865" cy="523220"/>
          </a:xfrm>
          <a:prstGeom prst="rect">
            <a:avLst/>
          </a:prstGeom>
        </p:spPr>
        <p:txBody>
          <a:bodyPr wrap="none">
            <a:spAutoFit/>
          </a:bodyPr>
          <a:lstStyle/>
          <a:p>
            <a:r>
              <a:rPr lang="pt-BR" sz="2800" b="1">
                <a:solidFill>
                  <a:srgbClr val="FF0000"/>
                </a:solidFill>
                <a:latin typeface="Times New Roman" panose="02020603050405020304" pitchFamily="18" charset="0"/>
                <a:ea typeface="MS Mincho"/>
              </a:rPr>
              <a:t>2. Biện pháp tu từ:</a:t>
            </a:r>
            <a:endParaRPr lang="en-US" sz="2800">
              <a:solidFill>
                <a:srgbClr val="FF0000"/>
              </a:solidFill>
            </a:endParaRPr>
          </a:p>
        </p:txBody>
      </p:sp>
      <p:sp>
        <p:nvSpPr>
          <p:cNvPr id="3" name="Rectangle 2"/>
          <p:cNvSpPr/>
          <p:nvPr/>
        </p:nvSpPr>
        <p:spPr>
          <a:xfrm>
            <a:off x="582304" y="1084771"/>
            <a:ext cx="11027392" cy="5693866"/>
          </a:xfrm>
          <a:prstGeom prst="rect">
            <a:avLst/>
          </a:prstGeom>
        </p:spPr>
        <p:txBody>
          <a:bodyPr wrap="square">
            <a:spAutoFit/>
          </a:bodyPr>
          <a:lstStyle/>
          <a:p>
            <a:pPr algn="just">
              <a:spcAft>
                <a:spcPts val="0"/>
              </a:spcAft>
            </a:pPr>
            <a:r>
              <a:rPr lang="pt-BR" sz="2800" b="1">
                <a:solidFill>
                  <a:srgbClr val="0000FF"/>
                </a:solidFill>
                <a:latin typeface="Times New Roman" panose="02020603050405020304" pitchFamily="18" charset="0"/>
                <a:ea typeface="MS Mincho"/>
              </a:rPr>
              <a:t>Bài tập 4: </a:t>
            </a:r>
            <a:r>
              <a:rPr lang="en-US" sz="2800">
                <a:latin typeface="Times New Roman" panose="02020603050405020304" pitchFamily="18" charset="0"/>
                <a:ea typeface="Times New Roman" panose="02020603050405020304" pitchFamily="18" charset="0"/>
              </a:rPr>
              <a:t>Tìm biện pháp tu từ được sử dụng trong các dòng thơ dưới đây. Nêu tác dụng của biện pháp tu từ đó đối với việc miêu tả sự vật.</a:t>
            </a:r>
          </a:p>
          <a:p>
            <a:pPr algn="just">
              <a:spcAft>
                <a:spcPts val="0"/>
              </a:spcAft>
              <a:tabLst>
                <a:tab pos="2110105" algn="l"/>
              </a:tabLst>
            </a:pPr>
            <a:r>
              <a:rPr lang="pt-BR" sz="2800">
                <a:solidFill>
                  <a:srgbClr val="0D0D0D"/>
                </a:solidFill>
                <a:latin typeface="Times New Roman" panose="02020603050405020304" pitchFamily="18" charset="0"/>
                <a:ea typeface="MS Mincho"/>
              </a:rPr>
              <a:t>1. </a:t>
            </a:r>
            <a:r>
              <a:rPr lang="pt-BR" sz="2800" i="1">
                <a:solidFill>
                  <a:srgbClr val="0D0D0D"/>
                </a:solidFill>
                <a:latin typeface="Times New Roman" panose="02020603050405020304" pitchFamily="18" charset="0"/>
                <a:ea typeface="MS Mincho"/>
              </a:rPr>
              <a:t>Võng mắc chông chênh đường xe chạy/ Lại đi lại đi trời xanh thêm</a:t>
            </a:r>
            <a:r>
              <a:rPr lang="pt-BR" sz="2800">
                <a:solidFill>
                  <a:srgbClr val="0D0D0D"/>
                </a:solidFill>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a:p>
            <a:pPr marL="276225" algn="just">
              <a:spcAft>
                <a:spcPts val="0"/>
              </a:spcAft>
              <a:tabLst>
                <a:tab pos="2110105" algn="l"/>
              </a:tabLst>
            </a:pPr>
            <a:r>
              <a:rPr lang="pt-BR" sz="2800">
                <a:solidFill>
                  <a:srgbClr val="0D0D0D"/>
                </a:solidFill>
                <a:latin typeface="Times New Roman" panose="02020603050405020304" pitchFamily="18" charset="0"/>
                <a:ea typeface="MS Mincho"/>
              </a:rPr>
              <a:t>(Phạm Tiến Duật)</a:t>
            </a:r>
            <a:endParaRPr lang="en-US" sz="2800">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800">
                <a:solidFill>
                  <a:srgbClr val="0D0D0D"/>
                </a:solidFill>
                <a:latin typeface="Times New Roman" panose="02020603050405020304" pitchFamily="18" charset="0"/>
                <a:ea typeface="MS Mincho"/>
              </a:rPr>
              <a:t>2. </a:t>
            </a:r>
            <a:r>
              <a:rPr lang="pt-BR" sz="2800" i="1">
                <a:solidFill>
                  <a:srgbClr val="0D0D0D"/>
                </a:solidFill>
                <a:latin typeface="Times New Roman" panose="02020603050405020304" pitchFamily="18" charset="0"/>
                <a:ea typeface="MS Mincho"/>
              </a:rPr>
              <a:t>Hồi chiến tranh ở rừng</a:t>
            </a:r>
            <a:endParaRPr lang="en-US" sz="2800">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800" i="1">
                <a:solidFill>
                  <a:srgbClr val="0D0D0D"/>
                </a:solidFill>
                <a:latin typeface="Times New Roman" panose="02020603050405020304" pitchFamily="18" charset="0"/>
                <a:ea typeface="MS Mincho"/>
              </a:rPr>
              <a:t>Vầng trăng thành tri kỉ</a:t>
            </a:r>
            <a:endParaRPr lang="en-US" sz="2800">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800">
                <a:solidFill>
                  <a:srgbClr val="0D0D0D"/>
                </a:solidFill>
                <a:latin typeface="Times New Roman" panose="02020603050405020304" pitchFamily="18" charset="0"/>
                <a:ea typeface="MS Mincho"/>
              </a:rPr>
              <a:t>(Nguyễn Duy)</a:t>
            </a:r>
            <a:endParaRPr lang="en-US" sz="2800">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800">
                <a:solidFill>
                  <a:srgbClr val="0D0D0D"/>
                </a:solidFill>
                <a:latin typeface="Times New Roman" panose="02020603050405020304" pitchFamily="18" charset="0"/>
                <a:ea typeface="MS Mincho"/>
              </a:rPr>
              <a:t>3. </a:t>
            </a:r>
            <a:r>
              <a:rPr lang="pt-BR" sz="2800" i="1">
                <a:solidFill>
                  <a:srgbClr val="0D0D0D"/>
                </a:solidFill>
                <a:latin typeface="Times New Roman" panose="02020603050405020304" pitchFamily="18" charset="0"/>
                <a:ea typeface="MS Mincho"/>
              </a:rPr>
              <a:t>Tre giữ làng, giữ nước, giữ mái nhà tranh, giữ đồng lúa chín.</a:t>
            </a:r>
            <a:endParaRPr lang="en-US" sz="2800">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800">
                <a:solidFill>
                  <a:srgbClr val="0D0D0D"/>
                </a:solidFill>
                <a:latin typeface="Times New Roman" panose="02020603050405020304" pitchFamily="18" charset="0"/>
                <a:ea typeface="MS Mincho"/>
              </a:rPr>
              <a:t>(Thép Mới)</a:t>
            </a:r>
            <a:endParaRPr lang="en-US" sz="2800">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800">
                <a:solidFill>
                  <a:srgbClr val="0D0D0D"/>
                </a:solidFill>
                <a:latin typeface="Times New Roman" panose="02020603050405020304" pitchFamily="18" charset="0"/>
                <a:ea typeface="MS Mincho"/>
              </a:rPr>
              <a:t>4. </a:t>
            </a:r>
            <a:r>
              <a:rPr lang="en-US" sz="2800" i="1">
                <a:solidFill>
                  <a:srgbClr val="333333"/>
                </a:solidFill>
                <a:latin typeface="Times New Roman" panose="02020603050405020304" pitchFamily="18" charset="0"/>
                <a:ea typeface="Times New Roman" panose="02020603050405020304" pitchFamily="18" charset="0"/>
              </a:rPr>
              <a:t>Ăn quả nhớ kẻ trồng cây </a:t>
            </a:r>
            <a:r>
              <a:rPr lang="en-US" sz="2800">
                <a:solidFill>
                  <a:srgbClr val="333333"/>
                </a:solidFill>
                <a:latin typeface="Times New Roman" panose="02020603050405020304" pitchFamily="18" charset="0"/>
                <a:ea typeface="Times New Roman" panose="02020603050405020304" pitchFamily="18" charset="0"/>
              </a:rPr>
              <a:t>(Tục ngữ)</a:t>
            </a:r>
            <a:endParaRPr lang="en-US" sz="2800">
              <a:latin typeface="Times New Roman" panose="02020603050405020304" pitchFamily="18" charset="0"/>
              <a:ea typeface="Times New Roman" panose="02020603050405020304" pitchFamily="18" charset="0"/>
            </a:endParaRPr>
          </a:p>
          <a:p>
            <a:pPr>
              <a:spcAft>
                <a:spcPts val="0"/>
              </a:spcAft>
            </a:pPr>
            <a:r>
              <a:rPr lang="en-US" sz="2800">
                <a:solidFill>
                  <a:srgbClr val="000000"/>
                </a:solidFill>
                <a:latin typeface="Times New Roman" panose="02020603050405020304" pitchFamily="18" charset="0"/>
                <a:ea typeface="Times New Roman" panose="02020603050405020304" pitchFamily="18" charset="0"/>
              </a:rPr>
              <a:t>5.</a:t>
            </a:r>
            <a:r>
              <a:rPr lang="en-US" sz="2800" i="1">
                <a:solidFill>
                  <a:srgbClr val="000000"/>
                </a:solidFill>
                <a:latin typeface="Times New Roman" panose="02020603050405020304" pitchFamily="18" charset="0"/>
                <a:ea typeface="Times New Roman" panose="02020603050405020304" pitchFamily="18" charset="0"/>
              </a:rPr>
              <a:t> Cha lại dắt con đi trên cát mịn</a:t>
            </a:r>
            <a:endParaRPr lang="en-US" sz="2800">
              <a:latin typeface="Times New Roman" panose="02020603050405020304" pitchFamily="18" charset="0"/>
              <a:ea typeface="Times New Roman" panose="02020603050405020304" pitchFamily="18" charset="0"/>
            </a:endParaRPr>
          </a:p>
          <a:p>
            <a:pPr>
              <a:spcAft>
                <a:spcPts val="0"/>
              </a:spcAft>
            </a:pPr>
            <a:r>
              <a:rPr lang="en-US" sz="2800" i="1">
                <a:solidFill>
                  <a:srgbClr val="000000"/>
                </a:solidFill>
                <a:latin typeface="Times New Roman" panose="02020603050405020304" pitchFamily="18" charset="0"/>
                <a:ea typeface="Times New Roman" panose="02020603050405020304" pitchFamily="18" charset="0"/>
              </a:rPr>
              <a:t>Ánh nắng chảy đầy vai</a:t>
            </a:r>
            <a:endParaRPr lang="en-US" sz="2800">
              <a:latin typeface="Times New Roman" panose="02020603050405020304" pitchFamily="18" charset="0"/>
              <a:ea typeface="Times New Roman" panose="02020603050405020304" pitchFamily="18" charset="0"/>
            </a:endParaRPr>
          </a:p>
          <a:p>
            <a:pPr algn="r">
              <a:spcAft>
                <a:spcPts val="0"/>
              </a:spcAft>
            </a:pPr>
            <a:r>
              <a:rPr lang="en-US" sz="2800">
                <a:solidFill>
                  <a:srgbClr val="000000"/>
                </a:solidFill>
                <a:latin typeface="Times New Roman" panose="02020603050405020304" pitchFamily="18" charset="0"/>
                <a:ea typeface="Times New Roman" panose="02020603050405020304" pitchFamily="18" charset="0"/>
              </a:rPr>
              <a:t>(Hoàng Trung Thông)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76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0">
      <a:dk1>
        <a:sysClr val="windowText" lastClr="000000"/>
      </a:dk1>
      <a:lt1>
        <a:sysClr val="window" lastClr="FFFFFF"/>
      </a:lt1>
      <a:dk2>
        <a:srgbClr val="44546A"/>
      </a:dk2>
      <a:lt2>
        <a:srgbClr val="E7E6E6"/>
      </a:lt2>
      <a:accent1>
        <a:srgbClr val="E38F90"/>
      </a:accent1>
      <a:accent2>
        <a:srgbClr val="AEC86D"/>
      </a:accent2>
      <a:accent3>
        <a:srgbClr val="ECC261"/>
      </a:accent3>
      <a:accent4>
        <a:srgbClr val="82C3C3"/>
      </a:accent4>
      <a:accent5>
        <a:srgbClr val="E38F90"/>
      </a:accent5>
      <a:accent6>
        <a:srgbClr val="AEC86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2325</Words>
  <Application>Microsoft Office PowerPoint</Application>
  <PresentationFormat>Widescreen</PresentationFormat>
  <Paragraphs>161</Paragraphs>
  <Slides>23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Aldrich</vt:lpstr>
      <vt:lpstr>Arial</vt:lpstr>
      <vt:lpstr>Calibri</vt:lpstr>
      <vt:lpstr>Calibri Light</vt:lpstr>
      <vt:lpstr>Times New Roman</vt:lpstr>
      <vt:lpstr>Office Theme</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84946174226</cp:lastModifiedBy>
  <cp:revision>109</cp:revision>
  <dcterms:created xsi:type="dcterms:W3CDTF">2022-06-20T07:41:40Z</dcterms:created>
  <dcterms:modified xsi:type="dcterms:W3CDTF">2024-02-28T03:26:41Z</dcterms:modified>
</cp:coreProperties>
</file>