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3.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9" r:id="rId3"/>
    <p:sldMasterId id="2147483762" r:id="rId4"/>
    <p:sldMasterId id="2147483788" r:id="rId5"/>
  </p:sldMasterIdLst>
  <p:notesMasterIdLst>
    <p:notesMasterId r:id="rId97"/>
  </p:notesMasterIdLst>
  <p:sldIdLst>
    <p:sldId id="433" r:id="rId6"/>
    <p:sldId id="434" r:id="rId7"/>
    <p:sldId id="435" r:id="rId8"/>
    <p:sldId id="436" r:id="rId9"/>
    <p:sldId id="437" r:id="rId10"/>
    <p:sldId id="438" r:id="rId11"/>
    <p:sldId id="428" r:id="rId12"/>
    <p:sldId id="429" r:id="rId13"/>
    <p:sldId id="430" r:id="rId14"/>
    <p:sldId id="431" r:id="rId15"/>
    <p:sldId id="432" r:id="rId16"/>
    <p:sldId id="422" r:id="rId17"/>
    <p:sldId id="423" r:id="rId18"/>
    <p:sldId id="424" r:id="rId19"/>
    <p:sldId id="425" r:id="rId20"/>
    <p:sldId id="426" r:id="rId21"/>
    <p:sldId id="416" r:id="rId22"/>
    <p:sldId id="417" r:id="rId23"/>
    <p:sldId id="418" r:id="rId24"/>
    <p:sldId id="419" r:id="rId25"/>
    <p:sldId id="420" r:id="rId26"/>
    <p:sldId id="410" r:id="rId27"/>
    <p:sldId id="411" r:id="rId28"/>
    <p:sldId id="412" r:id="rId29"/>
    <p:sldId id="413" r:id="rId30"/>
    <p:sldId id="414" r:id="rId31"/>
    <p:sldId id="404" r:id="rId32"/>
    <p:sldId id="405" r:id="rId33"/>
    <p:sldId id="406" r:id="rId34"/>
    <p:sldId id="407" r:id="rId35"/>
    <p:sldId id="408" r:id="rId36"/>
    <p:sldId id="398" r:id="rId37"/>
    <p:sldId id="399" r:id="rId38"/>
    <p:sldId id="400" r:id="rId39"/>
    <p:sldId id="401" r:id="rId40"/>
    <p:sldId id="439" r:id="rId41"/>
    <p:sldId id="440" r:id="rId42"/>
    <p:sldId id="441" r:id="rId43"/>
    <p:sldId id="442" r:id="rId44"/>
    <p:sldId id="443" r:id="rId45"/>
    <p:sldId id="444" r:id="rId46"/>
    <p:sldId id="445" r:id="rId47"/>
    <p:sldId id="446" r:id="rId48"/>
    <p:sldId id="447" r:id="rId49"/>
    <p:sldId id="448" r:id="rId50"/>
    <p:sldId id="449" r:id="rId51"/>
    <p:sldId id="450" r:id="rId52"/>
    <p:sldId id="451" r:id="rId53"/>
    <p:sldId id="452" r:id="rId54"/>
    <p:sldId id="455" r:id="rId55"/>
    <p:sldId id="456" r:id="rId56"/>
    <p:sldId id="457" r:id="rId57"/>
    <p:sldId id="459" r:id="rId58"/>
    <p:sldId id="460" r:id="rId59"/>
    <p:sldId id="461" r:id="rId60"/>
    <p:sldId id="462" r:id="rId61"/>
    <p:sldId id="463" r:id="rId62"/>
    <p:sldId id="464" r:id="rId63"/>
    <p:sldId id="465" r:id="rId64"/>
    <p:sldId id="466" r:id="rId65"/>
    <p:sldId id="467" r:id="rId66"/>
    <p:sldId id="470" r:id="rId67"/>
    <p:sldId id="469" r:id="rId68"/>
    <p:sldId id="468" r:id="rId69"/>
    <p:sldId id="458" r:id="rId70"/>
    <p:sldId id="473" r:id="rId71"/>
    <p:sldId id="472" r:id="rId72"/>
    <p:sldId id="471" r:id="rId73"/>
    <p:sldId id="453" r:id="rId74"/>
    <p:sldId id="474" r:id="rId75"/>
    <p:sldId id="475" r:id="rId76"/>
    <p:sldId id="476" r:id="rId77"/>
    <p:sldId id="477" r:id="rId78"/>
    <p:sldId id="478" r:id="rId79"/>
    <p:sldId id="488" r:id="rId80"/>
    <p:sldId id="487" r:id="rId81"/>
    <p:sldId id="486" r:id="rId82"/>
    <p:sldId id="479" r:id="rId83"/>
    <p:sldId id="494" r:id="rId84"/>
    <p:sldId id="493" r:id="rId85"/>
    <p:sldId id="492" r:id="rId86"/>
    <p:sldId id="491" r:id="rId87"/>
    <p:sldId id="489" r:id="rId88"/>
    <p:sldId id="480" r:id="rId89"/>
    <p:sldId id="481" r:id="rId90"/>
    <p:sldId id="482" r:id="rId91"/>
    <p:sldId id="483" r:id="rId92"/>
    <p:sldId id="484" r:id="rId93"/>
    <p:sldId id="485" r:id="rId94"/>
    <p:sldId id="495" r:id="rId95"/>
    <p:sldId id="496" r:id="rId96"/>
  </p:sldIdLst>
  <p:sldSz cx="12192000" cy="6858000"/>
  <p:notesSz cx="6858000" cy="9144000"/>
  <p:custDataLst>
    <p:tags r:id="rId9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tags" Target="tags/tag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9864B-AE44-4CFF-A342-6CE242E77BB6}" type="datetimeFigureOut">
              <a:rPr lang="en-US" smtClean="0"/>
              <a:t>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0AB5D-A78D-4A7B-88F8-4D0640FCB73F}" type="slidenum">
              <a:rPr lang="en-US" smtClean="0"/>
              <a:t>‹#›</a:t>
            </a:fld>
            <a:endParaRPr lang="en-US"/>
          </a:p>
        </p:txBody>
      </p:sp>
    </p:spTree>
    <p:extLst>
      <p:ext uri="{BB962C8B-B14F-4D97-AF65-F5344CB8AC3E}">
        <p14:creationId xmlns:p14="http://schemas.microsoft.com/office/powerpoint/2010/main" val="35354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E0AB5D-A78D-4A7B-88F8-4D0640FCB73F}" type="slidenum">
              <a:rPr lang="en-US" smtClean="0"/>
              <a:t>1</a:t>
            </a:fld>
            <a:endParaRPr lang="en-US"/>
          </a:p>
        </p:txBody>
      </p:sp>
    </p:spTree>
    <p:extLst>
      <p:ext uri="{BB962C8B-B14F-4D97-AF65-F5344CB8AC3E}">
        <p14:creationId xmlns:p14="http://schemas.microsoft.com/office/powerpoint/2010/main" val="391403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801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2132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42701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93696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9774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683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1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30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004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36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29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173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61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8578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661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028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63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098189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8759435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79838125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62314950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2760938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21507328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5219234"/>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2DCED4-6884-4DED-AA36-9F95F21F7F1F}"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75209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6666197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39418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0785345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843039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3255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70139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138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835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32208459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329981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2DCED4-6884-4DED-AA36-9F95F21F7F1F}"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276904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88269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74826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3036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28080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36593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93320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3500284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15482714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5237050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0125923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2DCED4-6884-4DED-AA36-9F95F21F7F1F}" type="datetimeFigureOut">
              <a:rPr lang="en-US" smtClean="0"/>
              <a:t>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11561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39613880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669081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3598206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9241488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12774624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7946554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881582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8326974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5873011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55955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2DCED4-6884-4DED-AA36-9F95F21F7F1F}" type="datetimeFigureOut">
              <a:rPr lang="en-US" smtClean="0"/>
              <a:t>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87114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27622998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2136446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276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6490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524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7114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3353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6033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0075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33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DCED4-6884-4DED-AA36-9F95F21F7F1F}" type="datetimeFigureOut">
              <a:rPr lang="en-US" smtClean="0"/>
              <a:t>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929244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7240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6413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40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280755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0460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heme" Target="../theme/theme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CED4-6884-4DED-AA36-9F95F21F7F1F}" type="datetimeFigureOut">
              <a:rPr lang="en-US" smtClean="0"/>
              <a:t>2/15/2025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3AC9-D0C9-4E9C-8EDC-C0DDEEDFE8F7}" type="slidenum">
              <a:rPr lang="en-US" smtClean="0"/>
              <a:t>‹#›</a:t>
            </a:fld>
            <a:endParaRPr lang="en-US"/>
          </a:p>
        </p:txBody>
      </p:sp>
    </p:spTree>
    <p:extLst>
      <p:ext uri="{BB962C8B-B14F-4D97-AF65-F5344CB8AC3E}">
        <p14:creationId xmlns:p14="http://schemas.microsoft.com/office/powerpoint/2010/main" val="361581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634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2025/2/15</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82297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4609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35BA53-4500-41A9-BAF5-A7EB0DCDD5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A9A7D5-D735-4F96-878A-BF70EE2095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28486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8.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8.xml"/><Relationship Id="rId1" Type="http://schemas.openxmlformats.org/officeDocument/2006/relationships/tags" Target="../tags/tag84.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85.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86.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87.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88.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89.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9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91.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9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1412326"/>
            <a:ext cx="12192000" cy="3970318"/>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Văn bản </a:t>
            </a:r>
            <a:r>
              <a:rPr kumimoji="0" lang="en-US" sz="44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n-cs"/>
              </a:rPr>
              <a:t>2: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4400" b="1">
                <a:solidFill>
                  <a:srgbClr val="FF0000"/>
                </a:solidFill>
                <a:latin typeface="Times New Roman" panose="02020603050405020304" pitchFamily="18" charset="0"/>
                <a:ea typeface="Times New Roman" panose="02020603050405020304" pitchFamily="18" charset="0"/>
              </a:rPr>
              <a:t>	</a:t>
            </a:r>
            <a:r>
              <a:rPr lang="en-US" sz="8000" b="1" smtClean="0">
                <a:solidFill>
                  <a:srgbClr val="FF0000"/>
                </a:solidFill>
                <a:latin typeface="Times New Roman" panose="02020603050405020304" pitchFamily="18" charset="0"/>
                <a:ea typeface="Times New Roman" panose="02020603050405020304" pitchFamily="18" charset="0"/>
              </a:rPr>
              <a:t>MÂY VÀ SÓNG</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(Ta</a:t>
            </a:r>
            <a:r>
              <a:rPr kumimoji="0" lang="en-US" sz="4400" b="1" i="0" u="none" strike="noStrike" kern="1200" cap="none" spc="0" normalizeH="0" noProof="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 </a:t>
            </a:r>
            <a:r>
              <a:rPr kumimoji="0" lang="en-US" sz="44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n-cs"/>
              </a:rPr>
              <a:t>go)</a:t>
            </a:r>
          </a:p>
        </p:txBody>
      </p:sp>
    </p:spTree>
    <p:custDataLst>
      <p:tags r:id="rId1"/>
    </p:custDataLst>
    <p:extLst>
      <p:ext uri="{BB962C8B-B14F-4D97-AF65-F5344CB8AC3E}">
        <p14:creationId xmlns:p14="http://schemas.microsoft.com/office/powerpoint/2010/main" val="72679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2000"/>
                                        <p:tgtEl>
                                          <p:spTgt spid="4"/>
                                        </p:tgtEl>
                                        <p:attrNameLst>
                                          <p:attrName>ppt_w</p:attrName>
                                        </p:attrNameLst>
                                      </p:cBhvr>
                                      <p:tavLst>
                                        <p:tav tm="0">
                                          <p:val>
                                            <p:strVal val="ppt_w"/>
                                          </p:val>
                                        </p:tav>
                                        <p:tav tm="100000">
                                          <p:val>
                                            <p:fltVal val="0"/>
                                          </p:val>
                                        </p:tav>
                                      </p:tavLst>
                                    </p:anim>
                                    <p:anim calcmode="lin" valueType="num">
                                      <p:cBhvr>
                                        <p:cTn id="7" dur="2000"/>
                                        <p:tgtEl>
                                          <p:spTgt spid="4"/>
                                        </p:tgtEl>
                                        <p:attrNameLst>
                                          <p:attrName>ppt_h</p:attrName>
                                        </p:attrNameLst>
                                      </p:cBhvr>
                                      <p:tavLst>
                                        <p:tav tm="0">
                                          <p:val>
                                            <p:strVal val="ppt_h"/>
                                          </p:val>
                                        </p:tav>
                                        <p:tav tm="100000">
                                          <p:val>
                                            <p:fltVal val="0"/>
                                          </p:val>
                                        </p:tav>
                                      </p:tavLst>
                                    </p:anim>
                                    <p:anim calcmode="lin" valueType="num">
                                      <p:cBhvr>
                                        <p:cTn id="8" dur="2000"/>
                                        <p:tgtEl>
                                          <p:spTgt spid="4"/>
                                        </p:tgtEl>
                                        <p:attrNameLst>
                                          <p:attrName>style.rotation</p:attrName>
                                        </p:attrNameLst>
                                      </p:cBhvr>
                                      <p:tavLst>
                                        <p:tav tm="0">
                                          <p:val>
                                            <p:fltVal val="0"/>
                                          </p:val>
                                        </p:tav>
                                        <p:tav tm="100000">
                                          <p:val>
                                            <p:fltVal val="90"/>
                                          </p:val>
                                        </p:tav>
                                      </p:tavLst>
                                    </p:anim>
                                    <p:animEffect transition="out" filter="fade">
                                      <p:cBhvr>
                                        <p:cTn id="9" dur="2000"/>
                                        <p:tgtEl>
                                          <p:spTgt spid="4"/>
                                        </p:tgtEl>
                                      </p:cBhvr>
                                    </p:animEffect>
                                    <p:set>
                                      <p:cBhvr>
                                        <p:cTn id="10" dur="1" fill="hold">
                                          <p:stCondLst>
                                            <p:cond delay="1999"/>
                                          </p:stCondLst>
                                        </p:cTn>
                                        <p:tgtEl>
                                          <p:spTgt spid="4"/>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2000"/>
                                        <p:tgtEl>
                                          <p:spTgt spid="2"/>
                                        </p:tgtEl>
                                        <p:attrNameLst>
                                          <p:attrName>ppt_w</p:attrName>
                                        </p:attrNameLst>
                                      </p:cBhvr>
                                      <p:tavLst>
                                        <p:tav tm="0">
                                          <p:val>
                                            <p:strVal val="ppt_w"/>
                                          </p:val>
                                        </p:tav>
                                        <p:tav tm="100000">
                                          <p:val>
                                            <p:fltVal val="0"/>
                                          </p:val>
                                        </p:tav>
                                      </p:tavLst>
                                    </p:anim>
                                    <p:anim calcmode="lin" valueType="num">
                                      <p:cBhvr>
                                        <p:cTn id="13" dur="2000"/>
                                        <p:tgtEl>
                                          <p:spTgt spid="2"/>
                                        </p:tgtEl>
                                        <p:attrNameLst>
                                          <p:attrName>ppt_h</p:attrName>
                                        </p:attrNameLst>
                                      </p:cBhvr>
                                      <p:tavLst>
                                        <p:tav tm="0">
                                          <p:val>
                                            <p:strVal val="ppt_h"/>
                                          </p:val>
                                        </p:tav>
                                        <p:tav tm="100000">
                                          <p:val>
                                            <p:fltVal val="0"/>
                                          </p:val>
                                        </p:tav>
                                      </p:tavLst>
                                    </p:anim>
                                    <p:anim calcmode="lin" valueType="num">
                                      <p:cBhvr>
                                        <p:cTn id="14" dur="2000"/>
                                        <p:tgtEl>
                                          <p:spTgt spid="2"/>
                                        </p:tgtEl>
                                        <p:attrNameLst>
                                          <p:attrName>style.rotation</p:attrName>
                                        </p:attrNameLst>
                                      </p:cBhvr>
                                      <p:tavLst>
                                        <p:tav tm="0">
                                          <p:val>
                                            <p:fltVal val="0"/>
                                          </p:val>
                                        </p:tav>
                                        <p:tav tm="100000">
                                          <p:val>
                                            <p:fltVal val="90"/>
                                          </p:val>
                                        </p:tav>
                                      </p:tavLst>
                                    </p:anim>
                                    <p:animEffect transition="out" filter="fade">
                                      <p:cBhvr>
                                        <p:cTn id="15" dur="2000"/>
                                        <p:tgtEl>
                                          <p:spTgt spid="2"/>
                                        </p:tgtEl>
                                      </p:cBhvr>
                                    </p:animEffect>
                                    <p:set>
                                      <p:cBhvr>
                                        <p:cTn id="1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443" y="1228299"/>
            <a:ext cx="11000096" cy="4832092"/>
          </a:xfrm>
          <a:prstGeom prst="rect">
            <a:avLst/>
          </a:prstGeom>
        </p:spPr>
        <p:txBody>
          <a:bodyPr wrap="square">
            <a:spAutoFit/>
          </a:bodyPr>
          <a:lstStyle/>
          <a:p>
            <a:pPr algn="just">
              <a:spcAft>
                <a:spcPts val="0"/>
              </a:spcAft>
              <a:tabLst>
                <a:tab pos="1386840" algn="l"/>
              </a:tabLst>
            </a:pPr>
            <a:r>
              <a:rPr lang="en-US" sz="2800" b="1">
                <a:latin typeface="Times New Roman" panose="02020603050405020304" pitchFamily="18" charset="0"/>
                <a:ea typeface="Times New Roman" panose="02020603050405020304" pitchFamily="18" charset="0"/>
              </a:rPr>
              <a:t>* Tình mẹ yêu con:</a:t>
            </a:r>
            <a:endParaRPr lang="en-US" sz="280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a:latin typeface="Times New Roman" panose="02020603050405020304" pitchFamily="18" charset="0"/>
                <a:ea typeface="Times New Roman" panose="02020603050405020304" pitchFamily="18" charset="0"/>
              </a:rPr>
              <a:t>+ Mẹ muốn con ở bên để chăm sóc, chở che, vỗ về. “</a:t>
            </a:r>
            <a:r>
              <a:rPr lang="en-US" sz="2800" i="1">
                <a:latin typeface="Times New Roman" panose="02020603050405020304" pitchFamily="18" charset="0"/>
                <a:ea typeface="Times New Roman" panose="02020603050405020304" pitchFamily="18" charset="0"/>
              </a:rPr>
              <a:t>mẹ mình đang đợi mình ở nhà”, “Buổi chiều, mẹ luôn muốn mình ở nhà”</a:t>
            </a:r>
            <a:endParaRPr lang="en-US" sz="280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a:latin typeface="Times New Roman" panose="02020603050405020304" pitchFamily="18" charset="0"/>
                <a:ea typeface="Times New Roman" panose="02020603050405020304" pitchFamily="18" charset="0"/>
              </a:rPr>
              <a:t>+ Trong trò chơi, mẹ là vầng trăng dịu hiền, lặng lẽ tỏa sáng mỗi bước con đi, là bờ biển bao dung ôm ấp, vỗ về suốt cuộc đời con, là bầu trời xanh dịu mát, yên bình vĩnh cửu chờ đợi, che chở con</a:t>
            </a:r>
          </a:p>
          <a:p>
            <a:pPr algn="just">
              <a:spcAft>
                <a:spcPts val="0"/>
              </a:spcAft>
              <a:tabLst>
                <a:tab pos="1386840" algn="l"/>
              </a:tabLst>
            </a:pPr>
            <a:r>
              <a:rPr lang="en-US" sz="2800">
                <a:latin typeface="Times New Roman" panose="02020603050405020304" pitchFamily="18" charset="0"/>
                <a:ea typeface="Times New Roman" panose="02020603050405020304" pitchFamily="18" charset="0"/>
              </a:rPr>
              <a:t>+ Tấm lòng người mẹ như bến bờ cho con neo đậu, thoát khỏi những cám dỗ ở đợi. Tình mẹ con đã hòa quyện lan tỏa trong sóng, thâm nhập khắp vũ trụ mênh mông nên “</a:t>
            </a:r>
            <a:r>
              <a:rPr lang="en-US" sz="2800" i="1">
                <a:latin typeface="Times New Roman" panose="02020603050405020304" pitchFamily="18" charset="0"/>
                <a:ea typeface="Times New Roman" panose="02020603050405020304" pitchFamily="18" charset="0"/>
              </a:rPr>
              <a:t>không ai trên thế gian này biết mẹ con ta ở chốn nào.</a:t>
            </a:r>
            <a:r>
              <a:rPr lang="en-US" sz="2800">
                <a:latin typeface="Times New Roman" panose="02020603050405020304" pitchFamily="18" charset="0"/>
                <a:ea typeface="Times New Roman" panose="02020603050405020304" pitchFamily="18" charset="0"/>
              </a:rPr>
              <a:t>”</a:t>
            </a:r>
          </a:p>
          <a:p>
            <a:pPr algn="just">
              <a:spcAft>
                <a:spcPts val="0"/>
              </a:spcAft>
              <a:tabLst>
                <a:tab pos="1386840" algn="l"/>
              </a:tabLst>
            </a:pPr>
            <a:r>
              <a:rPr lang="en-US" sz="2800" i="1">
                <a:latin typeface="Times New Roman" panose="02020603050405020304" pitchFamily="18" charset="0"/>
                <a:ea typeface="Times New Roman" panose="02020603050405020304" pitchFamily="18" charset="0"/>
              </a:rPr>
              <a:t>* Đặt tình mẫu tử trong mối quan hệ với thiên nhiên vũ trụ, nhà thơ đã thể hiện cảm hướng tôn vinh ca ngợi tình mẫu tử bao la, thiêng liêng, vĩnh cửu.</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33161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7" y="1364776"/>
            <a:ext cx="10877266" cy="4616648"/>
          </a:xfrm>
          <a:prstGeom prst="rect">
            <a:avLst/>
          </a:prstGeom>
        </p:spPr>
        <p:txBody>
          <a:bodyPr wrap="square">
            <a:spAutoFit/>
          </a:bodyPr>
          <a:lstStyle/>
          <a:p>
            <a:pPr>
              <a:lnSpc>
                <a:spcPct val="150000"/>
              </a:lnSpc>
              <a:spcAft>
                <a:spcPts val="0"/>
              </a:spcAft>
              <a:tabLst>
                <a:tab pos="1386840" algn="l"/>
              </a:tabLst>
            </a:pPr>
            <a:r>
              <a:rPr lang="en-US" sz="2800" b="1">
                <a:solidFill>
                  <a:srgbClr val="0070C0"/>
                </a:solidFill>
                <a:latin typeface="Times New Roman" panose="02020603050405020304" pitchFamily="18" charset="0"/>
                <a:ea typeface="MS Mincho"/>
              </a:rPr>
              <a:t>* Đặc sắc nghệ thuật</a:t>
            </a:r>
            <a:endParaRPr lang="en-US" sz="2800">
              <a:latin typeface="Times New Roman" panose="02020603050405020304" pitchFamily="18" charset="0"/>
              <a:ea typeface="Times New Roman" panose="02020603050405020304" pitchFamily="18" charset="0"/>
            </a:endParaRPr>
          </a:p>
          <a:p>
            <a:pPr>
              <a:lnSpc>
                <a:spcPct val="150000"/>
              </a:lnSpc>
              <a:spcAft>
                <a:spcPts val="0"/>
              </a:spcAft>
              <a:tabLst>
                <a:tab pos="1386840" algn="l"/>
              </a:tabLst>
            </a:pPr>
            <a:r>
              <a:rPr lang="en-US" sz="2800">
                <a:solidFill>
                  <a:srgbClr val="0D0D0D"/>
                </a:solidFill>
                <a:latin typeface="Times New Roman" panose="02020603050405020304" pitchFamily="18" charset="0"/>
                <a:ea typeface="MS Mincho"/>
              </a:rPr>
              <a:t>Thể thơ văn xuôi, kết hợp các yếu tố tự sự và miêu tả để làm nổi bật cảm xúc, tình cảm yêu mến của nhà thơ với trẻ thơ.</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MS Mincho"/>
              </a:rPr>
              <a:t>- </a:t>
            </a:r>
            <a:r>
              <a:rPr lang="en-US" sz="2800">
                <a:latin typeface="Times New Roman" panose="02020603050405020304" pitchFamily="18" charset="0"/>
                <a:ea typeface="Times New Roman" panose="02020603050405020304" pitchFamily="18" charset="0"/>
              </a:rPr>
              <a:t>Giọng điệu tâm tình trò truyện, cách thức lặp lại biến đổi trong cấu trúc bài thơ.</a:t>
            </a:r>
          </a:p>
          <a:p>
            <a:pPr>
              <a:lnSpc>
                <a:spcPct val="150000"/>
              </a:lnSpc>
              <a:spcAft>
                <a:spcPts val="0"/>
              </a:spcAft>
              <a:tabLst>
                <a:tab pos="1386840" algn="l"/>
              </a:tabLst>
            </a:pPr>
            <a:r>
              <a:rPr lang="en-US" sz="2800">
                <a:solidFill>
                  <a:srgbClr val="0D0D0D"/>
                </a:solidFill>
                <a:latin typeface="Times New Roman" panose="02020603050405020304" pitchFamily="18" charset="0"/>
                <a:ea typeface="MS Mincho"/>
              </a:rPr>
              <a:t>- Sử dụng nhiều phép tu từ  nhân hóa, điệp ngữ, ẩn dụ đặc sắc.</a:t>
            </a:r>
            <a:endParaRPr lang="en-US" sz="2800">
              <a:latin typeface="Times New Roman" panose="02020603050405020304" pitchFamily="18" charset="0"/>
              <a:ea typeface="Times New Roman" panose="02020603050405020304" pitchFamily="18" charset="0"/>
            </a:endParaRPr>
          </a:p>
          <a:p>
            <a:pPr>
              <a:lnSpc>
                <a:spcPct val="150000"/>
              </a:lnSpc>
              <a:spcAft>
                <a:spcPts val="0"/>
              </a:spcAft>
              <a:tabLst>
                <a:tab pos="1386840" algn="l"/>
              </a:tabLst>
            </a:pPr>
            <a:r>
              <a:rPr lang="en-US" sz="2800">
                <a:solidFill>
                  <a:srgbClr val="0D0D0D"/>
                </a:solidFill>
                <a:latin typeface="Times New Roman" panose="02020603050405020304" pitchFamily="18" charset="0"/>
                <a:ea typeface="MS Mincho"/>
              </a:rPr>
              <a:t>- Hình ảnh thiên nhiên vô cùng thơ mộng</a:t>
            </a:r>
            <a:r>
              <a:rPr lang="en-US" sz="2800" smtClean="0">
                <a:solidFill>
                  <a:srgbClr val="0D0D0D"/>
                </a:solidFill>
                <a:latin typeface="Times New Roman" panose="02020603050405020304" pitchFamily="18" charset="0"/>
                <a:ea typeface="MS Mincho"/>
              </a:rPr>
              <a:t>.</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164655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093" y="832514"/>
            <a:ext cx="11068334" cy="5831853"/>
          </a:xfrm>
          <a:prstGeom prst="rect">
            <a:avLst/>
          </a:prstGeom>
        </p:spPr>
        <p:txBody>
          <a:bodyPr wrap="square">
            <a:spAutoFit/>
          </a:bodyPr>
          <a:lstStyle/>
          <a:p>
            <a:pPr>
              <a:lnSpc>
                <a:spcPct val="150000"/>
              </a:lnSpc>
              <a:spcAft>
                <a:spcPts val="0"/>
              </a:spcAft>
              <a:tabLst>
                <a:tab pos="1386840" algn="l"/>
              </a:tabLst>
            </a:pPr>
            <a:r>
              <a:rPr lang="en-US" sz="2800" b="1">
                <a:solidFill>
                  <a:srgbClr val="0070C0"/>
                </a:solidFill>
                <a:latin typeface="Times New Roman" panose="02020603050405020304" pitchFamily="18" charset="0"/>
                <a:ea typeface="MS Mincho"/>
              </a:rPr>
              <a:t>* Giá trị nội dung:</a:t>
            </a:r>
            <a:endParaRPr lang="en-US" sz="2800">
              <a:latin typeface="Times New Roman" panose="02020603050405020304" pitchFamily="18" charset="0"/>
              <a:ea typeface="Times New Roman" panose="02020603050405020304" pitchFamily="18" charset="0"/>
            </a:endParaRPr>
          </a:p>
          <a:p>
            <a:pPr>
              <a:lnSpc>
                <a:spcPct val="150000"/>
              </a:lnSpc>
              <a:spcAft>
                <a:spcPts val="0"/>
              </a:spcAft>
              <a:tabLst>
                <a:tab pos="1386840" algn="l"/>
              </a:tabLst>
            </a:pPr>
            <a:r>
              <a:rPr lang="en-US" sz="2800">
                <a:solidFill>
                  <a:srgbClr val="0070C0"/>
                </a:solidFill>
                <a:latin typeface="Times New Roman" panose="02020603050405020304" pitchFamily="18" charset="0"/>
                <a:ea typeface="MS Mincho"/>
              </a:rPr>
              <a:t>- </a:t>
            </a:r>
            <a:r>
              <a:rPr lang="en-US" sz="2800">
                <a:latin typeface="Times New Roman" panose="02020603050405020304" pitchFamily="18" charset="0"/>
                <a:ea typeface="MS Mincho"/>
              </a:rPr>
              <a:t>Ca ngợi tình mẹ con thiêng liêng, bất diệt.</a:t>
            </a:r>
            <a:endParaRPr lang="en-US" sz="2800">
              <a:latin typeface="Times New Roman" panose="02020603050405020304" pitchFamily="18" charset="0"/>
              <a:ea typeface="Times New Roman" panose="02020603050405020304" pitchFamily="18" charset="0"/>
            </a:endParaRPr>
          </a:p>
          <a:p>
            <a:pPr>
              <a:lnSpc>
                <a:spcPct val="150000"/>
              </a:lnSpc>
              <a:spcAft>
                <a:spcPts val="0"/>
              </a:spcAft>
              <a:tabLst>
                <a:tab pos="1386840" algn="l"/>
              </a:tabLst>
            </a:pPr>
            <a:r>
              <a:rPr lang="en-US" sz="2800">
                <a:latin typeface="Times New Roman" panose="02020603050405020304" pitchFamily="18" charset="0"/>
                <a:ea typeface="MS Mincho"/>
              </a:rPr>
              <a:t>- Bài thơ cho ta những triết lí thầm kín:</a:t>
            </a:r>
            <a:endParaRPr lang="en-US" sz="2800">
              <a:latin typeface="Times New Roman" panose="02020603050405020304" pitchFamily="18" charset="0"/>
              <a:ea typeface="Times New Roman" panose="02020603050405020304" pitchFamily="18" charset="0"/>
            </a:endParaRPr>
          </a:p>
          <a:p>
            <a:pPr>
              <a:lnSpc>
                <a:spcPct val="150000"/>
              </a:lnSpc>
              <a:spcAft>
                <a:spcPts val="0"/>
              </a:spcAft>
              <a:tabLst>
                <a:tab pos="1386840" algn="l"/>
              </a:tabLst>
            </a:pPr>
            <a:r>
              <a:rPr lang="en-US" sz="2800">
                <a:latin typeface="Times New Roman" panose="02020603050405020304" pitchFamily="18" charset="0"/>
                <a:ea typeface="MS Mincho"/>
              </a:rPr>
              <a:t>+ Con người trong cuộc sống vẫn thường gặp những cám dỗ. Muốn khước từ chúng cần có những điểm tựa vững chắc (trong đó có tình mẫu tử)</a:t>
            </a:r>
            <a:endParaRPr lang="en-US" sz="2800">
              <a:latin typeface="Times New Roman" panose="02020603050405020304" pitchFamily="18" charset="0"/>
              <a:ea typeface="Times New Roman" panose="02020603050405020304" pitchFamily="18" charset="0"/>
            </a:endParaRPr>
          </a:p>
          <a:p>
            <a:pPr>
              <a:lnSpc>
                <a:spcPct val="150000"/>
              </a:lnSpc>
              <a:spcAft>
                <a:spcPts val="0"/>
              </a:spcAft>
              <a:tabLst>
                <a:tab pos="1386840" algn="l"/>
              </a:tabLst>
            </a:pPr>
            <a:r>
              <a:rPr lang="en-US" sz="2800">
                <a:latin typeface="Times New Roman" panose="02020603050405020304" pitchFamily="18" charset="0"/>
                <a:ea typeface="MS Mincho"/>
              </a:rPr>
              <a:t>+ Trí tưởng tưởng của tuổi thơ vô cùng phong phú, nhưng hạnh phúc không phải là những điều gì xa xôi, bí ẩn, do ai đó ban cho mà ở ngay trên trần thế và do chính con người tạo nên.</a:t>
            </a:r>
            <a:endParaRPr lang="en-US" sz="2800">
              <a:latin typeface="Times New Roman" panose="02020603050405020304" pitchFamily="18" charset="0"/>
              <a:ea typeface="Times New Roman" panose="02020603050405020304" pitchFamily="18" charset="0"/>
            </a:endParaRPr>
          </a:p>
          <a:p>
            <a:pPr>
              <a:lnSpc>
                <a:spcPct val="150000"/>
              </a:lnSpc>
              <a:spcAft>
                <a:spcPts val="0"/>
              </a:spcAft>
              <a:tabLst>
                <a:tab pos="1386840" algn="l"/>
              </a:tabLst>
            </a:pPr>
            <a:r>
              <a:rPr lang="en-US" sz="2800">
                <a:latin typeface="Times New Roman" panose="02020603050405020304" pitchFamily="18" charset="0"/>
                <a:ea typeface="MS Mincho"/>
              </a:rPr>
              <a:t>+ Mối quan hệ giữa tình yêu và sự sáng tạo.</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928002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7446" y="275862"/>
            <a:ext cx="2300630"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II. Luyện tập </a:t>
            </a:r>
            <a:endParaRPr lang="en-US" sz="2800">
              <a:solidFill>
                <a:srgbClr val="FF00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163127" y="951440"/>
            <a:ext cx="10081146" cy="523220"/>
          </a:xfrm>
          <a:prstGeom prst="rect">
            <a:avLst/>
          </a:prstGeom>
        </p:spPr>
        <p:txBody>
          <a:bodyPr wrap="square">
            <a:spAutoFit/>
          </a:bodyPr>
          <a:lstStyle/>
          <a:p>
            <a:pPr marL="342900" lvl="0" indent="-342900" algn="ctr">
              <a:spcAft>
                <a:spcPts val="0"/>
              </a:spcAft>
              <a:buFont typeface="+mj-lt"/>
              <a:buAutoNum type="alphaUcPeriod"/>
            </a:pPr>
            <a:r>
              <a:rPr lang="en-US" sz="2800" b="1">
                <a:solidFill>
                  <a:srgbClr val="FF0000"/>
                </a:solidFill>
                <a:latin typeface="Times New Roman" panose="02020603050405020304" pitchFamily="18" charset="0"/>
                <a:ea typeface="Times New Roman" panose="02020603050405020304" pitchFamily="18" charset="0"/>
              </a:rPr>
              <a:t>LUYỆN TẬP ĐỌC HIỂU NGỮ LIỆU TRONG </a:t>
            </a:r>
            <a:r>
              <a:rPr lang="en-US" sz="2800" b="1" smtClean="0">
                <a:solidFill>
                  <a:srgbClr val="FF0000"/>
                </a:solidFill>
                <a:latin typeface="Times New Roman" panose="02020603050405020304" pitchFamily="18" charset="0"/>
                <a:ea typeface="Times New Roman" panose="02020603050405020304" pitchFamily="18" charset="0"/>
              </a:rPr>
              <a:t>SGK</a:t>
            </a:r>
            <a:endParaRPr lang="en-US" sz="2800">
              <a:latin typeface="Times New Roman" panose="02020603050405020304" pitchFamily="18" charset="0"/>
              <a:ea typeface="Times New Roman" panose="02020603050405020304" pitchFamily="18" charset="0"/>
            </a:endParaRPr>
          </a:p>
        </p:txBody>
      </p:sp>
      <p:sp>
        <p:nvSpPr>
          <p:cNvPr id="5" name="Rectangle 4"/>
          <p:cNvSpPr/>
          <p:nvPr/>
        </p:nvSpPr>
        <p:spPr>
          <a:xfrm>
            <a:off x="181970" y="1586395"/>
            <a:ext cx="8337539" cy="523220"/>
          </a:xfrm>
          <a:prstGeom prst="rect">
            <a:avLst/>
          </a:prstGeom>
        </p:spPr>
        <p:txBody>
          <a:bodyPr wrap="none">
            <a:spAutoFit/>
          </a:bodyPr>
          <a:lstStyle/>
          <a:p>
            <a:pPr marL="457200" algn="ctr">
              <a:tabLst>
                <a:tab pos="628650" algn="l"/>
              </a:tabLst>
            </a:pPr>
            <a:r>
              <a:rPr lang="en-US" sz="2800" b="1">
                <a:solidFill>
                  <a:srgbClr val="FF0000"/>
                </a:solidFill>
                <a:latin typeface="Times New Roman" panose="02020603050405020304" pitchFamily="18" charset="0"/>
                <a:ea typeface="Times New Roman" panose="02020603050405020304" pitchFamily="18" charset="0"/>
              </a:rPr>
              <a:t>ĐỀ SỐ </a:t>
            </a:r>
            <a:r>
              <a:rPr lang="en-US" sz="2800" b="1" smtClean="0">
                <a:solidFill>
                  <a:srgbClr val="FF0000"/>
                </a:solidFill>
                <a:latin typeface="Times New Roman" panose="02020603050405020304" pitchFamily="18" charset="0"/>
                <a:ea typeface="Times New Roman" panose="02020603050405020304" pitchFamily="18" charset="0"/>
              </a:rPr>
              <a:t>1: </a:t>
            </a:r>
            <a:r>
              <a:rPr lang="en-US" sz="2800" b="1">
                <a:latin typeface="Times New Roman" panose="02020603050405020304" pitchFamily="18" charset="0"/>
                <a:ea typeface="Times New Roman" panose="02020603050405020304" pitchFamily="18" charset="0"/>
              </a:rPr>
              <a:t>Đọc đoạn thơ sau và trả lời các câu hỏi: </a:t>
            </a:r>
            <a:endParaRPr lang="en-US" sz="2800">
              <a:latin typeface="Times New Roman" panose="02020603050405020304" pitchFamily="18" charset="0"/>
              <a:ea typeface="Times New Roman" panose="02020603050405020304" pitchFamily="18" charset="0"/>
            </a:endParaRPr>
          </a:p>
        </p:txBody>
      </p:sp>
      <p:sp>
        <p:nvSpPr>
          <p:cNvPr id="6" name="Rectangle 5"/>
          <p:cNvSpPr/>
          <p:nvPr/>
        </p:nvSpPr>
        <p:spPr>
          <a:xfrm>
            <a:off x="673289" y="2238427"/>
            <a:ext cx="11050138" cy="4401205"/>
          </a:xfrm>
          <a:prstGeom prst="rect">
            <a:avLst/>
          </a:prstGeom>
        </p:spPr>
        <p:txBody>
          <a:bodyPr wrap="square">
            <a:spAutoFit/>
          </a:bodyPr>
          <a:lstStyle/>
          <a:p>
            <a:r>
              <a:rPr lang="en-US" sz="2800" i="1">
                <a:latin typeface="Times New Roman" panose="02020603050405020304" pitchFamily="18" charset="0"/>
                <a:ea typeface="Times New Roman" panose="02020603050405020304" pitchFamily="18" charset="0"/>
              </a:rPr>
              <a:t> Mẹ ơi, trên mây có người gọi con:</a:t>
            </a:r>
            <a:br>
              <a:rPr lang="en-US" sz="2800" i="1">
                <a:latin typeface="Times New Roman" panose="02020603050405020304" pitchFamily="18" charset="0"/>
                <a:ea typeface="Times New Roman" panose="02020603050405020304" pitchFamily="18" charset="0"/>
              </a:rPr>
            </a:br>
            <a:r>
              <a:rPr lang="en-US" sz="2800" i="1">
                <a:latin typeface="Times New Roman" panose="02020603050405020304" pitchFamily="18" charset="0"/>
                <a:ea typeface="Times New Roman" panose="02020603050405020304" pitchFamily="18" charset="0"/>
              </a:rPr>
              <a:t>    “Bọn tớ chơi từ khi thức dậy cho đến lúc chiều tà. Bọn tớ chơi với bình minh vàng, bọn tớ chơi với vầng trăng bạc”.</a:t>
            </a:r>
            <a:br>
              <a:rPr lang="en-US" sz="2800" i="1">
                <a:latin typeface="Times New Roman" panose="02020603050405020304" pitchFamily="18" charset="0"/>
                <a:ea typeface="Times New Roman" panose="02020603050405020304" pitchFamily="18" charset="0"/>
              </a:rPr>
            </a:br>
            <a:r>
              <a:rPr lang="en-US" sz="2800" i="1">
                <a:latin typeface="Times New Roman" panose="02020603050405020304" pitchFamily="18" charset="0"/>
                <a:ea typeface="Times New Roman" panose="02020603050405020304" pitchFamily="18" charset="0"/>
              </a:rPr>
              <a:t>      Con hỏi: “Nhưng  làm thế nào mình lên đó được ?”</a:t>
            </a:r>
            <a:br>
              <a:rPr lang="en-US" sz="2800" i="1">
                <a:latin typeface="Times New Roman" panose="02020603050405020304" pitchFamily="18" charset="0"/>
                <a:ea typeface="Times New Roman" panose="02020603050405020304" pitchFamily="18" charset="0"/>
              </a:rPr>
            </a:br>
            <a:r>
              <a:rPr lang="en-US" sz="2800" i="1">
                <a:latin typeface="Times New Roman" panose="02020603050405020304" pitchFamily="18" charset="0"/>
                <a:ea typeface="Times New Roman" panose="02020603050405020304" pitchFamily="18" charset="0"/>
              </a:rPr>
              <a:t>      Họ đáp: “Hãy đến nơi tận cùng trái đất, đưa tay lên trời, cậu sẽ được nhấc bổng lên tận tầng mây”.</a:t>
            </a:r>
            <a:br>
              <a:rPr lang="en-US" sz="2800" i="1">
                <a:latin typeface="Times New Roman" panose="02020603050405020304" pitchFamily="18" charset="0"/>
                <a:ea typeface="Times New Roman" panose="02020603050405020304" pitchFamily="18" charset="0"/>
              </a:rPr>
            </a:br>
            <a:r>
              <a:rPr lang="en-US" sz="2800" i="1">
                <a:latin typeface="Times New Roman" panose="02020603050405020304" pitchFamily="18" charset="0"/>
                <a:ea typeface="Times New Roman" panose="02020603050405020304" pitchFamily="18" charset="0"/>
              </a:rPr>
              <a:t>    “ Mẹ mình đang đợi ở nhà”- Con bảo- “Làm sao có thể rời mẹ  mà đến được?”.</a:t>
            </a:r>
            <a:br>
              <a:rPr lang="en-US" sz="2800" i="1">
                <a:latin typeface="Times New Roman" panose="02020603050405020304" pitchFamily="18" charset="0"/>
                <a:ea typeface="Times New Roman" panose="02020603050405020304" pitchFamily="18" charset="0"/>
              </a:rPr>
            </a:br>
            <a:r>
              <a:rPr lang="en-US" sz="2800" i="1">
                <a:latin typeface="Times New Roman" panose="02020603050405020304" pitchFamily="18" charset="0"/>
                <a:ea typeface="Times New Roman" panose="02020603050405020304" pitchFamily="18" charset="0"/>
              </a:rPr>
              <a:t>      Thế là họ mỉm cười bay đi .</a:t>
            </a:r>
            <a:br>
              <a:rPr lang="en-US" sz="2800" i="1">
                <a:latin typeface="Times New Roman" panose="02020603050405020304" pitchFamily="18" charset="0"/>
                <a:ea typeface="Times New Roman" panose="02020603050405020304" pitchFamily="18" charset="0"/>
              </a:rPr>
            </a:br>
            <a:r>
              <a:rPr lang="en-US" sz="2800">
                <a:latin typeface="Times New Roman" panose="02020603050405020304" pitchFamily="18" charset="0"/>
                <a:ea typeface="Times New Roman" panose="02020603050405020304" pitchFamily="18" charset="0"/>
              </a:rPr>
              <a:t>                                            </a:t>
            </a:r>
            <a:r>
              <a:rPr lang="en-US" sz="2800" i="1">
                <a:latin typeface="Times New Roman" panose="02020603050405020304" pitchFamily="18" charset="0"/>
                <a:ea typeface="Times New Roman" panose="02020603050405020304" pitchFamily="18" charset="0"/>
              </a:rPr>
              <a:t>(Trích Mây và sóng, Ta- go)</a:t>
            </a:r>
            <a:endParaRPr lang="en-US" sz="2800"/>
          </a:p>
        </p:txBody>
      </p:sp>
    </p:spTree>
    <p:custDataLst>
      <p:tags r:id="rId1"/>
    </p:custDataLst>
    <p:extLst>
      <p:ext uri="{BB962C8B-B14F-4D97-AF65-F5344CB8AC3E}">
        <p14:creationId xmlns:p14="http://schemas.microsoft.com/office/powerpoint/2010/main" val="16622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1" y="1364777"/>
            <a:ext cx="10399594" cy="3892861"/>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latin typeface="Times New Roman" panose="02020603050405020304" pitchFamily="18" charset="0"/>
                <a:ea typeface="Times New Roman" panose="02020603050405020304" pitchFamily="18" charset="0"/>
                <a:cs typeface="Times New Roman" panose="02020603050405020304" pitchFamily="18" charset="0"/>
              </a:rPr>
              <a:t> Xác định phương thức biểu đạt chính của</a:t>
            </a: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đoạn thơ. </a:t>
            </a: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latin typeface="Times New Roman" panose="02020603050405020304" pitchFamily="18" charset="0"/>
                <a:ea typeface="Times New Roman" panose="02020603050405020304" pitchFamily="18" charset="0"/>
                <a:cs typeface="Times New Roman" panose="02020603050405020304" pitchFamily="18" charset="0"/>
              </a:rPr>
              <a:t> Dấu ngoặc kép dùng trong đoạn thơ trên có tác dụng gì?</a:t>
            </a: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latin typeface="Times New Roman" panose="02020603050405020304" pitchFamily="18" charset="0"/>
                <a:ea typeface="Times New Roman" panose="02020603050405020304" pitchFamily="18" charset="0"/>
                <a:cs typeface="Times New Roman" panose="02020603050405020304" pitchFamily="18" charset="0"/>
              </a:rPr>
              <a:t> Trước lời rủ rê của mây, em bé đã từ đưa ra lí do từ chối là gì? Em hiểu gì về lời từ chối ấy? </a:t>
            </a:r>
          </a:p>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4</a:t>
            </a:r>
            <a:r>
              <a:rPr lang="en-US" sz="2800">
                <a:latin typeface="Times New Roman" panose="02020603050405020304" pitchFamily="18" charset="0"/>
                <a:ea typeface="Times New Roman" panose="02020603050405020304" pitchFamily="18" charset="0"/>
                <a:cs typeface="Times New Roman" panose="02020603050405020304" pitchFamily="18" charset="0"/>
              </a:rPr>
              <a:t>: Giả sử em bị bạn bè rủ đi chơi một trò chơi game, mà mẹ em không muốn cho em đi. Em sẽ làm gì để vượt qua cám dỗ ấy</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94629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5356" y="364658"/>
            <a:ext cx="4537845" cy="523220"/>
          </a:xfrm>
          <a:prstGeom prst="rect">
            <a:avLst/>
          </a:prstGeom>
        </p:spPr>
        <p:txBody>
          <a:bodyPr wrap="none">
            <a:spAutoFit/>
          </a:bodyPr>
          <a:lstStyle/>
          <a:p>
            <a:pPr marL="457200">
              <a:spcAft>
                <a:spcPts val="0"/>
              </a:spcAft>
              <a:tabLst>
                <a:tab pos="628650" algn="l"/>
              </a:tabLst>
            </a:pPr>
            <a:r>
              <a:rPr lang="en-US" sz="2800" b="1">
                <a:solidFill>
                  <a:srgbClr val="FF0000"/>
                </a:solidFill>
                <a:latin typeface="Times New Roman" panose="02020603050405020304" pitchFamily="18" charset="0"/>
                <a:ea typeface="Times New Roman" panose="02020603050405020304" pitchFamily="18" charset="0"/>
              </a:rPr>
              <a:t>GỢI Ý ĐÁP ÁN ĐỀ SỐ 1</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714232" y="1191106"/>
            <a:ext cx="10940956" cy="5909310"/>
          </a:xfrm>
          <a:prstGeom prst="rect">
            <a:avLst/>
          </a:prstGeom>
        </p:spPr>
        <p:txBody>
          <a:bodyPr wrap="square">
            <a:spAutoFit/>
          </a:bodyPr>
          <a:lstStyle/>
          <a:p>
            <a:pPr>
              <a:lnSpc>
                <a:spcPct val="150000"/>
              </a:lnSpc>
              <a:spcAft>
                <a:spcPts val="0"/>
              </a:spcAft>
            </a:pPr>
            <a:r>
              <a:rPr lang="en-US" sz="2800" b="1">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Phương thức biểu đạt chính của</a:t>
            </a:r>
            <a:r>
              <a:rPr lang="en-US" sz="2800" i="1">
                <a:latin typeface="Times New Roman" panose="02020603050405020304" pitchFamily="18" charset="0"/>
                <a:ea typeface="Times New Roman" panose="02020603050405020304" pitchFamily="18" charset="0"/>
              </a:rPr>
              <a:t> đ</a:t>
            </a:r>
            <a:r>
              <a:rPr lang="en-US" sz="2800">
                <a:latin typeface="Times New Roman" panose="02020603050405020304" pitchFamily="18" charset="0"/>
                <a:ea typeface="Times New Roman" panose="02020603050405020304" pitchFamily="18" charset="0"/>
              </a:rPr>
              <a:t>oạn thơ trên là: Biểu cảm.</a:t>
            </a:r>
          </a:p>
          <a:p>
            <a:pPr>
              <a:lnSpc>
                <a:spcPct val="150000"/>
              </a:lnSpc>
              <a:spcAft>
                <a:spcPts val="0"/>
              </a:spcAft>
            </a:pPr>
            <a:r>
              <a:rPr lang="en-US" sz="2800" b="1">
                <a:latin typeface="Times New Roman" panose="02020603050405020304" pitchFamily="18" charset="0"/>
                <a:ea typeface="Times New Roman" panose="02020603050405020304" pitchFamily="18" charset="0"/>
              </a:rPr>
              <a:t> Câu 2:</a:t>
            </a:r>
            <a:r>
              <a:rPr lang="en-US" sz="2800">
                <a:latin typeface="Times New Roman" panose="02020603050405020304" pitchFamily="18" charset="0"/>
                <a:ea typeface="Times New Roman" panose="02020603050405020304" pitchFamily="18" charset="0"/>
              </a:rPr>
              <a:t> Dấu ngoặc kép dùng trong đoạn thơ trên có tác dụng:</a:t>
            </a:r>
          </a:p>
          <a:p>
            <a:pPr marL="342900" lvl="0" indent="-342900">
              <a:lnSpc>
                <a:spcPct val="150000"/>
              </a:lnSpc>
              <a:spcAft>
                <a:spcPts val="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Đánh dấu lời nói trực tiếp của các nhân vật: </a:t>
            </a:r>
          </a:p>
          <a:p>
            <a:pPr>
              <a:lnSpc>
                <a:spcPct val="150000"/>
              </a:lnSpc>
              <a:spcAft>
                <a:spcPts val="0"/>
              </a:spcAft>
            </a:pPr>
            <a:r>
              <a:rPr lang="en-US" sz="2800">
                <a:latin typeface="Times New Roman" panose="02020603050405020304" pitchFamily="18" charset="0"/>
                <a:ea typeface="Times New Roman" panose="02020603050405020304" pitchFamily="18" charset="0"/>
              </a:rPr>
              <a:t>     + Đánh dấu lời trực tiếp của mây:</a:t>
            </a:r>
          </a:p>
          <a:p>
            <a:pPr>
              <a:lnSpc>
                <a:spcPct val="150000"/>
              </a:lnSpc>
              <a:spcAft>
                <a:spcPts val="0"/>
              </a:spcAft>
            </a:pPr>
            <a:r>
              <a:rPr lang="en-US" sz="2800">
                <a:latin typeface="Times New Roman" panose="02020603050405020304" pitchFamily="18" charset="0"/>
                <a:ea typeface="Times New Roman" panose="02020603050405020304" pitchFamily="18" charset="0"/>
              </a:rPr>
              <a:t>     </a:t>
            </a:r>
            <a:r>
              <a:rPr lang="en-US" sz="2800" i="1">
                <a:latin typeface="Times New Roman" panose="02020603050405020304" pitchFamily="18" charset="0"/>
                <a:ea typeface="Times New Roman" panose="02020603050405020304" pitchFamily="18" charset="0"/>
              </a:rPr>
              <a:t>“Bọn tớ chơi từ khi thức dậy cho đến lúc chiều tà.</a:t>
            </a:r>
            <a:br>
              <a:rPr lang="en-US" sz="2800" i="1">
                <a:latin typeface="Times New Roman" panose="02020603050405020304" pitchFamily="18" charset="0"/>
                <a:ea typeface="Times New Roman" panose="02020603050405020304" pitchFamily="18" charset="0"/>
              </a:rPr>
            </a:br>
            <a:r>
              <a:rPr lang="en-US" sz="2800" i="1">
                <a:latin typeface="Times New Roman" panose="02020603050405020304" pitchFamily="18" charset="0"/>
                <a:ea typeface="Times New Roman" panose="02020603050405020304" pitchFamily="18" charset="0"/>
              </a:rPr>
              <a:t>      Bọn tớ chơi với bình minh vàng, bọn tớ chơi với vầng trăng bạc”.</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i="1">
                <a:latin typeface="Times New Roman" panose="02020603050405020304" pitchFamily="18" charset="0"/>
                <a:ea typeface="Times New Roman" panose="02020603050405020304" pitchFamily="18" charset="0"/>
              </a:rPr>
              <a:t>    + </a:t>
            </a:r>
            <a:r>
              <a:rPr lang="en-US" sz="2800">
                <a:latin typeface="Times New Roman" panose="02020603050405020304" pitchFamily="18" charset="0"/>
                <a:ea typeface="Times New Roman" panose="02020603050405020304" pitchFamily="18" charset="0"/>
              </a:rPr>
              <a:t>Đánh dấu lời trực tiếp của em bé : </a:t>
            </a:r>
            <a:r>
              <a:rPr lang="en-US" sz="2800" i="1">
                <a:latin typeface="Times New Roman" panose="02020603050405020304" pitchFamily="18" charset="0"/>
                <a:ea typeface="Times New Roman" panose="02020603050405020304" pitchFamily="18" charset="0"/>
              </a:rPr>
              <a:t>“ Mẹ mình đang đợi ở nhà”, “Làm sao có thể rời mẹ  mà đến được?”.</a:t>
            </a:r>
            <a:r>
              <a:rPr lang="en-US" sz="2800">
                <a:latin typeface="Times New Roman" panose="02020603050405020304" pitchFamily="18" charset="0"/>
                <a:ea typeface="Times New Roman" panose="02020603050405020304" pitchFamily="18" charset="0"/>
              </a:rPr>
              <a:t/>
            </a:r>
            <a:br>
              <a:rPr lang="en-US" sz="2800">
                <a:latin typeface="Times New Roman" panose="02020603050405020304" pitchFamily="18" charset="0"/>
                <a:ea typeface="Times New Roman" panose="02020603050405020304" pitchFamily="18" charset="0"/>
              </a:rPr>
            </a:b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8030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0" y="955343"/>
            <a:ext cx="10727141" cy="5262979"/>
          </a:xfrm>
          <a:prstGeom prst="rect">
            <a:avLst/>
          </a:prstGeom>
        </p:spPr>
        <p:txBody>
          <a:bodyPr wrap="square">
            <a:spAutoFit/>
          </a:bodyPr>
          <a:lstStyle/>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latin typeface="Times New Roman" panose="02020603050405020304" pitchFamily="18" charset="0"/>
                <a:ea typeface="Times New Roman" panose="02020603050405020304" pitchFamily="18" charset="0"/>
                <a:cs typeface="Times New Roman" panose="02020603050405020304" pitchFamily="18" charset="0"/>
              </a:rPr>
              <a:t> Trước lời rủ rê của mây, em bé đã từ đưa ra lí do từ chối là  “ Mẹ mình đang đợi ở nhà”, “Làm sao có thể rời mẹ  mà đến được?”.</a:t>
            </a:r>
          </a:p>
          <a:p>
            <a:pPr marL="342900" lvl="0" indent="-342900" algn="just">
              <a:lnSpc>
                <a:spcPct val="150000"/>
              </a:lnSpc>
              <a:spcAft>
                <a:spcPts val="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Em hiểu em bé rất yêu mẹ, em luôn nghĩ về mẹ, vì có mẹ đợi ở nhà, em sợ mẹ buồn nên em không thể đi chơi. Tình yêu mẹ khiến em chiến thắng ham muốn nhất thời là được đi chơi.</a:t>
            </a:r>
          </a:p>
          <a:p>
            <a:pPr marL="342900" lvl="0" indent="-342900" algn="just">
              <a:lnSpc>
                <a:spcPct val="150000"/>
              </a:lnSpc>
              <a:spcAft>
                <a:spcPts val="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Lí do từ chối lời mời gọi của mây còn giúp em hiểu tình yêu thương của mẹ dành cho em rất lớn lao, da diết. Tình yêu ấy trở thành nguồn sức mạnh to lớn giúp em vượt qua cám dỗ.</a:t>
            </a:r>
          </a:p>
        </p:txBody>
      </p:sp>
    </p:spTree>
    <p:custDataLst>
      <p:tags r:id="rId1"/>
    </p:custDataLst>
    <p:extLst>
      <p:ext uri="{BB962C8B-B14F-4D97-AF65-F5344CB8AC3E}">
        <p14:creationId xmlns:p14="http://schemas.microsoft.com/office/powerpoint/2010/main" val="2280631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6" y="966669"/>
            <a:ext cx="11081983" cy="5262979"/>
          </a:xfrm>
          <a:prstGeom prst="rect">
            <a:avLst/>
          </a:prstGeom>
        </p:spPr>
        <p:txBody>
          <a:bodyPr wrap="square">
            <a:spAutoFit/>
          </a:bodyPr>
          <a:lstStyle/>
          <a:p>
            <a:pPr>
              <a:lnSpc>
                <a:spcPct val="150000"/>
              </a:lnSpc>
              <a:spcAft>
                <a:spcPts val="0"/>
              </a:spcAft>
            </a:pPr>
            <a:r>
              <a:rPr lang="en-US" sz="2800" b="1">
                <a:latin typeface="Times New Roman" panose="02020603050405020304" pitchFamily="18" charset="0"/>
                <a:ea typeface="Times New Roman" panose="02020603050405020304" pitchFamily="18" charset="0"/>
              </a:rPr>
              <a:t>Câu 4</a:t>
            </a:r>
            <a:r>
              <a:rPr lang="en-US" sz="2800">
                <a:latin typeface="Times New Roman" panose="02020603050405020304" pitchFamily="18" charset="0"/>
                <a:ea typeface="Times New Roman" panose="02020603050405020304" pitchFamily="18" charset="0"/>
              </a:rPr>
              <a:t>: Giả sử em bị bạn bè rủ đi chơi một trò chơi game, mà mẹ em không muốn cho em đi. Em sẽ làm những việc cụ thể để vượt qua cám dỗ như:</a:t>
            </a:r>
          </a:p>
          <a:p>
            <a:pPr marL="342900" lvl="0" indent="-342900">
              <a:lnSpc>
                <a:spcPct val="150000"/>
              </a:lnSpc>
              <a:spcAft>
                <a:spcPts val="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Sẵn sàng chối bạn, nói không với trò chơi gây nghiện như game...</a:t>
            </a:r>
          </a:p>
          <a:p>
            <a:pPr marL="342900" lvl="0" indent="-342900">
              <a:lnSpc>
                <a:spcPct val="150000"/>
              </a:lnSpc>
              <a:spcAft>
                <a:spcPts val="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Cùng mẹ hoặc cùng người thân làm những việc dọn dẹp nhà cửa, tưới cây, trông em.</a:t>
            </a:r>
          </a:p>
          <a:p>
            <a:pPr marL="342900" lvl="0" indent="-342900">
              <a:lnSpc>
                <a:spcPct val="150000"/>
              </a:lnSpc>
              <a:spcAft>
                <a:spcPts val="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Cùng các bạn tham gia các hoạt động xã hội hữu ích: chăm sóc nghĩa trang, dọn vệ sinh thôn xóm, ngõ phố, thu phế liệu để gây quỹ giúp những người gặp hoàn cảnh khó khăn, tham gia các câu lạc bộ thể thao...</a:t>
            </a:r>
          </a:p>
        </p:txBody>
      </p:sp>
    </p:spTree>
    <p:custDataLst>
      <p:tags r:id="rId1"/>
    </p:custDataLst>
    <p:extLst>
      <p:ext uri="{BB962C8B-B14F-4D97-AF65-F5344CB8AC3E}">
        <p14:creationId xmlns:p14="http://schemas.microsoft.com/office/powerpoint/2010/main" val="1526287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3582" y="1787855"/>
            <a:ext cx="10536071" cy="3892861"/>
          </a:xfrm>
          <a:prstGeom prst="rect">
            <a:avLst/>
          </a:prstGeom>
        </p:spPr>
        <p:txBody>
          <a:bodyPr wrap="square">
            <a:spAutoFit/>
          </a:bodyPr>
          <a:lstStyle/>
          <a:p>
            <a:pPr marL="457200" algn="ctr">
              <a:lnSpc>
                <a:spcPct val="150000"/>
              </a:lnSpc>
              <a:spcAft>
                <a:spcPts val="0"/>
              </a:spcAft>
              <a:tabLst>
                <a:tab pos="628650" algn="l"/>
              </a:tabLst>
            </a:pPr>
            <a:r>
              <a:rPr lang="en-US" sz="2800" b="1" smtClean="0">
                <a:latin typeface="Times New Roman" panose="02020603050405020304" pitchFamily="18" charset="0"/>
                <a:ea typeface="Times New Roman" panose="02020603050405020304" pitchFamily="18" charset="0"/>
              </a:rPr>
              <a:t>Đọc </a:t>
            </a:r>
            <a:r>
              <a:rPr lang="en-US" sz="2800" b="1">
                <a:latin typeface="Times New Roman" panose="02020603050405020304" pitchFamily="18" charset="0"/>
                <a:ea typeface="Times New Roman" panose="02020603050405020304" pitchFamily="18" charset="0"/>
              </a:rPr>
              <a:t>đoạn văn sau và trả lời các câu hỏi: </a:t>
            </a:r>
            <a:r>
              <a:rPr lang="en-US" sz="2800">
                <a:latin typeface="Times New Roman" panose="02020603050405020304" pitchFamily="18" charset="0"/>
                <a:ea typeface="Times New Roman" panose="02020603050405020304" pitchFamily="18" charset="0"/>
              </a:rPr>
              <a:t/>
            </a:r>
            <a:br>
              <a:rPr lang="en-US" sz="2800">
                <a:latin typeface="Times New Roman" panose="02020603050405020304" pitchFamily="18" charset="0"/>
                <a:ea typeface="Times New Roman" panose="02020603050405020304" pitchFamily="18" charset="0"/>
              </a:rPr>
            </a:br>
            <a:r>
              <a:rPr lang="en-US" sz="2800">
                <a:latin typeface="Times New Roman" panose="02020603050405020304" pitchFamily="18" charset="0"/>
                <a:ea typeface="Times New Roman" panose="02020603050405020304" pitchFamily="18" charset="0"/>
              </a:rPr>
              <a:t>“...Nhưng con biết trò chơi khác hay hơn.</a:t>
            </a:r>
            <a:br>
              <a:rPr lang="en-US" sz="2800">
                <a:latin typeface="Times New Roman" panose="02020603050405020304" pitchFamily="18" charset="0"/>
                <a:ea typeface="Times New Roman" panose="02020603050405020304" pitchFamily="18" charset="0"/>
              </a:rPr>
            </a:br>
            <a:r>
              <a:rPr lang="en-US" sz="2800">
                <a:latin typeface="Times New Roman" panose="02020603050405020304" pitchFamily="18" charset="0"/>
                <a:ea typeface="Times New Roman" panose="02020603050405020304" pitchFamily="18" charset="0"/>
              </a:rPr>
              <a:t>Con là sóng, mẹ sẽ là  bến bờ kì lạ.</a:t>
            </a:r>
            <a:br>
              <a:rPr lang="en-US" sz="2800">
                <a:latin typeface="Times New Roman" panose="02020603050405020304" pitchFamily="18" charset="0"/>
                <a:ea typeface="Times New Roman" panose="02020603050405020304" pitchFamily="18" charset="0"/>
              </a:rPr>
            </a:br>
            <a:r>
              <a:rPr lang="en-US" sz="2800">
                <a:latin typeface="Times New Roman" panose="02020603050405020304" pitchFamily="18" charset="0"/>
                <a:ea typeface="Times New Roman" panose="02020603050405020304" pitchFamily="18" charset="0"/>
              </a:rPr>
              <a:t>Con lăn, lăn, lăn mãi rồi sẽ cười vang vỡ tan vào lòng mẹ</a:t>
            </a:r>
            <a:br>
              <a:rPr lang="en-US" sz="2800">
                <a:latin typeface="Times New Roman" panose="02020603050405020304" pitchFamily="18" charset="0"/>
                <a:ea typeface="Times New Roman" panose="02020603050405020304" pitchFamily="18" charset="0"/>
              </a:rPr>
            </a:br>
            <a:r>
              <a:rPr lang="en-US" sz="2800">
                <a:latin typeface="Times New Roman" panose="02020603050405020304" pitchFamily="18" charset="0"/>
                <a:ea typeface="Times New Roman" panose="02020603050405020304" pitchFamily="18" charset="0"/>
              </a:rPr>
              <a:t>Và không  ai trên thế gian này biết mẹ con ta đang ở chốn nào”.</a:t>
            </a:r>
          </a:p>
          <a:p>
            <a:pPr>
              <a:lnSpc>
                <a:spcPct val="150000"/>
              </a:lnSpc>
              <a:spcAft>
                <a:spcPts val="0"/>
              </a:spcAft>
            </a:pPr>
            <a:r>
              <a:rPr lang="en-US" sz="2800">
                <a:latin typeface="Times New Roman" panose="02020603050405020304" pitchFamily="18" charset="0"/>
                <a:ea typeface="Times New Roman" panose="02020603050405020304" pitchFamily="18" charset="0"/>
              </a:rPr>
              <a:t>                                            </a:t>
            </a:r>
            <a:r>
              <a:rPr lang="en-US" sz="2800" i="1">
                <a:latin typeface="Times New Roman" panose="02020603050405020304" pitchFamily="18" charset="0"/>
                <a:ea typeface="Times New Roman" panose="02020603050405020304" pitchFamily="18" charset="0"/>
              </a:rPr>
              <a:t>(Trích Mây và sóng,  Ta- go</a:t>
            </a:r>
            <a:r>
              <a:rPr lang="en-US" sz="2800" i="1"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4967905" y="514782"/>
            <a:ext cx="1983235" cy="661207"/>
          </a:xfrm>
          <a:prstGeom prst="rect">
            <a:avLst/>
          </a:prstGeom>
        </p:spPr>
        <p:txBody>
          <a:bodyPr wrap="none">
            <a:spAutoFit/>
          </a:bodyPr>
          <a:lstStyle/>
          <a:p>
            <a:pPr marL="457200" algn="ctr">
              <a:lnSpc>
                <a:spcPct val="150000"/>
              </a:lnSpc>
              <a:spcAft>
                <a:spcPts val="0"/>
              </a:spcAft>
              <a:tabLst>
                <a:tab pos="628650" algn="l"/>
              </a:tabLst>
            </a:pPr>
            <a:r>
              <a:rPr lang="en-US" sz="2800" b="1">
                <a:solidFill>
                  <a:srgbClr val="FF0000"/>
                </a:solidFill>
                <a:latin typeface="Times New Roman" panose="02020603050405020304" pitchFamily="18" charset="0"/>
                <a:ea typeface="Times New Roman" panose="02020603050405020304" pitchFamily="18" charset="0"/>
              </a:rPr>
              <a:t>ĐỀ SỐ 2</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850086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639" y="1555845"/>
            <a:ext cx="10577015" cy="3892861"/>
          </a:xfrm>
          <a:prstGeom prst="rect">
            <a:avLst/>
          </a:prstGeom>
        </p:spPr>
        <p:txBody>
          <a:bodyPr wrap="square">
            <a:spAutoFit/>
          </a:bodyPr>
          <a:lstStyle/>
          <a:p>
            <a:pPr>
              <a:lnSpc>
                <a:spcPct val="150000"/>
              </a:lnSpc>
              <a:spcAft>
                <a:spcPts val="0"/>
              </a:spcAft>
            </a:pPr>
            <a:r>
              <a:rPr lang="en-US" sz="2800" b="1">
                <a:latin typeface="Times New Roman" panose="02020603050405020304" pitchFamily="18" charset="0"/>
                <a:ea typeface="Times New Roman" panose="02020603050405020304" pitchFamily="18" charset="0"/>
              </a:rPr>
              <a:t>Câu 1:</a:t>
            </a:r>
            <a:r>
              <a:rPr lang="en-US" sz="2800" i="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Đoạn thơ trên là lời của ai nói với ai, nói về điều gì?</a:t>
            </a:r>
          </a:p>
          <a:p>
            <a:pPr>
              <a:lnSpc>
                <a:spcPct val="150000"/>
              </a:lnSpc>
              <a:spcAft>
                <a:spcPts val="0"/>
              </a:spcAft>
            </a:pPr>
            <a:r>
              <a:rPr lang="en-US" sz="2800" b="1">
                <a:latin typeface="Times New Roman" panose="02020603050405020304" pitchFamily="18" charset="0"/>
                <a:ea typeface="Times New Roman" panose="02020603050405020304" pitchFamily="18" charset="0"/>
              </a:rPr>
              <a:t>Câu 2:</a:t>
            </a:r>
            <a:r>
              <a:rPr lang="en-US" sz="2800">
                <a:latin typeface="Times New Roman" panose="02020603050405020304" pitchFamily="18" charset="0"/>
                <a:ea typeface="Times New Roman" panose="02020603050405020304" pitchFamily="18" charset="0"/>
              </a:rPr>
              <a:t> Chỉ ra phép tu từ so sánh và tác dụng của phép so sánh trong đoạn thơ trên.</a:t>
            </a:r>
          </a:p>
          <a:p>
            <a:pPr>
              <a:lnSpc>
                <a:spcPct val="150000"/>
              </a:lnSpc>
              <a:spcAft>
                <a:spcPts val="0"/>
              </a:spcAft>
            </a:pPr>
            <a:r>
              <a:rPr lang="en-US" sz="2800" b="1">
                <a:latin typeface="Times New Roman" panose="02020603050405020304" pitchFamily="18" charset="0"/>
                <a:ea typeface="Times New Roman" panose="02020603050405020304" pitchFamily="18" charset="0"/>
              </a:rPr>
              <a:t>Câu 3:</a:t>
            </a:r>
            <a:r>
              <a:rPr lang="en-US" sz="2800">
                <a:latin typeface="Times New Roman" panose="02020603050405020304" pitchFamily="18" charset="0"/>
                <a:ea typeface="Times New Roman" panose="02020603050405020304" pitchFamily="18" charset="0"/>
              </a:rPr>
              <a:t> Em hiểu câu thơ </a:t>
            </a:r>
            <a:r>
              <a:rPr lang="en-US" sz="2800" i="1">
                <a:latin typeface="Times New Roman" panose="02020603050405020304" pitchFamily="18" charset="0"/>
                <a:ea typeface="Times New Roman" panose="02020603050405020304" pitchFamily="18" charset="0"/>
              </a:rPr>
              <a:t>“Và không  ai trên thế gian này biết mẹ con ta đang ở chốn nào”</a:t>
            </a:r>
            <a:r>
              <a:rPr lang="en-US" sz="2800">
                <a:latin typeface="Times New Roman" panose="02020603050405020304" pitchFamily="18" charset="0"/>
                <a:ea typeface="Times New Roman" panose="02020603050405020304" pitchFamily="18" charset="0"/>
              </a:rPr>
              <a:t> như thế nào?</a:t>
            </a:r>
          </a:p>
          <a:p>
            <a:pPr>
              <a:lnSpc>
                <a:spcPct val="150000"/>
              </a:lnSpc>
              <a:spcAft>
                <a:spcPts val="0"/>
              </a:spcAft>
            </a:pPr>
            <a:r>
              <a:rPr lang="en-US" sz="2800" b="1">
                <a:latin typeface="Times New Roman" panose="02020603050405020304" pitchFamily="18" charset="0"/>
                <a:ea typeface="Times New Roman" panose="02020603050405020304" pitchFamily="18" charset="0"/>
              </a:rPr>
              <a:t>Câu 4</a:t>
            </a:r>
            <a:r>
              <a:rPr lang="en-US" sz="2800">
                <a:latin typeface="Times New Roman" panose="02020603050405020304" pitchFamily="18" charset="0"/>
                <a:ea typeface="Times New Roman" panose="02020603050405020304" pitchFamily="18" charset="0"/>
              </a:rPr>
              <a:t>: Đọc đoạn thơ, em rút ra cho mình những thông điệp nào?</a:t>
            </a:r>
          </a:p>
        </p:txBody>
      </p:sp>
    </p:spTree>
    <p:custDataLst>
      <p:tags r:id="rId1"/>
    </p:custDataLst>
    <p:extLst>
      <p:ext uri="{BB962C8B-B14F-4D97-AF65-F5344CB8AC3E}">
        <p14:creationId xmlns:p14="http://schemas.microsoft.com/office/powerpoint/2010/main" val="3841553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45910"/>
            <a:ext cx="10890914" cy="5909310"/>
          </a:xfrm>
          <a:prstGeom prst="rect">
            <a:avLst/>
          </a:prstGeom>
        </p:spPr>
        <p:txBody>
          <a:bodyPr wrap="square">
            <a:spAutoFit/>
          </a:bodyPr>
          <a:lstStyle/>
          <a:p>
            <a:pPr algn="just">
              <a:lnSpc>
                <a:spcPct val="150000"/>
              </a:lnSpc>
              <a:spcAft>
                <a:spcPts val="0"/>
              </a:spcAft>
            </a:pPr>
            <a:r>
              <a:rPr lang="en-US" sz="2800" b="1">
                <a:solidFill>
                  <a:srgbClr val="0070C0"/>
                </a:solidFill>
                <a:latin typeface="Times New Roman" panose="02020603050405020304" pitchFamily="18" charset="0"/>
                <a:ea typeface="Times New Roman" panose="02020603050405020304" pitchFamily="18" charset="0"/>
              </a:rPr>
              <a:t>I. Kiến thức cơ bản về tác phẩm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70C0"/>
                </a:solidFill>
                <a:latin typeface="Times New Roman" panose="02020603050405020304" pitchFamily="18" charset="0"/>
                <a:ea typeface="MS Mincho"/>
              </a:rPr>
              <a:t>1. Tác giả </a:t>
            </a:r>
            <a:r>
              <a:rPr lang="en-US" sz="2800">
                <a:solidFill>
                  <a:srgbClr val="000000"/>
                </a:solidFill>
                <a:latin typeface="Times New Roman" panose="02020603050405020304" pitchFamily="18" charset="0"/>
                <a:ea typeface="Times New Roman" panose="02020603050405020304" pitchFamily="18" charset="0"/>
              </a:rPr>
              <a:t>- Ta-go (1861-1941) tên đầy đủ là Ra-bin-đra-nát Ta-go.</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Ông là một danh nhân văn hóa, là nhà thơ hiện đại lớn nhất của Ấn Độ.</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70C0"/>
                </a:solidFill>
                <a:latin typeface="Times New Roman" panose="02020603050405020304" pitchFamily="18" charset="0"/>
                <a:ea typeface="MS Mincho"/>
              </a:rPr>
              <a:t>2. Khái quát lại kiến thức chung văn bản</a:t>
            </a:r>
            <a:endParaRPr lang="en-US" sz="2800">
              <a:latin typeface="Times New Roman" panose="02020603050405020304" pitchFamily="18" charset="0"/>
              <a:ea typeface="Times New Roman" panose="02020603050405020304" pitchFamily="18" charset="0"/>
            </a:endParaRPr>
          </a:p>
          <a:p>
            <a:pPr>
              <a:lnSpc>
                <a:spcPct val="150000"/>
              </a:lnSpc>
              <a:spcAft>
                <a:spcPts val="0"/>
              </a:spcAft>
              <a:tabLst>
                <a:tab pos="1386840" algn="l"/>
              </a:tabLst>
            </a:pPr>
            <a:r>
              <a:rPr lang="en-US" sz="280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Thể thơ:</a:t>
            </a:r>
            <a:r>
              <a:rPr lang="en-US" sz="2800">
                <a:solidFill>
                  <a:srgbClr val="000000"/>
                </a:solidFill>
                <a:latin typeface="Times New Roman" panose="02020603050405020304" pitchFamily="18" charset="0"/>
                <a:ea typeface="Times New Roman" panose="02020603050405020304" pitchFamily="18" charset="0"/>
              </a:rPr>
              <a:t> thơ văn xuôi.</a:t>
            </a:r>
            <a:endParaRPr lang="en-US" sz="2800">
              <a:latin typeface="Times New Roman" panose="02020603050405020304" pitchFamily="18" charset="0"/>
              <a:ea typeface="Times New Roman" panose="02020603050405020304" pitchFamily="18" charset="0"/>
            </a:endParaRPr>
          </a:p>
          <a:p>
            <a:pPr>
              <a:lnSpc>
                <a:spcPct val="150000"/>
              </a:lnSpc>
              <a:spcAft>
                <a:spcPts val="0"/>
              </a:spcAft>
              <a:tabLst>
                <a:tab pos="1386840" algn="l"/>
              </a:tabLst>
            </a:pPr>
            <a:r>
              <a:rPr lang="en-US" sz="280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Chủ thể trữ tình:</a:t>
            </a:r>
            <a:r>
              <a:rPr lang="en-US" sz="2800">
                <a:solidFill>
                  <a:srgbClr val="000000"/>
                </a:solidFill>
                <a:latin typeface="Times New Roman" panose="02020603050405020304" pitchFamily="18" charset="0"/>
                <a:ea typeface="Times New Roman" panose="02020603050405020304" pitchFamily="18" charset="0"/>
              </a:rPr>
              <a:t> người con (em bé) </a:t>
            </a:r>
            <a:endParaRPr lang="en-US" sz="2800">
              <a:latin typeface="Times New Roman" panose="02020603050405020304" pitchFamily="18" charset="0"/>
              <a:ea typeface="Times New Roman" panose="02020603050405020304" pitchFamily="18" charset="0"/>
            </a:endParaRPr>
          </a:p>
          <a:p>
            <a:pPr>
              <a:lnSpc>
                <a:spcPct val="150000"/>
              </a:lnSpc>
              <a:spcAft>
                <a:spcPts val="0"/>
              </a:spcAft>
              <a:tabLst>
                <a:tab pos="1386840" algn="l"/>
              </a:tabLst>
            </a:pPr>
            <a:r>
              <a:rPr lang="en-US" sz="280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Phương thức biểu đạt chính:</a:t>
            </a:r>
            <a:r>
              <a:rPr lang="en-US" sz="2800">
                <a:solidFill>
                  <a:srgbClr val="000000"/>
                </a:solidFill>
                <a:latin typeface="Times New Roman" panose="02020603050405020304" pitchFamily="18" charset="0"/>
                <a:ea typeface="Times New Roman" panose="02020603050405020304" pitchFamily="18" charset="0"/>
              </a:rPr>
              <a:t> Biểu cảm kết hợp tự sự, miêu tả.</a:t>
            </a:r>
            <a:endParaRPr lang="en-US" sz="2800">
              <a:latin typeface="Times New Roman" panose="02020603050405020304" pitchFamily="18" charset="0"/>
              <a:ea typeface="Times New Roman" panose="02020603050405020304" pitchFamily="18" charset="0"/>
            </a:endParaRPr>
          </a:p>
          <a:p>
            <a:pPr>
              <a:lnSpc>
                <a:spcPct val="150000"/>
              </a:lnSpc>
              <a:spcAft>
                <a:spcPts val="0"/>
              </a:spcAft>
              <a:tabLst>
                <a:tab pos="1386840" algn="l"/>
              </a:tabLst>
            </a:pPr>
            <a:r>
              <a:rPr lang="en-US" sz="2800">
                <a:solidFill>
                  <a:srgbClr val="000000"/>
                </a:solidFill>
                <a:latin typeface="Times New Roman" panose="02020603050405020304" pitchFamily="18" charset="0"/>
                <a:ea typeface="Times New Roman" panose="02020603050405020304" pitchFamily="18" charset="0"/>
              </a:rPr>
              <a:t> * </a:t>
            </a:r>
            <a:r>
              <a:rPr lang="en-US" sz="2800" b="1">
                <a:solidFill>
                  <a:srgbClr val="000000"/>
                </a:solidFill>
                <a:latin typeface="Times New Roman" panose="02020603050405020304" pitchFamily="18" charset="0"/>
                <a:ea typeface="Times New Roman" panose="02020603050405020304" pitchFamily="18" charset="0"/>
              </a:rPr>
              <a:t>Chủ đề</a:t>
            </a:r>
            <a:r>
              <a:rPr lang="en-US" sz="2800">
                <a:solidFill>
                  <a:srgbClr val="000000"/>
                </a:solidFill>
                <a:latin typeface="Times New Roman" panose="02020603050405020304" pitchFamily="18" charset="0"/>
                <a:ea typeface="Times New Roman" panose="02020603050405020304" pitchFamily="18" charset="0"/>
              </a:rPr>
              <a:t>: tình mẫu tử</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202122"/>
                </a:solidFill>
                <a:latin typeface="Times New Roman" panose="02020603050405020304" pitchFamily="18" charset="0"/>
                <a:ea typeface="Times New Roman" panose="02020603050405020304" pitchFamily="18" charset="0"/>
              </a:rPr>
              <a:t> * </a:t>
            </a:r>
            <a:r>
              <a:rPr lang="en-US" sz="2800" b="1">
                <a:solidFill>
                  <a:srgbClr val="202122"/>
                </a:solidFill>
                <a:latin typeface="Times New Roman" panose="02020603050405020304" pitchFamily="18" charset="0"/>
                <a:ea typeface="Times New Roman" panose="02020603050405020304" pitchFamily="18" charset="0"/>
              </a:rPr>
              <a:t>Giọng thơ:</a:t>
            </a:r>
            <a:r>
              <a:rPr lang="en-US" sz="2800">
                <a:solidFill>
                  <a:srgbClr val="202122"/>
                </a:solidFill>
                <a:latin typeface="Times New Roman" panose="02020603050405020304" pitchFamily="18" charset="0"/>
                <a:ea typeface="Times New Roman" panose="02020603050405020304" pitchFamily="18" charset="0"/>
              </a:rPr>
              <a:t> tâm tình, thủ thỉ, trò chuyện, thiết tha.</a:t>
            </a:r>
            <a:endParaRPr lang="en-US" sz="280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68855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1000"/>
                                        <p:tgtEl>
                                          <p:spTgt spid="2">
                                            <p:txEl>
                                              <p:pRg st="6" end="6"/>
                                            </p:txEl>
                                          </p:spTgt>
                                        </p:tgtEl>
                                      </p:cBhvr>
                                    </p:animEffect>
                                    <p:anim calcmode="lin" valueType="num">
                                      <p:cBhvr>
                                        <p:cTn id="4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1000"/>
                                        <p:tgtEl>
                                          <p:spTgt spid="2">
                                            <p:txEl>
                                              <p:pRg st="7" end="7"/>
                                            </p:txEl>
                                          </p:spTgt>
                                        </p:tgtEl>
                                      </p:cBhvr>
                                    </p:animEffect>
                                    <p:anim calcmode="lin" valueType="num">
                                      <p:cBhvr>
                                        <p:cTn id="4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fade">
                                      <p:cBhvr>
                                        <p:cTn id="51" dur="1000"/>
                                        <p:tgtEl>
                                          <p:spTgt spid="2">
                                            <p:txEl>
                                              <p:pRg st="8" end="8"/>
                                            </p:txEl>
                                          </p:spTgt>
                                        </p:tgtEl>
                                      </p:cBhvr>
                                    </p:animEffect>
                                    <p:anim calcmode="lin" valueType="num">
                                      <p:cBhvr>
                                        <p:cTn id="5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6173" y="146293"/>
            <a:ext cx="4537845" cy="523220"/>
          </a:xfrm>
          <a:prstGeom prst="rect">
            <a:avLst/>
          </a:prstGeom>
        </p:spPr>
        <p:txBody>
          <a:bodyPr wrap="none">
            <a:spAutoFit/>
          </a:bodyPr>
          <a:lstStyle/>
          <a:p>
            <a:pPr marL="457200">
              <a:spcAft>
                <a:spcPts val="0"/>
              </a:spcAft>
              <a:tabLst>
                <a:tab pos="628650" algn="l"/>
              </a:tabLst>
            </a:pPr>
            <a:r>
              <a:rPr lang="en-US" sz="2800" b="1">
                <a:solidFill>
                  <a:srgbClr val="FF0000"/>
                </a:solidFill>
                <a:latin typeface="Times New Roman" panose="02020603050405020304" pitchFamily="18" charset="0"/>
                <a:ea typeface="Times New Roman" panose="02020603050405020304" pitchFamily="18" charset="0"/>
              </a:rPr>
              <a:t>GỢI Ý ĐÁP ÁN ĐỀ SỐ 2</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564106" y="669513"/>
            <a:ext cx="11377685" cy="6124754"/>
          </a:xfrm>
          <a:prstGeom prst="rect">
            <a:avLst/>
          </a:prstGeom>
        </p:spPr>
        <p:txBody>
          <a:bodyPr wrap="square">
            <a:spAutoFit/>
          </a:bodyPr>
          <a:lstStyle/>
          <a:p>
            <a:pPr>
              <a:spcAft>
                <a:spcPts val="0"/>
              </a:spcAft>
            </a:pPr>
            <a:r>
              <a:rPr lang="en-US" sz="2800" b="1">
                <a:latin typeface="Times New Roman" panose="02020603050405020304" pitchFamily="18" charset="0"/>
                <a:ea typeface="Times New Roman" panose="02020603050405020304" pitchFamily="18" charset="0"/>
              </a:rPr>
              <a:t>Câu 1:</a:t>
            </a:r>
            <a:r>
              <a:rPr lang="en-US" sz="2800" i="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Đoạn văn trên là lời em bé (người con) nói với mẹ về những trò chơi do em bé sáng tạo ra.</a:t>
            </a:r>
          </a:p>
          <a:p>
            <a:pPr>
              <a:spcAft>
                <a:spcPts val="0"/>
              </a:spcAft>
            </a:pPr>
            <a:r>
              <a:rPr lang="en-US" sz="2800" b="1">
                <a:latin typeface="Times New Roman" panose="02020603050405020304" pitchFamily="18" charset="0"/>
                <a:ea typeface="Times New Roman" panose="02020603050405020304" pitchFamily="18" charset="0"/>
              </a:rPr>
              <a:t>Câu 2:</a:t>
            </a:r>
            <a:endParaRPr lang="en-US" sz="2800">
              <a:latin typeface="Times New Roman" panose="02020603050405020304" pitchFamily="18" charset="0"/>
              <a:ea typeface="Times New Roman" panose="02020603050405020304" pitchFamily="18" charset="0"/>
            </a:endParaRPr>
          </a:p>
          <a:p>
            <a:pPr>
              <a:spcAft>
                <a:spcPts val="0"/>
              </a:spcAft>
            </a:pPr>
            <a:r>
              <a:rPr lang="en-US" sz="2800">
                <a:latin typeface="Times New Roman" panose="02020603050405020304" pitchFamily="18" charset="0"/>
                <a:ea typeface="Times New Roman" panose="02020603050405020304" pitchFamily="18" charset="0"/>
              </a:rPr>
              <a:t>- Phép tu từ so sánh: </a:t>
            </a:r>
            <a:r>
              <a:rPr lang="en-US" sz="2800" i="1">
                <a:latin typeface="Times New Roman" panose="02020603050405020304" pitchFamily="18" charset="0"/>
                <a:ea typeface="Times New Roman" panose="02020603050405020304" pitchFamily="18" charset="0"/>
              </a:rPr>
              <a:t>“Con”</a:t>
            </a:r>
            <a:r>
              <a:rPr lang="en-US" sz="2800">
                <a:latin typeface="Times New Roman" panose="02020603050405020304" pitchFamily="18" charset="0"/>
                <a:ea typeface="Times New Roman" panose="02020603050405020304" pitchFamily="18" charset="0"/>
              </a:rPr>
              <a:t> được so sánh với </a:t>
            </a:r>
            <a:r>
              <a:rPr lang="en-US" sz="2800" i="1">
                <a:latin typeface="Times New Roman" panose="02020603050405020304" pitchFamily="18" charset="0"/>
                <a:ea typeface="Times New Roman" panose="02020603050405020304" pitchFamily="18" charset="0"/>
              </a:rPr>
              <a:t>“sóng</a:t>
            </a:r>
            <a:r>
              <a:rPr lang="en-US" sz="2800">
                <a:latin typeface="Times New Roman" panose="02020603050405020304" pitchFamily="18" charset="0"/>
                <a:ea typeface="Times New Roman" panose="02020603050405020304" pitchFamily="18" charset="0"/>
              </a:rPr>
              <a:t>”, “</a:t>
            </a:r>
            <a:r>
              <a:rPr lang="en-US" sz="2800" i="1">
                <a:latin typeface="Times New Roman" panose="02020603050405020304" pitchFamily="18" charset="0"/>
                <a:ea typeface="Times New Roman" panose="02020603050405020304" pitchFamily="18" charset="0"/>
              </a:rPr>
              <a:t>mẹ</a:t>
            </a:r>
            <a:r>
              <a:rPr lang="en-US" sz="2800">
                <a:latin typeface="Times New Roman" panose="02020603050405020304" pitchFamily="18" charset="0"/>
                <a:ea typeface="Times New Roman" panose="02020603050405020304" pitchFamily="18" charset="0"/>
              </a:rPr>
              <a:t>” được ví như “</a:t>
            </a:r>
            <a:r>
              <a:rPr lang="en-US" sz="2800" i="1">
                <a:latin typeface="Times New Roman" panose="02020603050405020304" pitchFamily="18" charset="0"/>
                <a:ea typeface="Times New Roman" panose="02020603050405020304" pitchFamily="18" charset="0"/>
              </a:rPr>
              <a:t>bến bờ kì lạ”</a:t>
            </a:r>
            <a:r>
              <a:rPr lang="en-US" sz="2800">
                <a:latin typeface="Times New Roman" panose="02020603050405020304" pitchFamily="18" charset="0"/>
                <a:ea typeface="Times New Roman" panose="02020603050405020304" pitchFamily="18" charset="0"/>
              </a:rPr>
              <a:t> ; quan hệ </a:t>
            </a:r>
            <a:r>
              <a:rPr lang="en-US" sz="2800" i="1">
                <a:latin typeface="Times New Roman" panose="02020603050405020304" pitchFamily="18" charset="0"/>
                <a:ea typeface="Times New Roman" panose="02020603050405020304" pitchFamily="18" charset="0"/>
              </a:rPr>
              <a:t>“mẹ và con”</a:t>
            </a:r>
            <a:r>
              <a:rPr lang="en-US" sz="2800">
                <a:latin typeface="Times New Roman" panose="02020603050405020304" pitchFamily="18" charset="0"/>
                <a:ea typeface="Times New Roman" panose="02020603050405020304" pitchFamily="18" charset="0"/>
              </a:rPr>
              <a:t> được so sánh với quan hệ giữa </a:t>
            </a:r>
            <a:r>
              <a:rPr lang="en-US" sz="2800" i="1">
                <a:latin typeface="Times New Roman" panose="02020603050405020304" pitchFamily="18" charset="0"/>
                <a:ea typeface="Times New Roman" panose="02020603050405020304" pitchFamily="18" charset="0"/>
              </a:rPr>
              <a:t>“sóng và bến bờ”</a:t>
            </a:r>
            <a:endParaRPr lang="en-US" sz="2800">
              <a:latin typeface="Times New Roman" panose="02020603050405020304" pitchFamily="18" charset="0"/>
              <a:ea typeface="Times New Roman" panose="02020603050405020304" pitchFamily="18" charset="0"/>
            </a:endParaRPr>
          </a:p>
          <a:p>
            <a:pPr>
              <a:spcAft>
                <a:spcPts val="0"/>
              </a:spcAft>
            </a:pPr>
            <a:r>
              <a:rPr lang="en-US" sz="2800">
                <a:latin typeface="Times New Roman" panose="02020603050405020304" pitchFamily="18" charset="0"/>
                <a:ea typeface="Times New Roman" panose="02020603050405020304" pitchFamily="18" charset="0"/>
              </a:rPr>
              <a:t>- Tác dụng: </a:t>
            </a:r>
          </a:p>
          <a:p>
            <a:pPr>
              <a:spcAft>
                <a:spcPts val="0"/>
              </a:spcAft>
            </a:pPr>
            <a:r>
              <a:rPr lang="en-US" sz="2800">
                <a:latin typeface="Times New Roman" panose="02020603050405020304" pitchFamily="18" charset="0"/>
                <a:ea typeface="Times New Roman" panose="02020603050405020304" pitchFamily="18" charset="0"/>
              </a:rPr>
              <a:t>+ Làm cho câu thơ thêm sinh động, gợi hình, gợi cảm.</a:t>
            </a:r>
          </a:p>
          <a:p>
            <a:pPr>
              <a:spcAft>
                <a:spcPts val="0"/>
              </a:spcAft>
            </a:pPr>
            <a:r>
              <a:rPr lang="en-US" sz="2800">
                <a:latin typeface="Times New Roman" panose="02020603050405020304" pitchFamily="18" charset="0"/>
                <a:ea typeface="Times New Roman" panose="02020603050405020304" pitchFamily="18" charset="0"/>
              </a:rPr>
              <a:t>+ Ca ngợi tình mẫu tử thiêng liêng, bất diệt. Hình ảnh người mẹ hiện lên trở thành nguồn vui ấm áp, liêng liêng vô cùng đối với em. Cách so sánh “mẹ là bến bờ kì lạ” để ca ngợi tình yêu thương bao la,tấm lòng bao dung, rộng mở của mẹ, mẹ là vành nôi ấm áp trở che cho con.</a:t>
            </a:r>
          </a:p>
          <a:p>
            <a:pPr>
              <a:spcAft>
                <a:spcPts val="0"/>
              </a:spcAft>
            </a:pPr>
            <a:r>
              <a:rPr lang="en-US" sz="2800">
                <a:latin typeface="Times New Roman" panose="02020603050405020304" pitchFamily="18" charset="0"/>
                <a:ea typeface="Times New Roman" panose="02020603050405020304" pitchFamily="18" charset="0"/>
              </a:rPr>
              <a:t>+ Quan hệ  “mẹ-con” được nâng lên giống như quan hệ giữa “sóng- bến bờ” khẳng định, ngợi ca tình mẹ con là tình cảm tự nhiên, trường tồn, vĩnh hằng</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53553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275" y="1705971"/>
            <a:ext cx="10740788" cy="3408112"/>
          </a:xfrm>
          <a:prstGeom prst="rect">
            <a:avLst/>
          </a:prstGeom>
        </p:spPr>
        <p:txBody>
          <a:bodyPr wrap="square">
            <a:spAutoFit/>
          </a:bodyPr>
          <a:lstStyle/>
          <a:p>
            <a:pPr>
              <a:lnSpc>
                <a:spcPct val="200000"/>
              </a:lnSpc>
              <a:spcAft>
                <a:spcPts val="0"/>
              </a:spcAft>
            </a:pPr>
            <a:r>
              <a:rPr lang="en-US" sz="2800" b="1">
                <a:latin typeface="Times New Roman" panose="02020603050405020304" pitchFamily="18" charset="0"/>
                <a:ea typeface="Times New Roman" panose="02020603050405020304" pitchFamily="18" charset="0"/>
              </a:rPr>
              <a:t>Câu 3:</a:t>
            </a:r>
            <a:r>
              <a:rPr lang="en-US" sz="2800">
                <a:latin typeface="Times New Roman" panose="02020603050405020304" pitchFamily="18" charset="0"/>
                <a:ea typeface="Times New Roman" panose="02020603050405020304" pitchFamily="18" charset="0"/>
              </a:rPr>
              <a:t> Em hiểu câu thơ </a:t>
            </a:r>
            <a:r>
              <a:rPr lang="en-US" sz="2800" i="1">
                <a:latin typeface="Times New Roman" panose="02020603050405020304" pitchFamily="18" charset="0"/>
                <a:ea typeface="Times New Roman" panose="02020603050405020304" pitchFamily="18" charset="0"/>
              </a:rPr>
              <a:t>“Và không  ai trên thế gian này biết mẹ con ta đang ở chốn nào”</a:t>
            </a:r>
            <a:r>
              <a:rPr lang="en-US" sz="2800">
                <a:latin typeface="Times New Roman" panose="02020603050405020304" pitchFamily="18" charset="0"/>
                <a:ea typeface="Times New Roman" panose="02020603050405020304" pitchFamily="18" charset="0"/>
              </a:rPr>
              <a:t> nghĩa là tình mẹ con được nâng lên kích cỡ vũ trụ, lớn lao, bất diệt. Câu thơ khẳng định, nâng tình mẹ con lên tầng cao của vũ trụ, tình mẹ con xuất hiện ở khắp mọi nơi, không ai có thể chia tách được</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626108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5" y="504968"/>
            <a:ext cx="11259404" cy="5909310"/>
          </a:xfrm>
          <a:prstGeom prst="rect">
            <a:avLst/>
          </a:prstGeom>
        </p:spPr>
        <p:txBody>
          <a:bodyPr wrap="square">
            <a:spAutoFit/>
          </a:bodyPr>
          <a:lstStyle/>
          <a:p>
            <a:pPr>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4</a:t>
            </a:r>
            <a:r>
              <a:rPr lang="en-US" sz="2800">
                <a:latin typeface="Times New Roman" panose="02020603050405020304" pitchFamily="18" charset="0"/>
                <a:ea typeface="Times New Roman" panose="02020603050405020304" pitchFamily="18" charset="0"/>
                <a:cs typeface="Times New Roman" panose="02020603050405020304" pitchFamily="18" charset="0"/>
              </a:rPr>
              <a:t>: Đọc đoạn thơ, em rút ra cho mình những thông điệp</a:t>
            </a:r>
          </a:p>
          <a:p>
            <a:pPr marL="342900" lvl="0" indent="-342900">
              <a:lnSpc>
                <a:spcPct val="150000"/>
              </a:lnSpc>
              <a:spcAft>
                <a:spcPts val="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Tình mẫu tử là tình cảm thiêng liêng, là cội cuồn sức mạnh giúp con người vượt qua mọi cám dỗ trong cuộc đời.</a:t>
            </a:r>
          </a:p>
          <a:p>
            <a:pPr marL="342900" lvl="0" indent="-342900">
              <a:lnSpc>
                <a:spcPct val="150000"/>
              </a:lnSpc>
              <a:spcAft>
                <a:spcPts val="0"/>
              </a:spcAft>
              <a:buFont typeface="Arial" panose="020B060402020202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Có mẹ là có cả thế giới.</a:t>
            </a:r>
          </a:p>
          <a:p>
            <a:pPr marL="53975" lvl="0" indent="-53975">
              <a:lnSpc>
                <a:spcPct val="150000"/>
              </a:lnSpc>
              <a:spcAft>
                <a:spcPts val="0"/>
              </a:spcAft>
              <a:buFont typeface="Arial" panose="020B0604020202020204" pitchFamily="34" charset="0"/>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Cần </a:t>
            </a:r>
            <a:r>
              <a:rPr lang="en-US" sz="2800">
                <a:latin typeface="Times New Roman" panose="02020603050405020304" pitchFamily="18" charset="0"/>
                <a:ea typeface="Times New Roman" panose="02020603050405020304" pitchFamily="18" charset="0"/>
                <a:cs typeface="Times New Roman" panose="02020603050405020304" pitchFamily="18" charset="0"/>
              </a:rPr>
              <a:t>trân trọng, biết ơn, yêu thương mẹ nhiều hơn,vì mẹ đã vất vả, hi sinh cuộc đời mình cho con.</a:t>
            </a:r>
          </a:p>
          <a:p>
            <a:pPr indent="-228600" algn="just">
              <a:lnSpc>
                <a:spcPct val="150000"/>
              </a:lnSpc>
              <a:spcAft>
                <a:spcPts val="0"/>
              </a:spcAft>
              <a:tabLst>
                <a:tab pos="169545" algn="l"/>
              </a:tabLst>
            </a:pP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smtClean="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Sống có trách nhiệm với bản thân và gia đình.</a:t>
            </a:r>
          </a:p>
          <a:p>
            <a:pPr indent="-228600" algn="just">
              <a:lnSpc>
                <a:spcPct val="150000"/>
              </a:lnSpc>
              <a:spcAft>
                <a:spcPts val="0"/>
              </a:spcAft>
              <a:tabLst>
                <a:tab pos="175895" algn="l"/>
              </a:tabLst>
            </a:pP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smtClean="0">
                <a:latin typeface="Times New Roman" panose="02020603050405020304" pitchFamily="18" charset="0"/>
                <a:ea typeface="Calibri" panose="020F0502020204030204" pitchFamily="34" charset="0"/>
                <a:cs typeface="Times New Roman" panose="02020603050405020304" pitchFamily="18" charset="0"/>
              </a:rPr>
              <a:t>-  Cuộc </a:t>
            </a:r>
            <a:r>
              <a:rPr lang="en-US" sz="2800">
                <a:latin typeface="Times New Roman" panose="02020603050405020304" pitchFamily="18" charset="0"/>
                <a:ea typeface="Calibri" panose="020F0502020204030204" pitchFamily="34" charset="0"/>
                <a:cs typeface="Times New Roman" panose="02020603050405020304" pitchFamily="18" charset="0"/>
              </a:rPr>
              <a:t>đời có bao sự đổi thay nhưng tình yêu thương vô bờ bến của mẹ dành cho con thì không bao giờ thay đổi.</a:t>
            </a:r>
          </a:p>
        </p:txBody>
      </p:sp>
    </p:spTree>
    <p:custDataLst>
      <p:tags r:id="rId1"/>
    </p:custDataLst>
    <p:extLst>
      <p:ext uri="{BB962C8B-B14F-4D97-AF65-F5344CB8AC3E}">
        <p14:creationId xmlns:p14="http://schemas.microsoft.com/office/powerpoint/2010/main" val="2281813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2178"/>
            <a:ext cx="9262281" cy="523220"/>
          </a:xfrm>
          <a:prstGeom prst="rect">
            <a:avLst/>
          </a:prstGeom>
        </p:spPr>
        <p:txBody>
          <a:bodyPr wrap="squar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LUYỆN TẬP ĐỌC HIỂU NGỮ LIỆU NGOÀI </a:t>
            </a: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0" y="1140559"/>
            <a:ext cx="9630771" cy="523220"/>
          </a:xfrm>
          <a:prstGeom prst="rect">
            <a:avLst/>
          </a:prstGeom>
        </p:spPr>
        <p:txBody>
          <a:bodyPr wrap="square">
            <a:spAutoFit/>
          </a:bodyPr>
          <a:lstStyle/>
          <a:p>
            <a:pPr algn="ctr">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SỐ </a:t>
            </a: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280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smtClean="0">
                <a:latin typeface="Times New Roman" panose="02020603050405020304" pitchFamily="18" charset="0"/>
                <a:ea typeface="Calibri" panose="020F0502020204030204" pitchFamily="34" charset="0"/>
                <a:cs typeface="Times New Roman" panose="02020603050405020304" pitchFamily="18" charset="0"/>
              </a:rPr>
              <a:t>Đọc </a:t>
            </a:r>
            <a:r>
              <a:rPr lang="en-US" sz="2800" b="1">
                <a:latin typeface="Times New Roman" panose="02020603050405020304" pitchFamily="18" charset="0"/>
                <a:ea typeface="Calibri" panose="020F0502020204030204" pitchFamily="34" charset="0"/>
                <a:cs typeface="Times New Roman" panose="02020603050405020304" pitchFamily="18" charset="0"/>
              </a:rPr>
              <a:t>đoạn thơ sau và trả lời các câu hỏi: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905301" y="1970828"/>
            <a:ext cx="10490580" cy="4401205"/>
          </a:xfrm>
          <a:prstGeom prst="rect">
            <a:avLst/>
          </a:prstGeom>
        </p:spPr>
        <p:txBody>
          <a:bodyPr wrap="square">
            <a:spAutoFit/>
          </a:bodyPr>
          <a:lstStyle/>
          <a:p>
            <a:pPr algn="just">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i="1">
                <a:latin typeface="Times New Roman" panose="02020603050405020304" pitchFamily="18" charset="0"/>
                <a:ea typeface="Calibri" panose="020F0502020204030204" pitchFamily="34" charset="0"/>
                <a:cs typeface="Times New Roman" panose="02020603050405020304" pitchFamily="18" charset="0"/>
              </a:rPr>
              <a:t>…Quê hương là vòng tay ấm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                                  Con nằm ngủ giữa mưa đêm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                                  Quê hương là đêm trăng tỏ</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                                  Hoa cau rụng trắng ngoài thềm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i="1">
                <a:latin typeface="Times New Roman" panose="02020603050405020304" pitchFamily="18" charset="0"/>
                <a:ea typeface="Calibri" panose="020F0502020204030204" pitchFamily="34" charset="0"/>
                <a:cs typeface="Times New Roman" panose="02020603050405020304" pitchFamily="18" charset="0"/>
              </a:rPr>
              <a:t> </a:t>
            </a:r>
            <a:r>
              <a:rPr lang="en-US" sz="2800" i="1" smtClean="0">
                <a:latin typeface="Times New Roman" panose="02020603050405020304" pitchFamily="18" charset="0"/>
                <a:ea typeface="Calibri" panose="020F0502020204030204" pitchFamily="34" charset="0"/>
                <a:cs typeface="Times New Roman" panose="02020603050405020304" pitchFamily="18" charset="0"/>
              </a:rPr>
              <a:t>                                Quê </a:t>
            </a:r>
            <a:r>
              <a:rPr lang="en-US" sz="2800" i="1">
                <a:latin typeface="Times New Roman" panose="02020603050405020304" pitchFamily="18" charset="0"/>
                <a:ea typeface="Calibri" panose="020F0502020204030204" pitchFamily="34" charset="0"/>
                <a:cs typeface="Times New Roman" panose="02020603050405020304" pitchFamily="18" charset="0"/>
              </a:rPr>
              <a:t>hương mỗi người chỉ một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fr-FR" sz="2800" i="1">
                <a:latin typeface="Times New Roman" panose="02020603050405020304" pitchFamily="18" charset="0"/>
                <a:ea typeface="Calibri" panose="020F0502020204030204" pitchFamily="34" charset="0"/>
                <a:cs typeface="Times New Roman" panose="02020603050405020304" pitchFamily="18" charset="0"/>
              </a:rPr>
              <a:t>                                 Như là chỉ một mẹ thôi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fr-FR" sz="2800" i="1">
                <a:latin typeface="Times New Roman" panose="02020603050405020304" pitchFamily="18" charset="0"/>
                <a:ea typeface="Calibri" panose="020F0502020204030204" pitchFamily="34" charset="0"/>
                <a:cs typeface="Times New Roman" panose="02020603050405020304" pitchFamily="18" charset="0"/>
              </a:rPr>
              <a:t>                                 </a:t>
            </a:r>
            <a:r>
              <a:rPr lang="fr-FR" sz="2800" i="1" smtClean="0">
                <a:latin typeface="Times New Roman" panose="02020603050405020304" pitchFamily="18" charset="0"/>
                <a:ea typeface="Calibri" panose="020F0502020204030204" pitchFamily="34" charset="0"/>
                <a:cs typeface="Times New Roman" panose="02020603050405020304" pitchFamily="18" charset="0"/>
              </a:rPr>
              <a:t>Quê </a:t>
            </a:r>
            <a:r>
              <a:rPr lang="fr-FR" sz="2800" i="1">
                <a:latin typeface="Times New Roman" panose="02020603050405020304" pitchFamily="18" charset="0"/>
                <a:ea typeface="Calibri" panose="020F0502020204030204" pitchFamily="34" charset="0"/>
                <a:cs typeface="Times New Roman" panose="02020603050405020304" pitchFamily="18" charset="0"/>
              </a:rPr>
              <a:t>hương nếu ai không nhớ</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fr-FR" sz="2800" i="1">
                <a:latin typeface="Times New Roman" panose="02020603050405020304" pitchFamily="18" charset="0"/>
                <a:ea typeface="Calibri" panose="020F0502020204030204" pitchFamily="34" charset="0"/>
                <a:cs typeface="Times New Roman" panose="02020603050405020304" pitchFamily="18" charset="0"/>
              </a:rPr>
              <a:t>                                 </a:t>
            </a:r>
            <a:r>
              <a:rPr lang="fr-FR" sz="2800" i="1" smtClean="0">
                <a:latin typeface="Times New Roman" panose="02020603050405020304" pitchFamily="18" charset="0"/>
                <a:ea typeface="Calibri" panose="020F0502020204030204" pitchFamily="34" charset="0"/>
                <a:cs typeface="Times New Roman" panose="02020603050405020304" pitchFamily="18" charset="0"/>
              </a:rPr>
              <a:t>Sẽ </a:t>
            </a:r>
            <a:r>
              <a:rPr lang="fr-FR" sz="2800" i="1">
                <a:latin typeface="Times New Roman" panose="02020603050405020304" pitchFamily="18" charset="0"/>
                <a:ea typeface="Calibri" panose="020F0502020204030204" pitchFamily="34" charset="0"/>
                <a:cs typeface="Times New Roman" panose="02020603050405020304" pitchFamily="18" charset="0"/>
              </a:rPr>
              <a:t>không lớn nổi thành người.”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fr-FR" sz="2800">
                <a:latin typeface="Times New Roman" panose="02020603050405020304" pitchFamily="18" charset="0"/>
                <a:ea typeface="Calibri" panose="020F0502020204030204" pitchFamily="34" charset="0"/>
                <a:cs typeface="Times New Roman" panose="02020603050405020304" pitchFamily="18" charset="0"/>
              </a:rPr>
              <a:t>                                     </a:t>
            </a:r>
            <a:r>
              <a:rPr lang="fr-FR" sz="2800" smtClean="0">
                <a:latin typeface="Times New Roman" panose="02020603050405020304" pitchFamily="18" charset="0"/>
                <a:ea typeface="Calibri" panose="020F0502020204030204" pitchFamily="34" charset="0"/>
                <a:cs typeface="Times New Roman" panose="02020603050405020304" pitchFamily="18" charset="0"/>
              </a:rPr>
              <a:t> </a:t>
            </a:r>
            <a:r>
              <a:rPr lang="fr-FR" sz="2800">
                <a:latin typeface="Times New Roman" panose="02020603050405020304" pitchFamily="18" charset="0"/>
                <a:ea typeface="Calibri" panose="020F0502020204030204" pitchFamily="34" charset="0"/>
                <a:cs typeface="Times New Roman" panose="02020603050405020304" pitchFamily="18" charset="0"/>
              </a:rPr>
              <a:t>(Trích bài thơ «</a:t>
            </a:r>
            <a:r>
              <a:rPr lang="fr-FR" sz="2800" b="1" i="1">
                <a:latin typeface="Times New Roman" panose="02020603050405020304" pitchFamily="18" charset="0"/>
                <a:ea typeface="Calibri" panose="020F0502020204030204" pitchFamily="34" charset="0"/>
                <a:cs typeface="Times New Roman" panose="02020603050405020304" pitchFamily="18" charset="0"/>
              </a:rPr>
              <a:t>Quê hương</a:t>
            </a:r>
            <a:r>
              <a:rPr lang="fr-FR" sz="2800">
                <a:latin typeface="Times New Roman" panose="02020603050405020304" pitchFamily="18" charset="0"/>
                <a:ea typeface="Calibri" panose="020F0502020204030204" pitchFamily="34" charset="0"/>
                <a:cs typeface="Times New Roman" panose="02020603050405020304" pitchFamily="18" charset="0"/>
              </a:rPr>
              <a:t>” – Đỗ Trung Quân</a:t>
            </a:r>
            <a:r>
              <a:rPr lang="fr-FR" sz="280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476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1695" y="1624084"/>
            <a:ext cx="10645254" cy="3323987"/>
          </a:xfrm>
          <a:prstGeom prst="rect">
            <a:avLst/>
          </a:prstGeom>
        </p:spPr>
        <p:txBody>
          <a:bodyPr wrap="square">
            <a:spAutoFit/>
          </a:bodyPr>
          <a:lstStyle/>
          <a:p>
            <a:pPr algn="just">
              <a:lnSpc>
                <a:spcPct val="150000"/>
              </a:lnSpc>
              <a:spcAft>
                <a:spcPts val="0"/>
              </a:spcAft>
            </a:pPr>
            <a:r>
              <a:rPr lang="fr-FR" sz="2800" b="1">
                <a:latin typeface="Times New Roman" panose="02020603050405020304" pitchFamily="18" charset="0"/>
                <a:ea typeface="Calibri" panose="020F0502020204030204" pitchFamily="34" charset="0"/>
                <a:cs typeface="Times New Roman" panose="02020603050405020304" pitchFamily="18" charset="0"/>
              </a:rPr>
              <a:t>Câu 1. </a:t>
            </a:r>
            <a:r>
              <a:rPr lang="fr-FR" sz="2800">
                <a:latin typeface="Times New Roman" panose="02020603050405020304" pitchFamily="18" charset="0"/>
                <a:ea typeface="Calibri" panose="020F0502020204030204" pitchFamily="34" charset="0"/>
                <a:cs typeface="Times New Roman" panose="02020603050405020304" pitchFamily="18" charset="0"/>
              </a:rPr>
              <a:t>Xác định phương thức biểu đạt chính trong đoạn thơ trên?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fr-FR" sz="2800" b="1">
                <a:latin typeface="Times New Roman" panose="02020603050405020304" pitchFamily="18" charset="0"/>
                <a:ea typeface="Calibri" panose="020F0502020204030204" pitchFamily="34" charset="0"/>
                <a:cs typeface="Times New Roman" panose="02020603050405020304" pitchFamily="18" charset="0"/>
              </a:rPr>
              <a:t>Câu 2. </a:t>
            </a:r>
            <a:r>
              <a:rPr lang="fr-FR" sz="2800">
                <a:latin typeface="Times New Roman" panose="02020603050405020304" pitchFamily="18" charset="0"/>
                <a:ea typeface="Calibri" panose="020F0502020204030204" pitchFamily="34" charset="0"/>
                <a:cs typeface="Times New Roman" panose="02020603050405020304" pitchFamily="18" charset="0"/>
              </a:rPr>
              <a:t>Xác định nội dung của đoạn thơ?</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fr-FR" sz="2800" b="1">
                <a:latin typeface="Times New Roman" panose="02020603050405020304" pitchFamily="18" charset="0"/>
                <a:ea typeface="Calibri" panose="020F0502020204030204" pitchFamily="34" charset="0"/>
                <a:cs typeface="Times New Roman" panose="02020603050405020304" pitchFamily="18" charset="0"/>
              </a:rPr>
              <a:t>Câu 3. </a:t>
            </a:r>
            <a:r>
              <a:rPr lang="fr-FR" sz="2800">
                <a:latin typeface="Times New Roman" panose="02020603050405020304" pitchFamily="18" charset="0"/>
                <a:ea typeface="Calibri" panose="020F0502020204030204" pitchFamily="34" charset="0"/>
                <a:cs typeface="Times New Roman" panose="02020603050405020304" pitchFamily="18" charset="0"/>
              </a:rPr>
              <a:t>Tìm và phân tích tác dụng của các biện pháp tu từ có trong đoạn thơ?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fr-FR" sz="2800" b="1">
                <a:latin typeface="Times New Roman" panose="02020603050405020304" pitchFamily="18" charset="0"/>
                <a:ea typeface="Calibri" panose="020F0502020204030204" pitchFamily="34" charset="0"/>
                <a:cs typeface="Times New Roman" panose="02020603050405020304" pitchFamily="18" charset="0"/>
              </a:rPr>
              <a:t>Câu 4. </a:t>
            </a:r>
            <a:r>
              <a:rPr lang="fr-FR" sz="2800">
                <a:latin typeface="Times New Roman" panose="02020603050405020304" pitchFamily="18" charset="0"/>
                <a:ea typeface="Calibri" panose="020F0502020204030204" pitchFamily="34" charset="0"/>
                <a:cs typeface="Times New Roman" panose="02020603050405020304" pitchFamily="18" charset="0"/>
              </a:rPr>
              <a:t>Qua đoạn thơ tác giả muốn gửi gắm tới người đọc thông điệp gì</a:t>
            </a:r>
            <a:r>
              <a:rPr lang="fr-FR" sz="280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7330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1432" y="828681"/>
            <a:ext cx="4076180"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Ý ĐÁP ÁN ĐỀ SỐ 3</a:t>
            </a:r>
            <a:endParaRPr lang="en-US" sz="2800"/>
          </a:p>
        </p:txBody>
      </p:sp>
      <p:sp>
        <p:nvSpPr>
          <p:cNvPr id="3" name="Rectangle 2"/>
          <p:cNvSpPr/>
          <p:nvPr/>
        </p:nvSpPr>
        <p:spPr>
          <a:xfrm>
            <a:off x="971265" y="2252598"/>
            <a:ext cx="10765810" cy="2546338"/>
          </a:xfrm>
          <a:prstGeom prst="rect">
            <a:avLst/>
          </a:prstGeom>
        </p:spPr>
        <p:txBody>
          <a:bodyPr wrap="square">
            <a:spAutoFit/>
          </a:bodyPr>
          <a:lstStyle/>
          <a:p>
            <a:pPr algn="just">
              <a:lnSpc>
                <a:spcPct val="200000"/>
              </a:lnSpc>
              <a:spcAft>
                <a:spcPts val="0"/>
              </a:spcAft>
            </a:pPr>
            <a:r>
              <a:rPr lang="fr-FR" sz="2800" b="1">
                <a:latin typeface="Times New Roman" panose="02020603050405020304" pitchFamily="18" charset="0"/>
                <a:ea typeface="Calibri" panose="020F0502020204030204" pitchFamily="34" charset="0"/>
                <a:cs typeface="Times New Roman" panose="02020603050405020304" pitchFamily="18" charset="0"/>
              </a:rPr>
              <a:t>Câu 1. </a:t>
            </a:r>
            <a:r>
              <a:rPr lang="fr-FR" sz="2800">
                <a:latin typeface="Times New Roman" panose="02020603050405020304" pitchFamily="18" charset="0"/>
                <a:ea typeface="Calibri" panose="020F0502020204030204" pitchFamily="34" charset="0"/>
                <a:cs typeface="Times New Roman" panose="02020603050405020304" pitchFamily="18" charset="0"/>
              </a:rPr>
              <a:t>Phương thức biểu đạt chính trong đoạn thơ trên: </a:t>
            </a:r>
            <a:r>
              <a:rPr lang="en-US" sz="2800">
                <a:latin typeface="Times New Roman" panose="02020603050405020304" pitchFamily="18" charset="0"/>
                <a:ea typeface="Calibri" panose="020F0502020204030204" pitchFamily="34" charset="0"/>
                <a:cs typeface="Times New Roman" panose="02020603050405020304" pitchFamily="18" charset="0"/>
              </a:rPr>
              <a:t>biểu cảm                             </a:t>
            </a:r>
          </a:p>
          <a:p>
            <a:pPr>
              <a:lnSpc>
                <a:spcPct val="200000"/>
              </a:lnSpc>
              <a:spcAft>
                <a:spcPts val="0"/>
              </a:spcAft>
            </a:pPr>
            <a:r>
              <a:rPr lang="fr-FR" sz="2800" b="1">
                <a:latin typeface="Times New Roman" panose="02020603050405020304" pitchFamily="18" charset="0"/>
                <a:ea typeface="Times New Roman" panose="02020603050405020304" pitchFamily="18" charset="0"/>
              </a:rPr>
              <a:t>Câu 2. </a:t>
            </a:r>
            <a:r>
              <a:rPr lang="fr-FR" sz="2800">
                <a:latin typeface="Times New Roman" panose="02020603050405020304" pitchFamily="18" charset="0"/>
                <a:ea typeface="Times New Roman" panose="02020603050405020304" pitchFamily="18" charset="0"/>
              </a:rPr>
              <a:t>Xác định nội dung của đoạn thơ: </a:t>
            </a:r>
            <a:r>
              <a:rPr lang="en-US" sz="2800">
                <a:latin typeface="Times New Roman" panose="02020603050405020304" pitchFamily="18" charset="0"/>
                <a:ea typeface="Times New Roman" panose="02020603050405020304" pitchFamily="18" charset="0"/>
              </a:rPr>
              <a:t>Đoạn thơ đã thể hiện được tình cảm yêu thương, gắn bó tha  thiết, sâu nặng với quê  hương của tác giả</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412633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683" y="655093"/>
            <a:ext cx="11013744" cy="5909310"/>
          </a:xfrm>
          <a:prstGeom prst="rect">
            <a:avLst/>
          </a:prstGeom>
        </p:spPr>
        <p:txBody>
          <a:bodyPr wrap="square">
            <a:spAutoFit/>
          </a:bodyPr>
          <a:lstStyle/>
          <a:p>
            <a:pPr algn="just">
              <a:lnSpc>
                <a:spcPct val="150000"/>
              </a:lnSpc>
              <a:spcAft>
                <a:spcPts val="0"/>
              </a:spcAft>
            </a:pPr>
            <a:r>
              <a:rPr lang="fr-FR" sz="2800" b="1">
                <a:latin typeface="Times New Roman" panose="02020603050405020304" pitchFamily="18" charset="0"/>
                <a:ea typeface="Calibri" panose="020F0502020204030204" pitchFamily="34" charset="0"/>
                <a:cs typeface="Times New Roman" panose="02020603050405020304" pitchFamily="18" charset="0"/>
              </a:rPr>
              <a:t>Câu 3.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 Biện pháp tu từ</a:t>
            </a:r>
            <a:r>
              <a:rPr lang="en-US" sz="28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 Điệp ngữ “quê hương” được lặp lại 4 lần.</a:t>
            </a: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 So sánh: </a:t>
            </a:r>
            <a:r>
              <a:rPr lang="en-US" sz="2800" i="1">
                <a:latin typeface="Times New Roman" panose="02020603050405020304" pitchFamily="18" charset="0"/>
                <a:ea typeface="Calibri" panose="020F0502020204030204" pitchFamily="34" charset="0"/>
                <a:cs typeface="Times New Roman" panose="02020603050405020304" pitchFamily="18" charset="0"/>
              </a:rPr>
              <a:t>Quê hương là vòng tay ấm; là đêm trăng tỏ; như là chỉ một mẹ thôi.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 Tác dụng: </a:t>
            </a:r>
            <a:r>
              <a:rPr lang="en-US" sz="2800">
                <a:latin typeface="Times New Roman" panose="02020603050405020304" pitchFamily="18" charset="0"/>
                <a:ea typeface="Calibri" panose="020F0502020204030204" pitchFamily="34" charset="0"/>
                <a:cs typeface="Times New Roman" panose="02020603050405020304" pitchFamily="18" charset="0"/>
              </a:rPr>
              <a:t>Nhẫn mạnh tình yêu tha thiết, sự gắn bó sâu nặng với quê hương của tác giả. Đồng thời đã làm nổi bật hình ảnh quê hương thật bình dị, mộc mạc nhưng cũng thật ấm áp, gần gũi, thân thương, máu thịt, thắm thiết.</a:t>
            </a:r>
          </a:p>
        </p:txBody>
      </p:sp>
    </p:spTree>
    <p:custDataLst>
      <p:tags r:id="rId1"/>
    </p:custDataLst>
    <p:extLst>
      <p:ext uri="{BB962C8B-B14F-4D97-AF65-F5344CB8AC3E}">
        <p14:creationId xmlns:p14="http://schemas.microsoft.com/office/powerpoint/2010/main" val="3461410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5469" y="1692323"/>
            <a:ext cx="10085695" cy="3323987"/>
          </a:xfrm>
          <a:prstGeom prst="rect">
            <a:avLst/>
          </a:prstGeom>
        </p:spPr>
        <p:txBody>
          <a:bodyPr wrap="square">
            <a:spAutoFit/>
          </a:bodyPr>
          <a:lstStyle/>
          <a:p>
            <a:pPr algn="just">
              <a:lnSpc>
                <a:spcPct val="150000"/>
              </a:lnSpc>
              <a:spcAft>
                <a:spcPts val="0"/>
              </a:spcAft>
            </a:pPr>
            <a:r>
              <a:rPr lang="fr-FR" sz="2800" b="1">
                <a:latin typeface="Times New Roman" panose="02020603050405020304" pitchFamily="18" charset="0"/>
                <a:ea typeface="Calibri" panose="020F0502020204030204" pitchFamily="34" charset="0"/>
                <a:cs typeface="Times New Roman" panose="02020603050405020304" pitchFamily="18" charset="0"/>
              </a:rPr>
              <a:t>Câu 4.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 HS xác định thông điệp có ý nghĩa nhất đối với bản thân:</a:t>
            </a:r>
          </a:p>
          <a:p>
            <a:pPr algn="just">
              <a:lnSpc>
                <a:spcPct val="150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 Vai trò của quê hương.</a:t>
            </a:r>
          </a:p>
          <a:p>
            <a:pPr>
              <a:lnSpc>
                <a:spcPct val="150000"/>
              </a:lnSpc>
              <a:spcAft>
                <a:spcPts val="0"/>
              </a:spcAft>
            </a:pPr>
            <a:r>
              <a:rPr lang="en-US" sz="2800">
                <a:latin typeface="Times New Roman" panose="02020603050405020304" pitchFamily="18" charset="0"/>
                <a:ea typeface="Times New Roman" panose="02020603050405020304" pitchFamily="18" charset="0"/>
              </a:rPr>
              <a:t>+ Giáo dục tình yêu quê hương.</a:t>
            </a:r>
          </a:p>
          <a:p>
            <a:pPr>
              <a:lnSpc>
                <a:spcPct val="150000"/>
              </a:lnSpc>
              <a:spcAft>
                <a:spcPts val="0"/>
              </a:spcAft>
            </a:pPr>
            <a:r>
              <a:rPr lang="en-US" sz="2800">
                <a:latin typeface="Times New Roman" panose="02020603050405020304" pitchFamily="18" charset="0"/>
                <a:ea typeface="Times New Roman" panose="02020603050405020304" pitchFamily="18" charset="0"/>
              </a:rPr>
              <a:t>…</a:t>
            </a:r>
          </a:p>
        </p:txBody>
      </p:sp>
    </p:spTree>
    <p:custDataLst>
      <p:tags r:id="rId1"/>
    </p:custDataLst>
    <p:extLst>
      <p:ext uri="{BB962C8B-B14F-4D97-AF65-F5344CB8AC3E}">
        <p14:creationId xmlns:p14="http://schemas.microsoft.com/office/powerpoint/2010/main" val="1096831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2961" y="1968059"/>
            <a:ext cx="9457898" cy="4616648"/>
          </a:xfrm>
          <a:prstGeom prst="rect">
            <a:avLst/>
          </a:prstGeom>
        </p:spPr>
        <p:txBody>
          <a:bodyPr wrap="square">
            <a:spAutoFit/>
          </a:bodyPr>
          <a:lstStyle/>
          <a:p>
            <a:pPr>
              <a:lnSpc>
                <a:spcPct val="150000"/>
              </a:lnSpc>
              <a:spcAft>
                <a:spcPts val="0"/>
              </a:spcAft>
            </a:pPr>
            <a:r>
              <a:rPr lang="nl-NL" sz="2800" i="1" smtClean="0">
                <a:latin typeface="Times New Roman" panose="02020603050405020304" pitchFamily="18" charset="0"/>
                <a:ea typeface="Times New Roman" panose="02020603050405020304" pitchFamily="18" charset="0"/>
                <a:cs typeface="Times New Roman" panose="02020603050405020304" pitchFamily="18" charset="0"/>
              </a:rPr>
              <a:t>                        Vầng </a:t>
            </a:r>
            <a:r>
              <a:rPr lang="nl-NL" sz="2800" i="1">
                <a:latin typeface="Times New Roman" panose="02020603050405020304" pitchFamily="18" charset="0"/>
                <a:ea typeface="Times New Roman" panose="02020603050405020304" pitchFamily="18" charset="0"/>
                <a:cs typeface="Times New Roman" panose="02020603050405020304" pitchFamily="18" charset="0"/>
              </a:rPr>
              <a:t>trăng rơi xuống vẫn tròn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nl-NL" sz="2800" i="1">
                <a:latin typeface="Times New Roman" panose="02020603050405020304" pitchFamily="18" charset="0"/>
                <a:ea typeface="Times New Roman" panose="02020603050405020304" pitchFamily="18" charset="0"/>
                <a:cs typeface="Times New Roman" panose="02020603050405020304" pitchFamily="18" charset="0"/>
              </a:rPr>
              <a:t>                 Khi mình vốc nước trăng còn trên tay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nl-NL" sz="2800" i="1">
                <a:latin typeface="Times New Roman" panose="02020603050405020304" pitchFamily="18" charset="0"/>
                <a:ea typeface="Times New Roman" panose="02020603050405020304" pitchFamily="18" charset="0"/>
                <a:cs typeface="Times New Roman" panose="02020603050405020304" pitchFamily="18" charset="0"/>
              </a:rPr>
              <a:t>                       Mẹ như chiếc lá tre gầy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nl-NL" sz="2800" i="1">
                <a:latin typeface="Times New Roman" panose="02020603050405020304" pitchFamily="18" charset="0"/>
                <a:ea typeface="Times New Roman" panose="02020603050405020304" pitchFamily="18" charset="0"/>
                <a:cs typeface="Times New Roman" panose="02020603050405020304" pitchFamily="18" charset="0"/>
              </a:rPr>
              <a:t>                Thân cò lặn lội cuốc cày sớm trưa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nl-NL" sz="2800" i="1">
                <a:latin typeface="Times New Roman" panose="02020603050405020304" pitchFamily="18" charset="0"/>
                <a:ea typeface="Times New Roman" panose="02020603050405020304" pitchFamily="18" charset="0"/>
                <a:cs typeface="Times New Roman" panose="02020603050405020304" pitchFamily="18" charset="0"/>
              </a:rPr>
              <a:t>                      Tiết trời đổi nắng thành mưa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nl-NL" sz="2800" i="1">
                <a:latin typeface="Times New Roman" panose="02020603050405020304" pitchFamily="18" charset="0"/>
                <a:ea typeface="Times New Roman" panose="02020603050405020304" pitchFamily="18" charset="0"/>
                <a:cs typeface="Times New Roman" panose="02020603050405020304" pitchFamily="18" charset="0"/>
              </a:rPr>
              <a:t>                Mẹ chạy chỗ thóc chỉ vừa phơi xong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nl-NL" sz="2800" i="1">
                <a:latin typeface="Times New Roman" panose="02020603050405020304" pitchFamily="18" charset="0"/>
                <a:ea typeface="Times New Roman" panose="02020603050405020304" pitchFamily="18" charset="0"/>
                <a:cs typeface="Times New Roman" panose="02020603050405020304" pitchFamily="18" charset="0"/>
              </a:rPr>
              <a:t>                       Hạt khô mẹ bỏ vào </a:t>
            </a:r>
            <a:r>
              <a:rPr lang="nl-NL" sz="2800" i="1" smtClean="0">
                <a:latin typeface="Times New Roman" panose="02020603050405020304" pitchFamily="18" charset="0"/>
                <a:ea typeface="Times New Roman" panose="02020603050405020304" pitchFamily="18" charset="0"/>
                <a:cs typeface="Times New Roman" panose="02020603050405020304" pitchFamily="18" charset="0"/>
              </a:rPr>
              <a:t>nong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91152" y="572727"/>
            <a:ext cx="8170460" cy="523220"/>
          </a:xfrm>
          <a:prstGeom prst="rect">
            <a:avLst/>
          </a:prstGeom>
        </p:spPr>
        <p:txBody>
          <a:bodyPr wrap="square">
            <a:spAutoFit/>
          </a:bodyPr>
          <a:lstStyle/>
          <a:p>
            <a:pPr algn="ctr">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SỐ </a:t>
            </a: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en-US" sz="2800" smtClean="0">
                <a:latin typeface="Times New Roman" panose="02020603050405020304" pitchFamily="18" charset="0"/>
                <a:ea typeface="Calibri" panose="020F0502020204030204" pitchFamily="34" charset="0"/>
                <a:cs typeface="Times New Roman" panose="02020603050405020304" pitchFamily="18" charset="0"/>
              </a:rPr>
              <a:t>: </a:t>
            </a:r>
            <a:r>
              <a:rPr lang="nl-NL" sz="2800" b="1" smtClean="0">
                <a:latin typeface="Times New Roman" panose="02020603050405020304" pitchFamily="18" charset="0"/>
                <a:ea typeface="Times New Roman" panose="02020603050405020304" pitchFamily="18" charset="0"/>
              </a:rPr>
              <a:t>Đọc </a:t>
            </a:r>
            <a:r>
              <a:rPr lang="nl-NL" sz="2800" b="1">
                <a:latin typeface="Times New Roman" panose="02020603050405020304" pitchFamily="18" charset="0"/>
                <a:ea typeface="Times New Roman" panose="02020603050405020304" pitchFamily="18" charset="0"/>
              </a:rPr>
              <a:t>bài thơ sau và thực hiện các yêu cầu: </a:t>
            </a:r>
            <a:endParaRPr lang="en-US" sz="2800">
              <a:latin typeface="Times New Roman" panose="02020603050405020304" pitchFamily="18" charset="0"/>
              <a:ea typeface="Times New Roman" panose="02020603050405020304" pitchFamily="18" charset="0"/>
            </a:endParaRPr>
          </a:p>
        </p:txBody>
      </p:sp>
      <p:sp>
        <p:nvSpPr>
          <p:cNvPr id="4" name="Rectangle 3"/>
          <p:cNvSpPr/>
          <p:nvPr/>
        </p:nvSpPr>
        <p:spPr>
          <a:xfrm>
            <a:off x="5306584" y="1270393"/>
            <a:ext cx="1851789" cy="523220"/>
          </a:xfrm>
          <a:prstGeom prst="rect">
            <a:avLst/>
          </a:prstGeom>
        </p:spPr>
        <p:txBody>
          <a:bodyPr wrap="none">
            <a:spAutoFit/>
          </a:bodyPr>
          <a:lstStyle/>
          <a:p>
            <a:pPr algn="ctr">
              <a:spcAft>
                <a:spcPts val="0"/>
              </a:spcAft>
            </a:pPr>
            <a:r>
              <a:rPr lang="nl-NL" sz="2800">
                <a:solidFill>
                  <a:srgbClr val="FF0000"/>
                </a:solidFill>
                <a:latin typeface="Times New Roman" panose="02020603050405020304" pitchFamily="18" charset="0"/>
                <a:ea typeface="Times New Roman" panose="02020603050405020304" pitchFamily="18" charset="0"/>
              </a:rPr>
              <a:t>DÁNG MẸ</a:t>
            </a:r>
            <a:endParaRPr lang="en-US" sz="2800">
              <a:solidFill>
                <a:srgbClr val="FF0000"/>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15277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2073" y="846161"/>
            <a:ext cx="9976513" cy="5262979"/>
          </a:xfrm>
          <a:prstGeom prst="rect">
            <a:avLst/>
          </a:prstGeom>
        </p:spPr>
        <p:txBody>
          <a:bodyPr wrap="square">
            <a:spAutoFit/>
          </a:bodyPr>
          <a:lstStyle/>
          <a:p>
            <a:pPr algn="just">
              <a:lnSpc>
                <a:spcPct val="150000"/>
              </a:lnSpc>
              <a:spcAft>
                <a:spcPts val="0"/>
              </a:spcAft>
            </a:pPr>
            <a:r>
              <a:rPr lang="nl-NL" sz="2800" i="1" smtClean="0">
                <a:latin typeface="Times New Roman" panose="02020603050405020304" pitchFamily="18" charset="0"/>
                <a:ea typeface="Times New Roman" panose="02020603050405020304" pitchFamily="18" charset="0"/>
                <a:cs typeface="Times New Roman" panose="02020603050405020304" pitchFamily="18" charset="0"/>
              </a:rPr>
              <a:t>                Hạt </a:t>
            </a:r>
            <a:r>
              <a:rPr lang="nl-NL" sz="2800" i="1">
                <a:latin typeface="Times New Roman" panose="02020603050405020304" pitchFamily="18" charset="0"/>
                <a:ea typeface="Times New Roman" panose="02020603050405020304" pitchFamily="18" charset="0"/>
                <a:cs typeface="Times New Roman" panose="02020603050405020304" pitchFamily="18" charset="0"/>
              </a:rPr>
              <a:t>nào thấm nước quạt hong trước nhà</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nl-NL" sz="2800" i="1">
                <a:latin typeface="Times New Roman" panose="02020603050405020304" pitchFamily="18" charset="0"/>
                <a:ea typeface="Times New Roman" panose="02020603050405020304" pitchFamily="18" charset="0"/>
                <a:cs typeface="Times New Roman" panose="02020603050405020304" pitchFamily="18" charset="0"/>
              </a:rPr>
              <a:t>                      Thế rồi ngày tháng cứ qua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nl-NL" sz="2800" i="1">
                <a:latin typeface="Times New Roman" panose="02020603050405020304" pitchFamily="18" charset="0"/>
                <a:ea typeface="Times New Roman" panose="02020603050405020304" pitchFamily="18" charset="0"/>
                <a:cs typeface="Times New Roman" panose="02020603050405020304" pitchFamily="18" charset="0"/>
              </a:rPr>
              <a:t>                Bố đi công tác xa nhà từ khi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nl-NL" sz="2800" i="1">
                <a:latin typeface="Times New Roman" panose="02020603050405020304" pitchFamily="18" charset="0"/>
                <a:ea typeface="Times New Roman" panose="02020603050405020304" pitchFamily="18" charset="0"/>
                <a:cs typeface="Times New Roman" panose="02020603050405020304" pitchFamily="18" charset="0"/>
              </a:rPr>
              <a:t>                       Nỗi buồn theo sóng cuốn đi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nl-NL" sz="2800" i="1">
                <a:latin typeface="Times New Roman" panose="02020603050405020304" pitchFamily="18" charset="0"/>
                <a:ea typeface="Times New Roman" panose="02020603050405020304" pitchFamily="18" charset="0"/>
                <a:cs typeface="Times New Roman" panose="02020603050405020304" pitchFamily="18" charset="0"/>
              </a:rPr>
              <a:t>                Thâm tâm luôn nghĩ làm gì nuôi  con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nl-NL" sz="2800" i="1">
                <a:latin typeface="Times New Roman" panose="02020603050405020304" pitchFamily="18" charset="0"/>
                <a:ea typeface="Times New Roman" panose="02020603050405020304" pitchFamily="18" charset="0"/>
                <a:cs typeface="Times New Roman" panose="02020603050405020304" pitchFamily="18" charset="0"/>
              </a:rPr>
              <a:t>                      Trăng còn có lúc khuyết tròn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nl-NL" sz="2800" i="1">
                <a:latin typeface="Times New Roman" panose="02020603050405020304" pitchFamily="18" charset="0"/>
                <a:ea typeface="Times New Roman" panose="02020603050405020304" pitchFamily="18" charset="0"/>
                <a:cs typeface="Times New Roman" panose="02020603050405020304" pitchFamily="18" charset="0"/>
              </a:rPr>
              <a:t>                Nghĩ về dáng mẹ vẫn còn vẹn nguyên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(Hà Ngọc Hoàng</a:t>
            </a:r>
            <a:r>
              <a:rPr lang="en-US" sz="2800" kern="1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88277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809" y="655092"/>
            <a:ext cx="10822674" cy="5693866"/>
          </a:xfrm>
          <a:prstGeom prst="rect">
            <a:avLst/>
          </a:prstGeom>
        </p:spPr>
        <p:txBody>
          <a:bodyPr wrap="square">
            <a:spAutoFit/>
          </a:bodyPr>
          <a:lstStyle/>
          <a:p>
            <a:pPr algn="just">
              <a:spcAft>
                <a:spcPts val="0"/>
              </a:spcAft>
            </a:pPr>
            <a:r>
              <a:rPr lang="en-US" sz="2800" b="1">
                <a:solidFill>
                  <a:srgbClr val="0070C0"/>
                </a:solidFill>
                <a:latin typeface="Times New Roman" panose="02020603050405020304" pitchFamily="18" charset="0"/>
                <a:ea typeface="MS Mincho"/>
                <a:cs typeface="Times New Roman" panose="02020603050405020304" pitchFamily="18" charset="0"/>
              </a:rPr>
              <a:t>3. Khái quát kiến thức văn bản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tabLst>
                <a:tab pos="1386840" algn="l"/>
              </a:tabLst>
            </a:pPr>
            <a:r>
              <a:rPr lang="en-US" sz="2800" b="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1. Cuộc trò truyện của em bé với mây và sóng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pt-BR" sz="2800" b="1">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 Lời rủ rê của mây và sóng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pt-BR" sz="2800">
                <a:latin typeface="Times New Roman" panose="02020603050405020304" pitchFamily="18" charset="0"/>
                <a:ea typeface="Times New Roman" panose="02020603050405020304" pitchFamily="18" charset="0"/>
                <a:cs typeface="Times New Roman" panose="02020603050405020304" pitchFamily="18" charset="0"/>
              </a:rPr>
              <a:t>- Thế giới của những người trên mây, dưới sóng: “</a:t>
            </a:r>
            <a:r>
              <a:rPr lang="pt-BR" sz="2800" i="1">
                <a:latin typeface="Times New Roman" panose="02020603050405020304" pitchFamily="18" charset="0"/>
                <a:ea typeface="Times New Roman" panose="02020603050405020304" pitchFamily="18" charset="0"/>
                <a:cs typeface="Times New Roman" panose="02020603050405020304" pitchFamily="18" charset="0"/>
              </a:rPr>
              <a:t>Bình minh vàng, vầng trăng bạc</a:t>
            </a:r>
            <a:r>
              <a:rPr lang="pt-BR" sz="2800">
                <a:latin typeface="Times New Roman" panose="02020603050405020304" pitchFamily="18" charset="0"/>
                <a:ea typeface="Times New Roman" panose="02020603050405020304" pitchFamily="18" charset="0"/>
                <a:cs typeface="Times New Roman" panose="02020603050405020304" pitchFamily="18" charset="0"/>
              </a:rPr>
              <a:t>”</a:t>
            </a:r>
            <a:r>
              <a:rPr lang="pt-BR" sz="2800" b="1">
                <a:latin typeface="Times New Roman" panose="02020603050405020304" pitchFamily="18" charset="0"/>
                <a:ea typeface="Times New Roman" panose="02020603050405020304" pitchFamily="18" charset="0"/>
                <a:cs typeface="Times New Roman" panose="02020603050405020304" pitchFamily="18" charset="0"/>
              </a:rPr>
              <a:t> </a:t>
            </a:r>
            <a:r>
              <a:rPr lang="pt-BR" sz="2800">
                <a:latin typeface="Times New Roman" panose="02020603050405020304" pitchFamily="18" charset="0"/>
                <a:ea typeface="Times New Roman" panose="02020603050405020304" pitchFamily="18" charset="0"/>
                <a:cs typeface="Times New Roman" panose="02020603050405020304" pitchFamily="18" charset="0"/>
              </a:rPr>
              <a:t>lời kể, tả của những người trên mây, dưới sóng đã mở ra trước mắt em bé một thế giới: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pt-BR" sz="2800">
                <a:latin typeface="Times New Roman" panose="02020603050405020304" pitchFamily="18" charset="0"/>
                <a:ea typeface="Times New Roman" panose="02020603050405020304" pitchFamily="18" charset="0"/>
                <a:cs typeface="Times New Roman" panose="02020603050405020304" pitchFamily="18" charset="0"/>
              </a:rPr>
              <a:t>+ Xa xôi, rộng lớn, chứa đựng biết bao điều bí ẩn.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pt-BR" sz="2800">
                <a:latin typeface="Times New Roman" panose="02020603050405020304" pitchFamily="18" charset="0"/>
                <a:ea typeface="Times New Roman" panose="02020603050405020304" pitchFamily="18" charset="0"/>
                <a:cs typeface="Times New Roman" panose="02020603050405020304" pitchFamily="18" charset="0"/>
              </a:rPr>
              <a:t>+ Rực rỡ lung linh, huyền ảo (ánh sáng mặt trời vàng vào buổi bình minh, ánh sáng vầng trăng bạc khi đêm về).</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pt-BR" sz="2800">
                <a:latin typeface="Times New Roman" panose="02020603050405020304" pitchFamily="18" charset="0"/>
                <a:ea typeface="Times New Roman" panose="02020603050405020304" pitchFamily="18" charset="0"/>
                <a:cs typeface="Times New Roman" panose="02020603050405020304" pitchFamily="18" charset="0"/>
              </a:rPr>
              <a:t>+ Vui vẻ và hạnh phúc (chỉ có ca hát và rong chơi khắp chốn từ khi thức dậy cho đến chiều tà)</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pt-BR" sz="2800">
                <a:latin typeface="Times New Roman" panose="02020603050405020304" pitchFamily="18" charset="0"/>
                <a:ea typeface="Times New Roman" panose="02020603050405020304" pitchFamily="18" charset="0"/>
                <a:cs typeface="Times New Roman" panose="02020603050405020304" pitchFamily="18" charset="0"/>
              </a:rPr>
              <a:t>-&gt; thế giới với người </a:t>
            </a:r>
            <a:r>
              <a:rPr lang="pt-BR" sz="2800" i="1">
                <a:latin typeface="Times New Roman" panose="02020603050405020304" pitchFamily="18" charset="0"/>
                <a:ea typeface="Times New Roman" panose="02020603050405020304" pitchFamily="18" charset="0"/>
                <a:cs typeface="Times New Roman" panose="02020603050405020304" pitchFamily="18" charset="0"/>
              </a:rPr>
              <a:t>“trên mây”, “trong sóng</a:t>
            </a:r>
            <a:r>
              <a:rPr lang="pt-BR" sz="2800">
                <a:latin typeface="Times New Roman" panose="02020603050405020304" pitchFamily="18" charset="0"/>
                <a:ea typeface="Times New Roman" panose="02020603050405020304" pitchFamily="18" charset="0"/>
                <a:cs typeface="Times New Roman" panose="02020603050405020304" pitchFamily="18" charset="0"/>
              </a:rPr>
              <a:t>” vô cùng hấp dẫn, gợi lên những khao khát được khám phá, được ngao du ở những xứ sở xa xôi.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1147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1000"/>
                                        <p:tgtEl>
                                          <p:spTgt spid="2">
                                            <p:txEl>
                                              <p:pRg st="6" end="6"/>
                                            </p:txEl>
                                          </p:spTgt>
                                        </p:tgtEl>
                                      </p:cBhvr>
                                    </p:animEffect>
                                    <p:anim calcmode="lin" valueType="num">
                                      <p:cBhvr>
                                        <p:cTn id="4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1000"/>
                                        <p:tgtEl>
                                          <p:spTgt spid="2">
                                            <p:txEl>
                                              <p:pRg st="7" end="7"/>
                                            </p:txEl>
                                          </p:spTgt>
                                        </p:tgtEl>
                                      </p:cBhvr>
                                    </p:animEffect>
                                    <p:anim calcmode="lin" valueType="num">
                                      <p:cBhvr>
                                        <p:cTn id="4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023" y="1269242"/>
            <a:ext cx="11191165" cy="4616648"/>
          </a:xfrm>
          <a:prstGeom prst="rect">
            <a:avLst/>
          </a:prstGeom>
        </p:spPr>
        <p:txBody>
          <a:bodyPr wrap="square">
            <a:spAutoFit/>
          </a:bodyPr>
          <a:lstStyle/>
          <a:p>
            <a:pPr algn="just">
              <a:lnSpc>
                <a:spcPct val="150000"/>
              </a:lnSpc>
              <a:spcAft>
                <a:spcPts val="0"/>
              </a:spcAft>
            </a:pPr>
            <a:r>
              <a:rPr lang="en-US" sz="2800" b="1" kern="1800">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latin typeface="Times New Roman" panose="02020603050405020304" pitchFamily="18" charset="0"/>
                <a:ea typeface="Times New Roman" panose="02020603050405020304" pitchFamily="18" charset="0"/>
                <a:cs typeface="Times New Roman" panose="02020603050405020304" pitchFamily="18" charset="0"/>
              </a:rPr>
              <a:t> Xác định thể thơ của văn bản? </a:t>
            </a:r>
          </a:p>
          <a:p>
            <a:pPr algn="just">
              <a:lnSpc>
                <a:spcPct val="150000"/>
              </a:lnSpc>
              <a:spcAft>
                <a:spcPts val="0"/>
              </a:spcAft>
            </a:pPr>
            <a:r>
              <a:rPr lang="en-US" sz="2800" b="1" kern="1800">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latin typeface="Times New Roman" panose="02020603050405020304" pitchFamily="18" charset="0"/>
                <a:ea typeface="Times New Roman" panose="02020603050405020304" pitchFamily="18" charset="0"/>
                <a:cs typeface="Times New Roman" panose="02020603050405020304" pitchFamily="18" charset="0"/>
              </a:rPr>
              <a:t> Giải thích nghĩa của từ </a:t>
            </a:r>
            <a:r>
              <a:rPr lang="en-US" sz="2800" i="1">
                <a:latin typeface="Times New Roman" panose="02020603050405020304" pitchFamily="18" charset="0"/>
                <a:ea typeface="Times New Roman" panose="02020603050405020304" pitchFamily="18" charset="0"/>
                <a:cs typeface="Times New Roman" panose="02020603050405020304" pitchFamily="18" charset="0"/>
              </a:rPr>
              <a:t>“ thâm tâm”.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b="1" kern="1800">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latin typeface="Times New Roman" panose="02020603050405020304" pitchFamily="18" charset="0"/>
                <a:ea typeface="Times New Roman" panose="02020603050405020304" pitchFamily="18" charset="0"/>
                <a:cs typeface="Times New Roman" panose="02020603050405020304" pitchFamily="18" charset="0"/>
              </a:rPr>
              <a:t> Chỉ ra và phân tích tác của các phép tu từ trong câu thơ:</a:t>
            </a: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Mẹ như chiếc lá tre gầy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Thân cò lặn lội cuốc cày sớm trưa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kern="1800">
                <a:latin typeface="Times New Roman" panose="02020603050405020304" pitchFamily="18" charset="0"/>
                <a:ea typeface="Times New Roman" panose="02020603050405020304" pitchFamily="18" charset="0"/>
                <a:cs typeface="Times New Roman" panose="02020603050405020304" pitchFamily="18" charset="0"/>
              </a:rPr>
              <a:t>Câu 4:</a:t>
            </a:r>
            <a:r>
              <a:rPr lang="en-US" sz="2800">
                <a:latin typeface="Times New Roman" panose="02020603050405020304" pitchFamily="18" charset="0"/>
                <a:ea typeface="Times New Roman" panose="02020603050405020304" pitchFamily="18" charset="0"/>
                <a:cs typeface="Times New Roman" panose="02020603050405020304" pitchFamily="18" charset="0"/>
              </a:rPr>
              <a:t> Kể tên ít nhất 3 bài thơ cùng chủ đề với bài thơ trên mà em được đọc.</a:t>
            </a:r>
          </a:p>
          <a:p>
            <a:pPr algn="just">
              <a:lnSpc>
                <a:spcPct val="150000"/>
              </a:lnSpc>
              <a:spcAft>
                <a:spcPts val="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1540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1000"/>
                                        <p:tgtEl>
                                          <p:spTgt spid="2">
                                            <p:txEl>
                                              <p:pRg st="5" end="5"/>
                                            </p:txEl>
                                          </p:spTgt>
                                        </p:tgtEl>
                                      </p:cBhvr>
                                    </p:animEffect>
                                    <p:anim calcmode="lin" valueType="num">
                                      <p:cBhvr>
                                        <p:cTn id="3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4011" y="610316"/>
            <a:ext cx="4076180" cy="661207"/>
          </a:xfrm>
          <a:prstGeom prst="rect">
            <a:avLst/>
          </a:prstGeom>
        </p:spPr>
        <p:txBody>
          <a:bodyPr wrap="none">
            <a:spAutoFit/>
          </a:bodyPr>
          <a:lstStyle/>
          <a:p>
            <a:pPr algn="ctr">
              <a:lnSpc>
                <a:spcPct val="150000"/>
              </a:lnSpc>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Ý ĐÁP ÁN ĐỀ SỐ 4</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768824" y="2447207"/>
            <a:ext cx="10940955" cy="1953868"/>
          </a:xfrm>
          <a:prstGeom prst="rect">
            <a:avLst/>
          </a:prstGeom>
        </p:spPr>
        <p:txBody>
          <a:bodyPr wrap="square">
            <a:spAutoFit/>
          </a:bodyPr>
          <a:lstStyle/>
          <a:p>
            <a:pPr>
              <a:lnSpc>
                <a:spcPct val="150000"/>
              </a:lnSpc>
              <a:spcAft>
                <a:spcPts val="0"/>
              </a:spcAft>
            </a:pPr>
            <a:r>
              <a:rPr lang="en-US" sz="2800" b="1" kern="1800">
                <a:latin typeface="Times New Roman" panose="02020603050405020304" pitchFamily="18" charset="0"/>
                <a:ea typeface="Calibri" panose="020F0502020204030204" pitchFamily="34" charset="0"/>
                <a:cs typeface="Times New Roman" panose="02020603050405020304" pitchFamily="18" charset="0"/>
              </a:rPr>
              <a:t>Câu 1:</a:t>
            </a:r>
            <a:r>
              <a:rPr lang="en-US" sz="2800">
                <a:latin typeface="Times New Roman" panose="02020603050405020304" pitchFamily="18" charset="0"/>
                <a:ea typeface="Calibri" panose="020F0502020204030204" pitchFamily="34" charset="0"/>
                <a:cs typeface="Times New Roman" panose="02020603050405020304" pitchFamily="18" charset="0"/>
              </a:rPr>
              <a:t> Bài thơ được viết theo thể thơ lục bát</a:t>
            </a:r>
          </a:p>
          <a:p>
            <a:pPr>
              <a:lnSpc>
                <a:spcPct val="150000"/>
              </a:lnSpc>
              <a:spcAft>
                <a:spcPts val="0"/>
              </a:spcAft>
            </a:pPr>
            <a:r>
              <a:rPr lang="en-US" sz="2800" b="1" kern="1800">
                <a:latin typeface="Times New Roman" panose="02020603050405020304" pitchFamily="18" charset="0"/>
                <a:ea typeface="Calibri" panose="020F0502020204030204" pitchFamily="34" charset="0"/>
                <a:cs typeface="Times New Roman" panose="02020603050405020304" pitchFamily="18" charset="0"/>
              </a:rPr>
              <a:t>Câu 2: </a:t>
            </a:r>
            <a:r>
              <a:rPr lang="en-US" sz="2800">
                <a:latin typeface="Times New Roman" panose="02020603050405020304" pitchFamily="18" charset="0"/>
                <a:ea typeface="Calibri" panose="020F0502020204030204" pitchFamily="34" charset="0"/>
                <a:cs typeface="Times New Roman" panose="02020603050405020304" pitchFamily="18" charset="0"/>
              </a:rPr>
              <a:t>Nghĩa của từ “</a:t>
            </a:r>
            <a:r>
              <a:rPr lang="en-US" sz="2800" i="1">
                <a:latin typeface="Times New Roman" panose="02020603050405020304" pitchFamily="18" charset="0"/>
                <a:ea typeface="Calibri" panose="020F0502020204030204" pitchFamily="34" charset="0"/>
                <a:cs typeface="Times New Roman" panose="02020603050405020304" pitchFamily="18" charset="0"/>
              </a:rPr>
              <a:t>thâm tâm</a:t>
            </a:r>
            <a:r>
              <a:rPr lang="en-US" sz="2800">
                <a:latin typeface="Times New Roman" panose="02020603050405020304" pitchFamily="18" charset="0"/>
                <a:ea typeface="Calibri" panose="020F0502020204030204" pitchFamily="34" charset="0"/>
                <a:cs typeface="Times New Roman" panose="02020603050405020304" pitchFamily="18" charset="0"/>
              </a:rPr>
              <a:t>”: Nơi tâm tư sâu kín trong lòng (không bộc lộ ra ngoài</a:t>
            </a:r>
            <a:r>
              <a:rPr lang="en-US" sz="280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3020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1527" y="911074"/>
            <a:ext cx="10886365" cy="5262979"/>
          </a:xfrm>
          <a:prstGeom prst="rect">
            <a:avLst/>
          </a:prstGeom>
        </p:spPr>
        <p:txBody>
          <a:bodyPr wrap="square">
            <a:spAutoFit/>
          </a:bodyPr>
          <a:lstStyle/>
          <a:p>
            <a:pPr algn="just">
              <a:spcAft>
                <a:spcPts val="0"/>
              </a:spcAft>
            </a:pPr>
            <a:r>
              <a:rPr lang="en-US" sz="2800" b="1" kern="1800">
                <a:latin typeface="Times New Roman" panose="02020603050405020304" pitchFamily="18" charset="0"/>
                <a:ea typeface="Times New Roman" panose="02020603050405020304" pitchFamily="18" charset="0"/>
              </a:rPr>
              <a:t>Câu 3:</a:t>
            </a:r>
            <a:r>
              <a:rPr lang="en-US" sz="2800">
                <a:latin typeface="Times New Roman" panose="02020603050405020304" pitchFamily="18" charset="0"/>
                <a:ea typeface="Times New Roman" panose="02020603050405020304" pitchFamily="18" charset="0"/>
              </a:rPr>
              <a:t> </a:t>
            </a:r>
          </a:p>
          <a:p>
            <a:pPr algn="just">
              <a:spcAft>
                <a:spcPts val="0"/>
              </a:spcAft>
            </a:pPr>
            <a:r>
              <a:rPr lang="en-US" sz="2800" b="1">
                <a:latin typeface="Times New Roman" panose="02020603050405020304" pitchFamily="18" charset="0"/>
                <a:ea typeface="Times New Roman" panose="02020603050405020304" pitchFamily="18" charset="0"/>
              </a:rPr>
              <a:t>* Biện pháp tu từ:</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a:t>
            </a:r>
            <a:r>
              <a:rPr lang="nl-NL" sz="2800">
                <a:latin typeface="Times New Roman" panose="02020603050405020304" pitchFamily="18" charset="0"/>
                <a:ea typeface="Times New Roman" panose="02020603050405020304" pitchFamily="18" charset="0"/>
              </a:rPr>
              <a:t>biện pháp tu từ so sánh “</a:t>
            </a:r>
            <a:r>
              <a:rPr lang="nl-NL" sz="2800" i="1">
                <a:latin typeface="Times New Roman" panose="02020603050405020304" pitchFamily="18" charset="0"/>
                <a:ea typeface="Times New Roman" panose="02020603050405020304" pitchFamily="18" charset="0"/>
              </a:rPr>
              <a:t>Mẹ như chiếc lá tre gầy”</a:t>
            </a:r>
            <a:r>
              <a:rPr lang="nl-NL" sz="2800">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spcAft>
                <a:spcPts val="0"/>
              </a:spcAft>
            </a:pPr>
            <a:r>
              <a:rPr lang="nl-NL" sz="2800">
                <a:latin typeface="Times New Roman" panose="02020603050405020304" pitchFamily="18" charset="0"/>
                <a:ea typeface="Times New Roman" panose="02020603050405020304" pitchFamily="18" charset="0"/>
              </a:rPr>
              <a:t>- biện pháp tu từ ẩn dụ “</a:t>
            </a:r>
            <a:r>
              <a:rPr lang="nl-NL" sz="2800" i="1">
                <a:latin typeface="Times New Roman" panose="02020603050405020304" pitchFamily="18" charset="0"/>
                <a:ea typeface="Times New Roman" panose="02020603050405020304" pitchFamily="18" charset="0"/>
              </a:rPr>
              <a:t>Thân cò lặn lội cuốc cuốc cày sớm trưa</a:t>
            </a:r>
            <a:r>
              <a:rPr lang="nl-NL" sz="2800">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spcAft>
                <a:spcPts val="0"/>
              </a:spcAft>
            </a:pPr>
            <a:r>
              <a:rPr lang="nl-NL" sz="2800" b="1">
                <a:latin typeface="Times New Roman" panose="02020603050405020304" pitchFamily="18" charset="0"/>
                <a:ea typeface="Times New Roman" panose="02020603050405020304" pitchFamily="18" charset="0"/>
              </a:rPr>
              <a:t>* Tác dụng:</a:t>
            </a:r>
            <a:endParaRPr lang="en-US" sz="2800">
              <a:latin typeface="Times New Roman" panose="02020603050405020304" pitchFamily="18" charset="0"/>
              <a:ea typeface="Times New Roman" panose="02020603050405020304" pitchFamily="18" charset="0"/>
            </a:endParaRPr>
          </a:p>
          <a:p>
            <a:pPr algn="just">
              <a:spcAft>
                <a:spcPts val="0"/>
              </a:spcAft>
            </a:pPr>
            <a:r>
              <a:rPr lang="nl-NL" sz="2800">
                <a:latin typeface="Times New Roman" panose="02020603050405020304" pitchFamily="18" charset="0"/>
                <a:ea typeface="Times New Roman" panose="02020603050405020304" pitchFamily="18" charset="0"/>
              </a:rPr>
              <a:t>- Gợi hình ảnh người mẹ gầy, mỏng manh như chiếc lá tre trước gió, trước giông bão cuộc đời nhưng vẫn tần tảo, cần cù, chịu thương chịu khó, vất vả mưu sinh để chăm lo cho cuộc sống gia đình.</a:t>
            </a:r>
            <a:endParaRPr lang="en-US" sz="2800">
              <a:latin typeface="Times New Roman" panose="02020603050405020304" pitchFamily="18" charset="0"/>
              <a:ea typeface="Times New Roman" panose="02020603050405020304" pitchFamily="18" charset="0"/>
            </a:endParaRPr>
          </a:p>
          <a:p>
            <a:pPr algn="just">
              <a:spcAft>
                <a:spcPts val="0"/>
              </a:spcAft>
            </a:pPr>
            <a:r>
              <a:rPr lang="nl-NL" sz="2800">
                <a:latin typeface="Times New Roman" panose="02020603050405020304" pitchFamily="18" charset="0"/>
                <a:ea typeface="Times New Roman" panose="02020603050405020304" pitchFamily="18" charset="0"/>
              </a:rPr>
              <a:t>- Thể hiện sự thấu hiểu và niềm thương cảm xót xa của con đối với mẹ.</a:t>
            </a:r>
            <a:endParaRPr lang="en-US" sz="2800">
              <a:latin typeface="Times New Roman" panose="02020603050405020304" pitchFamily="18" charset="0"/>
              <a:ea typeface="Times New Roman" panose="02020603050405020304" pitchFamily="18" charset="0"/>
            </a:endParaRPr>
          </a:p>
          <a:p>
            <a:pPr algn="just">
              <a:spcAft>
                <a:spcPts val="0"/>
              </a:spcAft>
            </a:pPr>
            <a:r>
              <a:rPr lang="nl-NL" sz="2800">
                <a:latin typeface="Times New Roman" panose="02020603050405020304" pitchFamily="18" charset="0"/>
                <a:ea typeface="Times New Roman" panose="02020603050405020304" pitchFamily="18" charset="0"/>
              </a:rPr>
              <a:t>- Làm cho câu thơ thêm sinh động hấp dẫn, tác động mạnh đến trái tim người đọc như một lời nhắc nhở mọi người phải luôn thấu hiểu những vất vả của cha mẹ để trân trọng yêu thương và hiếu thảo</a:t>
            </a:r>
            <a:r>
              <a:rPr lang="nl-NL"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047459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6" y="1651380"/>
            <a:ext cx="11013743" cy="3323987"/>
          </a:xfrm>
          <a:prstGeom prst="rect">
            <a:avLst/>
          </a:prstGeom>
        </p:spPr>
        <p:txBody>
          <a:bodyPr wrap="square">
            <a:spAutoFit/>
          </a:bodyPr>
          <a:lstStyle/>
          <a:p>
            <a:pPr algn="just">
              <a:lnSpc>
                <a:spcPct val="150000"/>
              </a:lnSpc>
              <a:spcAft>
                <a:spcPts val="0"/>
              </a:spcAft>
            </a:pPr>
            <a:r>
              <a:rPr lang="en-US" sz="2800" b="1" kern="1800">
                <a:latin typeface="Times New Roman" panose="02020603050405020304" pitchFamily="18" charset="0"/>
                <a:ea typeface="Times New Roman" panose="02020603050405020304" pitchFamily="18" charset="0"/>
              </a:rPr>
              <a:t>Câu 4:</a:t>
            </a:r>
            <a:r>
              <a:rPr lang="en-US" sz="2800">
                <a:latin typeface="Times New Roman" panose="02020603050405020304" pitchFamily="18" charset="0"/>
                <a:ea typeface="Times New Roman" panose="02020603050405020304" pitchFamily="18" charset="0"/>
              </a:rPr>
              <a:t> Kể tên ít nhất 3 bài thơ cùng chủ đề với bài thơ trên mà em được đọc:</a:t>
            </a:r>
          </a:p>
          <a:p>
            <a:pPr algn="just">
              <a:lnSpc>
                <a:spcPct val="150000"/>
              </a:lnSpc>
              <a:spcAft>
                <a:spcPts val="0"/>
              </a:spcAft>
            </a:pPr>
            <a:r>
              <a:rPr lang="en-US" sz="2800">
                <a:latin typeface="Times New Roman" panose="02020603050405020304" pitchFamily="18" charset="0"/>
                <a:ea typeface="Times New Roman" panose="02020603050405020304" pitchFamily="18" charset="0"/>
              </a:rPr>
              <a:t>HS có thể kể tên các bài thơ viết về tình mẫu tử như: Mây và sóng (Ta- go), Chuyện cổ tích về loài người (Xuân Quỳnh), Mẹ và quả (Nguyễn Khoa Điềm),…</a:t>
            </a:r>
          </a:p>
        </p:txBody>
      </p:sp>
    </p:spTree>
    <p:custDataLst>
      <p:tags r:id="rId1"/>
    </p:custDataLst>
    <p:extLst>
      <p:ext uri="{BB962C8B-B14F-4D97-AF65-F5344CB8AC3E}">
        <p14:creationId xmlns:p14="http://schemas.microsoft.com/office/powerpoint/2010/main" val="1081806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2916" y="3070745"/>
            <a:ext cx="7451676" cy="3323987"/>
          </a:xfrm>
          <a:prstGeom prst="rect">
            <a:avLst/>
          </a:prstGeom>
        </p:spPr>
        <p:txBody>
          <a:bodyPr wrap="square">
            <a:spAutoFit/>
          </a:bodyPr>
          <a:lstStyle/>
          <a:p>
            <a:pPr>
              <a:lnSpc>
                <a:spcPct val="150000"/>
              </a:lnSpc>
              <a:spcAft>
                <a:spcPts val="0"/>
              </a:spcAft>
            </a:pPr>
            <a:r>
              <a:rPr lang="en-US" sz="2800" i="1" smtClean="0">
                <a:latin typeface="Times New Roman" panose="02020603050405020304" pitchFamily="18" charset="0"/>
                <a:ea typeface="Times New Roman" panose="02020603050405020304" pitchFamily="18" charset="0"/>
              </a:rPr>
              <a:t>Mỗi </a:t>
            </a:r>
            <a:r>
              <a:rPr lang="en-US" sz="2800" i="1">
                <a:latin typeface="Times New Roman" panose="02020603050405020304" pitchFamily="18" charset="0"/>
                <a:ea typeface="Times New Roman" panose="02020603050405020304" pitchFamily="18" charset="0"/>
              </a:rPr>
              <a:t>lần nắng mới hắt bên song</a:t>
            </a:r>
            <a:br>
              <a:rPr lang="en-US" sz="2800" i="1">
                <a:latin typeface="Times New Roman" panose="02020603050405020304" pitchFamily="18" charset="0"/>
                <a:ea typeface="Times New Roman" panose="02020603050405020304" pitchFamily="18" charset="0"/>
              </a:rPr>
            </a:br>
            <a:r>
              <a:rPr lang="en-US" sz="2800" i="1">
                <a:latin typeface="Times New Roman" panose="02020603050405020304" pitchFamily="18" charset="0"/>
                <a:ea typeface="Times New Roman" panose="02020603050405020304" pitchFamily="18" charset="0"/>
              </a:rPr>
              <a:t>Xao xác, gà trưa gáy não nùng</a:t>
            </a:r>
            <a:br>
              <a:rPr lang="en-US" sz="2800" i="1">
                <a:latin typeface="Times New Roman" panose="02020603050405020304" pitchFamily="18" charset="0"/>
                <a:ea typeface="Times New Roman" panose="02020603050405020304" pitchFamily="18" charset="0"/>
              </a:rPr>
            </a:br>
            <a:r>
              <a:rPr lang="en-US" sz="2800" i="1">
                <a:latin typeface="Times New Roman" panose="02020603050405020304" pitchFamily="18" charset="0"/>
                <a:ea typeface="Times New Roman" panose="02020603050405020304" pitchFamily="18" charset="0"/>
              </a:rPr>
              <a:t>Lòng rượi buồn theo thời dĩ vãng</a:t>
            </a:r>
            <a:br>
              <a:rPr lang="en-US" sz="2800" i="1">
                <a:latin typeface="Times New Roman" panose="02020603050405020304" pitchFamily="18" charset="0"/>
                <a:ea typeface="Times New Roman" panose="02020603050405020304" pitchFamily="18" charset="0"/>
              </a:rPr>
            </a:br>
            <a:r>
              <a:rPr lang="en-US" sz="2800" i="1">
                <a:latin typeface="Times New Roman" panose="02020603050405020304" pitchFamily="18" charset="0"/>
                <a:ea typeface="Times New Roman" panose="02020603050405020304" pitchFamily="18" charset="0"/>
              </a:rPr>
              <a:t>Chập chờn sống lại những ngày không</a:t>
            </a:r>
            <a:br>
              <a:rPr lang="en-US" sz="2800" i="1">
                <a:latin typeface="Times New Roman" panose="02020603050405020304" pitchFamily="18" charset="0"/>
                <a:ea typeface="Times New Roman" panose="02020603050405020304" pitchFamily="18" charset="0"/>
              </a:rPr>
            </a:br>
            <a:endParaRPr lang="en-US" sz="28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17184" y="471776"/>
            <a:ext cx="1521570"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rPr>
              <a:t>ĐỀ SỐ 5</a:t>
            </a:r>
            <a:endParaRPr lang="en-US" sz="2800">
              <a:latin typeface="Times New Roman" panose="02020603050405020304" pitchFamily="18" charset="0"/>
              <a:ea typeface="Times New Roman" panose="02020603050405020304" pitchFamily="18" charset="0"/>
            </a:endParaRPr>
          </a:p>
        </p:txBody>
      </p:sp>
      <p:sp>
        <p:nvSpPr>
          <p:cNvPr id="4" name="Rectangle 3"/>
          <p:cNvSpPr/>
          <p:nvPr/>
        </p:nvSpPr>
        <p:spPr>
          <a:xfrm>
            <a:off x="774385" y="1311608"/>
            <a:ext cx="8319359" cy="523220"/>
          </a:xfrm>
          <a:prstGeom prst="rect">
            <a:avLst/>
          </a:prstGeom>
        </p:spPr>
        <p:txBody>
          <a:bodyPr wrap="square">
            <a:spAutoFit/>
          </a:bodyPr>
          <a:lstStyle/>
          <a:p>
            <a:pPr indent="36195" algn="just">
              <a:spcAft>
                <a:spcPts val="0"/>
              </a:spcAft>
            </a:pPr>
            <a:r>
              <a:rPr lang="vi-VN" sz="2800" b="1" i="1">
                <a:latin typeface="Times New Roman" panose="02020603050405020304" pitchFamily="18" charset="0"/>
                <a:ea typeface="Times New Roman" panose="02020603050405020304" pitchFamily="18" charset="0"/>
              </a:rPr>
              <a:t>Đọc đoạn thơ sau và trả lời các câu hỏi</a:t>
            </a:r>
            <a:r>
              <a:rPr lang="vi-VN" sz="2800" b="1" i="1"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5" name="Rectangle 4"/>
          <p:cNvSpPr/>
          <p:nvPr/>
        </p:nvSpPr>
        <p:spPr>
          <a:xfrm>
            <a:off x="4934065" y="2160399"/>
            <a:ext cx="1904689" cy="584775"/>
          </a:xfrm>
          <a:prstGeom prst="rect">
            <a:avLst/>
          </a:prstGeom>
        </p:spPr>
        <p:txBody>
          <a:bodyPr wrap="none">
            <a:spAutoFit/>
          </a:bodyPr>
          <a:lstStyle/>
          <a:p>
            <a:pPr algn="just">
              <a:spcAft>
                <a:spcPts val="0"/>
              </a:spcAft>
            </a:pPr>
            <a:r>
              <a:rPr lang="en-US" sz="3200" b="1" kern="1800">
                <a:solidFill>
                  <a:srgbClr val="FF0000"/>
                </a:solidFill>
                <a:latin typeface="Times New Roman" panose="02020603050405020304" pitchFamily="18" charset="0"/>
                <a:ea typeface="Times New Roman" panose="02020603050405020304" pitchFamily="18" charset="0"/>
              </a:rPr>
              <a:t>Nắng mới</a:t>
            </a:r>
            <a:endParaRPr lang="en-US" sz="3200">
              <a:solidFill>
                <a:srgbClr val="FF0000"/>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68804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9050" y="1241946"/>
            <a:ext cx="9280478" cy="4832092"/>
          </a:xfrm>
          <a:prstGeom prst="rect">
            <a:avLst/>
          </a:prstGeom>
        </p:spPr>
        <p:txBody>
          <a:bodyPr wrap="square">
            <a:spAutoFit/>
          </a:bodyPr>
          <a:lstStyle/>
          <a:p>
            <a:r>
              <a:rPr lang="en-US" sz="2800" i="1">
                <a:latin typeface="Times New Roman" panose="02020603050405020304" pitchFamily="18" charset="0"/>
                <a:ea typeface="Times New Roman" panose="02020603050405020304" pitchFamily="18" charset="0"/>
              </a:rPr>
              <a:t>Tôi nhớ me tôi, thuở thiếu thời</a:t>
            </a:r>
            <a:br>
              <a:rPr lang="en-US" sz="2800" i="1">
                <a:latin typeface="Times New Roman" panose="02020603050405020304" pitchFamily="18" charset="0"/>
                <a:ea typeface="Times New Roman" panose="02020603050405020304" pitchFamily="18" charset="0"/>
              </a:rPr>
            </a:br>
            <a:r>
              <a:rPr lang="en-US" sz="2800" i="1">
                <a:latin typeface="Times New Roman" panose="02020603050405020304" pitchFamily="18" charset="0"/>
                <a:ea typeface="Times New Roman" panose="02020603050405020304" pitchFamily="18" charset="0"/>
              </a:rPr>
              <a:t>Lúc người còn sống, tôi lên mười</a:t>
            </a:r>
            <a:br>
              <a:rPr lang="en-US" sz="2800" i="1">
                <a:latin typeface="Times New Roman" panose="02020603050405020304" pitchFamily="18" charset="0"/>
                <a:ea typeface="Times New Roman" panose="02020603050405020304" pitchFamily="18" charset="0"/>
              </a:rPr>
            </a:br>
            <a:r>
              <a:rPr lang="en-US" sz="2800" i="1">
                <a:latin typeface="Times New Roman" panose="02020603050405020304" pitchFamily="18" charset="0"/>
                <a:ea typeface="Times New Roman" panose="02020603050405020304" pitchFamily="18" charset="0"/>
              </a:rPr>
              <a:t>Mỗi lần nắng mới reo ngoài nội</a:t>
            </a:r>
            <a:br>
              <a:rPr lang="en-US" sz="2800" i="1">
                <a:latin typeface="Times New Roman" panose="02020603050405020304" pitchFamily="18" charset="0"/>
                <a:ea typeface="Times New Roman" panose="02020603050405020304" pitchFamily="18" charset="0"/>
              </a:rPr>
            </a:br>
            <a:r>
              <a:rPr lang="en-US" sz="2800" i="1">
                <a:latin typeface="Times New Roman" panose="02020603050405020304" pitchFamily="18" charset="0"/>
                <a:ea typeface="Times New Roman" panose="02020603050405020304" pitchFamily="18" charset="0"/>
              </a:rPr>
              <a:t>Áo đỏ người đưa trước giậu phơi</a:t>
            </a:r>
            <a:endParaRPr lang="en-US" sz="2800">
              <a:latin typeface="Times New Roman" panose="02020603050405020304" pitchFamily="18" charset="0"/>
              <a:ea typeface="Times New Roman" panose="02020603050405020304" pitchFamily="18" charset="0"/>
            </a:endParaRPr>
          </a:p>
          <a:p>
            <a:pPr lvl="0"/>
            <a:endParaRPr lang="en-US" sz="2800" i="1" smtClean="0">
              <a:solidFill>
                <a:prstClr val="black"/>
              </a:solidFill>
              <a:latin typeface="Times New Roman" panose="02020603050405020304" pitchFamily="18" charset="0"/>
              <a:ea typeface="Times New Roman" panose="02020603050405020304" pitchFamily="18" charset="0"/>
            </a:endParaRPr>
          </a:p>
          <a:p>
            <a:pPr lvl="0"/>
            <a:r>
              <a:rPr lang="en-US" sz="2800" i="1" smtClean="0">
                <a:solidFill>
                  <a:prstClr val="black"/>
                </a:solidFill>
                <a:latin typeface="Times New Roman" panose="02020603050405020304" pitchFamily="18" charset="0"/>
                <a:ea typeface="Times New Roman" panose="02020603050405020304" pitchFamily="18" charset="0"/>
              </a:rPr>
              <a:t>Hình </a:t>
            </a:r>
            <a:r>
              <a:rPr lang="en-US" sz="2800" i="1">
                <a:solidFill>
                  <a:prstClr val="black"/>
                </a:solidFill>
                <a:latin typeface="Times New Roman" panose="02020603050405020304" pitchFamily="18" charset="0"/>
                <a:ea typeface="Times New Roman" panose="02020603050405020304" pitchFamily="18" charset="0"/>
              </a:rPr>
              <a:t>dáng me tôi chửa xoá mờ</a:t>
            </a:r>
            <a:br>
              <a:rPr lang="en-US" sz="2800" i="1">
                <a:solidFill>
                  <a:prstClr val="black"/>
                </a:solidFill>
                <a:latin typeface="Times New Roman" panose="02020603050405020304" pitchFamily="18" charset="0"/>
                <a:ea typeface="Times New Roman" panose="02020603050405020304" pitchFamily="18" charset="0"/>
              </a:rPr>
            </a:br>
            <a:r>
              <a:rPr lang="en-US" sz="2800" i="1">
                <a:solidFill>
                  <a:prstClr val="black"/>
                </a:solidFill>
                <a:latin typeface="Times New Roman" panose="02020603050405020304" pitchFamily="18" charset="0"/>
                <a:ea typeface="Times New Roman" panose="02020603050405020304" pitchFamily="18" charset="0"/>
              </a:rPr>
              <a:t>Hãy còn mường tượng lúc vào ra:</a:t>
            </a:r>
            <a:br>
              <a:rPr lang="en-US" sz="2800" i="1">
                <a:solidFill>
                  <a:prstClr val="black"/>
                </a:solidFill>
                <a:latin typeface="Times New Roman" panose="02020603050405020304" pitchFamily="18" charset="0"/>
                <a:ea typeface="Times New Roman" panose="02020603050405020304" pitchFamily="18" charset="0"/>
              </a:rPr>
            </a:br>
            <a:r>
              <a:rPr lang="en-US" sz="2800" i="1">
                <a:solidFill>
                  <a:prstClr val="black"/>
                </a:solidFill>
                <a:latin typeface="Times New Roman" panose="02020603050405020304" pitchFamily="18" charset="0"/>
                <a:ea typeface="Times New Roman" panose="02020603050405020304" pitchFamily="18" charset="0"/>
              </a:rPr>
              <a:t>Nét cười đen nhánh sau tay áo</a:t>
            </a:r>
            <a:br>
              <a:rPr lang="en-US" sz="2800" i="1">
                <a:solidFill>
                  <a:prstClr val="black"/>
                </a:solidFill>
                <a:latin typeface="Times New Roman" panose="02020603050405020304" pitchFamily="18" charset="0"/>
                <a:ea typeface="Times New Roman" panose="02020603050405020304" pitchFamily="18" charset="0"/>
              </a:rPr>
            </a:br>
            <a:r>
              <a:rPr lang="en-US" sz="2800" i="1">
                <a:solidFill>
                  <a:prstClr val="black"/>
                </a:solidFill>
                <a:latin typeface="Times New Roman" panose="02020603050405020304" pitchFamily="18" charset="0"/>
                <a:ea typeface="Times New Roman" panose="02020603050405020304" pitchFamily="18" charset="0"/>
              </a:rPr>
              <a:t>Trong ánh trưa hè, trước giậu thưa.</a:t>
            </a:r>
            <a:endParaRPr lang="en-US" sz="2800">
              <a:solidFill>
                <a:prstClr val="black"/>
              </a:solidFill>
              <a:latin typeface="Times New Roman" panose="02020603050405020304" pitchFamily="18" charset="0"/>
              <a:ea typeface="Times New Roman" panose="02020603050405020304" pitchFamily="18" charset="0"/>
            </a:endParaRPr>
          </a:p>
          <a:p>
            <a:pPr lvl="0" algn="r"/>
            <a:r>
              <a:rPr lang="vi-VN" sz="2800">
                <a:solidFill>
                  <a:prstClr val="black"/>
                </a:solidFill>
                <a:latin typeface="Times New Roman" panose="02020603050405020304" pitchFamily="18" charset="0"/>
                <a:ea typeface="Times New Roman" panose="02020603050405020304" pitchFamily="18" charset="0"/>
              </a:rPr>
              <a:t> (</a:t>
            </a:r>
            <a:r>
              <a:rPr lang="en-US" sz="2800" i="1">
                <a:solidFill>
                  <a:prstClr val="black"/>
                </a:solidFill>
                <a:latin typeface="Times New Roman" panose="02020603050405020304" pitchFamily="18" charset="0"/>
                <a:ea typeface="Times New Roman" panose="02020603050405020304" pitchFamily="18" charset="0"/>
              </a:rPr>
              <a:t>Nắng mới</a:t>
            </a:r>
            <a:r>
              <a:rPr lang="en-US" sz="2800">
                <a:solidFill>
                  <a:prstClr val="black"/>
                </a:solidFill>
                <a:latin typeface="Times New Roman" panose="02020603050405020304" pitchFamily="18" charset="0"/>
                <a:ea typeface="Times New Roman" panose="02020603050405020304" pitchFamily="18" charset="0"/>
              </a:rPr>
              <a:t>, </a:t>
            </a:r>
            <a:r>
              <a:rPr lang="vi-VN" sz="2800">
                <a:solidFill>
                  <a:prstClr val="black"/>
                </a:solidFill>
                <a:latin typeface="Times New Roman" panose="02020603050405020304" pitchFamily="18" charset="0"/>
                <a:ea typeface="Times New Roman" panose="02020603050405020304" pitchFamily="18" charset="0"/>
              </a:rPr>
              <a:t>Lưu Trọng Lư</a:t>
            </a:r>
            <a:r>
              <a:rPr lang="vi-VN" sz="2800" i="1">
                <a:solidFill>
                  <a:prstClr val="black"/>
                </a:solidFill>
                <a:latin typeface="Times New Roman" panose="02020603050405020304" pitchFamily="18" charset="0"/>
                <a:ea typeface="Times New Roman" panose="02020603050405020304" pitchFamily="18" charset="0"/>
              </a:rPr>
              <a:t>, </a:t>
            </a:r>
            <a:r>
              <a:rPr lang="en-US" sz="2800">
                <a:solidFill>
                  <a:prstClr val="black"/>
                </a:solidFill>
                <a:latin typeface="Times New Roman" panose="02020603050405020304" pitchFamily="18" charset="0"/>
                <a:ea typeface="Times New Roman" panose="02020603050405020304" pitchFamily="18" charset="0"/>
              </a:rPr>
              <a:t>Theo </a:t>
            </a:r>
            <a:r>
              <a:rPr lang="vi-VN" sz="2800" i="1">
                <a:solidFill>
                  <a:prstClr val="black"/>
                </a:solidFill>
                <a:latin typeface="Times New Roman" panose="02020603050405020304" pitchFamily="18" charset="0"/>
                <a:ea typeface="Times New Roman" panose="02020603050405020304" pitchFamily="18" charset="0"/>
              </a:rPr>
              <a:t>Thi nhân Việt Nam, </a:t>
            </a:r>
            <a:r>
              <a:rPr lang="vi-VN" sz="2800">
                <a:solidFill>
                  <a:prstClr val="black"/>
                </a:solidFill>
                <a:latin typeface="Times New Roman" panose="02020603050405020304" pitchFamily="18" charset="0"/>
                <a:ea typeface="Times New Roman" panose="02020603050405020304" pitchFamily="18" charset="0"/>
              </a:rPr>
              <a:t>Hoài Thanh, Hoài Chân, NXB Văn học, 1994)</a:t>
            </a:r>
            <a:endParaRPr lang="en-US" sz="2800">
              <a:solidFill>
                <a:prstClr val="black"/>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343253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1" y="900753"/>
            <a:ext cx="10495128" cy="5185522"/>
          </a:xfrm>
          <a:prstGeom prst="rect">
            <a:avLst/>
          </a:prstGeom>
        </p:spPr>
        <p:txBody>
          <a:bodyPr wrap="square">
            <a:spAutoFit/>
          </a:bodyPr>
          <a:lstStyle/>
          <a:p>
            <a:pPr algn="just">
              <a:lnSpc>
                <a:spcPct val="150000"/>
              </a:lnSpc>
              <a:spcAft>
                <a:spcPts val="0"/>
              </a:spcAft>
            </a:pPr>
            <a:r>
              <a:rPr lang="vi-VN" sz="2800" b="1">
                <a:latin typeface="Times New Roman" panose="02020603050405020304" pitchFamily="18" charset="0"/>
                <a:ea typeface="Times New Roman" panose="02020603050405020304" pitchFamily="18" charset="0"/>
              </a:rPr>
              <a:t>Câu 1.</a:t>
            </a:r>
            <a:r>
              <a:rPr lang="vi-VN" sz="2800">
                <a:latin typeface="Times New Roman" panose="02020603050405020304" pitchFamily="18" charset="0"/>
                <a:ea typeface="Times New Roman" panose="02020603050405020304" pitchFamily="18" charset="0"/>
              </a:rPr>
              <a:t> Chỉ ra những câu thơ miêu tả hình ảnh người mẹ? Điều gì đã gợi </a:t>
            </a:r>
            <a:r>
              <a:rPr lang="en-US" sz="2800">
                <a:latin typeface="Times New Roman" panose="02020603050405020304" pitchFamily="18" charset="0"/>
                <a:ea typeface="Times New Roman" panose="02020603050405020304" pitchFamily="18" charset="0"/>
              </a:rPr>
              <a:t>cảm </a:t>
            </a:r>
            <a:r>
              <a:rPr lang="vi-VN" sz="2800">
                <a:latin typeface="Times New Roman" panose="02020603050405020304" pitchFamily="18" charset="0"/>
                <a:ea typeface="Times New Roman" panose="02020603050405020304" pitchFamily="18" charset="0"/>
              </a:rPr>
              <a:t>hứng cho tác giả nhớ về người mẹ của mình?</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b="1">
                <a:latin typeface="Times New Roman" panose="02020603050405020304" pitchFamily="18" charset="0"/>
                <a:ea typeface="Times New Roman" panose="02020603050405020304" pitchFamily="18" charset="0"/>
              </a:rPr>
              <a:t>Câu 2. </a:t>
            </a:r>
            <a:r>
              <a:rPr lang="vi-VN" sz="2800">
                <a:latin typeface="Times New Roman" panose="02020603050405020304" pitchFamily="18" charset="0"/>
                <a:ea typeface="Times New Roman" panose="02020603050405020304" pitchFamily="18" charset="0"/>
              </a:rPr>
              <a:t>Câu thơ “</a:t>
            </a:r>
            <a:r>
              <a:rPr lang="en-US" sz="2800" i="1">
                <a:latin typeface="Times New Roman" panose="02020603050405020304" pitchFamily="18" charset="0"/>
                <a:ea typeface="Times New Roman" panose="02020603050405020304" pitchFamily="18" charset="0"/>
              </a:rPr>
              <a:t>N</a:t>
            </a:r>
            <a:r>
              <a:rPr lang="vi-VN" sz="2800" i="1">
                <a:latin typeface="Times New Roman" panose="02020603050405020304" pitchFamily="18" charset="0"/>
                <a:ea typeface="Times New Roman" panose="02020603050405020304" pitchFamily="18" charset="0"/>
              </a:rPr>
              <a:t>ét cười đen nhánh </a:t>
            </a:r>
            <a:r>
              <a:rPr lang="en-US" sz="2800" i="1">
                <a:latin typeface="Times New Roman" panose="02020603050405020304" pitchFamily="18" charset="0"/>
                <a:ea typeface="Times New Roman" panose="02020603050405020304" pitchFamily="18" charset="0"/>
              </a:rPr>
              <a:t>sau tay áo</a:t>
            </a:r>
            <a:r>
              <a:rPr lang="en-US" sz="280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gợi</a:t>
            </a:r>
            <a:r>
              <a:rPr lang="en-US" sz="2800">
                <a:latin typeface="Times New Roman" panose="02020603050405020304" pitchFamily="18" charset="0"/>
                <a:ea typeface="Times New Roman" panose="02020603050405020304" pitchFamily="18" charset="0"/>
              </a:rPr>
              <a:t> lên điều gì?</a:t>
            </a:r>
          </a:p>
          <a:p>
            <a:pPr algn="just">
              <a:lnSpc>
                <a:spcPct val="150000"/>
              </a:lnSpc>
              <a:spcAft>
                <a:spcPts val="0"/>
              </a:spcAft>
            </a:pPr>
            <a:r>
              <a:rPr lang="vi-VN" sz="2800" b="1">
                <a:latin typeface="Times New Roman" panose="02020603050405020304" pitchFamily="18" charset="0"/>
                <a:ea typeface="Times New Roman" panose="02020603050405020304" pitchFamily="18" charset="0"/>
              </a:rPr>
              <a:t>Câu 3. </a:t>
            </a:r>
            <a:r>
              <a:rPr lang="vi-VN" sz="2800">
                <a:latin typeface="Times New Roman" panose="02020603050405020304" pitchFamily="18" charset="0"/>
                <a:ea typeface="Times New Roman" panose="02020603050405020304" pitchFamily="18" charset="0"/>
              </a:rPr>
              <a:t>Chỉ ra biện pháp tu từ được sử dụng trong câu</a:t>
            </a:r>
            <a:r>
              <a:rPr lang="en-US" sz="2800">
                <a:latin typeface="Times New Roman" panose="02020603050405020304" pitchFamily="18" charset="0"/>
                <a:ea typeface="Times New Roman" panose="02020603050405020304" pitchFamily="18" charset="0"/>
              </a:rPr>
              <a:t> thơ</a:t>
            </a:r>
            <a:r>
              <a:rPr lang="vi-VN" sz="280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a:t>
            </a:r>
            <a:r>
              <a:rPr lang="vi-VN" sz="2800" i="1">
                <a:latin typeface="Times New Roman" panose="02020603050405020304" pitchFamily="18" charset="0"/>
                <a:ea typeface="Times New Roman" panose="02020603050405020304" pitchFamily="18" charset="0"/>
              </a:rPr>
              <a:t>Mỗi lần nắng mới reo ngoài nội” </a:t>
            </a:r>
            <a:r>
              <a:rPr lang="vi-VN" sz="2800">
                <a:latin typeface="Times New Roman" panose="02020603050405020304" pitchFamily="18" charset="0"/>
                <a:ea typeface="Times New Roman" panose="02020603050405020304" pitchFamily="18" charset="0"/>
              </a:rPr>
              <a:t>và nêu tác dụng của biện pháp đó.</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b="1">
                <a:latin typeface="Times New Roman" panose="02020603050405020304" pitchFamily="18" charset="0"/>
                <a:ea typeface="Times New Roman" panose="02020603050405020304" pitchFamily="18" charset="0"/>
              </a:rPr>
              <a:t>Câu 4.</a:t>
            </a:r>
            <a:r>
              <a:rPr lang="vi-VN" sz="2800">
                <a:latin typeface="Times New Roman" panose="02020603050405020304" pitchFamily="18" charset="0"/>
                <a:ea typeface="Times New Roman" panose="02020603050405020304" pitchFamily="18" charset="0"/>
              </a:rPr>
              <a:t> Nêu nội dung chính của bài thơ.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b="1">
                <a:latin typeface="Times New Roman" panose="02020603050405020304" pitchFamily="18" charset="0"/>
                <a:ea typeface="Times New Roman" panose="02020603050405020304" pitchFamily="18" charset="0"/>
              </a:rPr>
              <a:t>Câu 5.</a:t>
            </a:r>
            <a:r>
              <a:rPr lang="vi-VN" sz="2800">
                <a:latin typeface="Times New Roman" panose="02020603050405020304" pitchFamily="18" charset="0"/>
                <a:ea typeface="Times New Roman" panose="02020603050405020304" pitchFamily="18" charset="0"/>
              </a:rPr>
              <a:t> Từ kỉ niệm riêng của </a:t>
            </a:r>
            <a:r>
              <a:rPr lang="en-US" sz="2800">
                <a:latin typeface="Times New Roman" panose="02020603050405020304" pitchFamily="18" charset="0"/>
                <a:ea typeface="Times New Roman" panose="02020603050405020304" pitchFamily="18" charset="0"/>
              </a:rPr>
              <a:t>nhà thơ </a:t>
            </a:r>
            <a:r>
              <a:rPr lang="vi-VN" sz="2800">
                <a:latin typeface="Times New Roman" panose="02020603050405020304" pitchFamily="18" charset="0"/>
                <a:ea typeface="Times New Roman" panose="02020603050405020304" pitchFamily="18" charset="0"/>
              </a:rPr>
              <a:t>Lưu Trọng Lư </a:t>
            </a:r>
            <a:r>
              <a:rPr lang="en-US" sz="2800">
                <a:latin typeface="Times New Roman" panose="02020603050405020304" pitchFamily="18" charset="0"/>
                <a:ea typeface="Times New Roman" panose="02020603050405020304" pitchFamily="18" charset="0"/>
              </a:rPr>
              <a:t>đã </a:t>
            </a:r>
            <a:r>
              <a:rPr lang="vi-VN" sz="2800">
                <a:latin typeface="Times New Roman" panose="02020603050405020304" pitchFamily="18" charset="0"/>
                <a:ea typeface="Times New Roman" panose="02020603050405020304" pitchFamily="18" charset="0"/>
              </a:rPr>
              <a:t>gợi trong </a:t>
            </a:r>
            <a:r>
              <a:rPr lang="en-US" sz="2800">
                <a:latin typeface="Times New Roman" panose="02020603050405020304" pitchFamily="18" charset="0"/>
                <a:ea typeface="Times New Roman" panose="02020603050405020304" pitchFamily="18" charset="0"/>
              </a:rPr>
              <a:t>em</a:t>
            </a:r>
            <a:r>
              <a:rPr lang="vi-VN" sz="2800">
                <a:latin typeface="Times New Roman" panose="02020603050405020304" pitchFamily="18" charset="0"/>
                <a:ea typeface="Times New Roman" panose="02020603050405020304" pitchFamily="18" charset="0"/>
              </a:rPr>
              <a:t> những xúc cảm gì về một người thân yêu nhất của mình</a:t>
            </a:r>
            <a:r>
              <a:rPr lang="vi-VN"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92281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1200" y="705851"/>
            <a:ext cx="3896644" cy="523220"/>
          </a:xfrm>
          <a:prstGeom prst="rect">
            <a:avLst/>
          </a:prstGeom>
        </p:spPr>
        <p:txBody>
          <a:bodyPr wrap="none">
            <a:spAutoFit/>
          </a:bodyPr>
          <a:lstStyle/>
          <a:p>
            <a:pPr algn="just">
              <a:spcAft>
                <a:spcPts val="0"/>
              </a:spcAft>
            </a:pPr>
            <a:r>
              <a:rPr lang="vi-VN" sz="2800" b="1">
                <a:solidFill>
                  <a:srgbClr val="FF0000"/>
                </a:solidFill>
                <a:latin typeface="Times New Roman" panose="02020603050405020304" pitchFamily="18" charset="0"/>
                <a:ea typeface="Times New Roman" panose="02020603050405020304" pitchFamily="18" charset="0"/>
              </a:rPr>
              <a:t>*</a:t>
            </a:r>
            <a:r>
              <a:rPr lang="en-US" sz="2800" b="1">
                <a:solidFill>
                  <a:srgbClr val="FF0000"/>
                </a:solidFill>
                <a:latin typeface="Times New Roman" panose="02020603050405020304" pitchFamily="18" charset="0"/>
                <a:ea typeface="Times New Roman" panose="02020603050405020304" pitchFamily="18" charset="0"/>
              </a:rPr>
              <a:t>GỢI Ý ĐÁP ÁN ĐỀ 5 :</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998395" y="1583351"/>
            <a:ext cx="10506668" cy="4616648"/>
          </a:xfrm>
          <a:prstGeom prst="rect">
            <a:avLst/>
          </a:prstGeom>
        </p:spPr>
        <p:txBody>
          <a:bodyPr wrap="square">
            <a:spAutoFit/>
          </a:bodyPr>
          <a:lstStyle/>
          <a:p>
            <a:pPr algn="just">
              <a:lnSpc>
                <a:spcPct val="150000"/>
              </a:lnSpc>
              <a:spcAft>
                <a:spcPts val="0"/>
              </a:spcAft>
            </a:pPr>
            <a:r>
              <a:rPr lang="vi-VN" sz="2800" b="1">
                <a:latin typeface="Times New Roman" panose="02020603050405020304" pitchFamily="18" charset="0"/>
                <a:ea typeface="Times New Roman" panose="02020603050405020304" pitchFamily="18" charset="0"/>
              </a:rPr>
              <a:t>Câu 1.</a:t>
            </a:r>
            <a:r>
              <a:rPr lang="vi-VN" sz="2800">
                <a:latin typeface="Times New Roman" panose="02020603050405020304" pitchFamily="18" charset="0"/>
                <a:ea typeface="Times New Roman" panose="02020603050405020304" pitchFamily="18" charset="0"/>
              </a:rPr>
              <a:t> Những câu thơ miêu tả hình ảnh người mẹ:</a:t>
            </a:r>
            <a:endParaRPr lang="en-US" sz="2800">
              <a:latin typeface="Times New Roman" panose="02020603050405020304" pitchFamily="18" charset="0"/>
              <a:ea typeface="Times New Roman" panose="02020603050405020304" pitchFamily="18" charset="0"/>
            </a:endParaRPr>
          </a:p>
          <a:p>
            <a:pPr algn="ctr">
              <a:lnSpc>
                <a:spcPct val="150000"/>
              </a:lnSpc>
              <a:spcAft>
                <a:spcPts val="0"/>
              </a:spcAft>
            </a:pPr>
            <a:r>
              <a:rPr lang="vi-VN" sz="2800" i="1">
                <a:latin typeface="Times New Roman" panose="02020603050405020304" pitchFamily="18" charset="0"/>
                <a:ea typeface="Times New Roman" panose="02020603050405020304" pitchFamily="18" charset="0"/>
              </a:rPr>
              <a:t>- Mỗi lần nắng mới reo ngoài nội,</a:t>
            </a:r>
            <a:endParaRPr lang="en-US" sz="2800">
              <a:latin typeface="Times New Roman" panose="02020603050405020304" pitchFamily="18" charset="0"/>
              <a:ea typeface="Times New Roman" panose="02020603050405020304" pitchFamily="18" charset="0"/>
            </a:endParaRPr>
          </a:p>
          <a:p>
            <a:pPr algn="ctr">
              <a:lnSpc>
                <a:spcPct val="150000"/>
              </a:lnSpc>
              <a:spcAft>
                <a:spcPts val="0"/>
              </a:spcAft>
            </a:pPr>
            <a:r>
              <a:rPr lang="vi-VN" sz="2800" i="1">
                <a:latin typeface="Times New Roman" panose="02020603050405020304" pitchFamily="18" charset="0"/>
                <a:ea typeface="Times New Roman" panose="02020603050405020304" pitchFamily="18" charset="0"/>
              </a:rPr>
              <a:t>Áo đỏ người đưa trước giậu phơi.</a:t>
            </a:r>
            <a:endParaRPr lang="en-US" sz="2800">
              <a:latin typeface="Times New Roman" panose="02020603050405020304" pitchFamily="18" charset="0"/>
              <a:ea typeface="Times New Roman" panose="02020603050405020304" pitchFamily="18" charset="0"/>
            </a:endParaRPr>
          </a:p>
          <a:p>
            <a:pPr algn="ctr">
              <a:lnSpc>
                <a:spcPct val="150000"/>
              </a:lnSpc>
              <a:spcAft>
                <a:spcPts val="0"/>
              </a:spcAft>
            </a:pPr>
            <a:r>
              <a:rPr lang="vi-VN" sz="2800" i="1">
                <a:latin typeface="Times New Roman" panose="02020603050405020304" pitchFamily="18" charset="0"/>
                <a:ea typeface="Times New Roman" panose="02020603050405020304" pitchFamily="18" charset="0"/>
              </a:rPr>
              <a:t>- Nét cười đen nhánh sau tay áo</a:t>
            </a:r>
            <a:endParaRPr lang="en-US" sz="2800">
              <a:latin typeface="Times New Roman" panose="02020603050405020304" pitchFamily="18" charset="0"/>
              <a:ea typeface="Times New Roman" panose="02020603050405020304" pitchFamily="18" charset="0"/>
            </a:endParaRPr>
          </a:p>
          <a:p>
            <a:pPr algn="ctr">
              <a:lnSpc>
                <a:spcPct val="150000"/>
              </a:lnSpc>
              <a:spcAft>
                <a:spcPts val="0"/>
              </a:spcAft>
            </a:pPr>
            <a:r>
              <a:rPr lang="vi-VN" sz="2800" i="1">
                <a:latin typeface="Times New Roman" panose="02020603050405020304" pitchFamily="18" charset="0"/>
                <a:ea typeface="Times New Roman" panose="02020603050405020304" pitchFamily="18" charset="0"/>
              </a:rPr>
              <a:t>Trong ánh trưa hè, trước giậu thưa</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a:t>
            </a:r>
            <a:r>
              <a:rPr lang="vi-VN" sz="2800" i="1">
                <a:latin typeface="Times New Roman" panose="02020603050405020304" pitchFamily="18" charset="0"/>
                <a:ea typeface="Times New Roman" panose="02020603050405020304" pitchFamily="18" charset="0"/>
              </a:rPr>
              <a:t>Nắng mới</a:t>
            </a:r>
            <a:r>
              <a:rPr lang="vi-VN" sz="2800">
                <a:latin typeface="Times New Roman" panose="02020603050405020304" pitchFamily="18" charset="0"/>
                <a:ea typeface="Times New Roman" panose="02020603050405020304" pitchFamily="18" charset="0"/>
              </a:rPr>
              <a:t>” và tiếng gà trưa (ở thời điểm hiện tại) là điểm gợi </a:t>
            </a:r>
            <a:r>
              <a:rPr lang="en-US" sz="2800">
                <a:latin typeface="Times New Roman" panose="02020603050405020304" pitchFamily="18" charset="0"/>
                <a:ea typeface="Times New Roman" panose="02020603050405020304" pitchFamily="18" charset="0"/>
              </a:rPr>
              <a:t>cảm </a:t>
            </a:r>
            <a:r>
              <a:rPr lang="vi-VN" sz="2800">
                <a:latin typeface="Times New Roman" panose="02020603050405020304" pitchFamily="18" charset="0"/>
                <a:ea typeface="Times New Roman" panose="02020603050405020304" pitchFamily="18" charset="0"/>
              </a:rPr>
              <a:t>hứng khiến tác giả nhớ về người mẹ của mình</a:t>
            </a:r>
            <a:r>
              <a:rPr lang="vi-VN"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79245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6" y="928046"/>
            <a:ext cx="10686197" cy="5185522"/>
          </a:xfrm>
          <a:prstGeom prst="rect">
            <a:avLst/>
          </a:prstGeom>
        </p:spPr>
        <p:txBody>
          <a:bodyPr wrap="square">
            <a:spAutoFit/>
          </a:bodyPr>
          <a:lstStyle/>
          <a:p>
            <a:pPr algn="just">
              <a:lnSpc>
                <a:spcPct val="150000"/>
              </a:lnSpc>
              <a:spcAft>
                <a:spcPts val="0"/>
              </a:spcAft>
            </a:pPr>
            <a:r>
              <a:rPr lang="vi-VN" sz="2800" b="1">
                <a:latin typeface="Times New Roman" panose="02020603050405020304" pitchFamily="18" charset="0"/>
                <a:ea typeface="Times New Roman" panose="02020603050405020304" pitchFamily="18" charset="0"/>
              </a:rPr>
              <a:t>Câu 2.</a:t>
            </a:r>
            <a:r>
              <a:rPr lang="vi-VN" sz="2800">
                <a:latin typeface="Times New Roman" panose="02020603050405020304" pitchFamily="18" charset="0"/>
                <a:ea typeface="Times New Roman" panose="02020603050405020304" pitchFamily="18" charset="0"/>
              </a:rPr>
              <a:t> Hình ảnh “</a:t>
            </a:r>
            <a:r>
              <a:rPr lang="vi-VN" sz="2800" i="1">
                <a:latin typeface="Times New Roman" panose="02020603050405020304" pitchFamily="18" charset="0"/>
                <a:ea typeface="Times New Roman" panose="02020603050405020304" pitchFamily="18" charset="0"/>
              </a:rPr>
              <a:t>Nét cười đen nhánh sau tay áo</a:t>
            </a:r>
            <a:r>
              <a:rPr lang="en-US" sz="2800">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là một bức họa đẹp chứa đầy sức gợi.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Nó gợi hình ảnh người mẹ vừa lấp lánh tỏa sáng, vừa e ấp, kín đáo trong nụ cười tươi tắn, hiền hậu, mang nét đẹp của người phụ nữ Việt Nam xưa.</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Hình ảnh này </a:t>
            </a:r>
            <a:r>
              <a:rPr lang="en-US" sz="2800">
                <a:latin typeface="Times New Roman" panose="02020603050405020304" pitchFamily="18" charset="0"/>
                <a:ea typeface="Times New Roman" panose="02020603050405020304" pitchFamily="18" charset="0"/>
              </a:rPr>
              <a:t>còn </a:t>
            </a:r>
            <a:r>
              <a:rPr lang="vi-VN" sz="2800">
                <a:latin typeface="Times New Roman" panose="02020603050405020304" pitchFamily="18" charset="0"/>
                <a:ea typeface="Times New Roman" panose="02020603050405020304" pitchFamily="18" charset="0"/>
              </a:rPr>
              <a:t>gợi ấn tượng sâu sắc trong nhân vật trữ tình về người mẹ với nét cười (không phải “nụ cười”) tươi duyên, sáng ánh trưa hè, khoe hàm răng nhuộm đen bóng, đều tăm tắp như hạt na</a:t>
            </a:r>
            <a:r>
              <a:rPr lang="vi-VN"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287576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921" y="1705970"/>
            <a:ext cx="10795379" cy="3246530"/>
          </a:xfrm>
          <a:prstGeom prst="rect">
            <a:avLst/>
          </a:prstGeom>
        </p:spPr>
        <p:txBody>
          <a:bodyPr wrap="square">
            <a:spAutoFit/>
          </a:bodyPr>
          <a:lstStyle/>
          <a:p>
            <a:pPr algn="just">
              <a:lnSpc>
                <a:spcPct val="150000"/>
              </a:lnSpc>
              <a:spcAft>
                <a:spcPts val="0"/>
              </a:spcAft>
            </a:pPr>
            <a:r>
              <a:rPr lang="vi-VN" sz="2800" b="1">
                <a:latin typeface="Times New Roman" panose="02020603050405020304" pitchFamily="18" charset="0"/>
                <a:ea typeface="Times New Roman" panose="02020603050405020304" pitchFamily="18" charset="0"/>
              </a:rPr>
              <a:t>Câu 3</a:t>
            </a:r>
            <a:r>
              <a:rPr lang="en-US" sz="2800" b="1">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 Biện pháp tu từ được sử dụng trong câu thơ </a:t>
            </a:r>
            <a:r>
              <a:rPr lang="en-US" sz="2800">
                <a:latin typeface="Times New Roman" panose="02020603050405020304" pitchFamily="18" charset="0"/>
                <a:ea typeface="Times New Roman" panose="02020603050405020304" pitchFamily="18" charset="0"/>
              </a:rPr>
              <a:t>“</a:t>
            </a:r>
            <a:r>
              <a:rPr lang="vi-VN" sz="2800" i="1">
                <a:latin typeface="Times New Roman" panose="02020603050405020304" pitchFamily="18" charset="0"/>
                <a:ea typeface="Times New Roman" panose="02020603050405020304" pitchFamily="18" charset="0"/>
              </a:rPr>
              <a:t>Mỗi lần nắng mới reo ngoài nội</a:t>
            </a:r>
            <a:r>
              <a:rPr lang="en-US" sz="2800">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Nhân hóa.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latin typeface="Times New Roman" panose="02020603050405020304" pitchFamily="18" charset="0"/>
                <a:ea typeface="Times New Roman" panose="02020603050405020304" pitchFamily="18" charset="0"/>
              </a:rPr>
              <a:t>- Tác dụng: Hình ảnh nắng mới cất tiếng reo vui miêu tả một không gian sinh động, rực rỡ, vui tươi; qua đó thấy được sự náo nức, thiết tha trong nỗi nhớ của tác giả. </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4013443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7313" y="1486976"/>
            <a:ext cx="10285863" cy="4616648"/>
          </a:xfrm>
          <a:prstGeom prst="rect">
            <a:avLst/>
          </a:prstGeom>
        </p:spPr>
        <p:txBody>
          <a:bodyPr wrap="square">
            <a:spAutoFit/>
          </a:bodyPr>
          <a:lstStyle/>
          <a:p>
            <a:pPr algn="just">
              <a:lnSpc>
                <a:spcPct val="150000"/>
              </a:lnSpc>
              <a:spcAft>
                <a:spcPts val="0"/>
              </a:spcAft>
            </a:pPr>
            <a:r>
              <a:rPr lang="pt-BR" sz="2800" b="1">
                <a:latin typeface="Times New Roman" panose="02020603050405020304" pitchFamily="18" charset="0"/>
                <a:ea typeface="Times New Roman" panose="02020603050405020304" pitchFamily="18" charset="0"/>
                <a:cs typeface="Times New Roman" panose="02020603050405020304" pitchFamily="18" charset="0"/>
              </a:rPr>
              <a:t>- Tâm trạng của em bé:</a:t>
            </a:r>
            <a:r>
              <a:rPr lang="pt-BR" sz="2800">
                <a:latin typeface="Times New Roman" panose="02020603050405020304" pitchFamily="18" charset="0"/>
                <a:ea typeface="Times New Roman" panose="02020603050405020304" pitchFamily="18" charset="0"/>
                <a:cs typeface="Times New Roman" panose="02020603050405020304" pitchFamily="18" charset="0"/>
              </a:rPr>
              <a:t> thể hiện ở câu hỏi về cách thức đi chơi: “</a:t>
            </a:r>
            <a:r>
              <a:rPr lang="pt-BR" sz="2800" i="1">
                <a:latin typeface="Times New Roman" panose="02020603050405020304" pitchFamily="18" charset="0"/>
                <a:ea typeface="Times New Roman" panose="02020603050405020304" pitchFamily="18" charset="0"/>
                <a:cs typeface="Times New Roman" panose="02020603050405020304" pitchFamily="18" charset="0"/>
              </a:rPr>
              <a:t>Nhưng tôi làm sao gặp được các bạn</a:t>
            </a:r>
            <a:r>
              <a:rPr lang="pt-BR"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pt-BR" sz="2800">
                <a:latin typeface="Times New Roman" panose="02020603050405020304" pitchFamily="18" charset="0"/>
                <a:ea typeface="Times New Roman" panose="02020603050405020304" pitchFamily="18" charset="0"/>
                <a:cs typeface="Times New Roman" panose="02020603050405020304" pitchFamily="18" charset="0"/>
              </a:rPr>
              <a:t>Qua đó, em bé thể hiện khao khát được đến những nơi ấy. Những câu hỏi của em chứa bao háo hức, thiết tha mong muốn được lãng du tới những xứ sở thần tiên, được rong ruổi khắp nơi, được vui chơi với những trò chơi thú vị, hấp dẫn.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pt-BR" sz="2800" b="1">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896227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639" y="1514901"/>
            <a:ext cx="10522424" cy="3408112"/>
          </a:xfrm>
          <a:prstGeom prst="rect">
            <a:avLst/>
          </a:prstGeom>
        </p:spPr>
        <p:txBody>
          <a:bodyPr wrap="square">
            <a:spAutoFit/>
          </a:bodyPr>
          <a:lstStyle/>
          <a:p>
            <a:pPr algn="just">
              <a:lnSpc>
                <a:spcPct val="200000"/>
              </a:lnSpc>
              <a:spcAft>
                <a:spcPts val="0"/>
              </a:spcAft>
            </a:pPr>
            <a:r>
              <a:rPr lang="vi-VN" sz="2800" b="1">
                <a:latin typeface="Times New Roman" panose="02020603050405020304" pitchFamily="18" charset="0"/>
                <a:ea typeface="Times New Roman" panose="02020603050405020304" pitchFamily="18" charset="0"/>
              </a:rPr>
              <a:t>Câu 4.</a:t>
            </a:r>
            <a:r>
              <a:rPr lang="vi-VN" sz="280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a:t>
            </a:r>
            <a:r>
              <a:rPr lang="vi-VN" sz="2800">
                <a:latin typeface="Times New Roman" panose="02020603050405020304" pitchFamily="18" charset="0"/>
                <a:ea typeface="Times New Roman" panose="02020603050405020304" pitchFamily="18" charset="0"/>
              </a:rPr>
              <a:t>ội dung chính của bài thơ</a:t>
            </a:r>
            <a:r>
              <a:rPr lang="en-US" sz="280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Những dòng hồi tưởng đẹp, đầy xúc động về mẹ, qua đó thể hiện tình yêu mẹ</a:t>
            </a:r>
            <a:r>
              <a:rPr lang="en-US" sz="2800">
                <a:latin typeface="Times New Roman" panose="02020603050405020304" pitchFamily="18" charset="0"/>
                <a:ea typeface="Times New Roman" panose="02020603050405020304" pitchFamily="18" charset="0"/>
              </a:rPr>
              <a:t> tha thiết</a:t>
            </a:r>
            <a:r>
              <a:rPr lang="vi-VN" sz="2800">
                <a:latin typeface="Times New Roman" panose="02020603050405020304" pitchFamily="18" charset="0"/>
                <a:ea typeface="Times New Roman" panose="02020603050405020304" pitchFamily="18" charset="0"/>
              </a:rPr>
              <a:t> của tác giả</a:t>
            </a:r>
            <a:r>
              <a:rPr lang="en-US" sz="2800">
                <a:latin typeface="Times New Roman" panose="02020603050405020304" pitchFamily="18" charset="0"/>
                <a:ea typeface="Times New Roman" panose="02020603050405020304" pitchFamily="18" charset="0"/>
              </a:rPr>
              <a:t>.</a:t>
            </a:r>
          </a:p>
          <a:p>
            <a:pPr algn="just">
              <a:lnSpc>
                <a:spcPct val="200000"/>
              </a:lnSpc>
              <a:spcAft>
                <a:spcPts val="0"/>
              </a:spcAft>
            </a:pPr>
            <a:r>
              <a:rPr lang="vi-VN" sz="2800" b="1">
                <a:latin typeface="Times New Roman" panose="02020603050405020304" pitchFamily="18" charset="0"/>
                <a:ea typeface="Times New Roman" panose="02020603050405020304" pitchFamily="18" charset="0"/>
              </a:rPr>
              <a:t>Câu 5. </a:t>
            </a:r>
            <a:r>
              <a:rPr lang="vi-VN" sz="2800">
                <a:latin typeface="Times New Roman" panose="02020603050405020304" pitchFamily="18" charset="0"/>
                <a:ea typeface="Times New Roman" panose="02020603050405020304" pitchFamily="18" charset="0"/>
              </a:rPr>
              <a:t>Học sinh tự bày tỏ tình cảm chân thành, sâu sắc về một người thân yêu nhất của mình.</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96761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1263" y="2123705"/>
            <a:ext cx="7862480" cy="4616648"/>
          </a:xfrm>
          <a:prstGeom prst="rect">
            <a:avLst/>
          </a:prstGeom>
        </p:spPr>
        <p:txBody>
          <a:bodyPr wrap="square">
            <a:spAutoFit/>
          </a:bodyPr>
          <a:lstStyle/>
          <a:p>
            <a:pPr marL="914400" algn="just">
              <a:lnSpc>
                <a:spcPct val="150000"/>
              </a:lnSpc>
              <a:spcAft>
                <a:spcPts val="0"/>
              </a:spcAft>
            </a:pPr>
            <a:r>
              <a:rPr lang="en-US" sz="2800" i="1" smtClean="0">
                <a:latin typeface="Times New Roman" panose="02020603050405020304" pitchFamily="18" charset="0"/>
                <a:ea typeface="Times New Roman" panose="02020603050405020304" pitchFamily="18" charset="0"/>
                <a:cs typeface="Times New Roman" panose="02020603050405020304" pitchFamily="18" charset="0"/>
              </a:rPr>
              <a:t>À </a:t>
            </a:r>
            <a:r>
              <a:rPr lang="en-US" sz="2800" i="1">
                <a:latin typeface="Times New Roman" panose="02020603050405020304" pitchFamily="18" charset="0"/>
                <a:ea typeface="Times New Roman" panose="02020603050405020304" pitchFamily="18" charset="0"/>
                <a:cs typeface="Times New Roman" panose="02020603050405020304" pitchFamily="18" charset="0"/>
              </a:rPr>
              <a:t>ơi…đi suốt cuộc đời,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Vẫn nghiêng cánh võng những lời mẹ ru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Câu ca từ thuở ngày xưa,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Hắt hiu những nẻo nắng mưa cuộc đời.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Chông chênh hạnh phúc xa vời,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Lắt lay số phận những lời đắng cay.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Mẹ gom cả thế gian này</a:t>
            </a:r>
            <a:r>
              <a:rPr lang="en-US" sz="2800" i="1"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5362511" y="296501"/>
            <a:ext cx="1521570" cy="523220"/>
          </a:xfrm>
          <a:prstGeom prst="rect">
            <a:avLst/>
          </a:prstGeom>
        </p:spPr>
        <p:txBody>
          <a:bodyPr wrap="none">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ĐỀ SỐ 6</a:t>
            </a:r>
            <a:endParaRPr lang="en-US" sz="2800">
              <a:latin typeface="Times New Roman" panose="02020603050405020304" pitchFamily="18" charset="0"/>
              <a:cs typeface="Times New Roman" panose="02020603050405020304" pitchFamily="18" charset="0"/>
            </a:endParaRPr>
          </a:p>
        </p:txBody>
      </p:sp>
      <p:sp>
        <p:nvSpPr>
          <p:cNvPr id="4" name="Rectangle 3"/>
          <p:cNvSpPr/>
          <p:nvPr/>
        </p:nvSpPr>
        <p:spPr>
          <a:xfrm>
            <a:off x="532108" y="840025"/>
            <a:ext cx="9660806" cy="523220"/>
          </a:xfrm>
          <a:prstGeom prst="rect">
            <a:avLst/>
          </a:prstGeom>
        </p:spPr>
        <p:txBody>
          <a:bodyPr wrap="square">
            <a:spAutoFit/>
          </a:bodyPr>
          <a:lstStyle/>
          <a:p>
            <a:pPr indent="457200"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Đọc văn bản sau và trả lời các câu hỏi bên dưới</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4736538" y="1477374"/>
            <a:ext cx="2773516" cy="646331"/>
          </a:xfrm>
          <a:prstGeom prst="rect">
            <a:avLst/>
          </a:prstGeom>
        </p:spPr>
        <p:txBody>
          <a:bodyPr wrap="none">
            <a:spAutoFit/>
          </a:bodyPr>
          <a:lstStyle/>
          <a:p>
            <a:r>
              <a:rPr lang="en-US" sz="3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Đi dọc lời ru</a:t>
            </a:r>
            <a:endParaRPr lang="en-US" sz="36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4584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9934" y="887105"/>
            <a:ext cx="10617958" cy="5185522"/>
          </a:xfrm>
          <a:prstGeom prst="rect">
            <a:avLst/>
          </a:prstGeom>
        </p:spPr>
        <p:txBody>
          <a:bodyPr wrap="square">
            <a:spAutoFit/>
          </a:bodyPr>
          <a:lstStyle/>
          <a:p>
            <a:pPr marL="914400"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Tình yêu hạnh phúc trao tay con cầm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Nẻo xưa nước mắt âm thầm,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Đường gần trái ngọt con cầm trên tay.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À ơi…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Bóng cả mây bay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Lời ru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đi dọc tháng ngày trong con…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i="1">
                <a:latin typeface="Times New Roman" panose="02020603050405020304" pitchFamily="18" charset="0"/>
                <a:ea typeface="Times New Roman" panose="02020603050405020304" pitchFamily="18" charset="0"/>
                <a:cs typeface="Times New Roman" panose="02020603050405020304" pitchFamily="18" charset="0"/>
              </a:rPr>
              <a:t>Bờ sông vẫn gió</a:t>
            </a:r>
            <a:r>
              <a:rPr lang="en-US" sz="2800">
                <a:latin typeface="Times New Roman" panose="02020603050405020304" pitchFamily="18" charset="0"/>
                <a:ea typeface="Times New Roman" panose="02020603050405020304" pitchFamily="18" charset="0"/>
                <a:cs typeface="Times New Roman" panose="02020603050405020304" pitchFamily="18" charset="0"/>
              </a:rPr>
              <a:t>, Chu Thị Thơm, NXB Giáo dục, 1999, tr.41)</a:t>
            </a:r>
          </a:p>
        </p:txBody>
      </p:sp>
    </p:spTree>
    <p:custDataLst>
      <p:tags r:id="rId1"/>
    </p:custDataLst>
    <p:extLst>
      <p:ext uri="{BB962C8B-B14F-4D97-AF65-F5344CB8AC3E}">
        <p14:creationId xmlns:p14="http://schemas.microsoft.com/office/powerpoint/2010/main" val="9381074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672" y="627797"/>
            <a:ext cx="11423176" cy="5831853"/>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Xác định phương thức biểu đạt chính của văn bản.</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Chỉ ra và nêu tác dụng của các từ láy trong đoạn thơ sau:</a:t>
            </a:r>
          </a:p>
          <a:p>
            <a:pPr algn="just">
              <a:lnSpc>
                <a:spcPct val="150000"/>
              </a:lnSpc>
              <a:spcAft>
                <a:spcPts val="0"/>
              </a:spcAft>
            </a:pPr>
            <a:r>
              <a:rPr lang="en-US" sz="2800" i="1">
                <a:latin typeface="Times New Roman" panose="02020603050405020304" pitchFamily="18" charset="0"/>
                <a:ea typeface="Times New Roman" panose="02020603050405020304" pitchFamily="18" charset="0"/>
              </a:rPr>
              <a:t>“Câu ca từ thuở ngày xưa,</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rPr>
              <a:t>Hắt hiu những nẻo nắng mưa cuộc đời.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rPr>
              <a:t>Chông chênh hạnh phúc xa vời,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rPr>
              <a:t>Lắt lay số phận những lời đắng cay.”</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Ngẫm về lời ru của mẹ, nhân vật “</a:t>
            </a:r>
            <a:r>
              <a:rPr lang="en-US" sz="2800" i="1">
                <a:latin typeface="Times New Roman" panose="02020603050405020304" pitchFamily="18" charset="0"/>
                <a:ea typeface="Times New Roman" panose="02020603050405020304" pitchFamily="18" charset="0"/>
              </a:rPr>
              <a:t>con</a:t>
            </a:r>
            <a:r>
              <a:rPr lang="en-US" sz="2800">
                <a:latin typeface="Times New Roman" panose="02020603050405020304" pitchFamily="18" charset="0"/>
                <a:ea typeface="Times New Roman" panose="02020603050405020304" pitchFamily="18" charset="0"/>
              </a:rPr>
              <a:t>” đã thấu hiểu điều gì?</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Câu 4.  </a:t>
            </a:r>
            <a:r>
              <a:rPr lang="en-US" sz="2800" i="1">
                <a:latin typeface="Times New Roman" panose="02020603050405020304" pitchFamily="18" charset="0"/>
                <a:ea typeface="Times New Roman" panose="02020603050405020304" pitchFamily="18" charset="0"/>
              </a:rPr>
              <a:t>Lời ru của mẹ là…</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rPr>
              <a:t>Em hãy viết tiếp mệnh đề trên thành một câu văn hoàn chỉnh. </a:t>
            </a:r>
          </a:p>
        </p:txBody>
      </p:sp>
    </p:spTree>
    <p:custDataLst>
      <p:tags r:id="rId1"/>
    </p:custDataLst>
    <p:extLst>
      <p:ext uri="{BB962C8B-B14F-4D97-AF65-F5344CB8AC3E}">
        <p14:creationId xmlns:p14="http://schemas.microsoft.com/office/powerpoint/2010/main" val="57929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1000"/>
                                        <p:tgtEl>
                                          <p:spTgt spid="2">
                                            <p:txEl>
                                              <p:pRg st="6" end="6"/>
                                            </p:txEl>
                                          </p:spTgt>
                                        </p:tgtEl>
                                      </p:cBhvr>
                                    </p:animEffect>
                                    <p:anim calcmode="lin" valueType="num">
                                      <p:cBhvr>
                                        <p:cTn id="4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fade">
                                      <p:cBhvr>
                                        <p:cTn id="48" dur="1000"/>
                                        <p:tgtEl>
                                          <p:spTgt spid="2">
                                            <p:txEl>
                                              <p:pRg st="7" end="7"/>
                                            </p:txEl>
                                          </p:spTgt>
                                        </p:tgtEl>
                                      </p:cBhvr>
                                    </p:animEffect>
                                    <p:anim calcmode="lin" valueType="num">
                                      <p:cBhvr>
                                        <p:cTn id="4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Effect transition="in" filter="fade">
                                      <p:cBhvr>
                                        <p:cTn id="53" dur="1000"/>
                                        <p:tgtEl>
                                          <p:spTgt spid="2">
                                            <p:txEl>
                                              <p:pRg st="8" end="8"/>
                                            </p:txEl>
                                          </p:spTgt>
                                        </p:tgtEl>
                                      </p:cBhvr>
                                    </p:animEffect>
                                    <p:anim calcmode="lin" valueType="num">
                                      <p:cBhvr>
                                        <p:cTn id="5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8902" y="610316"/>
            <a:ext cx="3686650"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 ĐỀ 6</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611874" y="1617429"/>
            <a:ext cx="11138848" cy="4401205"/>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latin typeface="Times New Roman" panose="02020603050405020304" pitchFamily="18" charset="0"/>
                <a:ea typeface="Times New Roman" panose="02020603050405020304" pitchFamily="18" charset="0"/>
                <a:cs typeface="Times New Roman" panose="02020603050405020304" pitchFamily="18" charset="0"/>
              </a:rPr>
              <a:t>. Phương thức biểu đạt chính là: Biểu cảm. </a:t>
            </a:r>
          </a:p>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*Chỉ ra các từ láy: </a:t>
            </a:r>
            <a:r>
              <a:rPr lang="en-US" sz="2800" i="1">
                <a:latin typeface="Times New Roman" panose="02020603050405020304" pitchFamily="18" charset="0"/>
                <a:ea typeface="Times New Roman" panose="02020603050405020304" pitchFamily="18" charset="0"/>
                <a:cs typeface="Times New Roman" panose="02020603050405020304" pitchFamily="18" charset="0"/>
              </a:rPr>
              <a:t>hắt hiu, chông chênh, lắt lay.</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Nêu tác dụng: </a:t>
            </a:r>
          </a:p>
          <a:p>
            <a:pPr algn="just"/>
            <a:r>
              <a:rPr lang="en-US" sz="2800">
                <a:latin typeface="Times New Roman" panose="02020603050405020304" pitchFamily="18" charset="0"/>
                <a:ea typeface="Calibri" panose="020F0502020204030204" pitchFamily="34" charset="0"/>
                <a:cs typeface="Times New Roman" panose="02020603050405020304" pitchFamily="18" charset="0"/>
              </a:rPr>
              <a:t>- G</a:t>
            </a:r>
            <a:r>
              <a:rPr lang="en-US" sz="2800" spc="-30">
                <a:latin typeface="Times New Roman" panose="02020603050405020304" pitchFamily="18" charset="0"/>
                <a:ea typeface="Calibri" panose="020F0502020204030204" pitchFamily="34" charset="0"/>
                <a:cs typeface="Times New Roman" panose="02020603050405020304" pitchFamily="18" charset="0"/>
              </a:rPr>
              <a:t>iúp người đọc hình dung rõ hơn về bao nhọc nhằn, cay đắng của cuộc đời; về những phận người mong manh, cơ cực trên con đường kiếm tìm hạnh phúc – được vọng lên từ lời ru của mẹ. </a:t>
            </a:r>
            <a:endParaRPr lang="en-US" sz="2800">
              <a:latin typeface="Times New Roman" panose="02020603050405020304" pitchFamily="18" charset="0"/>
              <a:cs typeface="Times New Roman" panose="02020603050405020304" pitchFamily="18" charset="0"/>
            </a:endParaRPr>
          </a:p>
          <a:p>
            <a:pPr algn="just"/>
            <a:r>
              <a:rPr lang="en-US" sz="2800">
                <a:latin typeface="Times New Roman" panose="02020603050405020304" pitchFamily="18" charset="0"/>
                <a:cs typeface="Times New Roman" panose="02020603050405020304" pitchFamily="18" charset="0"/>
              </a:rPr>
              <a:t>- Sự thấu cảm rất sâu của đứa con về lời ru của mẹ.</a:t>
            </a:r>
          </a:p>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Hình ảnh thơ sống động; ngôn ngữ thơ gợi hình, gợi cảm, có sức hấp dẫn với người đọc</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3441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034" y="996286"/>
            <a:ext cx="11054687" cy="5262979"/>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 </a:t>
            </a:r>
            <a:r>
              <a:rPr lang="en-US" sz="2800">
                <a:latin typeface="Times New Roman" panose="02020603050405020304" pitchFamily="18" charset="0"/>
                <a:ea typeface="Times New Roman" panose="02020603050405020304" pitchFamily="18" charset="0"/>
                <a:cs typeface="Times New Roman" panose="02020603050405020304" pitchFamily="18" charset="0"/>
              </a:rPr>
              <a:t>Ngẫm về lời ru của mẹ, nhân vật “</a:t>
            </a:r>
            <a:r>
              <a:rPr lang="en-US" sz="2800" i="1">
                <a:latin typeface="Times New Roman" panose="02020603050405020304" pitchFamily="18" charset="0"/>
                <a:ea typeface="Times New Roman" panose="02020603050405020304" pitchFamily="18" charset="0"/>
                <a:cs typeface="Times New Roman" panose="02020603050405020304" pitchFamily="18" charset="0"/>
              </a:rPr>
              <a:t>con</a:t>
            </a:r>
            <a:r>
              <a:rPr lang="en-US" sz="2800">
                <a:latin typeface="Times New Roman" panose="02020603050405020304" pitchFamily="18" charset="0"/>
                <a:ea typeface="Times New Roman" panose="02020603050405020304" pitchFamily="18" charset="0"/>
                <a:cs typeface="Times New Roman" panose="02020603050405020304" pitchFamily="18" charset="0"/>
              </a:rPr>
              <a:t>” đã thấu hiểu: </a:t>
            </a:r>
          </a:p>
          <a:p>
            <a:pPr algn="just">
              <a:lnSpc>
                <a:spcPct val="150000"/>
              </a:lnSpc>
            </a:pPr>
            <a:r>
              <a:rPr lang="en-US" sz="2800">
                <a:latin typeface="Times New Roman" panose="02020603050405020304" pitchFamily="18" charset="0"/>
                <a:ea typeface="Calibri" panose="020F0502020204030204" pitchFamily="34" charset="0"/>
                <a:cs typeface="Times New Roman" panose="02020603050405020304" pitchFamily="18" charset="0"/>
              </a:rPr>
              <a:t>- Về cuộc đời: có bao </a:t>
            </a:r>
            <a:r>
              <a:rPr lang="en-US" sz="2800" i="1">
                <a:latin typeface="Times New Roman" panose="02020603050405020304" pitchFamily="18" charset="0"/>
                <a:ea typeface="Calibri" panose="020F0502020204030204" pitchFamily="34" charset="0"/>
                <a:cs typeface="Times New Roman" panose="02020603050405020304" pitchFamily="18" charset="0"/>
              </a:rPr>
              <a:t>mưa nắng </a:t>
            </a:r>
            <a:r>
              <a:rPr lang="en-US" sz="2800">
                <a:latin typeface="Times New Roman" panose="02020603050405020304" pitchFamily="18" charset="0"/>
                <a:ea typeface="Calibri" panose="020F0502020204030204" pitchFamily="34" charset="0"/>
                <a:cs typeface="Times New Roman" panose="02020603050405020304" pitchFamily="18" charset="0"/>
              </a:rPr>
              <a:t>nhọc nhằn; </a:t>
            </a:r>
            <a:r>
              <a:rPr lang="en-US" sz="2800" i="1">
                <a:latin typeface="Times New Roman" panose="02020603050405020304" pitchFamily="18" charset="0"/>
                <a:ea typeface="Calibri" panose="020F0502020204030204" pitchFamily="34" charset="0"/>
                <a:cs typeface="Times New Roman" panose="02020603050405020304" pitchFamily="18" charset="0"/>
              </a:rPr>
              <a:t>hạnh phúc xa vời,</a:t>
            </a:r>
            <a:r>
              <a:rPr lang="en-US" sz="2800">
                <a:latin typeface="Times New Roman" panose="02020603050405020304" pitchFamily="18" charset="0"/>
                <a:ea typeface="Calibri" panose="020F0502020204030204" pitchFamily="34" charset="0"/>
                <a:cs typeface="Times New Roman" panose="02020603050405020304" pitchFamily="18" charset="0"/>
              </a:rPr>
              <a:t> mong manh; phận người sống </a:t>
            </a:r>
            <a:r>
              <a:rPr lang="en-US" sz="2800" i="1">
                <a:latin typeface="Times New Roman" panose="02020603050405020304" pitchFamily="18" charset="0"/>
                <a:ea typeface="Calibri" panose="020F0502020204030204" pitchFamily="34" charset="0"/>
                <a:cs typeface="Times New Roman" panose="02020603050405020304" pitchFamily="18" charset="0"/>
              </a:rPr>
              <a:t>lắt lay</a:t>
            </a:r>
            <a:r>
              <a:rPr lang="en-US" sz="2800">
                <a:latin typeface="Times New Roman" panose="02020603050405020304" pitchFamily="18" charset="0"/>
                <a:ea typeface="Calibri" panose="020F0502020204030204" pitchFamily="34" charset="0"/>
                <a:cs typeface="Times New Roman" panose="02020603050405020304" pitchFamily="18" charset="0"/>
              </a:rPr>
              <a:t>, buồn tủi.</a:t>
            </a:r>
            <a:endParaRPr lang="en-US" sz="2800">
              <a:latin typeface="Times New Roman" panose="02020603050405020304" pitchFamily="18" charset="0"/>
              <a:cs typeface="Times New Roman" panose="02020603050405020304" pitchFamily="18" charset="0"/>
            </a:endParaRPr>
          </a:p>
          <a:p>
            <a:pPr algn="just">
              <a:lnSpc>
                <a:spcPct val="150000"/>
              </a:lnSpc>
            </a:pPr>
            <a:r>
              <a:rPr lang="en-US" sz="2800">
                <a:latin typeface="Times New Roman" panose="02020603050405020304" pitchFamily="18" charset="0"/>
                <a:cs typeface="Times New Roman" panose="02020603050405020304" pitchFamily="18" charset="0"/>
              </a:rPr>
              <a:t>- Tình mẹ: cuộc đời dù nhiều nước mắt, khổ đau nhưng mẹ chỉ </a:t>
            </a:r>
            <a:r>
              <a:rPr lang="en-US" sz="2800" i="1">
                <a:latin typeface="Times New Roman" panose="02020603050405020304" pitchFamily="18" charset="0"/>
                <a:cs typeface="Times New Roman" panose="02020603050405020304" pitchFamily="18" charset="0"/>
              </a:rPr>
              <a:t>gom</a:t>
            </a:r>
            <a:r>
              <a:rPr lang="en-US" sz="2800">
                <a:latin typeface="Times New Roman" panose="02020603050405020304" pitchFamily="18" charset="0"/>
                <a:cs typeface="Times New Roman" panose="02020603050405020304" pitchFamily="18" charset="0"/>
              </a:rPr>
              <a:t> tìm </a:t>
            </a:r>
            <a:r>
              <a:rPr lang="en-US" sz="2800" i="1">
                <a:latin typeface="Times New Roman" panose="02020603050405020304" pitchFamily="18" charset="0"/>
                <a:cs typeface="Times New Roman" panose="02020603050405020304" pitchFamily="18" charset="0"/>
              </a:rPr>
              <a:t>tình yêu, hạnh phúc, trái ngọt</a:t>
            </a:r>
            <a:r>
              <a:rPr lang="en-US" sz="2800">
                <a:latin typeface="Times New Roman" panose="02020603050405020304" pitchFamily="18" charset="0"/>
                <a:cs typeface="Times New Roman" panose="02020603050405020304" pitchFamily="18" charset="0"/>
              </a:rPr>
              <a:t> trên thế gian để trao cho con.</a:t>
            </a:r>
          </a:p>
          <a:p>
            <a:pPr algn="just">
              <a:lnSpc>
                <a:spcPct val="150000"/>
              </a:lnSpc>
            </a:pPr>
            <a:r>
              <a:rPr lang="en-US" sz="2800">
                <a:latin typeface="Times New Roman" panose="02020603050405020304" pitchFamily="18" charset="0"/>
                <a:cs typeface="Times New Roman" panose="02020603050405020304" pitchFamily="18" charset="0"/>
              </a:rPr>
              <a:t>- Cội nguồn hạnh phúc, trái ngọt của đời con: có được là từ tình yêu của mẹ. </a:t>
            </a:r>
          </a:p>
          <a:p>
            <a:pPr algn="just">
              <a:lnSpc>
                <a:spcPct val="150000"/>
              </a:lnSpc>
            </a:pPr>
            <a:r>
              <a:rPr lang="en-US" sz="2800">
                <a:latin typeface="Times New Roman" panose="02020603050405020304" pitchFamily="18" charset="0"/>
                <a:cs typeface="Times New Roman" panose="02020603050405020304" pitchFamily="18" charset="0"/>
              </a:rPr>
              <a:t>- Hiểu về sức sống vĩnh hằng của tình mẫu tử: </a:t>
            </a:r>
            <a:r>
              <a:rPr lang="en-US" sz="2800" i="1">
                <a:latin typeface="Times New Roman" panose="02020603050405020304" pitchFamily="18" charset="0"/>
                <a:cs typeface="Times New Roman" panose="02020603050405020304" pitchFamily="18" charset="0"/>
              </a:rPr>
              <a:t>lời ru</a:t>
            </a:r>
            <a:r>
              <a:rPr lang="en-US" sz="2800">
                <a:latin typeface="Times New Roman" panose="02020603050405020304" pitchFamily="18" charset="0"/>
                <a:cs typeface="Times New Roman" panose="02020603050405020304" pitchFamily="18" charset="0"/>
              </a:rPr>
              <a:t>, tình mẹ - đã </a:t>
            </a:r>
            <a:r>
              <a:rPr lang="en-US" sz="2800" i="1">
                <a:latin typeface="Times New Roman" panose="02020603050405020304" pitchFamily="18" charset="0"/>
                <a:cs typeface="Times New Roman" panose="02020603050405020304" pitchFamily="18" charset="0"/>
              </a:rPr>
              <a:t>đi dọc tháng ngày </a:t>
            </a:r>
            <a:r>
              <a:rPr lang="en-US" sz="2800">
                <a:latin typeface="Times New Roman" panose="02020603050405020304" pitchFamily="18" charset="0"/>
                <a:cs typeface="Times New Roman" panose="02020603050405020304" pitchFamily="18" charset="0"/>
              </a:rPr>
              <a:t> và mãi thao thức trong tâm tưởng của con. </a:t>
            </a:r>
          </a:p>
        </p:txBody>
      </p:sp>
    </p:spTree>
    <p:custDataLst>
      <p:tags r:id="rId1"/>
    </p:custDataLst>
    <p:extLst>
      <p:ext uri="{BB962C8B-B14F-4D97-AF65-F5344CB8AC3E}">
        <p14:creationId xmlns:p14="http://schemas.microsoft.com/office/powerpoint/2010/main" val="2573896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570" y="941695"/>
            <a:ext cx="10795379" cy="5262979"/>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rPr>
              <a:t>Câu 4. </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latin typeface="Times New Roman" panose="02020603050405020304" pitchFamily="18" charset="0"/>
                <a:ea typeface="Times New Roman" panose="02020603050405020304" pitchFamily="18" charset="0"/>
              </a:rPr>
              <a:t>*</a:t>
            </a:r>
            <a:r>
              <a:rPr lang="en-US" sz="2800" b="1" i="1">
                <a:latin typeface="Times New Roman" panose="02020603050405020304" pitchFamily="18" charset="0"/>
                <a:ea typeface="Times New Roman" panose="02020603050405020304" pitchFamily="18" charset="0"/>
              </a:rPr>
              <a:t>Yêu cầu chung</a:t>
            </a:r>
            <a:r>
              <a:rPr lang="en-US" sz="2800">
                <a:latin typeface="Times New Roman" panose="02020603050405020304" pitchFamily="18" charset="0"/>
                <a:ea typeface="Times New Roman" panose="02020603050405020304" pitchFamily="18" charset="0"/>
              </a:rPr>
              <a:t>: Đây là câu hỏi mở (có nhiều phương án trả lời), kết nối kĩ năng đọc hiểu, gắn với trải nghiệm của cá nhân; đòi hỏi HS biết tích hợp kiến thức đọc hiểu; tự chọn vấn đề nghị luận qua việc tạo lập câu văn hoàn chỉnh. HS có thể kết hợp nghị luận với các phương thức biểu đạt khác (tự sự, miêu tả, biểu cảm,…) một cách phù hợp, hiệu quả nhưng phương thức biểu đạt chính phải là nghị luận (nêu ý kiến, luận bàn). </a:t>
            </a:r>
          </a:p>
          <a:p>
            <a:pPr algn="just">
              <a:spcAft>
                <a:spcPts val="0"/>
              </a:spcAft>
            </a:pPr>
            <a:r>
              <a:rPr lang="en-US" sz="2800" b="1" i="1">
                <a:latin typeface="Times New Roman" panose="02020603050405020304" pitchFamily="18" charset="0"/>
                <a:ea typeface="Times New Roman" panose="02020603050405020304" pitchFamily="18" charset="0"/>
              </a:rPr>
              <a:t>*Yêu cầu cụ thể:</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Chọn chủ đề sau đó tạo lập câu văn hoàn chỉnh từ mệnh đề: </a:t>
            </a:r>
            <a:r>
              <a:rPr lang="en-US" sz="2800" i="1">
                <a:latin typeface="Times New Roman" panose="02020603050405020304" pitchFamily="18" charset="0"/>
                <a:ea typeface="Times New Roman" panose="02020603050405020304" pitchFamily="18" charset="0"/>
              </a:rPr>
              <a:t>Lời ru của mẹ là</a:t>
            </a:r>
            <a:r>
              <a:rPr lang="en-US" sz="2800">
                <a:latin typeface="Times New Roman" panose="02020603050405020304" pitchFamily="18" charset="0"/>
                <a:ea typeface="Times New Roman" panose="02020603050405020304" pitchFamily="18" charset="0"/>
              </a:rPr>
              <a:t>…. </a:t>
            </a:r>
          </a:p>
          <a:p>
            <a:pPr algn="just">
              <a:spcAft>
                <a:spcPts val="0"/>
              </a:spcAft>
            </a:pPr>
            <a:r>
              <a:rPr lang="en-US" sz="2800">
                <a:latin typeface="Times New Roman" panose="02020603050405020304" pitchFamily="18" charset="0"/>
                <a:ea typeface="Times New Roman" panose="02020603050405020304" pitchFamily="18" charset="0"/>
              </a:rPr>
              <a:t>HS có thể viết tiếp câu theo các hướng khác nhau, nhưng phải thể hiện rõ chủ đề. </a:t>
            </a:r>
          </a:p>
        </p:txBody>
      </p:sp>
    </p:spTree>
    <p:custDataLst>
      <p:tags r:id="rId1"/>
    </p:custDataLst>
    <p:extLst>
      <p:ext uri="{BB962C8B-B14F-4D97-AF65-F5344CB8AC3E}">
        <p14:creationId xmlns:p14="http://schemas.microsoft.com/office/powerpoint/2010/main" val="38321977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5469" y="1009936"/>
            <a:ext cx="10153934" cy="5131661"/>
          </a:xfrm>
          <a:prstGeom prst="rect">
            <a:avLst/>
          </a:prstGeom>
        </p:spPr>
        <p:txBody>
          <a:bodyPr wrap="square">
            <a:spAutoFit/>
          </a:bodyPr>
          <a:lstStyle/>
          <a:p>
            <a:pPr algn="just">
              <a:lnSpc>
                <a:spcPct val="200000"/>
              </a:lnSpc>
              <a:spcAft>
                <a:spcPts val="0"/>
              </a:spcAft>
            </a:pPr>
            <a:r>
              <a:rPr lang="en-US" sz="2800" b="1">
                <a:latin typeface="Times New Roman" panose="02020603050405020304" pitchFamily="18" charset="0"/>
                <a:ea typeface="Times New Roman" panose="02020603050405020304" pitchFamily="18" charset="0"/>
              </a:rPr>
              <a:t>Ví dụ:</a:t>
            </a:r>
            <a:endParaRPr lang="en-US" sz="2800">
              <a:latin typeface="Times New Roman" panose="02020603050405020304" pitchFamily="18" charset="0"/>
              <a:ea typeface="Times New Roman" panose="02020603050405020304" pitchFamily="18" charset="0"/>
            </a:endParaRPr>
          </a:p>
          <a:p>
            <a:pPr algn="just">
              <a:lnSpc>
                <a:spcPct val="200000"/>
              </a:lnSpc>
              <a:spcAft>
                <a:spcPts val="0"/>
              </a:spcAft>
            </a:pPr>
            <a:r>
              <a:rPr lang="en-US" sz="2800" i="1">
                <a:latin typeface="Times New Roman" panose="02020603050405020304" pitchFamily="18" charset="0"/>
                <a:ea typeface="Times New Roman" panose="02020603050405020304" pitchFamily="18" charset="0"/>
              </a:rPr>
              <a:t>+ Lời ru của mẹ là “dưỡng chất” tinh thần bồi đắp tâm hồn trẻ thơ.</a:t>
            </a:r>
            <a:endParaRPr lang="en-US" sz="2800">
              <a:latin typeface="Times New Roman" panose="02020603050405020304" pitchFamily="18" charset="0"/>
              <a:ea typeface="Times New Roman" panose="02020603050405020304" pitchFamily="18" charset="0"/>
            </a:endParaRPr>
          </a:p>
          <a:p>
            <a:pPr algn="just">
              <a:lnSpc>
                <a:spcPct val="200000"/>
              </a:lnSpc>
              <a:spcAft>
                <a:spcPts val="0"/>
              </a:spcAft>
            </a:pPr>
            <a:r>
              <a:rPr lang="en-US" sz="2800" i="1">
                <a:latin typeface="Times New Roman" panose="02020603050405020304" pitchFamily="18" charset="0"/>
                <a:ea typeface="Times New Roman" panose="02020603050405020304" pitchFamily="18" charset="0"/>
              </a:rPr>
              <a:t>+ Lời ru của mẹ là điểm tựa đi suốt đời con.</a:t>
            </a:r>
            <a:endParaRPr lang="en-US" sz="2800">
              <a:latin typeface="Times New Roman" panose="02020603050405020304" pitchFamily="18" charset="0"/>
              <a:ea typeface="Times New Roman" panose="02020603050405020304" pitchFamily="18" charset="0"/>
            </a:endParaRPr>
          </a:p>
          <a:p>
            <a:pPr algn="just">
              <a:lnSpc>
                <a:spcPct val="200000"/>
              </a:lnSpc>
              <a:spcAft>
                <a:spcPts val="0"/>
              </a:spcAft>
            </a:pPr>
            <a:r>
              <a:rPr lang="en-US" sz="2800" i="1">
                <a:latin typeface="Times New Roman" panose="02020603050405020304" pitchFamily="18" charset="0"/>
                <a:ea typeface="Times New Roman" panose="02020603050405020304" pitchFamily="18" charset="0"/>
              </a:rPr>
              <a:t>+ Lời ru của mẹ là nét đẹp văn hóa đã mai một trong cuộc sống hiện đại ngày nay.</a:t>
            </a:r>
            <a:endParaRPr lang="en-US" sz="2800">
              <a:latin typeface="Times New Roman" panose="02020603050405020304" pitchFamily="18" charset="0"/>
              <a:ea typeface="Times New Roman" panose="02020603050405020304" pitchFamily="18" charset="0"/>
            </a:endParaRPr>
          </a:p>
          <a:p>
            <a:pPr algn="just">
              <a:lnSpc>
                <a:spcPct val="200000"/>
              </a:lnSpc>
              <a:spcAft>
                <a:spcPts val="0"/>
              </a:spcAft>
            </a:pPr>
            <a:r>
              <a:rPr lang="en-US" sz="2800" i="1">
                <a:latin typeface="Times New Roman" panose="02020603050405020304" pitchFamily="18" charset="0"/>
                <a:ea typeface="Times New Roman" panose="02020603050405020304" pitchFamily="18" charset="0"/>
              </a:rPr>
              <a:t>+ Lời ru của mẹ là điệu hồn dân tộc.</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009460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4901" y="737751"/>
            <a:ext cx="10112991" cy="5909310"/>
          </a:xfrm>
          <a:prstGeom prst="rect">
            <a:avLst/>
          </a:prstGeom>
        </p:spPr>
        <p:txBody>
          <a:bodyPr wrap="square">
            <a:spAutoFit/>
          </a:bodyPr>
          <a:lstStyle/>
          <a:p>
            <a:pPr marL="457200">
              <a:lnSpc>
                <a:spcPct val="150000"/>
              </a:lnSpc>
              <a:spcAft>
                <a:spcPts val="0"/>
              </a:spcAft>
              <a:tabLst>
                <a:tab pos="628650" algn="l"/>
              </a:tabLst>
            </a:pPr>
            <a:r>
              <a:rPr lang="en-US" sz="28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smtClean="0">
                <a:latin typeface="Times New Roman" panose="02020603050405020304" pitchFamily="18" charset="0"/>
                <a:ea typeface="Times New Roman" panose="02020603050405020304" pitchFamily="18" charset="0"/>
                <a:cs typeface="Times New Roman" panose="02020603050405020304" pitchFamily="18" charset="0"/>
              </a:rPr>
              <a:t>Cảm </a:t>
            </a:r>
            <a:r>
              <a:rPr lang="vi-VN" sz="2800" i="1">
                <a:latin typeface="Times New Roman" panose="02020603050405020304" pitchFamily="18" charset="0"/>
                <a:ea typeface="Times New Roman" panose="02020603050405020304" pitchFamily="18" charset="0"/>
                <a:cs typeface="Times New Roman" panose="02020603050405020304" pitchFamily="18" charset="0"/>
              </a:rPr>
              <a:t>ơn mẹ vì luôn bên con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828800" algn="just">
              <a:lnSpc>
                <a:spcPct val="15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Lúc đau buồn và khi sóng gió</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828800" algn="just">
              <a:lnSpc>
                <a:spcPct val="15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Giữa giông tố cuộc đời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828800" algn="just">
              <a:lnSpc>
                <a:spcPct val="15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Vòng tay mẹ chở che khẽ vỗ về.</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828800" algn="just">
              <a:lnSpc>
                <a:spcPct val="15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828800" algn="just">
              <a:lnSpc>
                <a:spcPct val="15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Bỗng thấy lòng nhẹ nhàng bình yên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828800" algn="just">
              <a:lnSpc>
                <a:spcPct val="15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Mẹ dành hết tuổi xuân vì con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828800" algn="just">
              <a:lnSpc>
                <a:spcPct val="15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Mẹ dành những chăm lo tháng ngày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828800" algn="just">
              <a:lnSpc>
                <a:spcPct val="15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Mẹ dành bao hi sinh để con chạm lấy ước mơ</a:t>
            </a:r>
            <a:r>
              <a:rPr lang="vi-VN" sz="2800" i="1"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2800" i="1">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5198737" y="214531"/>
            <a:ext cx="1521570"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7</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320031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8423" y="1419368"/>
            <a:ext cx="10085695" cy="4346831"/>
          </a:xfrm>
          <a:prstGeom prst="rect">
            <a:avLst/>
          </a:prstGeom>
        </p:spPr>
        <p:txBody>
          <a:bodyPr wrap="square">
            <a:spAutoFit/>
          </a:bodyPr>
          <a:lstStyle/>
          <a:p>
            <a:pPr marL="1828800" algn="just">
              <a:lnSpc>
                <a:spcPct val="20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Mẹ là ánh sáng của đời con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828800" algn="just">
              <a:lnSpc>
                <a:spcPct val="20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Là vầng trăng khi con lạc lối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828800" algn="just">
              <a:lnSpc>
                <a:spcPct val="20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Dẫu đi trọn cả một kiếp người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828800" algn="just">
              <a:lnSpc>
                <a:spcPct val="20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Cũng chẳng hết mấy lời mẹ ru…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200000"/>
              </a:lnSpc>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(Trích lời bài hát </a:t>
            </a:r>
            <a:r>
              <a:rPr lang="en-US" sz="2800" i="1">
                <a:latin typeface="Times New Roman" panose="02020603050405020304" pitchFamily="18" charset="0"/>
                <a:ea typeface="Times New Roman" panose="02020603050405020304" pitchFamily="18" charset="0"/>
                <a:cs typeface="Times New Roman" panose="02020603050405020304" pitchFamily="18" charset="0"/>
              </a:rPr>
              <a:t>Con nợ mẹ</a:t>
            </a:r>
            <a:r>
              <a:rPr lang="en-US" sz="2800">
                <a:latin typeface="Times New Roman" panose="02020603050405020304" pitchFamily="18" charset="0"/>
                <a:ea typeface="Times New Roman" panose="02020603050405020304" pitchFamily="18" charset="0"/>
                <a:cs typeface="Times New Roman" panose="02020603050405020304" pitchFamily="18" charset="0"/>
              </a:rPr>
              <a:t>, Nguyễn Văn Chung)</a:t>
            </a:r>
          </a:p>
        </p:txBody>
      </p:sp>
    </p:spTree>
    <p:custDataLst>
      <p:tags r:id="rId1"/>
    </p:custDataLst>
    <p:extLst>
      <p:ext uri="{BB962C8B-B14F-4D97-AF65-F5344CB8AC3E}">
        <p14:creationId xmlns:p14="http://schemas.microsoft.com/office/powerpoint/2010/main" val="3835283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6" y="802896"/>
            <a:ext cx="11354938" cy="5262979"/>
          </a:xfrm>
          <a:prstGeom prst="rect">
            <a:avLst/>
          </a:prstGeom>
        </p:spPr>
        <p:txBody>
          <a:bodyPr wrap="square">
            <a:spAutoFit/>
          </a:bodyPr>
          <a:lstStyle/>
          <a:p>
            <a:pPr>
              <a:lnSpc>
                <a:spcPct val="150000"/>
              </a:lnSpc>
              <a:spcAft>
                <a:spcPts val="0"/>
              </a:spcAft>
            </a:pPr>
            <a:r>
              <a:rPr lang="pt-BR" sz="2800" b="1">
                <a:solidFill>
                  <a:srgbClr val="4472C4"/>
                </a:solidFill>
                <a:latin typeface="Times New Roman" panose="02020603050405020304" pitchFamily="18" charset="0"/>
                <a:ea typeface="Times New Roman" panose="02020603050405020304" pitchFamily="18" charset="0"/>
              </a:rPr>
              <a:t>b. Lời từ chối và lí do từ chối</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pt-BR" sz="2800" b="1">
                <a:latin typeface="Times New Roman" panose="02020603050405020304" pitchFamily="18" charset="0"/>
                <a:ea typeface="Times New Roman" panose="02020603050405020304" pitchFamily="18" charset="0"/>
              </a:rPr>
              <a:t>- </a:t>
            </a:r>
            <a:r>
              <a:rPr lang="pt-BR" sz="2800" b="1">
                <a:solidFill>
                  <a:srgbClr val="0D0D0D"/>
                </a:solidFill>
                <a:latin typeface="Times New Roman" panose="02020603050405020304" pitchFamily="18" charset="0"/>
                <a:ea typeface="Times New Roman" panose="02020603050405020304" pitchFamily="18" charset="0"/>
              </a:rPr>
              <a:t>Lời từ chối:</a:t>
            </a:r>
            <a:r>
              <a:rPr lang="pt-BR" sz="2800">
                <a:solidFill>
                  <a:srgbClr val="0D0D0D"/>
                </a:solidFill>
                <a:latin typeface="Times New Roman" panose="02020603050405020304" pitchFamily="18" charset="0"/>
                <a:ea typeface="Times New Roman" panose="02020603050405020304" pitchFamily="18" charset="0"/>
              </a:rPr>
              <a:t> Em bé đã từ chối dứt khoát mà day dứt bằng những câu hỏi lại</a:t>
            </a:r>
            <a:r>
              <a:rPr lang="pt-BR" sz="2800" b="1">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pt-BR" sz="2800" i="1">
                <a:solidFill>
                  <a:srgbClr val="0D0D0D"/>
                </a:solidFill>
                <a:latin typeface="Times New Roman" panose="02020603050405020304" pitchFamily="18" charset="0"/>
                <a:ea typeface="Times New Roman" panose="02020603050405020304" pitchFamily="18" charset="0"/>
              </a:rPr>
              <a:t>+Làm sao có thể rời mẹ mà đến được?</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pt-BR" sz="2800" i="1">
                <a:solidFill>
                  <a:srgbClr val="0D0D0D"/>
                </a:solidFill>
                <a:latin typeface="Times New Roman" panose="02020603050405020304" pitchFamily="18" charset="0"/>
                <a:ea typeface="Times New Roman" panose="02020603050405020304" pitchFamily="18" charset="0"/>
              </a:rPr>
              <a:t>+Làm sao có thể rời mẹ mà đi được?</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pt-BR" sz="2800" i="1">
                <a:solidFill>
                  <a:srgbClr val="0D0D0D"/>
                </a:solidFill>
                <a:latin typeface="Times New Roman" panose="02020603050405020304" pitchFamily="18" charset="0"/>
                <a:ea typeface="Times New Roman" panose="02020603050405020304" pitchFamily="18" charset="0"/>
              </a:rPr>
              <a:t>- </a:t>
            </a:r>
            <a:r>
              <a:rPr lang="pt-BR" sz="2800" i="1" smtClean="0">
                <a:solidFill>
                  <a:srgbClr val="0D0D0D"/>
                </a:solidFill>
                <a:latin typeface="Times New Roman" panose="02020603050405020304" pitchFamily="18" charset="0"/>
                <a:ea typeface="Times New Roman" panose="02020603050405020304" pitchFamily="18" charset="0"/>
              </a:rPr>
              <a:t>Lí </a:t>
            </a:r>
            <a:r>
              <a:rPr lang="pt-BR" sz="2800" i="1">
                <a:solidFill>
                  <a:srgbClr val="0D0D0D"/>
                </a:solidFill>
                <a:latin typeface="Times New Roman" panose="02020603050405020304" pitchFamily="18" charset="0"/>
                <a:ea typeface="Times New Roman" panose="02020603050405020304" pitchFamily="18" charset="0"/>
              </a:rPr>
              <a:t>do từ chối: </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pt-BR" sz="2800" i="1">
                <a:solidFill>
                  <a:srgbClr val="0D0D0D"/>
                </a:solidFill>
                <a:latin typeface="Times New Roman" panose="02020603050405020304" pitchFamily="18" charset="0"/>
                <a:ea typeface="Times New Roman" panose="02020603050405020304" pitchFamily="18" charset="0"/>
              </a:rPr>
              <a:t>+ </a:t>
            </a:r>
            <a:r>
              <a:rPr lang="pt-BR" sz="2800">
                <a:solidFill>
                  <a:srgbClr val="0D0D0D"/>
                </a:solidFill>
                <a:latin typeface="Times New Roman" panose="02020603050405020304" pitchFamily="18" charset="0"/>
                <a:ea typeface="Times New Roman" panose="02020603050405020304" pitchFamily="18" charset="0"/>
              </a:rPr>
              <a:t>Với em, điều quan trọng và có ý nghĩa hơn những cuộc phiêu du chính là </a:t>
            </a:r>
            <a:r>
              <a:rPr lang="pt-BR" sz="2800" b="1">
                <a:solidFill>
                  <a:srgbClr val="0D0D0D"/>
                </a:solidFill>
                <a:latin typeface="Times New Roman" panose="02020603050405020304" pitchFamily="18" charset="0"/>
                <a:ea typeface="Times New Roman" panose="02020603050405020304" pitchFamily="18" charset="0"/>
              </a:rPr>
              <a:t>sự chờ đợi, mong mỏi em trở về nhà của mẹ. </a:t>
            </a:r>
            <a:endParaRPr lang="en-US" sz="2800">
              <a:latin typeface="Times New Roman" panose="02020603050405020304" pitchFamily="18" charset="0"/>
              <a:ea typeface="Times New Roman" panose="02020603050405020304" pitchFamily="18" charset="0"/>
            </a:endParaRPr>
          </a:p>
          <a:p>
            <a:pPr>
              <a:lnSpc>
                <a:spcPct val="150000"/>
              </a:lnSpc>
              <a:spcAft>
                <a:spcPts val="1200"/>
              </a:spcAft>
            </a:pPr>
            <a:r>
              <a:rPr lang="pt-BR" sz="2800">
                <a:solidFill>
                  <a:srgbClr val="0D0D0D"/>
                </a:solidFill>
                <a:latin typeface="Times New Roman" panose="02020603050405020304" pitchFamily="18" charset="0"/>
                <a:ea typeface="Times New Roman" panose="02020603050405020304" pitchFamily="18" charset="0"/>
              </a:rPr>
              <a:t>- Ý nghĩa: xuất phát bởi tình mẹ con, </a:t>
            </a:r>
            <a:r>
              <a:rPr lang="en-US" sz="2800">
                <a:solidFill>
                  <a:srgbClr val="0D0D0D"/>
                </a:solidFill>
                <a:latin typeface="Times New Roman" panose="02020603050405020304" pitchFamily="18" charset="0"/>
                <a:ea typeface="Times New Roman" panose="02020603050405020304" pitchFamily="18" charset="0"/>
              </a:rPr>
              <a:t>đ</a:t>
            </a:r>
            <a:r>
              <a:rPr lang="vi-VN" sz="2800">
                <a:solidFill>
                  <a:srgbClr val="0D0D0D"/>
                </a:solidFill>
                <a:latin typeface="Times New Roman" panose="02020603050405020304" pitchFamily="18" charset="0"/>
                <a:ea typeface="Times New Roman" panose="02020603050405020304" pitchFamily="18" charset="0"/>
              </a:rPr>
              <a:t>ó chính là sức mạnh của tình mẫu tử.</a:t>
            </a:r>
            <a:r>
              <a:rPr lang="pt-BR" sz="2800" smtClean="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40178404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556" y="532264"/>
            <a:ext cx="11259404" cy="6140142"/>
          </a:xfrm>
          <a:prstGeom prst="rect">
            <a:avLst/>
          </a:prstGeom>
        </p:spPr>
        <p:txBody>
          <a:bodyPr wrap="square">
            <a:spAutoFit/>
          </a:bodyPr>
          <a:lstStyle/>
          <a:p>
            <a:pPr algn="just">
              <a:lnSpc>
                <a:spcPct val="150000"/>
              </a:lnSpc>
              <a:spcAft>
                <a:spcPts val="6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latin typeface="Times New Roman" panose="02020603050405020304" pitchFamily="18" charset="0"/>
                <a:ea typeface="Times New Roman" panose="02020603050405020304" pitchFamily="18" charset="0"/>
                <a:cs typeface="Times New Roman" panose="02020603050405020304" pitchFamily="18" charset="0"/>
              </a:rPr>
              <a:t> Xác định các từ láy có trong lời bài hát trên.</a:t>
            </a:r>
          </a:p>
          <a:p>
            <a:pPr>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Nêu nội dung chính của đoạn thơ trên?</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3</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 Dựa vào ngữ cảnh, em hãy xác định </a:t>
            </a:r>
            <a:r>
              <a:rPr lang="en-US" sz="2800">
                <a:latin typeface="Times New Roman" panose="02020603050405020304" pitchFamily="18" charset="0"/>
                <a:ea typeface="Times New Roman" panose="02020603050405020304" pitchFamily="18" charset="0"/>
                <a:cs typeface="Times New Roman" panose="02020603050405020304" pitchFamily="18" charset="0"/>
              </a:rPr>
              <a:t>nghĩa của từ </a:t>
            </a:r>
            <a:r>
              <a:rPr lang="en-US" sz="2800" b="1" i="1">
                <a:latin typeface="Times New Roman" panose="02020603050405020304" pitchFamily="18" charset="0"/>
                <a:ea typeface="Times New Roman" panose="02020603050405020304" pitchFamily="18" charset="0"/>
                <a:cs typeface="Times New Roman" panose="02020603050405020304" pitchFamily="18" charset="0"/>
              </a:rPr>
              <a:t>đi</a:t>
            </a:r>
            <a:r>
              <a:rPr lang="en-US" sz="2800">
                <a:latin typeface="Times New Roman" panose="02020603050405020304" pitchFamily="18" charset="0"/>
                <a:ea typeface="Times New Roman" panose="02020603050405020304" pitchFamily="18" charset="0"/>
                <a:cs typeface="Times New Roman" panose="02020603050405020304" pitchFamily="18" charset="0"/>
              </a:rPr>
              <a:t> trong câu:</a:t>
            </a:r>
            <a:r>
              <a:rPr lang="en-US" sz="2800" i="1">
                <a:latin typeface="Times New Roman" panose="02020603050405020304" pitchFamily="18" charset="0"/>
                <a:ea typeface="Times New Roman" panose="02020603050405020304" pitchFamily="18" charset="0"/>
                <a:cs typeface="Times New Roman" panose="02020603050405020304" pitchFamily="18" charset="0"/>
              </a:rPr>
              <a:t> “Dẫu đi trọn cả một kiếp người”? Trong trường hợp này, ngữ cảnh đóng vai trò gì?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4. </a:t>
            </a:r>
            <a:r>
              <a:rPr lang="vi-VN" sz="2800" u="sng">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Chỉ ra và phân tích tác dụng của biện pháp nghệ thuật trong những câu sau: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828800" algn="just">
              <a:lnSpc>
                <a:spcPct val="15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Mẹ dành hết tuổi xuân vì con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828800" algn="just">
              <a:lnSpc>
                <a:spcPct val="150000"/>
              </a:lnSpc>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Mẹ dành những chăm lo tháng ngày</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828800" algn="just">
              <a:lnSpc>
                <a:spcPct val="150000"/>
              </a:lnSpc>
            </a:pPr>
            <a:r>
              <a:rPr lang="vi-VN" sz="2800" i="1">
                <a:latin typeface="Times New Roman" panose="02020603050405020304" pitchFamily="18" charset="0"/>
                <a:ea typeface="Times New Roman" panose="02020603050405020304" pitchFamily="18" charset="0"/>
                <a:cs typeface="Times New Roman" panose="02020603050405020304" pitchFamily="18" charset="0"/>
              </a:rPr>
              <a:t>Mẹ dành bao hi sinh để con chạm lấy </a:t>
            </a:r>
            <a:r>
              <a:rPr lang="vi-VN" sz="2800" i="1" smtClean="0">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i="1"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i="1">
                <a:latin typeface="Times New Roman" panose="02020603050405020304" pitchFamily="18" charset="0"/>
                <a:ea typeface="Times New Roman" panose="02020603050405020304" pitchFamily="18" charset="0"/>
              </a:rPr>
              <a:t>mơ</a:t>
            </a:r>
            <a:r>
              <a:rPr lang="vi-VN" sz="2800" i="1" smtClean="0">
                <a:latin typeface="Times New Roman" panose="02020603050405020304" pitchFamily="18" charset="0"/>
                <a:ea typeface="Times New Roman" panose="02020603050405020304" pitchFamily="18" charset="0"/>
              </a:rPr>
              <a:t>.</a:t>
            </a:r>
            <a:endParaRPr lang="en-US" sz="24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4596782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2525" y="417226"/>
            <a:ext cx="6096000" cy="523220"/>
          </a:xfrm>
          <a:prstGeom prst="rect">
            <a:avLst/>
          </a:prstGeom>
        </p:spPr>
        <p:txBody>
          <a:bodyPr>
            <a:spAutoFit/>
          </a:bodyPr>
          <a:lstStyle/>
          <a:p>
            <a:pPr algn="just">
              <a:spcAft>
                <a:spcPts val="0"/>
              </a:spcAft>
            </a:pPr>
            <a:r>
              <a:rPr lang="en-US" sz="2800" b="1" smtClean="0">
                <a:solidFill>
                  <a:srgbClr val="FF0000"/>
                </a:solidFill>
                <a:latin typeface="Times New Roman" panose="02020603050405020304" pitchFamily="18" charset="0"/>
                <a:ea typeface="Times New Roman" panose="02020603050405020304" pitchFamily="18" charset="0"/>
              </a:rPr>
              <a:t>*</a:t>
            </a:r>
            <a:r>
              <a:rPr lang="en-US" sz="2800" b="1">
                <a:solidFill>
                  <a:srgbClr val="FF0000"/>
                </a:solidFill>
                <a:latin typeface="Times New Roman" panose="02020603050405020304" pitchFamily="18" charset="0"/>
                <a:ea typeface="Times New Roman" panose="02020603050405020304" pitchFamily="18" charset="0"/>
              </a:rPr>
              <a:t>GỢI Ý ĐÁP ÁN ĐỀ 7</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805218" y="1214651"/>
            <a:ext cx="10877266" cy="5909310"/>
          </a:xfrm>
          <a:prstGeom prst="rect">
            <a:avLst/>
          </a:prstGeom>
        </p:spPr>
        <p:txBody>
          <a:bodyPr wrap="square">
            <a:spAutoFit/>
          </a:bodyPr>
          <a:lstStyle/>
          <a:p>
            <a:pPr marL="228600" indent="-171450" algn="just">
              <a:lnSpc>
                <a:spcPct val="150000"/>
              </a:lnSpc>
              <a:spcAft>
                <a:spcPts val="0"/>
              </a:spcAft>
            </a:pPr>
            <a:r>
              <a:rPr lang="vi-VN" sz="2800" b="1">
                <a:latin typeface="Times New Roman" panose="02020603050405020304" pitchFamily="18" charset="0"/>
                <a:ea typeface="Times New Roman" panose="02020603050405020304" pitchFamily="18" charset="0"/>
              </a:rPr>
              <a:t>Câu 1.</a:t>
            </a:r>
            <a:r>
              <a:rPr lang="vi-VN" sz="2800">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marL="228600" indent="-171450" algn="just">
              <a:lnSpc>
                <a:spcPct val="150000"/>
              </a:lnSpc>
              <a:spcAft>
                <a:spcPts val="0"/>
              </a:spcAft>
            </a:pPr>
            <a:r>
              <a:rPr lang="vi-VN" sz="2800">
                <a:latin typeface="Times New Roman" panose="02020603050405020304" pitchFamily="18" charset="0"/>
                <a:ea typeface="Times New Roman" panose="02020603050405020304" pitchFamily="18" charset="0"/>
              </a:rPr>
              <a:t>- Các từ láy: </a:t>
            </a:r>
            <a:r>
              <a:rPr lang="vi-VN" sz="2800" i="1">
                <a:latin typeface="Times New Roman" panose="02020603050405020304" pitchFamily="18" charset="0"/>
                <a:ea typeface="Times New Roman" panose="02020603050405020304" pitchFamily="18" charset="0"/>
              </a:rPr>
              <a:t>vỗ về, nhẹ nhàng, lạc lối.</a:t>
            </a:r>
            <a:endParaRPr lang="en-US" sz="2800">
              <a:latin typeface="Times New Roman" panose="02020603050405020304" pitchFamily="18" charset="0"/>
              <a:ea typeface="Times New Roman" panose="02020603050405020304" pitchFamily="18" charset="0"/>
            </a:endParaRPr>
          </a:p>
          <a:p>
            <a:pPr marL="228600" indent="-171450" algn="just">
              <a:lnSpc>
                <a:spcPct val="150000"/>
              </a:lnSpc>
              <a:spcAft>
                <a:spcPts val="0"/>
              </a:spcAft>
            </a:pPr>
            <a:r>
              <a:rPr lang="en-US" sz="2800" b="1">
                <a:latin typeface="Times New Roman" panose="02020603050405020304" pitchFamily="18" charset="0"/>
                <a:ea typeface="Times New Roman" panose="02020603050405020304" pitchFamily="18" charset="0"/>
              </a:rPr>
              <a:t>Câu 2: </a:t>
            </a:r>
            <a:r>
              <a:rPr lang="vi-VN" sz="2800">
                <a:solidFill>
                  <a:srgbClr val="262626"/>
                </a:solidFill>
                <a:latin typeface="Times New Roman" panose="02020603050405020304" pitchFamily="18" charset="0"/>
                <a:ea typeface="Times New Roman" panose="02020603050405020304" pitchFamily="18" charset="0"/>
              </a:rPr>
              <a:t>Những hi sinh, yêu thương mà mẹ dành cho con</a:t>
            </a:r>
            <a:r>
              <a:rPr lang="en-US" sz="2800">
                <a:solidFill>
                  <a:srgbClr val="262626"/>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marL="228600" indent="-171450" algn="just">
              <a:lnSpc>
                <a:spcPct val="150000"/>
              </a:lnSpc>
              <a:spcAft>
                <a:spcPts val="0"/>
              </a:spcAft>
            </a:pPr>
            <a:r>
              <a:rPr lang="vi-VN" sz="2800" b="1">
                <a:latin typeface="Times New Roman" panose="02020603050405020304" pitchFamily="18" charset="0"/>
                <a:ea typeface="Times New Roman" panose="02020603050405020304" pitchFamily="18" charset="0"/>
              </a:rPr>
              <a:t>Câu 3.</a:t>
            </a:r>
            <a:r>
              <a:rPr lang="vi-VN" sz="2800">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marL="228600" indent="-171450" algn="just">
              <a:lnSpc>
                <a:spcPct val="150000"/>
              </a:lnSpc>
              <a:spcAft>
                <a:spcPts val="0"/>
              </a:spcAft>
            </a:pPr>
            <a:r>
              <a:rPr lang="vi-VN" sz="2800">
                <a:latin typeface="Times New Roman" panose="02020603050405020304" pitchFamily="18" charset="0"/>
                <a:ea typeface="Times New Roman" panose="02020603050405020304" pitchFamily="18" charset="0"/>
              </a:rPr>
              <a:t>- Nghĩa của từ </a:t>
            </a:r>
            <a:r>
              <a:rPr lang="vi-VN" sz="2800" b="1" i="1">
                <a:latin typeface="Times New Roman" panose="02020603050405020304" pitchFamily="18" charset="0"/>
                <a:ea typeface="Times New Roman" panose="02020603050405020304" pitchFamily="18" charset="0"/>
              </a:rPr>
              <a:t>đi</a:t>
            </a:r>
            <a:r>
              <a:rPr lang="vi-VN" sz="2800">
                <a:latin typeface="Times New Roman" panose="02020603050405020304" pitchFamily="18" charset="0"/>
                <a:ea typeface="Times New Roman" panose="02020603050405020304" pitchFamily="18" charset="0"/>
              </a:rPr>
              <a:t>: </a:t>
            </a:r>
            <a:r>
              <a:rPr lang="vi-VN" sz="2800" i="1">
                <a:latin typeface="Times New Roman" panose="02020603050405020304" pitchFamily="18" charset="0"/>
                <a:ea typeface="Times New Roman" panose="02020603050405020304" pitchFamily="18" charset="0"/>
              </a:rPr>
              <a:t>sống, trải qua.</a:t>
            </a:r>
            <a:endParaRPr lang="en-US" sz="2800">
              <a:latin typeface="Times New Roman" panose="02020603050405020304" pitchFamily="18" charset="0"/>
              <a:ea typeface="Times New Roman" panose="02020603050405020304" pitchFamily="18" charset="0"/>
            </a:endParaRPr>
          </a:p>
          <a:p>
            <a:pPr marL="228600" indent="-171450" algn="just">
              <a:lnSpc>
                <a:spcPct val="150000"/>
              </a:lnSpc>
              <a:spcAft>
                <a:spcPts val="0"/>
              </a:spcAft>
            </a:pPr>
            <a:r>
              <a:rPr lang="en-US" sz="280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Trong trường hợp này, ngữ cảnh đóng vai trò</a:t>
            </a:r>
            <a:r>
              <a:rPr lang="en-US" sz="2800">
                <a:latin typeface="Times New Roman" panose="02020603050405020304" pitchFamily="18" charset="0"/>
                <a:ea typeface="Times New Roman" panose="02020603050405020304" pitchFamily="18" charset="0"/>
              </a:rPr>
              <a:t> giúp người đọc xác định nghĩa của từ </a:t>
            </a:r>
            <a:r>
              <a:rPr lang="en-US" sz="2800" b="1" i="1">
                <a:latin typeface="Times New Roman" panose="02020603050405020304" pitchFamily="18" charset="0"/>
                <a:ea typeface="Times New Roman" panose="02020603050405020304" pitchFamily="18" charset="0"/>
              </a:rPr>
              <a:t>đi</a:t>
            </a:r>
            <a:r>
              <a:rPr lang="en-US" sz="2800">
                <a:latin typeface="Times New Roman" panose="02020603050405020304" pitchFamily="18" charset="0"/>
                <a:ea typeface="Times New Roman" panose="02020603050405020304" pitchFamily="18" charset="0"/>
              </a:rPr>
              <a:t> là từ đa nghĩa, trường hợp này được dùng với nghĩa chuyển.</a:t>
            </a:r>
          </a:p>
          <a:p>
            <a:pPr algn="just">
              <a:lnSpc>
                <a:spcPct val="150000"/>
              </a:lnSpc>
              <a:spcAft>
                <a:spcPts val="0"/>
              </a:spcAft>
            </a:pPr>
            <a:r>
              <a:rPr lang="en-US" sz="2800" b="1">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77274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569" y="1282889"/>
            <a:ext cx="10918209" cy="4693080"/>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4.</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 Nghệ thuật: Điệp ngữ (</a:t>
            </a:r>
            <a:r>
              <a:rPr lang="en-US" sz="2800" i="1">
                <a:latin typeface="Times New Roman" panose="02020603050405020304" pitchFamily="18" charset="0"/>
                <a:ea typeface="Times New Roman" panose="02020603050405020304" pitchFamily="18" charset="0"/>
                <a:cs typeface="Times New Roman" panose="02020603050405020304" pitchFamily="18" charset="0"/>
              </a:rPr>
              <a:t>Mẹ dành</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Tác dụng: </a:t>
            </a:r>
          </a:p>
          <a:p>
            <a:pPr algn="just">
              <a:lnSpc>
                <a:spcPct val="150000"/>
              </a:lnSpc>
              <a:spcAft>
                <a:spcPts val="600"/>
              </a:spcAft>
            </a:pPr>
            <a:r>
              <a:rPr lang="en-US" sz="2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Tăng sức gợi </a:t>
            </a:r>
            <a:r>
              <a:rPr lang="en-US" sz="2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h</a:t>
            </a:r>
            <a:r>
              <a:rPr lang="vi-VN" sz="2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ình, gợi cảm, tạo nhịp điệu cho câu thơ</a:t>
            </a:r>
            <a:r>
              <a:rPr lang="en-US" sz="2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r>
              <a:rPr lang="en-US" sz="2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Khẳng định tình yêu thương, đức hi sinh và cho thấy lòng biết ơn của con dành cho mẹ  cũng như giúp người đọc hiểu về đức hi sinh của mẹ.</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r>
              <a:rPr lang="en-US" sz="2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Tình cảm yêu thương, sự trân trọng, biết ơn mà tác giả dành cho mẹ</a:t>
            </a:r>
            <a:r>
              <a:rPr lang="en-US" sz="2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848086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741" y="1506751"/>
            <a:ext cx="10713492" cy="5114221"/>
          </a:xfrm>
          <a:prstGeom prst="rect">
            <a:avLst/>
          </a:prstGeom>
        </p:spPr>
        <p:txBody>
          <a:bodyPr wrap="square">
            <a:spAutoFit/>
          </a:bodyPr>
          <a:lstStyle/>
          <a:p>
            <a:pPr algn="just">
              <a:spcAft>
                <a:spcPts val="600"/>
              </a:spcAft>
            </a:pPr>
            <a:r>
              <a:rPr lang="en-US" sz="2800" i="1">
                <a:latin typeface="Times New Roman" panose="02020603050405020304" pitchFamily="18" charset="0"/>
                <a:ea typeface="TimesNewRomanPS-ItalicMT"/>
                <a:cs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750"/>
              </a:spcAft>
            </a:pPr>
            <a:r>
              <a:rPr lang="en-US" sz="2800" b="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r>
            <a:br>
              <a:rPr lang="vi-VN" sz="2800" i="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Chẳng ai muốn làm hành khất</a:t>
            </a:r>
            <a:br>
              <a:rPr lang="vi-VN" sz="2800" i="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Tội trời đày ở nhân gian</a:t>
            </a:r>
            <a:br>
              <a:rPr lang="vi-VN" sz="2800" i="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 không được cười giễu họ</a:t>
            </a:r>
            <a:br>
              <a:rPr lang="vi-VN" sz="2800" i="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i="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Dù họ hôi hám úa tàn.</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914400" indent="-914400">
              <a:spcAft>
                <a:spcPts val="750"/>
              </a:spcAft>
            </a:pPr>
            <a:r>
              <a:rPr lang="en-US" sz="2800" i="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Nhà </a:t>
            </a:r>
            <a:r>
              <a:rPr lang="vi-VN" sz="2800" i="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mình sát đường, họ đến</a:t>
            </a:r>
            <a:br>
              <a:rPr lang="vi-VN" sz="2800" i="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Có </a:t>
            </a:r>
            <a:r>
              <a:rPr lang="vi-VN" sz="2800" i="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cho thì có là bao</a:t>
            </a:r>
            <a:br>
              <a:rPr lang="vi-VN" sz="2800" i="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sz="2800" i="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không bao giờ được hỏi</a:t>
            </a:r>
            <a:br>
              <a:rPr lang="vi-VN" sz="2800" i="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Quê </a:t>
            </a:r>
            <a:r>
              <a:rPr lang="vi-VN" sz="2800" i="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hương họ ở nơi nào.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914400" indent="-914400">
              <a:spcAft>
                <a:spcPts val="750"/>
              </a:spcAft>
            </a:pPr>
            <a:r>
              <a:rPr lang="en-US" sz="2800" i="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761397" y="237503"/>
            <a:ext cx="6096000" cy="523220"/>
          </a:xfrm>
          <a:prstGeom prst="rect">
            <a:avLst/>
          </a:prstGeom>
        </p:spPr>
        <p:txBody>
          <a:bodyPr>
            <a:spAutoFit/>
          </a:bodyPr>
          <a:lstStyle/>
          <a:p>
            <a:pPr lvl="0" algn="ct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a:t>
            </a: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883502" y="1644921"/>
            <a:ext cx="1851789" cy="523220"/>
          </a:xfrm>
          <a:prstGeom prst="rect">
            <a:avLst/>
          </a:prstGeom>
        </p:spPr>
        <p:txBody>
          <a:bodyPr wrap="none">
            <a:spAutoFit/>
          </a:bodyPr>
          <a:lstStyle/>
          <a:p>
            <a:pPr algn="just">
              <a:spcAft>
                <a:spcPts val="75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DẶN CON</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0" y="898893"/>
            <a:ext cx="8709436" cy="523220"/>
          </a:xfrm>
          <a:prstGeom prst="rect">
            <a:avLst/>
          </a:prstGeom>
        </p:spPr>
        <p:txBody>
          <a:bodyPr wrap="none">
            <a:spAutoFit/>
          </a:bodyPr>
          <a:lstStyle/>
          <a:p>
            <a:pPr lvl="0" indent="457200" algn="just">
              <a:spcAft>
                <a:spcPts val="600"/>
              </a:spcAft>
            </a:pPr>
            <a:r>
              <a:rPr lang="en-US" sz="2800" b="1">
                <a:solidFill>
                  <a:prstClr val="black"/>
                </a:solidFill>
                <a:latin typeface="Times New Roman" panose="02020603050405020304" pitchFamily="18" charset="0"/>
                <a:ea typeface="TimesNewRomanPS-BoldMT"/>
                <a:cs typeface="Times New Roman" panose="02020603050405020304" pitchFamily="18" charset="0"/>
              </a:rPr>
              <a:t>Đọc đoạn thơ sau và thực hiện các yêu cầu bên dưới:</a:t>
            </a:r>
            <a:endParaRPr 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7910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5338" y="518615"/>
            <a:ext cx="7219665" cy="6114494"/>
          </a:xfrm>
          <a:prstGeom prst="rect">
            <a:avLst/>
          </a:prstGeom>
        </p:spPr>
        <p:txBody>
          <a:bodyPr wrap="square">
            <a:spAutoFit/>
          </a:bodyPr>
          <a:lstStyle/>
          <a:p>
            <a:pPr marL="914400" indent="-914400">
              <a:lnSpc>
                <a:spcPct val="150000"/>
              </a:lnSpc>
              <a:spcAft>
                <a:spcPts val="750"/>
              </a:spcAft>
            </a:pPr>
            <a:r>
              <a:rPr lang="en-US" sz="2800" i="1" smtClean="0">
                <a:solidFill>
                  <a:srgbClr val="222222"/>
                </a:solidFill>
                <a:latin typeface="Times New Roman" panose="02020603050405020304" pitchFamily="18" charset="0"/>
                <a:ea typeface="Times New Roman" panose="02020603050405020304" pitchFamily="18" charset="0"/>
              </a:rPr>
              <a:t>          </a:t>
            </a:r>
            <a:r>
              <a:rPr lang="vi-VN" sz="2800" i="1" smtClean="0">
                <a:solidFill>
                  <a:srgbClr val="222222"/>
                </a:solidFill>
                <a:latin typeface="Times New Roman" panose="02020603050405020304" pitchFamily="18" charset="0"/>
                <a:ea typeface="Times New Roman" panose="02020603050405020304" pitchFamily="18" charset="0"/>
              </a:rPr>
              <a:t>Con </a:t>
            </a:r>
            <a:r>
              <a:rPr lang="vi-VN" sz="2800" i="1">
                <a:solidFill>
                  <a:srgbClr val="222222"/>
                </a:solidFill>
                <a:latin typeface="Times New Roman" panose="02020603050405020304" pitchFamily="18" charset="0"/>
                <a:ea typeface="Times New Roman" panose="02020603050405020304" pitchFamily="18" charset="0"/>
              </a:rPr>
              <a:t>chó nhà mình rất hư</a:t>
            </a:r>
            <a:br>
              <a:rPr lang="vi-VN" sz="2800" i="1">
                <a:solidFill>
                  <a:srgbClr val="222222"/>
                </a:solidFill>
                <a:latin typeface="Times New Roman" panose="02020603050405020304" pitchFamily="18" charset="0"/>
                <a:ea typeface="Times New Roman" panose="02020603050405020304" pitchFamily="18" charset="0"/>
              </a:rPr>
            </a:br>
            <a:r>
              <a:rPr lang="vi-VN" sz="2800" i="1">
                <a:solidFill>
                  <a:srgbClr val="222222"/>
                </a:solidFill>
                <a:latin typeface="Times New Roman" panose="02020603050405020304" pitchFamily="18" charset="0"/>
                <a:ea typeface="Times New Roman" panose="02020603050405020304" pitchFamily="18" charset="0"/>
              </a:rPr>
              <a:t>Cứ thấy ăn mày là cắn</a:t>
            </a:r>
            <a:br>
              <a:rPr lang="vi-VN" sz="2800" i="1">
                <a:solidFill>
                  <a:srgbClr val="222222"/>
                </a:solidFill>
                <a:latin typeface="Times New Roman" panose="02020603050405020304" pitchFamily="18" charset="0"/>
                <a:ea typeface="Times New Roman" panose="02020603050405020304" pitchFamily="18" charset="0"/>
              </a:rPr>
            </a:br>
            <a:r>
              <a:rPr lang="vi-VN" sz="2800" i="1">
                <a:solidFill>
                  <a:srgbClr val="222222"/>
                </a:solidFill>
                <a:latin typeface="Times New Roman" panose="02020603050405020304" pitchFamily="18" charset="0"/>
                <a:ea typeface="Times New Roman" panose="02020603050405020304" pitchFamily="18" charset="0"/>
              </a:rPr>
              <a:t>Con phải răn dạy nó đi</a:t>
            </a:r>
            <a:br>
              <a:rPr lang="vi-VN" sz="2800" i="1">
                <a:solidFill>
                  <a:srgbClr val="222222"/>
                </a:solidFill>
                <a:latin typeface="Times New Roman" panose="02020603050405020304" pitchFamily="18" charset="0"/>
                <a:ea typeface="Times New Roman" panose="02020603050405020304" pitchFamily="18" charset="0"/>
              </a:rPr>
            </a:br>
            <a:r>
              <a:rPr lang="vi-VN" sz="2800" i="1">
                <a:solidFill>
                  <a:srgbClr val="222222"/>
                </a:solidFill>
                <a:latin typeface="Times New Roman" panose="02020603050405020304" pitchFamily="18" charset="0"/>
                <a:ea typeface="Times New Roman" panose="02020603050405020304" pitchFamily="18" charset="0"/>
              </a:rPr>
              <a:t>Nếu không thì con đem bán.</a:t>
            </a:r>
            <a:endParaRPr lang="en-US" sz="2800">
              <a:latin typeface="Times New Roman" panose="02020603050405020304" pitchFamily="18" charset="0"/>
              <a:ea typeface="Times New Roman" panose="02020603050405020304" pitchFamily="18" charset="0"/>
            </a:endParaRPr>
          </a:p>
          <a:p>
            <a:pPr marL="914400" indent="-914400">
              <a:lnSpc>
                <a:spcPct val="150000"/>
              </a:lnSpc>
              <a:spcAft>
                <a:spcPts val="750"/>
              </a:spcAft>
            </a:pPr>
            <a:r>
              <a:rPr lang="en-US" sz="2800" i="1">
                <a:solidFill>
                  <a:srgbClr val="222222"/>
                </a:solidFill>
                <a:latin typeface="Times New Roman" panose="02020603050405020304" pitchFamily="18" charset="0"/>
                <a:ea typeface="Times New Roman" panose="02020603050405020304" pitchFamily="18" charset="0"/>
              </a:rPr>
              <a:t>         </a:t>
            </a:r>
            <a:r>
              <a:rPr lang="vi-VN" sz="2800" i="1" smtClean="0">
                <a:solidFill>
                  <a:srgbClr val="222222"/>
                </a:solidFill>
                <a:latin typeface="Times New Roman" panose="02020603050405020304" pitchFamily="18" charset="0"/>
                <a:ea typeface="Times New Roman" panose="02020603050405020304" pitchFamily="18" charset="0"/>
              </a:rPr>
              <a:t>Mình </a:t>
            </a:r>
            <a:r>
              <a:rPr lang="vi-VN" sz="2800" i="1">
                <a:solidFill>
                  <a:srgbClr val="222222"/>
                </a:solidFill>
                <a:latin typeface="Times New Roman" panose="02020603050405020304" pitchFamily="18" charset="0"/>
                <a:ea typeface="Times New Roman" panose="02020603050405020304" pitchFamily="18" charset="0"/>
              </a:rPr>
              <a:t>tạm gọi là no ấm</a:t>
            </a:r>
            <a:br>
              <a:rPr lang="vi-VN" sz="2800" i="1">
                <a:solidFill>
                  <a:srgbClr val="222222"/>
                </a:solidFill>
                <a:latin typeface="Times New Roman" panose="02020603050405020304" pitchFamily="18" charset="0"/>
                <a:ea typeface="Times New Roman" panose="02020603050405020304" pitchFamily="18" charset="0"/>
              </a:rPr>
            </a:br>
            <a:r>
              <a:rPr lang="vi-VN" sz="2800" i="1">
                <a:solidFill>
                  <a:srgbClr val="222222"/>
                </a:solidFill>
                <a:latin typeface="Times New Roman" panose="02020603050405020304" pitchFamily="18" charset="0"/>
                <a:ea typeface="Times New Roman" panose="02020603050405020304" pitchFamily="18" charset="0"/>
              </a:rPr>
              <a:t>Ai biết cơ trời vần xoay</a:t>
            </a:r>
            <a:br>
              <a:rPr lang="vi-VN" sz="2800" i="1">
                <a:solidFill>
                  <a:srgbClr val="222222"/>
                </a:solidFill>
                <a:latin typeface="Times New Roman" panose="02020603050405020304" pitchFamily="18" charset="0"/>
                <a:ea typeface="Times New Roman" panose="02020603050405020304" pitchFamily="18" charset="0"/>
              </a:rPr>
            </a:br>
            <a:r>
              <a:rPr lang="vi-VN" sz="2800" i="1">
                <a:solidFill>
                  <a:srgbClr val="222222"/>
                </a:solidFill>
                <a:latin typeface="Times New Roman" panose="02020603050405020304" pitchFamily="18" charset="0"/>
                <a:ea typeface="Times New Roman" panose="02020603050405020304" pitchFamily="18" charset="0"/>
              </a:rPr>
              <a:t>Lòng tốt gửi vào thiên hạ</a:t>
            </a:r>
            <a:br>
              <a:rPr lang="vi-VN" sz="2800" i="1">
                <a:solidFill>
                  <a:srgbClr val="222222"/>
                </a:solidFill>
                <a:latin typeface="Times New Roman" panose="02020603050405020304" pitchFamily="18" charset="0"/>
                <a:ea typeface="Times New Roman" panose="02020603050405020304" pitchFamily="18" charset="0"/>
              </a:rPr>
            </a:br>
            <a:r>
              <a:rPr lang="vi-VN" sz="2800" i="1">
                <a:solidFill>
                  <a:srgbClr val="222222"/>
                </a:solidFill>
                <a:latin typeface="Times New Roman" panose="02020603050405020304" pitchFamily="18" charset="0"/>
                <a:ea typeface="Times New Roman" panose="02020603050405020304" pitchFamily="18" charset="0"/>
              </a:rPr>
              <a:t>Biết đâu nuôi bố sau này...</a:t>
            </a:r>
            <a:endParaRPr lang="en-US" sz="2800">
              <a:latin typeface="Times New Roman" panose="02020603050405020304" pitchFamily="18" charset="0"/>
              <a:ea typeface="Times New Roman" panose="02020603050405020304" pitchFamily="18" charset="0"/>
            </a:endParaRPr>
          </a:p>
          <a:p>
            <a:pPr marL="2743200" indent="457200" algn="just">
              <a:lnSpc>
                <a:spcPct val="150000"/>
              </a:lnSpc>
              <a:spcAft>
                <a:spcPts val="600"/>
              </a:spcAft>
            </a:pPr>
            <a:r>
              <a:rPr lang="vi-VN" sz="2800">
                <a:latin typeface="Times New Roman" panose="02020603050405020304" pitchFamily="18" charset="0"/>
                <a:ea typeface="TimesNewRomanPSMT"/>
              </a:rPr>
              <a:t> </a:t>
            </a:r>
            <a:r>
              <a:rPr lang="en-US" sz="2800">
                <a:latin typeface="Times New Roman" panose="02020603050405020304" pitchFamily="18" charset="0"/>
                <a:ea typeface="TimesNewRomanPSMT"/>
              </a:rPr>
              <a:t>(Trần Nhuận Minh)</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8517378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683" y="1146412"/>
            <a:ext cx="10904561" cy="4923912"/>
          </a:xfrm>
          <a:prstGeom prst="rect">
            <a:avLst/>
          </a:prstGeom>
        </p:spPr>
        <p:txBody>
          <a:bodyPr wrap="square">
            <a:spAutoFit/>
          </a:bodyPr>
          <a:lstStyle/>
          <a:p>
            <a:pPr algn="just">
              <a:lnSpc>
                <a:spcPct val="150000"/>
              </a:lnSpc>
              <a:spcAft>
                <a:spcPts val="600"/>
              </a:spcAft>
            </a:pPr>
            <a:r>
              <a:rPr lang="en-US" sz="2800" b="1">
                <a:latin typeface="Times New Roman" panose="02020603050405020304" pitchFamily="18" charset="0"/>
                <a:ea typeface="TimesNewRomanPS-BoldMT"/>
              </a:rPr>
              <a:t>Câu 1: </a:t>
            </a:r>
            <a:r>
              <a:rPr lang="en-US" sz="2800">
                <a:latin typeface="Times New Roman" panose="02020603050405020304" pitchFamily="18" charset="0"/>
                <a:ea typeface="TimesNewRomanPSMT"/>
              </a:rPr>
              <a:t>Xác định thể thơ và phương thức biểu đạt chính của bài thơ?</a:t>
            </a:r>
            <a:endParaRPr lang="en-US" sz="2800">
              <a:latin typeface="Times New Roman" panose="02020603050405020304" pitchFamily="18" charset="0"/>
              <a:ea typeface="Times New Roman" panose="02020603050405020304" pitchFamily="18" charset="0"/>
            </a:endParaRPr>
          </a:p>
          <a:p>
            <a:pPr algn="just">
              <a:lnSpc>
                <a:spcPct val="150000"/>
              </a:lnSpc>
              <a:spcAft>
                <a:spcPts val="600"/>
              </a:spcAft>
            </a:pPr>
            <a:r>
              <a:rPr lang="en-US" sz="2800" b="1">
                <a:latin typeface="Times New Roman" panose="02020603050405020304" pitchFamily="18" charset="0"/>
                <a:ea typeface="TimesNewRomanPS-BoldMT"/>
              </a:rPr>
              <a:t>Câu 2: </a:t>
            </a:r>
            <a:r>
              <a:rPr lang="en-US" sz="2800">
                <a:latin typeface="Times New Roman" panose="02020603050405020304" pitchFamily="18" charset="0"/>
                <a:ea typeface="TimesNewRomanPSMT"/>
              </a:rPr>
              <a:t>Cho biết thái độ của người cha trong bài thơ qua cách nói với</a:t>
            </a:r>
            <a:endParaRPr lang="en-US" sz="2800">
              <a:latin typeface="Times New Roman" panose="02020603050405020304" pitchFamily="18" charset="0"/>
              <a:ea typeface="Times New Roman" panose="02020603050405020304" pitchFamily="18" charset="0"/>
            </a:endParaRPr>
          </a:p>
          <a:p>
            <a:pPr algn="just">
              <a:lnSpc>
                <a:spcPct val="150000"/>
              </a:lnSpc>
              <a:spcAft>
                <a:spcPts val="600"/>
              </a:spcAft>
            </a:pPr>
            <a:r>
              <a:rPr lang="en-US" sz="2800">
                <a:latin typeface="Times New Roman" panose="02020603050405020304" pitchFamily="18" charset="0"/>
                <a:ea typeface="TimesNewRomanPSMT"/>
              </a:rPr>
              <a:t>con: </a:t>
            </a:r>
            <a:r>
              <a:rPr lang="en-US" sz="2800" i="1">
                <a:latin typeface="Times New Roman" panose="02020603050405020304" pitchFamily="18" charset="0"/>
                <a:ea typeface="TimesNewRomanPS-ItalicMT"/>
              </a:rPr>
              <a:t>Con không được, con không bao giờ được, con phải?</a:t>
            </a:r>
            <a:endParaRPr lang="en-US" sz="2800">
              <a:latin typeface="Times New Roman" panose="02020603050405020304" pitchFamily="18" charset="0"/>
              <a:ea typeface="Times New Roman" panose="02020603050405020304" pitchFamily="18" charset="0"/>
            </a:endParaRPr>
          </a:p>
          <a:p>
            <a:pPr algn="just">
              <a:lnSpc>
                <a:spcPct val="150000"/>
              </a:lnSpc>
              <a:spcAft>
                <a:spcPts val="600"/>
              </a:spcAft>
            </a:pPr>
            <a:r>
              <a:rPr lang="en-US" sz="2800" b="1">
                <a:latin typeface="Times New Roman" panose="02020603050405020304" pitchFamily="18" charset="0"/>
                <a:ea typeface="TimesNewRomanPS-BoldMT"/>
              </a:rPr>
              <a:t>Câu 3: </a:t>
            </a:r>
            <a:r>
              <a:rPr lang="en-US" sz="2800">
                <a:latin typeface="Times New Roman" panose="02020603050405020304" pitchFamily="18" charset="0"/>
                <a:ea typeface="TimesNewRomanPSMT"/>
              </a:rPr>
              <a:t>Tìm ít nhất 03 từ Hán Việt được sử dụng trong bài thơ? Vì sao</a:t>
            </a:r>
            <a:endParaRPr lang="en-US" sz="2800">
              <a:latin typeface="Times New Roman" panose="02020603050405020304" pitchFamily="18" charset="0"/>
              <a:ea typeface="Times New Roman" panose="02020603050405020304" pitchFamily="18" charset="0"/>
            </a:endParaRPr>
          </a:p>
          <a:p>
            <a:pPr algn="just">
              <a:lnSpc>
                <a:spcPct val="150000"/>
              </a:lnSpc>
              <a:spcAft>
                <a:spcPts val="600"/>
              </a:spcAft>
            </a:pPr>
            <a:r>
              <a:rPr lang="en-US" sz="2800">
                <a:latin typeface="Times New Roman" panose="02020603050405020304" pitchFamily="18" charset="0"/>
                <a:ea typeface="TimesNewRomanPSMT"/>
              </a:rPr>
              <a:t>tác giả lại dùng từ “</a:t>
            </a:r>
            <a:r>
              <a:rPr lang="en-US" sz="2800" i="1">
                <a:latin typeface="Times New Roman" panose="02020603050405020304" pitchFamily="18" charset="0"/>
                <a:ea typeface="TimesNewRomanPS-ItalicMT"/>
              </a:rPr>
              <a:t>hành khất” </a:t>
            </a:r>
            <a:r>
              <a:rPr lang="en-US" sz="2800">
                <a:latin typeface="Times New Roman" panose="02020603050405020304" pitchFamily="18" charset="0"/>
                <a:ea typeface="TimesNewRomanPSMT"/>
              </a:rPr>
              <a:t>mà không dùng từ “</a:t>
            </a:r>
            <a:r>
              <a:rPr lang="en-US" sz="2800" i="1">
                <a:latin typeface="Times New Roman" panose="02020603050405020304" pitchFamily="18" charset="0"/>
                <a:ea typeface="TimesNewRomanPS-ItalicMT"/>
              </a:rPr>
              <a:t>người ăn mày” </a:t>
            </a:r>
            <a:r>
              <a:rPr lang="en-US" sz="2800">
                <a:latin typeface="Times New Roman" panose="02020603050405020304" pitchFamily="18" charset="0"/>
                <a:ea typeface="TimesNewRomanPSMT"/>
              </a:rPr>
              <a:t>trong câu thơ đầu?</a:t>
            </a:r>
            <a:endParaRPr lang="en-US" sz="2800">
              <a:latin typeface="Times New Roman" panose="02020603050405020304" pitchFamily="18" charset="0"/>
              <a:ea typeface="Times New Roman" panose="02020603050405020304" pitchFamily="18" charset="0"/>
            </a:endParaRPr>
          </a:p>
          <a:p>
            <a:pPr algn="just">
              <a:lnSpc>
                <a:spcPct val="150000"/>
              </a:lnSpc>
              <a:spcAft>
                <a:spcPts val="600"/>
              </a:spcAft>
            </a:pPr>
            <a:r>
              <a:rPr lang="en-US" sz="2800" b="1">
                <a:latin typeface="Times New Roman" panose="02020603050405020304" pitchFamily="18" charset="0"/>
                <a:ea typeface="TimesNewRomanPS-BoldMT"/>
              </a:rPr>
              <a:t>Câu 4: </a:t>
            </a:r>
            <a:r>
              <a:rPr lang="en-US" sz="2800">
                <a:latin typeface="Times New Roman" panose="02020603050405020304" pitchFamily="18" charset="0"/>
                <a:ea typeface="TimesNewRomanPSMT"/>
              </a:rPr>
              <a:t>Theo em người cha muốn dặn con điều gì</a:t>
            </a:r>
            <a:r>
              <a:rPr lang="en-US" sz="2800" smtClean="0">
                <a:latin typeface="Times New Roman" panose="02020603050405020304" pitchFamily="18" charset="0"/>
                <a:ea typeface="TimesNewRomanPSMT"/>
              </a:rPr>
              <a:t>?</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44423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1000"/>
                                        <p:tgtEl>
                                          <p:spTgt spid="2">
                                            <p:txEl>
                                              <p:pRg st="5" end="5"/>
                                            </p:txEl>
                                          </p:spTgt>
                                        </p:tgtEl>
                                      </p:cBhvr>
                                    </p:animEffect>
                                    <p:anim calcmode="lin" valueType="num">
                                      <p:cBhvr>
                                        <p:cTn id="3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8902" y="528429"/>
            <a:ext cx="3686650" cy="661207"/>
          </a:xfrm>
          <a:prstGeom prst="rect">
            <a:avLst/>
          </a:prstGeom>
        </p:spPr>
        <p:txBody>
          <a:bodyPr wrap="non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rPr>
              <a:t>*GỢI Ý ĐÁP ÁN ĐỀ 8</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818864" y="1569366"/>
            <a:ext cx="10849971" cy="4693080"/>
          </a:xfrm>
          <a:prstGeom prst="rect">
            <a:avLst/>
          </a:prstGeom>
        </p:spPr>
        <p:txBody>
          <a:bodyPr wrap="square">
            <a:spAutoFit/>
          </a:bodyPr>
          <a:lstStyle/>
          <a:p>
            <a:pPr algn="just">
              <a:lnSpc>
                <a:spcPct val="150000"/>
              </a:lnSpc>
              <a:spcAft>
                <a:spcPts val="600"/>
              </a:spcAft>
            </a:pPr>
            <a:r>
              <a:rPr lang="en-US" sz="2800" b="1">
                <a:latin typeface="Times New Roman" panose="02020603050405020304" pitchFamily="18" charset="0"/>
                <a:ea typeface="TimesNewRomanPS-BoldMT"/>
              </a:rPr>
              <a:t>Câu 1:</a:t>
            </a:r>
            <a:r>
              <a:rPr lang="en-US" sz="2800">
                <a:latin typeface="Times New Roman" panose="02020603050405020304" pitchFamily="18" charset="0"/>
                <a:ea typeface="TimesNewRomanPSMT"/>
              </a:rPr>
              <a:t> </a:t>
            </a:r>
            <a:endParaRPr lang="en-US" sz="2800">
              <a:latin typeface="Times New Roman" panose="02020603050405020304" pitchFamily="18" charset="0"/>
              <a:ea typeface="Times New Roman" panose="02020603050405020304" pitchFamily="18" charset="0"/>
            </a:endParaRPr>
          </a:p>
          <a:p>
            <a:pPr algn="just">
              <a:lnSpc>
                <a:spcPct val="150000"/>
              </a:lnSpc>
              <a:spcAft>
                <a:spcPts val="600"/>
              </a:spcAft>
            </a:pPr>
            <a:r>
              <a:rPr lang="en-US" sz="2800">
                <a:latin typeface="Times New Roman" panose="02020603050405020304" pitchFamily="18" charset="0"/>
                <a:ea typeface="TimesNewRomanPSMT"/>
              </a:rPr>
              <a:t>- Thể thơ: sáu chữ</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NewRomanPSMT"/>
              </a:rPr>
              <a:t>- Phương thức biểu đạt chính: Biểu cảm</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latin typeface="Times New Roman" panose="02020603050405020304" pitchFamily="18" charset="0"/>
                <a:ea typeface="TimesNewRomanPS-BoldMT"/>
              </a:rPr>
              <a:t>Câu 2:</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NewRomanPSMT"/>
              </a:rPr>
              <a:t>- Qua cách nói với con: </a:t>
            </a:r>
            <a:r>
              <a:rPr lang="en-US" sz="2800" i="1">
                <a:latin typeface="Times New Roman" panose="02020603050405020304" pitchFamily="18" charset="0"/>
                <a:ea typeface="TimesNewRomanPS-ItalicMT"/>
              </a:rPr>
              <a:t>Con không được, con không bao giờ được, con phải, </a:t>
            </a:r>
            <a:r>
              <a:rPr lang="en-US" sz="2800">
                <a:latin typeface="Times New Roman" panose="02020603050405020304" pitchFamily="18" charset="0"/>
                <a:ea typeface="TimesNewRomanPSMT"/>
              </a:rPr>
              <a:t>thể hiện thái độ nghiêm khắc của người cha với con, mong muốn con mình thấu hiểu và sống đúng với đạo lí làm người</a:t>
            </a:r>
            <a:r>
              <a:rPr lang="en-US" sz="2800" smtClean="0">
                <a:latin typeface="Times New Roman" panose="02020603050405020304" pitchFamily="18" charset="0"/>
                <a:ea typeface="TimesNewRomanPSMT"/>
              </a:rPr>
              <a:t>.</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3627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7" y="1255595"/>
            <a:ext cx="10877266" cy="4847481"/>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NewRomanPS-BoldMT"/>
              </a:rPr>
              <a:t>Câu 3:</a:t>
            </a:r>
            <a:endParaRPr lang="en-US" sz="2800">
              <a:latin typeface="Times New Roman" panose="02020603050405020304" pitchFamily="18" charset="0"/>
              <a:ea typeface="Times New Roman" panose="02020603050405020304" pitchFamily="18" charset="0"/>
            </a:endParaRPr>
          </a:p>
          <a:p>
            <a:pPr algn="just">
              <a:lnSpc>
                <a:spcPct val="150000"/>
              </a:lnSpc>
              <a:spcAft>
                <a:spcPts val="600"/>
              </a:spcAft>
            </a:pPr>
            <a:r>
              <a:rPr lang="en-US" sz="2800">
                <a:latin typeface="Times New Roman" panose="02020603050405020304" pitchFamily="18" charset="0"/>
                <a:ea typeface="TimesNewRomanPSMT"/>
              </a:rPr>
              <a:t>- Từ Hán Việt: </a:t>
            </a:r>
            <a:r>
              <a:rPr lang="en-US" sz="2800" i="1">
                <a:latin typeface="Times New Roman" panose="02020603050405020304" pitchFamily="18" charset="0"/>
                <a:ea typeface="TimesNewRomanPS-ItalicMT"/>
              </a:rPr>
              <a:t>Hành khất, nhân gian, thiên hạ.</a:t>
            </a:r>
            <a:endParaRPr lang="en-US" sz="2800">
              <a:latin typeface="Times New Roman" panose="02020603050405020304" pitchFamily="18" charset="0"/>
              <a:ea typeface="Times New Roman" panose="02020603050405020304" pitchFamily="18" charset="0"/>
            </a:endParaRPr>
          </a:p>
          <a:p>
            <a:pPr algn="just">
              <a:lnSpc>
                <a:spcPct val="150000"/>
              </a:lnSpc>
              <a:spcAft>
                <a:spcPts val="600"/>
              </a:spcAft>
            </a:pPr>
            <a:r>
              <a:rPr lang="en-US" sz="2800">
                <a:latin typeface="Times New Roman" panose="02020603050405020304" pitchFamily="18" charset="0"/>
                <a:ea typeface="TimesNewRomanPSMT"/>
              </a:rPr>
              <a:t>- Tác giả lại dùng từ “</a:t>
            </a:r>
            <a:r>
              <a:rPr lang="en-US" sz="2800" i="1">
                <a:latin typeface="Times New Roman" panose="02020603050405020304" pitchFamily="18" charset="0"/>
                <a:ea typeface="TimesNewRomanPS-ItalicMT"/>
              </a:rPr>
              <a:t>hành khất” </a:t>
            </a:r>
            <a:r>
              <a:rPr lang="en-US" sz="2800">
                <a:latin typeface="Times New Roman" panose="02020603050405020304" pitchFamily="18" charset="0"/>
                <a:ea typeface="TimesNewRomanPSMT"/>
              </a:rPr>
              <a:t>mà không dùng từ “</a:t>
            </a:r>
            <a:r>
              <a:rPr lang="en-US" sz="2800" i="1">
                <a:latin typeface="Times New Roman" panose="02020603050405020304" pitchFamily="18" charset="0"/>
                <a:ea typeface="TimesNewRomanPS-ItalicMT"/>
              </a:rPr>
              <a:t>người ăn mày” </a:t>
            </a:r>
            <a:r>
              <a:rPr lang="en-US" sz="2800">
                <a:latin typeface="Times New Roman" panose="02020603050405020304" pitchFamily="18" charset="0"/>
                <a:ea typeface="TimesNewRomanPSMT"/>
              </a:rPr>
              <a:t>vì:</a:t>
            </a:r>
            <a:endParaRPr lang="en-US" sz="2800">
              <a:latin typeface="Times New Roman" panose="02020603050405020304" pitchFamily="18" charset="0"/>
              <a:ea typeface="Times New Roman" panose="02020603050405020304" pitchFamily="18" charset="0"/>
            </a:endParaRPr>
          </a:p>
          <a:p>
            <a:pPr algn="just">
              <a:lnSpc>
                <a:spcPct val="150000"/>
              </a:lnSpc>
              <a:spcAft>
                <a:spcPts val="600"/>
              </a:spcAft>
            </a:pPr>
            <a:r>
              <a:rPr lang="en-US" sz="2800">
                <a:latin typeface="Times New Roman" panose="02020603050405020304" pitchFamily="18" charset="0"/>
                <a:ea typeface="TimesNewRomanPSMT"/>
              </a:rPr>
              <a:t>+ “</a:t>
            </a:r>
            <a:r>
              <a:rPr lang="en-US" sz="2800" i="1">
                <a:latin typeface="Times New Roman" panose="02020603050405020304" pitchFamily="18" charset="0"/>
                <a:ea typeface="TimesNewRomanPS-ItalicMT"/>
              </a:rPr>
              <a:t>Hành khất”,”ăn mày”: </a:t>
            </a:r>
            <a:r>
              <a:rPr lang="en-US" sz="2800">
                <a:latin typeface="Times New Roman" panose="02020603050405020304" pitchFamily="18" charset="0"/>
                <a:ea typeface="TimesNewRomanPSMT"/>
              </a:rPr>
              <a:t>đều chỉ người kém may mắn trong cuộc sống, phải đi lang thang xin ăn.</a:t>
            </a:r>
            <a:endParaRPr lang="en-US" sz="2800">
              <a:latin typeface="Times New Roman" panose="02020603050405020304" pitchFamily="18" charset="0"/>
              <a:ea typeface="Times New Roman" panose="02020603050405020304" pitchFamily="18" charset="0"/>
            </a:endParaRPr>
          </a:p>
          <a:p>
            <a:pPr algn="just">
              <a:lnSpc>
                <a:spcPct val="150000"/>
              </a:lnSpc>
              <a:spcAft>
                <a:spcPts val="600"/>
              </a:spcAft>
            </a:pPr>
            <a:r>
              <a:rPr lang="en-US" sz="2800">
                <a:latin typeface="Times New Roman" panose="02020603050405020304" pitchFamily="18" charset="0"/>
                <a:ea typeface="TimesNewRomanPSMT"/>
              </a:rPr>
              <a:t>+ Từ “</a:t>
            </a:r>
            <a:r>
              <a:rPr lang="en-US" sz="2800" i="1">
                <a:latin typeface="Times New Roman" panose="02020603050405020304" pitchFamily="18" charset="0"/>
                <a:ea typeface="TimesNewRomanPS-ItalicMT"/>
              </a:rPr>
              <a:t>Hành khất” </a:t>
            </a:r>
            <a:r>
              <a:rPr lang="en-US" sz="2800">
                <a:latin typeface="Times New Roman" panose="02020603050405020304" pitchFamily="18" charset="0"/>
                <a:ea typeface="TimesNewRomanPSMT"/>
              </a:rPr>
              <a:t>là một từ Hán Việt thể hiện thái độ tôn trọng của tác giả đối với những người không may cơ nhỡ trong cuộc sống</a:t>
            </a:r>
            <a:r>
              <a:rPr lang="en-US" sz="2800" smtClean="0">
                <a:latin typeface="Times New Roman" panose="02020603050405020304" pitchFamily="18" charset="0"/>
                <a:ea typeface="TimesNewRomanPSMT"/>
              </a:rPr>
              <a:t>.</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9163713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558" y="1978925"/>
            <a:ext cx="10972800" cy="2546338"/>
          </a:xfrm>
          <a:prstGeom prst="rect">
            <a:avLst/>
          </a:prstGeom>
        </p:spPr>
        <p:txBody>
          <a:bodyPr wrap="square">
            <a:spAutoFit/>
          </a:bodyPr>
          <a:lstStyle/>
          <a:p>
            <a:pPr algn="just">
              <a:lnSpc>
                <a:spcPct val="200000"/>
              </a:lnSpc>
              <a:spcAft>
                <a:spcPts val="0"/>
              </a:spcAft>
            </a:pPr>
            <a:r>
              <a:rPr lang="en-US" sz="2800" b="1">
                <a:latin typeface="Times New Roman" panose="02020603050405020304" pitchFamily="18" charset="0"/>
                <a:ea typeface="TimesNewRomanPS-BoldMT"/>
              </a:rPr>
              <a:t>Câu 4:</a:t>
            </a:r>
            <a:endParaRPr lang="en-US" sz="2800">
              <a:latin typeface="Times New Roman" panose="02020603050405020304" pitchFamily="18" charset="0"/>
              <a:ea typeface="Times New Roman" panose="02020603050405020304" pitchFamily="18" charset="0"/>
            </a:endParaRPr>
          </a:p>
          <a:p>
            <a:pPr algn="just">
              <a:lnSpc>
                <a:spcPct val="200000"/>
              </a:lnSpc>
              <a:spcAft>
                <a:spcPts val="0"/>
              </a:spcAft>
            </a:pPr>
            <a:r>
              <a:rPr lang="en-US" sz="2800">
                <a:latin typeface="Times New Roman" panose="02020603050405020304" pitchFamily="18" charset="0"/>
                <a:ea typeface="TimesNewRomanPSMT"/>
              </a:rPr>
              <a:t>- Người cha muốn nói với con: Cần tôn trọng, đồng cảm, sẻ chia, giúp đỡ những người không may mắn trong cuộc sống.</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8537152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1522" y="1930893"/>
            <a:ext cx="7256060" cy="3892861"/>
          </a:xfrm>
          <a:prstGeom prst="rect">
            <a:avLst/>
          </a:prstGeom>
        </p:spPr>
        <p:txBody>
          <a:bodyPr wrap="squar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vi-VN" sz="2800" i="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1)“Thiêng liêng hai tiếng gia đình</a:t>
            </a:r>
            <a:b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Nơi mọi người sống hết mình vì ta</a:t>
            </a:r>
            <a:b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cháu cha mẹ ông bà</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Xung quanh tất cả đều là người thân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911522" y="403579"/>
            <a:ext cx="6096000" cy="523220"/>
          </a:xfrm>
          <a:prstGeom prst="rect">
            <a:avLst/>
          </a:prstGeom>
        </p:spPr>
        <p:txBody>
          <a:bodyPr>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SỐ </a:t>
            </a: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756124" y="1324538"/>
            <a:ext cx="6606296" cy="523220"/>
          </a:xfrm>
          <a:prstGeom prst="rect">
            <a:avLst/>
          </a:prstGeom>
        </p:spPr>
        <p:txBody>
          <a:bodyPr wrap="none">
            <a:spAutoFit/>
          </a:bodyPr>
          <a:lstStyle/>
          <a:p>
            <a:pPr>
              <a:spcAft>
                <a:spcPts val="0"/>
              </a:spcAft>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 đoạn trích sau và thực hiện yêu cầu:</a:t>
            </a: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8380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092" y="382137"/>
            <a:ext cx="11000096" cy="6217087"/>
          </a:xfrm>
          <a:prstGeom prst="rect">
            <a:avLst/>
          </a:prstGeom>
        </p:spPr>
        <p:txBody>
          <a:bodyPr wrap="square">
            <a:spAutoFit/>
          </a:bodyPr>
          <a:lstStyle/>
          <a:p>
            <a:pPr algn="just">
              <a:lnSpc>
                <a:spcPct val="150000"/>
              </a:lnSpc>
              <a:spcAft>
                <a:spcPts val="1200"/>
              </a:spcAft>
            </a:pPr>
            <a:r>
              <a:rPr lang="pt-BR" sz="2800">
                <a:solidFill>
                  <a:srgbClr val="0D0D0D"/>
                </a:solidFill>
                <a:latin typeface="Times New Roman" panose="02020603050405020304" pitchFamily="18" charset="0"/>
                <a:ea typeface="Times New Roman" panose="02020603050405020304" pitchFamily="18" charset="0"/>
              </a:rPr>
              <a:t>+ </a:t>
            </a:r>
            <a:r>
              <a:rPr lang="pt-BR" sz="2800" b="1">
                <a:solidFill>
                  <a:srgbClr val="0D0D0D"/>
                </a:solidFill>
                <a:latin typeface="Times New Roman" panose="02020603050405020304" pitchFamily="18" charset="0"/>
                <a:ea typeface="Times New Roman" panose="02020603050405020304" pitchFamily="18" charset="0"/>
              </a:rPr>
              <a:t>Mẹ yêu em</a:t>
            </a:r>
            <a:r>
              <a:rPr lang="pt-BR" sz="2800">
                <a:solidFill>
                  <a:srgbClr val="0D0D0D"/>
                </a:solidFill>
                <a:latin typeface="Times New Roman" panose="02020603050405020304" pitchFamily="18" charset="0"/>
                <a:ea typeface="Times New Roman" panose="02020603050405020304" pitchFamily="18" charset="0"/>
              </a:rPr>
              <a:t> nên luôn mong muốn em ở bên mẹ.</a:t>
            </a:r>
            <a:endParaRPr lang="en-US" sz="2800">
              <a:latin typeface="Times New Roman" panose="02020603050405020304" pitchFamily="18" charset="0"/>
              <a:ea typeface="Times New Roman" panose="02020603050405020304" pitchFamily="18" charset="0"/>
            </a:endParaRPr>
          </a:p>
          <a:p>
            <a:pPr algn="just">
              <a:lnSpc>
                <a:spcPct val="150000"/>
              </a:lnSpc>
              <a:spcAft>
                <a:spcPts val="1200"/>
              </a:spcAft>
            </a:pPr>
            <a:r>
              <a:rPr lang="pt-BR" sz="2800">
                <a:solidFill>
                  <a:srgbClr val="0D0D0D"/>
                </a:solidFill>
                <a:latin typeface="Times New Roman" panose="02020603050405020304" pitchFamily="18" charset="0"/>
                <a:ea typeface="Times New Roman" panose="02020603050405020304" pitchFamily="18" charset="0"/>
              </a:rPr>
              <a:t>+  </a:t>
            </a:r>
            <a:r>
              <a:rPr lang="pt-BR" sz="2800" b="1">
                <a:solidFill>
                  <a:srgbClr val="0D0D0D"/>
                </a:solidFill>
                <a:latin typeface="Times New Roman" panose="02020603050405020304" pitchFamily="18" charset="0"/>
                <a:ea typeface="Times New Roman" panose="02020603050405020304" pitchFamily="18" charset="0"/>
              </a:rPr>
              <a:t>Em yêu mẹ</a:t>
            </a:r>
            <a:r>
              <a:rPr lang="pt-BR" sz="2800">
                <a:solidFill>
                  <a:srgbClr val="0D0D0D"/>
                </a:solidFill>
                <a:latin typeface="Times New Roman" panose="02020603050405020304" pitchFamily="18" charset="0"/>
                <a:ea typeface="Times New Roman" panose="02020603050405020304" pitchFamily="18" charset="0"/>
              </a:rPr>
              <a:t> nên em hiểu tấm lòng của mẹ. Với em, được ở bên mẹ, được làm mẹ vui và được mẹ yêu thương, che chở là niềm vui, niềm hạnh phúc không có gì sánh bằng.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-&gt; </a:t>
            </a:r>
            <a:r>
              <a:rPr lang="vi-VN" sz="2800">
                <a:solidFill>
                  <a:srgbClr val="0D0D0D"/>
                </a:solidFill>
                <a:latin typeface="Times New Roman" panose="02020603050405020304" pitchFamily="18" charset="0"/>
                <a:ea typeface="Times New Roman" panose="02020603050405020304" pitchFamily="18" charset="0"/>
              </a:rPr>
              <a:t>Lòng mẹ yêu con và con yêu mẹ đều da diết biết chừng nào. Tình cảm 2 chiều nên cùng tha thiết cảm động.</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4826000" algn="ctr"/>
              </a:tabLst>
            </a:pPr>
            <a:r>
              <a:rPr lang="en-US" sz="2800" b="1">
                <a:solidFill>
                  <a:srgbClr val="0D0D0D"/>
                </a:solidFill>
                <a:latin typeface="Times New Roman" panose="02020603050405020304" pitchFamily="18" charset="0"/>
                <a:ea typeface="Times New Roman" panose="02020603050405020304" pitchFamily="18" charset="0"/>
              </a:rPr>
              <a:t>- Tình cảm của tác giả: </a:t>
            </a:r>
            <a:r>
              <a:rPr lang="vi-VN" sz="2800">
                <a:solidFill>
                  <a:srgbClr val="0D0D0D"/>
                </a:solidFill>
                <a:latin typeface="Times New Roman" panose="02020603050405020304" pitchFamily="18" charset="0"/>
                <a:ea typeface="Times New Roman" panose="02020603050405020304" pitchFamily="18" charset="0"/>
              </a:rPr>
              <a:t>Tác giả rất yêu trẻ, am hiểu đời sống tình cảm của trẻ thơ </a:t>
            </a:r>
            <a:r>
              <a:rPr lang="vi-VN" sz="2800">
                <a:solidFill>
                  <a:srgbClr val="0D0D0D"/>
                </a:solidFill>
                <a:latin typeface="Times New Roman" panose="02020603050405020304" pitchFamily="18" charset="0"/>
                <a:ea typeface="Times New Roman" panose="02020603050405020304" pitchFamily="18" charset="0"/>
                <a:sym typeface="Wingdings" panose="05000000000000000000" pitchFamily="2" charset="2"/>
              </a:rPr>
              <a:t></a:t>
            </a:r>
            <a:r>
              <a:rPr lang="vi-VN" sz="2800">
                <a:solidFill>
                  <a:srgbClr val="0D0D0D"/>
                </a:solidFill>
                <a:latin typeface="Times New Roman" panose="02020603050405020304" pitchFamily="18" charset="0"/>
                <a:ea typeface="Times New Roman" panose="02020603050405020304" pitchFamily="18" charset="0"/>
              </a:rPr>
              <a:t> miêu tả tinh tế tâm lí trẻ thơ</a:t>
            </a:r>
            <a:r>
              <a:rPr lang="en-US" sz="280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1386840" algn="l"/>
              </a:tabLst>
            </a:pPr>
            <a:r>
              <a:rPr lang="vi-VN" sz="2800">
                <a:solidFill>
                  <a:srgbClr val="0D0D0D"/>
                </a:solidFill>
                <a:latin typeface="Times New Roman" panose="02020603050405020304" pitchFamily="18" charset="0"/>
                <a:ea typeface="Times New Roman" panose="02020603050405020304" pitchFamily="18" charset="0"/>
              </a:rPr>
              <a:t>- </a:t>
            </a:r>
            <a:r>
              <a:rPr lang="vi-VN" sz="2800" b="1">
                <a:solidFill>
                  <a:srgbClr val="0D0D0D"/>
                </a:solidFill>
                <a:latin typeface="Times New Roman" panose="02020603050405020304" pitchFamily="18" charset="0"/>
                <a:ea typeface="Times New Roman" panose="02020603050405020304" pitchFamily="18" charset="0"/>
              </a:rPr>
              <a:t>Nghệ thuật</a:t>
            </a:r>
            <a:r>
              <a:rPr lang="vi-VN" sz="2800">
                <a:solidFill>
                  <a:srgbClr val="0D0D0D"/>
                </a:solidFill>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nhân hóa, điệp ngữ, điệp cấu trúc câu.</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0496544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0622" y="177421"/>
            <a:ext cx="8134066" cy="6555641"/>
          </a:xfrm>
          <a:prstGeom prst="rect">
            <a:avLst/>
          </a:prstGeom>
        </p:spPr>
        <p:txBody>
          <a:bodyPr wrap="square">
            <a:spAutoFit/>
          </a:bodyPr>
          <a:lstStyle/>
          <a:p>
            <a:pPr>
              <a:lnSpc>
                <a:spcPct val="150000"/>
              </a:lnSpc>
              <a:spcAft>
                <a:spcPts val="0"/>
              </a:spcAft>
            </a:pP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Cho ta cuộc sống tinh thần</a:t>
            </a:r>
            <a:b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Cho ta vật chất không cần nghĩ suy</a:t>
            </a:r>
            <a:b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Cha mẹ ta thật diệu kỳ</a:t>
            </a:r>
            <a:b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Yêu thương ta nhất từ khi lọt lòng</a:t>
            </a:r>
            <a:b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Mẹ cho ta bú ẵm bồng</a:t>
            </a:r>
            <a:b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 nuôi ta lớn tính công thế nào</a:t>
            </a:r>
            <a:b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Như là biển rộng trời cao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 làm bệ phóng dẫn vào tương lai”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(Nguyễn Đình Huân</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 tiếng gia đình</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043278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369" y="2038539"/>
            <a:ext cx="10640705" cy="3323987"/>
          </a:xfrm>
          <a:prstGeom prst="rect">
            <a:avLst/>
          </a:prstGeom>
        </p:spPr>
        <p:txBody>
          <a:bodyPr wrap="square">
            <a:spAutoFit/>
          </a:bodyPr>
          <a:lstStyle/>
          <a:p>
            <a:pPr>
              <a:lnSpc>
                <a:spcPct val="150000"/>
              </a:lnSpc>
              <a:spcAft>
                <a:spcPts val="0"/>
              </a:spcAft>
            </a:pPr>
            <a:r>
              <a:rPr lang="it-IT"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 Đoạn thơ trên được viết theo thể thơ nào?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50000"/>
              </a:lnSpc>
              <a:spcAft>
                <a:spcPts val="0"/>
              </a:spcAft>
              <a:buAutoNum type="alphaUcPeriod"/>
            </a:pPr>
            <a:r>
              <a:rPr lang="it-IT"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 </a:t>
            </a:r>
            <a:r>
              <a:rPr lang="it-IT"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lục bát.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it-IT"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it-IT"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Thơ sáu chữ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Thơ tự do.      	                    </a:t>
            </a:r>
            <a:endParaRPr lang="it-IT"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it-IT"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it-IT"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Thơ tám chữ.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931661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3917" y="1997596"/>
            <a:ext cx="8566246" cy="3323987"/>
          </a:xfrm>
          <a:prstGeom prst="rect">
            <a:avLst/>
          </a:prstGeom>
        </p:spPr>
        <p:txBody>
          <a:bodyPr wrap="square">
            <a:spAutoFit/>
          </a:bodyPr>
          <a:lstStyle/>
          <a:p>
            <a:pPr algn="just">
              <a:lnSpc>
                <a:spcPct val="150000"/>
              </a:lnSpc>
              <a:spcAft>
                <a:spcPts val="0"/>
              </a:spcAft>
            </a:pPr>
            <a:r>
              <a:rPr lang="it-IT" sz="28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a:t>
            </a:r>
            <a:r>
              <a:rPr lang="it-IT"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it-IT" sz="2800" b="1">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rPr>
              <a:t>Khổ thơ thứ (1) gieo vần ở những tiếng nào?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tabLst>
                <a:tab pos="3171190" algn="l"/>
              </a:tabLst>
            </a:pPr>
            <a:r>
              <a:rPr lang="vi-VN" sz="2800">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rPr>
              <a:t>A. đình</a:t>
            </a:r>
            <a:r>
              <a:rPr lang="vi-VN" sz="2800">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rPr>
              <a:t>-mình, ta-bà-là</a:t>
            </a:r>
            <a:r>
              <a:rPr lang="en-US" sz="2800">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tabLst>
                <a:tab pos="3171190" algn="l"/>
              </a:tabLst>
            </a:pPr>
            <a:r>
              <a:rPr lang="en-US" sz="2800" smtClean="0">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rPr>
              <a:t>          B</a:t>
            </a:r>
            <a:r>
              <a:rPr lang="en-US" sz="2800">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rPr>
              <a:t>. đình</a:t>
            </a:r>
            <a:r>
              <a:rPr lang="vi-VN" sz="2800">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rPr>
              <a:t>-mình, ta-cha-bà</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tabLst>
                <a:tab pos="3171190" algn="l"/>
              </a:tabLst>
            </a:pPr>
            <a:r>
              <a:rPr lang="vi-VN" sz="2800">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800">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rPr>
              <a:t> đình- mình-ta, sống-ông</a:t>
            </a:r>
            <a:r>
              <a:rPr lang="en-US" sz="2800">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tabLst>
                <a:tab pos="3171190" algn="l"/>
              </a:tabLst>
            </a:pPr>
            <a:r>
              <a:rPr lang="en-US" sz="2800" smtClean="0">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rPr>
              <a:t>          D</a:t>
            </a:r>
            <a:r>
              <a:rPr lang="en-US" sz="2800">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rPr>
              <a:t>. đình</a:t>
            </a:r>
            <a:r>
              <a:rPr lang="vi-VN" sz="2800">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rPr>
              <a:t>-mình, </a:t>
            </a:r>
            <a:r>
              <a:rPr lang="en-US" sz="2800">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vi-VN" sz="2800">
                <a:solidFill>
                  <a:srgbClr val="231E1E"/>
                </a:solidFill>
                <a:latin typeface="Times New Roman" panose="02020603050405020304" pitchFamily="18" charset="0"/>
                <a:ea typeface="Times New Roman" panose="02020603050405020304" pitchFamily="18" charset="0"/>
                <a:cs typeface="Times New Roman" panose="02020603050405020304" pitchFamily="18" charset="0"/>
              </a:rPr>
              <a:t>-ông-bà,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62428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5361" y="1683698"/>
            <a:ext cx="7447129" cy="3631763"/>
          </a:xfrm>
          <a:prstGeom prst="rect">
            <a:avLst/>
          </a:prstGeom>
        </p:spPr>
        <p:txBody>
          <a:bodyPr wrap="square">
            <a:spAutoFit/>
          </a:bodyPr>
          <a:lstStyle/>
          <a:p>
            <a:pPr algn="just">
              <a:lnSpc>
                <a:spcPct val="150000"/>
              </a:lnSpc>
              <a:spcAft>
                <a:spcPts val="0"/>
              </a:spcAft>
            </a:pPr>
            <a:r>
              <a:rPr lang="en-US" sz="28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a:t>
            </a: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it-IT"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Đoạn thơ là lời bày tỏ cảm xúc của ai?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spcAft>
                <a:spcPts val="800"/>
              </a:spcAft>
            </a:pPr>
            <a:r>
              <a:rPr lang="it-IT"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 cha   </a:t>
            </a:r>
            <a:endParaRPr lang="it-IT"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it-IT"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it-IT"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Người mẹ    </a:t>
            </a:r>
            <a:endParaRPr lang="it-IT"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it-IT"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it-IT"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Người con     </a:t>
            </a:r>
            <a:endParaRPr lang="it-IT"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it-IT"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it-IT"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Người </a:t>
            </a:r>
            <a:r>
              <a:rPr lang="it-IT"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a:t>
            </a:r>
            <a:endParaRPr lang="en-US" sz="280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253856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4585" y="1787857"/>
            <a:ext cx="7206018" cy="3970318"/>
          </a:xfrm>
          <a:prstGeom prst="rect">
            <a:avLst/>
          </a:prstGeom>
        </p:spPr>
        <p:txBody>
          <a:bodyPr wrap="square">
            <a:spAutoFit/>
          </a:bodyPr>
          <a:lstStyle/>
          <a:p>
            <a:pPr algn="just">
              <a:lnSpc>
                <a:spcPct val="150000"/>
              </a:lnSpc>
              <a:spcAft>
                <a:spcPts val="0"/>
              </a:spcAft>
            </a:pPr>
            <a:r>
              <a:rPr lang="it-IT"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a:t>
            </a: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it-IT"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Chủ đề của đoạn thơ là gì?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50000"/>
              </a:lnSpc>
              <a:spcAft>
                <a:spcPts val="0"/>
              </a:spcAft>
              <a:buAutoNum type="alphaUcPeriod"/>
            </a:pPr>
            <a:r>
              <a:rPr lang="it-IT"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 </a:t>
            </a:r>
            <a:r>
              <a:rPr lang="it-IT"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 gia đình.			          </a:t>
            </a:r>
            <a:endParaRPr lang="it-IT"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it-IT"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it-IT"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Tình yêu quê hương đất </a:t>
            </a:r>
            <a:r>
              <a:rPr lang="it-IT"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endParaRPr lang="en-US" sz="280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it-IT"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it-IT"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Tình yêu thiên nhiên.			     </a:t>
            </a:r>
          </a:p>
          <a:p>
            <a:pPr algn="just">
              <a:lnSpc>
                <a:spcPct val="150000"/>
              </a:lnSpc>
              <a:spcAft>
                <a:spcPts val="0"/>
              </a:spcAft>
            </a:pPr>
            <a:r>
              <a:rPr lang="en-US"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Tình cảm cha con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it-IT"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536770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5594" y="1078173"/>
            <a:ext cx="10072048" cy="5016758"/>
          </a:xfrm>
          <a:prstGeom prst="rect">
            <a:avLst/>
          </a:prstGeom>
        </p:spPr>
        <p:txBody>
          <a:bodyPr wrap="square">
            <a:spAutoFit/>
          </a:bodyPr>
          <a:lstStyle/>
          <a:p>
            <a:pPr algn="just">
              <a:lnSpc>
                <a:spcPct val="200000"/>
              </a:lnSpc>
              <a:spcAft>
                <a:spcPts val="0"/>
              </a:spcAft>
            </a:pPr>
            <a:r>
              <a:rPr lang="en-US" sz="3200">
                <a:solidFill>
                  <a:srgbClr val="000000"/>
                </a:solidFill>
                <a:latin typeface="Times New Roman" panose="02020603050405020304" pitchFamily="18" charset="0"/>
                <a:ea typeface="Calibri" panose="020F0502020204030204" pitchFamily="34" charset="0"/>
              </a:rPr>
              <a:t>Câu	 </a:t>
            </a:r>
            <a:r>
              <a:rPr lang="vi-VN" sz="3200">
                <a:solidFill>
                  <a:srgbClr val="000000"/>
                </a:solidFill>
                <a:latin typeface="Times New Roman" panose="02020603050405020304" pitchFamily="18" charset="0"/>
                <a:ea typeface="Calibri" panose="020F0502020204030204" pitchFamily="34" charset="0"/>
              </a:rPr>
              <a:t>5</a:t>
            </a:r>
            <a:r>
              <a:rPr lang="it-IT" sz="3200">
                <a:solidFill>
                  <a:srgbClr val="000000"/>
                </a:solidFill>
                <a:latin typeface="Times New Roman" panose="02020603050405020304" pitchFamily="18" charset="0"/>
                <a:ea typeface="Calibri" panose="020F0502020204030204" pitchFamily="34" charset="0"/>
              </a:rPr>
              <a:t>. Biện pháp tu từ nào được sử dụng ở</a:t>
            </a:r>
            <a:r>
              <a:rPr lang="vi-VN" sz="3200">
                <a:solidFill>
                  <a:srgbClr val="000000"/>
                </a:solidFill>
                <a:latin typeface="Times New Roman" panose="02020603050405020304" pitchFamily="18" charset="0"/>
                <a:ea typeface="Calibri" panose="020F0502020204030204" pitchFamily="34" charset="0"/>
              </a:rPr>
              <a:t> khổ thơ (3) </a:t>
            </a:r>
            <a:r>
              <a:rPr lang="it-IT" sz="3200">
                <a:solidFill>
                  <a:srgbClr val="000000"/>
                </a:solidFill>
                <a:latin typeface="Times New Roman" panose="02020603050405020304" pitchFamily="18" charset="0"/>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a:p>
            <a:pPr lvl="0" algn="just">
              <a:lnSpc>
                <a:spcPct val="200000"/>
              </a:lnSpc>
              <a:spcAft>
                <a:spcPts val="0"/>
              </a:spcAft>
            </a:pPr>
            <a:r>
              <a:rPr lang="en-US" sz="3200" smtClean="0">
                <a:solidFill>
                  <a:srgbClr val="000000"/>
                </a:solidFill>
                <a:latin typeface="Times New Roman" panose="02020603050405020304" pitchFamily="18" charset="0"/>
                <a:ea typeface="Calibri" panose="020F0502020204030204" pitchFamily="34" charset="0"/>
              </a:rPr>
              <a:t>A. Ẩn </a:t>
            </a:r>
            <a:r>
              <a:rPr lang="en-US" sz="3200">
                <a:solidFill>
                  <a:srgbClr val="000000"/>
                </a:solidFill>
                <a:latin typeface="Times New Roman" panose="02020603050405020304" pitchFamily="18" charset="0"/>
                <a:ea typeface="Calibri" panose="020F0502020204030204" pitchFamily="34" charset="0"/>
              </a:rPr>
              <a:t>dụ          </a:t>
            </a:r>
            <a:endParaRPr lang="en-US" sz="3200" i="1" smtClean="0">
              <a:solidFill>
                <a:srgbClr val="000000"/>
              </a:solidFill>
              <a:latin typeface="Times New Roman" panose="02020603050405020304" pitchFamily="18" charset="0"/>
              <a:ea typeface="Calibri" panose="020F0502020204030204" pitchFamily="34" charset="0"/>
            </a:endParaRPr>
          </a:p>
          <a:p>
            <a:pPr lvl="0" algn="just">
              <a:lnSpc>
                <a:spcPct val="200000"/>
              </a:lnSpc>
              <a:spcAft>
                <a:spcPts val="0"/>
              </a:spcAft>
            </a:pPr>
            <a:r>
              <a:rPr lang="en-US" sz="3200" smtClean="0">
                <a:solidFill>
                  <a:srgbClr val="000000"/>
                </a:solidFill>
                <a:latin typeface="Times New Roman" panose="02020603050405020304" pitchFamily="18" charset="0"/>
                <a:ea typeface="Calibri" panose="020F0502020204030204" pitchFamily="34" charset="0"/>
              </a:rPr>
              <a:t>B</a:t>
            </a:r>
            <a:r>
              <a:rPr lang="en-US" sz="3200">
                <a:solidFill>
                  <a:srgbClr val="000000"/>
                </a:solidFill>
                <a:latin typeface="Times New Roman" panose="02020603050405020304" pitchFamily="18" charset="0"/>
                <a:ea typeface="Calibri" panose="020F0502020204030204" pitchFamily="34" charset="0"/>
              </a:rPr>
              <a:t>. So sánh   </a:t>
            </a:r>
            <a:endParaRPr lang="en-US" sz="3200" smtClean="0">
              <a:solidFill>
                <a:srgbClr val="000000"/>
              </a:solidFill>
              <a:latin typeface="Times New Roman" panose="02020603050405020304" pitchFamily="18" charset="0"/>
              <a:ea typeface="Calibri" panose="020F0502020204030204" pitchFamily="34" charset="0"/>
            </a:endParaRPr>
          </a:p>
          <a:p>
            <a:pPr lvl="0" algn="just">
              <a:lnSpc>
                <a:spcPct val="200000"/>
              </a:lnSpc>
              <a:spcAft>
                <a:spcPts val="0"/>
              </a:spcAft>
            </a:pPr>
            <a:r>
              <a:rPr lang="en-US" sz="3200" smtClean="0">
                <a:solidFill>
                  <a:srgbClr val="000000"/>
                </a:solidFill>
                <a:latin typeface="Times New Roman" panose="02020603050405020304" pitchFamily="18" charset="0"/>
                <a:ea typeface="Calibri" panose="020F0502020204030204" pitchFamily="34" charset="0"/>
              </a:rPr>
              <a:t>C</a:t>
            </a:r>
            <a:r>
              <a:rPr lang="en-US" sz="3200">
                <a:solidFill>
                  <a:srgbClr val="000000"/>
                </a:solidFill>
                <a:latin typeface="Times New Roman" panose="02020603050405020304" pitchFamily="18" charset="0"/>
                <a:ea typeface="Calibri" panose="020F0502020204030204" pitchFamily="34" charset="0"/>
              </a:rPr>
              <a:t>. Hoán dụ	  </a:t>
            </a:r>
            <a:r>
              <a:rPr lang="en-US" sz="3200" i="1">
                <a:solidFill>
                  <a:srgbClr val="000000"/>
                </a:solidFill>
                <a:latin typeface="Times New Roman" panose="02020603050405020304" pitchFamily="18" charset="0"/>
                <a:ea typeface="Calibri" panose="020F0502020204030204" pitchFamily="34" charset="0"/>
              </a:rPr>
              <a:t>    </a:t>
            </a:r>
            <a:endParaRPr lang="en-US" sz="3200" i="1" smtClean="0">
              <a:solidFill>
                <a:srgbClr val="000000"/>
              </a:solidFill>
              <a:latin typeface="Times New Roman" panose="02020603050405020304" pitchFamily="18" charset="0"/>
              <a:ea typeface="Calibri" panose="020F0502020204030204" pitchFamily="34" charset="0"/>
            </a:endParaRPr>
          </a:p>
          <a:p>
            <a:pPr lvl="0" algn="just">
              <a:lnSpc>
                <a:spcPct val="200000"/>
              </a:lnSpc>
              <a:spcAft>
                <a:spcPts val="0"/>
              </a:spcAft>
            </a:pPr>
            <a:r>
              <a:rPr lang="en-US" sz="3200" smtClean="0">
                <a:solidFill>
                  <a:srgbClr val="000000"/>
                </a:solidFill>
                <a:latin typeface="Times New Roman" panose="02020603050405020304" pitchFamily="18" charset="0"/>
                <a:ea typeface="Calibri" panose="020F0502020204030204" pitchFamily="34" charset="0"/>
              </a:rPr>
              <a:t>D</a:t>
            </a:r>
            <a:r>
              <a:rPr lang="en-US" sz="3200">
                <a:solidFill>
                  <a:srgbClr val="000000"/>
                </a:solidFill>
                <a:latin typeface="Times New Roman" panose="02020603050405020304" pitchFamily="18" charset="0"/>
                <a:ea typeface="Calibri" panose="020F0502020204030204" pitchFamily="34" charset="0"/>
              </a:rPr>
              <a:t>. Nhân </a:t>
            </a:r>
            <a:r>
              <a:rPr lang="en-US" sz="3200" smtClean="0">
                <a:solidFill>
                  <a:srgbClr val="000000"/>
                </a:solidFill>
                <a:latin typeface="Times New Roman" panose="02020603050405020304" pitchFamily="18" charset="0"/>
                <a:ea typeface="Calibri" panose="020F0502020204030204" pitchFamily="34" charset="0"/>
              </a:rPr>
              <a:t>hóa</a:t>
            </a:r>
            <a:endParaRPr lang="en-US" sz="32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5858754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31" y="1542198"/>
            <a:ext cx="7929350" cy="4524315"/>
          </a:xfrm>
          <a:prstGeom prst="rect">
            <a:avLst/>
          </a:prstGeom>
        </p:spPr>
        <p:txBody>
          <a:bodyPr wrap="square">
            <a:spAutoFit/>
          </a:bodyPr>
          <a:lstStyle/>
          <a:p>
            <a:pPr algn="just">
              <a:lnSpc>
                <a:spcPct val="150000"/>
              </a:lnSpc>
              <a:spcAft>
                <a:spcPts val="0"/>
              </a:spcAft>
            </a:pPr>
            <a:r>
              <a:rPr lang="en-US" sz="3200" smtClean="0">
                <a:solidFill>
                  <a:srgbClr val="000000"/>
                </a:solidFill>
                <a:latin typeface="Times New Roman" panose="02020603050405020304" pitchFamily="18" charset="0"/>
                <a:ea typeface="Calibri" panose="020F0502020204030204" pitchFamily="34" charset="0"/>
              </a:rPr>
              <a:t>Câu </a:t>
            </a:r>
            <a:r>
              <a:rPr lang="en-US" sz="3200">
                <a:solidFill>
                  <a:srgbClr val="000000"/>
                </a:solidFill>
                <a:latin typeface="Times New Roman" panose="02020603050405020304" pitchFamily="18" charset="0"/>
                <a:ea typeface="Calibri" panose="020F0502020204030204" pitchFamily="34" charset="0"/>
              </a:rPr>
              <a:t>	</a:t>
            </a:r>
            <a:r>
              <a:rPr lang="vi-VN" sz="3200">
                <a:solidFill>
                  <a:srgbClr val="000000"/>
                </a:solidFill>
                <a:latin typeface="Times New Roman" panose="02020603050405020304" pitchFamily="18" charset="0"/>
                <a:ea typeface="Calibri" panose="020F0502020204030204" pitchFamily="34" charset="0"/>
              </a:rPr>
              <a:t>6</a:t>
            </a:r>
            <a:r>
              <a:rPr lang="it-IT" sz="3200">
                <a:solidFill>
                  <a:srgbClr val="000000"/>
                </a:solidFill>
                <a:latin typeface="Times New Roman" panose="02020603050405020304" pitchFamily="18" charset="0"/>
                <a:ea typeface="Calibri" panose="020F0502020204030204" pitchFamily="34" charset="0"/>
              </a:rPr>
              <a:t>. Từ</a:t>
            </a:r>
            <a:r>
              <a:rPr lang="vi-VN" sz="3200">
                <a:solidFill>
                  <a:srgbClr val="000000"/>
                </a:solidFill>
                <a:latin typeface="Times New Roman" panose="02020603050405020304" pitchFamily="18" charset="0"/>
                <a:ea typeface="Calibri" panose="020F0502020204030204" pitchFamily="34" charset="0"/>
              </a:rPr>
              <a:t> “gia đình” thuộc từ loại nào?</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it-IT" sz="3200" smtClean="0">
                <a:solidFill>
                  <a:srgbClr val="000000"/>
                </a:solidFill>
                <a:latin typeface="Times New Roman" panose="02020603050405020304" pitchFamily="18" charset="0"/>
                <a:ea typeface="Calibri" panose="020F0502020204030204" pitchFamily="34" charset="0"/>
              </a:rPr>
              <a:t>A</a:t>
            </a:r>
            <a:r>
              <a:rPr lang="it-IT" sz="3200">
                <a:solidFill>
                  <a:srgbClr val="000000"/>
                </a:solidFill>
                <a:latin typeface="Times New Roman" panose="02020603050405020304" pitchFamily="18" charset="0"/>
                <a:ea typeface="Calibri" panose="020F0502020204030204" pitchFamily="34" charset="0"/>
              </a:rPr>
              <a:t>. Động</a:t>
            </a:r>
            <a:r>
              <a:rPr lang="vi-VN" sz="3200">
                <a:solidFill>
                  <a:srgbClr val="000000"/>
                </a:solidFill>
                <a:latin typeface="Times New Roman" panose="02020603050405020304" pitchFamily="18" charset="0"/>
                <a:ea typeface="Calibri" panose="020F0502020204030204" pitchFamily="34" charset="0"/>
              </a:rPr>
              <a:t> từ</a:t>
            </a:r>
            <a:r>
              <a:rPr lang="en-US" sz="3200">
                <a:solidFill>
                  <a:srgbClr val="000000"/>
                </a:solidFill>
                <a:latin typeface="Times New Roman" panose="02020603050405020304" pitchFamily="18" charset="0"/>
                <a:ea typeface="Calibri" panose="020F0502020204030204" pitchFamily="34" charset="0"/>
              </a:rPr>
              <a:t>   </a:t>
            </a:r>
            <a:endParaRPr lang="en-US" sz="3200" smtClean="0">
              <a:solidFill>
                <a:srgbClr val="000000"/>
              </a:solidFill>
              <a:latin typeface="Times New Roman" panose="02020603050405020304" pitchFamily="18" charset="0"/>
              <a:ea typeface="Calibri" panose="020F0502020204030204" pitchFamily="34" charset="0"/>
            </a:endParaRPr>
          </a:p>
          <a:p>
            <a:pPr algn="just">
              <a:lnSpc>
                <a:spcPct val="150000"/>
              </a:lnSpc>
              <a:spcAft>
                <a:spcPts val="0"/>
              </a:spcAft>
            </a:pPr>
            <a:r>
              <a:rPr lang="en-US" sz="3200" smtClean="0">
                <a:solidFill>
                  <a:srgbClr val="000000"/>
                </a:solidFill>
                <a:latin typeface="Times New Roman" panose="02020603050405020304" pitchFamily="18" charset="0"/>
                <a:ea typeface="Calibri" panose="020F0502020204030204" pitchFamily="34" charset="0"/>
              </a:rPr>
              <a:t>B</a:t>
            </a:r>
            <a:r>
              <a:rPr lang="en-US" sz="3200">
                <a:solidFill>
                  <a:srgbClr val="000000"/>
                </a:solidFill>
                <a:latin typeface="Times New Roman" panose="02020603050405020304" pitchFamily="18" charset="0"/>
                <a:ea typeface="Calibri" panose="020F0502020204030204" pitchFamily="34" charset="0"/>
              </a:rPr>
              <a:t>. Danh</a:t>
            </a:r>
            <a:r>
              <a:rPr lang="vi-VN" sz="3200">
                <a:solidFill>
                  <a:srgbClr val="000000"/>
                </a:solidFill>
                <a:latin typeface="Times New Roman" panose="02020603050405020304" pitchFamily="18" charset="0"/>
                <a:ea typeface="Calibri" panose="020F0502020204030204" pitchFamily="34" charset="0"/>
              </a:rPr>
              <a:t> từ</a:t>
            </a:r>
            <a:r>
              <a:rPr lang="en-US" sz="3200">
                <a:solidFill>
                  <a:srgbClr val="000000"/>
                </a:solidFill>
                <a:latin typeface="Times New Roman" panose="02020603050405020304" pitchFamily="18" charset="0"/>
                <a:ea typeface="Calibri" panose="020F0502020204030204" pitchFamily="34" charset="0"/>
              </a:rPr>
              <a:t>     </a:t>
            </a:r>
            <a:endParaRPr lang="en-US" sz="3200" smtClean="0">
              <a:solidFill>
                <a:srgbClr val="000000"/>
              </a:solidFill>
              <a:latin typeface="Times New Roman" panose="02020603050405020304" pitchFamily="18" charset="0"/>
              <a:ea typeface="Calibri" panose="020F0502020204030204" pitchFamily="34" charset="0"/>
            </a:endParaRPr>
          </a:p>
          <a:p>
            <a:pPr algn="just">
              <a:lnSpc>
                <a:spcPct val="150000"/>
              </a:lnSpc>
              <a:spcAft>
                <a:spcPts val="0"/>
              </a:spcAft>
            </a:pPr>
            <a:r>
              <a:rPr lang="en-US" sz="3200" smtClean="0">
                <a:solidFill>
                  <a:srgbClr val="000000"/>
                </a:solidFill>
                <a:latin typeface="Times New Roman" panose="02020603050405020304" pitchFamily="18" charset="0"/>
                <a:ea typeface="Calibri" panose="020F0502020204030204" pitchFamily="34" charset="0"/>
              </a:rPr>
              <a:t>C</a:t>
            </a:r>
            <a:r>
              <a:rPr lang="en-US" sz="3200">
                <a:solidFill>
                  <a:srgbClr val="000000"/>
                </a:solidFill>
                <a:latin typeface="Times New Roman" panose="02020603050405020304" pitchFamily="18" charset="0"/>
                <a:ea typeface="Calibri" panose="020F0502020204030204" pitchFamily="34" charset="0"/>
              </a:rPr>
              <a:t>. Tính</a:t>
            </a:r>
            <a:r>
              <a:rPr lang="vi-VN" sz="3200">
                <a:solidFill>
                  <a:srgbClr val="000000"/>
                </a:solidFill>
                <a:latin typeface="Times New Roman" panose="02020603050405020304" pitchFamily="18" charset="0"/>
                <a:ea typeface="Calibri" panose="020F0502020204030204" pitchFamily="34" charset="0"/>
              </a:rPr>
              <a:t> từ</a:t>
            </a:r>
            <a:r>
              <a:rPr lang="en-US" sz="3200">
                <a:solidFill>
                  <a:srgbClr val="000000"/>
                </a:solidFill>
                <a:latin typeface="Times New Roman" panose="02020603050405020304" pitchFamily="18" charset="0"/>
                <a:ea typeface="Calibri" panose="020F0502020204030204" pitchFamily="34" charset="0"/>
              </a:rPr>
              <a:t>       </a:t>
            </a:r>
            <a:endParaRPr lang="en-US" sz="3200" smtClean="0">
              <a:solidFill>
                <a:srgbClr val="000000"/>
              </a:solidFill>
              <a:latin typeface="Times New Roman" panose="02020603050405020304" pitchFamily="18" charset="0"/>
              <a:ea typeface="Calibri" panose="020F0502020204030204" pitchFamily="34" charset="0"/>
            </a:endParaRPr>
          </a:p>
          <a:p>
            <a:pPr algn="just">
              <a:lnSpc>
                <a:spcPct val="150000"/>
              </a:lnSpc>
              <a:spcAft>
                <a:spcPts val="0"/>
              </a:spcAft>
            </a:pPr>
            <a:r>
              <a:rPr lang="en-US" sz="3200" smtClean="0">
                <a:solidFill>
                  <a:srgbClr val="000000"/>
                </a:solidFill>
                <a:latin typeface="Times New Roman" panose="02020603050405020304" pitchFamily="18" charset="0"/>
                <a:ea typeface="Calibri" panose="020F0502020204030204" pitchFamily="34" charset="0"/>
              </a:rPr>
              <a:t>D</a:t>
            </a:r>
            <a:r>
              <a:rPr lang="en-US" sz="3200">
                <a:solidFill>
                  <a:srgbClr val="000000"/>
                </a:solidFill>
                <a:latin typeface="Times New Roman" panose="02020603050405020304" pitchFamily="18" charset="0"/>
                <a:ea typeface="Calibri" panose="020F0502020204030204" pitchFamily="34" charset="0"/>
              </a:rPr>
              <a:t>. Đại</a:t>
            </a:r>
            <a:r>
              <a:rPr lang="vi-VN" sz="3200">
                <a:solidFill>
                  <a:srgbClr val="000000"/>
                </a:solidFill>
                <a:latin typeface="Times New Roman" panose="02020603050405020304" pitchFamily="18" charset="0"/>
                <a:ea typeface="Calibri" panose="020F0502020204030204" pitchFamily="34" charset="0"/>
              </a:rPr>
              <a:t> từ</a:t>
            </a:r>
            <a:r>
              <a:rPr lang="en-US" sz="3200">
                <a:solidFill>
                  <a:srgbClr val="000000"/>
                </a:solidFill>
                <a:latin typeface="Times New Roman" panose="02020603050405020304" pitchFamily="18" charset="0"/>
                <a:ea typeface="Calibri" panose="020F0502020204030204" pitchFamily="34" charset="0"/>
              </a:rPr>
              <a:t>	</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a:solidFill>
                  <a:srgbClr val="000000"/>
                </a:solidFill>
                <a:latin typeface="Times New Roman" panose="02020603050405020304" pitchFamily="18" charset="0"/>
                <a:ea typeface="Calibri" panose="020F0502020204030204" pitchFamily="34" charset="0"/>
              </a:rPr>
              <a:t> </a:t>
            </a:r>
            <a:endParaRPr lang="en-US" sz="32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41058000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513" y="1897039"/>
            <a:ext cx="10563367" cy="3323987"/>
          </a:xfrm>
          <a:prstGeom prst="rect">
            <a:avLst/>
          </a:prstGeom>
        </p:spPr>
        <p:txBody>
          <a:bodyPr wrap="square">
            <a:spAutoFit/>
          </a:bodyPr>
          <a:lstStyle/>
          <a:p>
            <a:pPr algn="just">
              <a:lnSpc>
                <a:spcPct val="150000"/>
              </a:lnSpc>
              <a:spcAft>
                <a:spcPts val="0"/>
              </a:spcAft>
            </a:pPr>
            <a:r>
              <a:rPr lang="en-US" sz="2800" smtClean="0">
                <a:solidFill>
                  <a:srgbClr val="000000"/>
                </a:solidFill>
                <a:latin typeface="Times New Roman" panose="02020603050405020304" pitchFamily="18" charset="0"/>
                <a:ea typeface="Calibri" panose="020F0502020204030204" pitchFamily="34" charset="0"/>
              </a:rPr>
              <a:t>Câu </a:t>
            </a:r>
            <a:r>
              <a:rPr lang="it-IT" sz="2800">
                <a:solidFill>
                  <a:srgbClr val="000000"/>
                </a:solidFill>
                <a:latin typeface="Times New Roman" panose="02020603050405020304" pitchFamily="18" charset="0"/>
                <a:ea typeface="Calibri" panose="020F0502020204030204" pitchFamily="34" charset="0"/>
              </a:rPr>
              <a:t>7. Qua</a:t>
            </a:r>
            <a:r>
              <a:rPr lang="vi-VN" sz="2800">
                <a:solidFill>
                  <a:srgbClr val="000000"/>
                </a:solidFill>
                <a:latin typeface="Times New Roman" panose="02020603050405020304" pitchFamily="18" charset="0"/>
                <a:ea typeface="Calibri" panose="020F0502020204030204" pitchFamily="34" charset="0"/>
              </a:rPr>
              <a:t> hai câu thơ cuối, em cảm nhận được điều gì về người cha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rPr>
              <a:t>	A. Cha</a:t>
            </a:r>
            <a:r>
              <a:rPr lang="vi-VN" sz="2800">
                <a:solidFill>
                  <a:srgbClr val="000000"/>
                </a:solidFill>
                <a:latin typeface="Times New Roman" panose="02020603050405020304" pitchFamily="18" charset="0"/>
                <a:ea typeface="Calibri" panose="020F0502020204030204" pitchFamily="34" charset="0"/>
              </a:rPr>
              <a:t> yêu thương con suốt cuộc đời</a:t>
            </a:r>
            <a:r>
              <a:rPr lang="en-US" sz="2800">
                <a:solidFill>
                  <a:srgbClr val="000000"/>
                </a:solidFill>
                <a:latin typeface="Times New Roman" panose="02020603050405020304" pitchFamily="18" charset="0"/>
                <a:ea typeface="Calibri" panose="020F0502020204030204" pitchFamily="34" charset="0"/>
              </a:rPr>
              <a:t>    </a:t>
            </a:r>
            <a:endParaRPr lang="en-US" sz="2800" smtClean="0">
              <a:solidFill>
                <a:srgbClr val="000000"/>
              </a:solidFill>
              <a:latin typeface="Times New Roman" panose="02020603050405020304" pitchFamily="18" charset="0"/>
              <a:ea typeface="Calibri" panose="020F0502020204030204" pitchFamily="34" charset="0"/>
            </a:endParaRPr>
          </a:p>
          <a:p>
            <a:pPr algn="just">
              <a:lnSpc>
                <a:spcPct val="150000"/>
              </a:lnSpc>
              <a:spcAft>
                <a:spcPts val="0"/>
              </a:spcAft>
            </a:pPr>
            <a:r>
              <a:rPr lang="en-US" sz="2800" smtClean="0">
                <a:solidFill>
                  <a:srgbClr val="000000"/>
                </a:solidFill>
                <a:latin typeface="Times New Roman" panose="02020603050405020304" pitchFamily="18" charset="0"/>
                <a:ea typeface="Calibri" panose="020F0502020204030204" pitchFamily="34" charset="0"/>
              </a:rPr>
              <a:t>          B</a:t>
            </a:r>
            <a:r>
              <a:rPr lang="en-US" sz="2800">
                <a:solidFill>
                  <a:srgbClr val="000000"/>
                </a:solidFill>
                <a:latin typeface="Times New Roman" panose="02020603050405020304" pitchFamily="18" charset="0"/>
                <a:ea typeface="Calibri" panose="020F0502020204030204" pitchFamily="34" charset="0"/>
              </a:rPr>
              <a:t>. Cha</a:t>
            </a:r>
            <a:r>
              <a:rPr lang="vi-VN" sz="2800">
                <a:solidFill>
                  <a:srgbClr val="000000"/>
                </a:solidFill>
                <a:latin typeface="Times New Roman" panose="02020603050405020304" pitchFamily="18" charset="0"/>
                <a:ea typeface="Calibri" panose="020F0502020204030204" pitchFamily="34" charset="0"/>
              </a:rPr>
              <a:t> chăm sóc con suốt cuộc đời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rPr>
              <a:t>	C. Cha</a:t>
            </a:r>
            <a:r>
              <a:rPr lang="vi-VN" sz="2800">
                <a:solidFill>
                  <a:srgbClr val="000000"/>
                </a:solidFill>
                <a:latin typeface="Times New Roman" panose="02020603050405020304" pitchFamily="18" charset="0"/>
                <a:ea typeface="Calibri" panose="020F0502020204030204" pitchFamily="34" charset="0"/>
              </a:rPr>
              <a:t> an ủi con mọi nơi, mọi lúc</a:t>
            </a:r>
            <a:r>
              <a:rPr lang="en-US" sz="2800">
                <a:solidFill>
                  <a:srgbClr val="000000"/>
                </a:solidFill>
                <a:latin typeface="Times New Roman" panose="02020603050405020304" pitchFamily="18" charset="0"/>
                <a:ea typeface="Calibri" panose="020F0502020204030204" pitchFamily="34" charset="0"/>
              </a:rPr>
              <a:t>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smtClean="0">
                <a:solidFill>
                  <a:srgbClr val="000000"/>
                </a:solidFill>
                <a:latin typeface="Times New Roman" panose="02020603050405020304" pitchFamily="18" charset="0"/>
                <a:ea typeface="Calibri" panose="020F0502020204030204" pitchFamily="34" charset="0"/>
              </a:rPr>
              <a:t>          D</a:t>
            </a:r>
            <a:r>
              <a:rPr lang="en-US" sz="2800">
                <a:solidFill>
                  <a:srgbClr val="000000"/>
                </a:solidFill>
                <a:latin typeface="Times New Roman" panose="02020603050405020304" pitchFamily="18" charset="0"/>
                <a:ea typeface="Calibri" panose="020F0502020204030204" pitchFamily="34" charset="0"/>
              </a:rPr>
              <a:t>. Cha</a:t>
            </a:r>
            <a:r>
              <a:rPr lang="vi-VN" sz="2800">
                <a:solidFill>
                  <a:srgbClr val="000000"/>
                </a:solidFill>
                <a:latin typeface="Times New Roman" panose="02020603050405020304" pitchFamily="18" charset="0"/>
                <a:ea typeface="Calibri" panose="020F0502020204030204" pitchFamily="34" charset="0"/>
              </a:rPr>
              <a:t> là điểm tưạ về mọi mặt cho con trong suốt cuộc đời </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2298566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809" y="846161"/>
            <a:ext cx="10563367" cy="4616648"/>
          </a:xfrm>
          <a:prstGeom prst="rect">
            <a:avLst/>
          </a:prstGeom>
        </p:spPr>
        <p:txBody>
          <a:bodyPr wrap="square">
            <a:spAutoFit/>
          </a:bodyPr>
          <a:lstStyle/>
          <a:p>
            <a:pPr algn="just">
              <a:lnSpc>
                <a:spcPct val="150000"/>
              </a:lnSpc>
              <a:spcAft>
                <a:spcPts val="0"/>
              </a:spcAft>
            </a:pP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rPr>
              <a:t>Câu	</a:t>
            </a:r>
            <a:r>
              <a:rPr lang="it-IT" sz="2800">
                <a:solidFill>
                  <a:srgbClr val="000000"/>
                </a:solidFill>
                <a:latin typeface="Times New Roman" panose="02020603050405020304" pitchFamily="18" charset="0"/>
                <a:ea typeface="Calibri" panose="020F0502020204030204" pitchFamily="34" charset="0"/>
              </a:rPr>
              <a:t> 8. Tình cảm nào của “con” với</a:t>
            </a:r>
            <a:r>
              <a:rPr lang="vi-VN" sz="2800">
                <a:solidFill>
                  <a:srgbClr val="000000"/>
                </a:solidFill>
                <a:latin typeface="Times New Roman" panose="02020603050405020304" pitchFamily="18" charset="0"/>
                <a:ea typeface="Calibri" panose="020F0502020204030204" pitchFamily="34" charset="0"/>
              </a:rPr>
              <a:t> gia đình </a:t>
            </a:r>
            <a:r>
              <a:rPr lang="it-IT" sz="2800">
                <a:solidFill>
                  <a:srgbClr val="000000"/>
                </a:solidFill>
                <a:latin typeface="Times New Roman" panose="02020603050405020304" pitchFamily="18" charset="0"/>
                <a:ea typeface="Calibri" panose="020F0502020204030204" pitchFamily="34" charset="0"/>
              </a:rPr>
              <a:t>được thể hiện trong ngữ</a:t>
            </a:r>
            <a:r>
              <a:rPr lang="vi-VN" sz="2800">
                <a:solidFill>
                  <a:srgbClr val="000000"/>
                </a:solidFill>
                <a:latin typeface="Times New Roman" panose="02020603050405020304" pitchFamily="18" charset="0"/>
                <a:ea typeface="Calibri" panose="020F0502020204030204" pitchFamily="34" charset="0"/>
              </a:rPr>
              <a:t> liệu</a:t>
            </a:r>
            <a:r>
              <a:rPr lang="it-IT" sz="2800">
                <a:solidFill>
                  <a:srgbClr val="000000"/>
                </a:solidFill>
                <a:latin typeface="Times New Roman" panose="02020603050405020304" pitchFamily="18" charset="0"/>
                <a:ea typeface="Calibri" panose="020F0502020204030204" pitchFamily="34" charset="0"/>
              </a:rPr>
              <a:t> thơ</a:t>
            </a:r>
            <a:r>
              <a:rPr lang="vi-VN" sz="2800">
                <a:solidFill>
                  <a:srgbClr val="000000"/>
                </a:solidFill>
                <a:latin typeface="Times New Roman" panose="02020603050405020304" pitchFamily="18" charset="0"/>
                <a:ea typeface="Calibri" panose="020F0502020204030204" pitchFamily="34" charset="0"/>
              </a:rPr>
              <a:t> </a:t>
            </a:r>
            <a:r>
              <a:rPr lang="vi-VN" sz="2800" smtClean="0">
                <a:solidFill>
                  <a:srgbClr val="000000"/>
                </a:solidFill>
                <a:latin typeface="Times New Roman" panose="02020603050405020304" pitchFamily="18" charset="0"/>
                <a:ea typeface="Calibri" panose="020F0502020204030204" pitchFamily="34" charset="0"/>
              </a:rPr>
              <a:t>trên?</a:t>
            </a:r>
            <a:endParaRPr lang="en-US" sz="2800" smtClean="0">
              <a:latin typeface="Times New Roman" panose="02020603050405020304" pitchFamily="18" charset="0"/>
              <a:ea typeface="Calibri" panose="020F0502020204030204" pitchFamily="34" charset="0"/>
            </a:endParaRPr>
          </a:p>
          <a:p>
            <a:pPr algn="just">
              <a:lnSpc>
                <a:spcPct val="150000"/>
              </a:lnSpc>
              <a:spcAft>
                <a:spcPts val="0"/>
              </a:spcAft>
            </a:pPr>
            <a:r>
              <a:rPr lang="en-US" sz="2800" smtClean="0">
                <a:solidFill>
                  <a:srgbClr val="000000"/>
                </a:solidFill>
                <a:latin typeface="Times New Roman" panose="02020603050405020304" pitchFamily="18" charset="0"/>
                <a:ea typeface="Calibri" panose="020F0502020204030204" pitchFamily="34" charset="0"/>
              </a:rPr>
              <a:t>A</a:t>
            </a:r>
            <a:r>
              <a:rPr lang="en-US" sz="2800">
                <a:solidFill>
                  <a:srgbClr val="000000"/>
                </a:solidFill>
                <a:latin typeface="Times New Roman" panose="02020603050405020304" pitchFamily="18" charset="0"/>
                <a:ea typeface="Calibri" panose="020F0502020204030204" pitchFamily="34" charset="0"/>
              </a:rPr>
              <a:t>.</a:t>
            </a:r>
            <a:r>
              <a:rPr lang="vi-VN" sz="2800">
                <a:solidFill>
                  <a:srgbClr val="000000"/>
                </a:solidFill>
                <a:latin typeface="Times New Roman" panose="02020603050405020304" pitchFamily="18" charset="0"/>
                <a:ea typeface="Calibri" panose="020F0502020204030204" pitchFamily="34" charset="0"/>
              </a:rPr>
              <a:t> Thấu hiểu , tự hào , trân trọng</a:t>
            </a:r>
            <a:r>
              <a:rPr lang="en-US" sz="2800">
                <a:solidFill>
                  <a:srgbClr val="000000"/>
                </a:solidFill>
                <a:latin typeface="Times New Roman" panose="02020603050405020304" pitchFamily="18" charset="0"/>
                <a:ea typeface="Calibri" panose="020F0502020204030204" pitchFamily="34" charset="0"/>
              </a:rPr>
              <a:t>        </a:t>
            </a:r>
            <a:endParaRPr lang="en-US" sz="2800" smtClean="0">
              <a:solidFill>
                <a:srgbClr val="000000"/>
              </a:solidFill>
              <a:latin typeface="Times New Roman" panose="02020603050405020304" pitchFamily="18" charset="0"/>
              <a:ea typeface="Calibri" panose="020F0502020204030204" pitchFamily="34" charset="0"/>
            </a:endParaRPr>
          </a:p>
          <a:p>
            <a:pPr algn="just">
              <a:lnSpc>
                <a:spcPct val="150000"/>
              </a:lnSpc>
              <a:spcAft>
                <a:spcPts val="0"/>
              </a:spcAft>
            </a:pPr>
            <a:r>
              <a:rPr lang="en-US" sz="2800" smtClean="0">
                <a:solidFill>
                  <a:srgbClr val="000000"/>
                </a:solidFill>
                <a:latin typeface="Times New Roman" panose="02020603050405020304" pitchFamily="18" charset="0"/>
                <a:ea typeface="Calibri" panose="020F0502020204030204" pitchFamily="34" charset="0"/>
              </a:rPr>
              <a:t>B</a:t>
            </a:r>
            <a:r>
              <a:rPr lang="en-US" sz="2800">
                <a:solidFill>
                  <a:srgbClr val="000000"/>
                </a:solidFill>
                <a:latin typeface="Times New Roman" panose="02020603050405020304" pitchFamily="18" charset="0"/>
                <a:ea typeface="Calibri" panose="020F0502020204030204" pitchFamily="34" charset="0"/>
              </a:rPr>
              <a:t>. Tự hào</a:t>
            </a:r>
            <a:r>
              <a:rPr lang="vi-VN" sz="2800">
                <a:solidFill>
                  <a:srgbClr val="000000"/>
                </a:solidFill>
                <a:latin typeface="Times New Roman" panose="02020603050405020304" pitchFamily="18" charset="0"/>
                <a:ea typeface="Calibri" panose="020F0502020204030204" pitchFamily="34" charset="0"/>
              </a:rPr>
              <a:t>, yêu thương, trân trọng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rPr>
              <a:t>C. Tự</a:t>
            </a:r>
            <a:r>
              <a:rPr lang="vi-VN" sz="2800">
                <a:solidFill>
                  <a:srgbClr val="000000"/>
                </a:solidFill>
                <a:latin typeface="Times New Roman" panose="02020603050405020304" pitchFamily="18" charset="0"/>
                <a:ea typeface="Calibri" panose="020F0502020204030204" pitchFamily="34" charset="0"/>
              </a:rPr>
              <a:t> hào, yêu thương, </a:t>
            </a:r>
            <a:r>
              <a:rPr lang="en-US" sz="2800">
                <a:solidFill>
                  <a:srgbClr val="000000"/>
                </a:solidFill>
                <a:latin typeface="Times New Roman" panose="02020603050405020304" pitchFamily="18" charset="0"/>
                <a:ea typeface="Calibri" panose="020F0502020204030204" pitchFamily="34" charset="0"/>
              </a:rPr>
              <a:t>biết ơn, trân</a:t>
            </a:r>
            <a:r>
              <a:rPr lang="vi-VN" sz="2800">
                <a:solidFill>
                  <a:srgbClr val="000000"/>
                </a:solidFill>
                <a:latin typeface="Times New Roman" panose="02020603050405020304" pitchFamily="18" charset="0"/>
                <a:ea typeface="Calibri" panose="020F0502020204030204" pitchFamily="34" charset="0"/>
              </a:rPr>
              <a:t> trọng </a:t>
            </a:r>
            <a:r>
              <a:rPr lang="en-US" sz="2800">
                <a:solidFill>
                  <a:srgbClr val="000000"/>
                </a:solidFill>
                <a:latin typeface="Times New Roman" panose="02020603050405020304" pitchFamily="18" charset="0"/>
                <a:ea typeface="Calibri" panose="020F0502020204030204" pitchFamily="34" charset="0"/>
              </a:rPr>
              <a:t> 			</a:t>
            </a:r>
            <a:endParaRPr lang="en-US" sz="2800" smtClean="0">
              <a:solidFill>
                <a:srgbClr val="000000"/>
              </a:solidFill>
              <a:latin typeface="Times New Roman" panose="02020603050405020304" pitchFamily="18" charset="0"/>
              <a:ea typeface="Calibri" panose="020F0502020204030204" pitchFamily="34" charset="0"/>
            </a:endParaRPr>
          </a:p>
          <a:p>
            <a:pPr algn="just">
              <a:lnSpc>
                <a:spcPct val="150000"/>
              </a:lnSpc>
              <a:spcAft>
                <a:spcPts val="0"/>
              </a:spcAft>
            </a:pPr>
            <a:r>
              <a:rPr lang="en-US" sz="2800" smtClean="0">
                <a:solidFill>
                  <a:srgbClr val="000000"/>
                </a:solidFill>
                <a:latin typeface="Times New Roman" panose="02020603050405020304" pitchFamily="18" charset="0"/>
                <a:ea typeface="Calibri" panose="020F0502020204030204" pitchFamily="34" charset="0"/>
              </a:rPr>
              <a:t>D</a:t>
            </a:r>
            <a:r>
              <a:rPr lang="en-US" sz="2800">
                <a:solidFill>
                  <a:srgbClr val="000000"/>
                </a:solidFill>
                <a:latin typeface="Times New Roman" panose="02020603050405020304" pitchFamily="18" charset="0"/>
                <a:ea typeface="Calibri" panose="020F0502020204030204" pitchFamily="34" charset="0"/>
              </a:rPr>
              <a:t>. Thấu</a:t>
            </a:r>
            <a:r>
              <a:rPr lang="vi-VN" sz="2800">
                <a:solidFill>
                  <a:srgbClr val="000000"/>
                </a:solidFill>
                <a:latin typeface="Times New Roman" panose="02020603050405020304" pitchFamily="18" charset="0"/>
                <a:ea typeface="Calibri" panose="020F0502020204030204" pitchFamily="34" charset="0"/>
              </a:rPr>
              <a:t> hiểu, yêu thương, biết ơn.</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40260008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752" y="1897040"/>
            <a:ext cx="10167582" cy="2600199"/>
          </a:xfrm>
          <a:prstGeom prst="rect">
            <a:avLst/>
          </a:prstGeom>
        </p:spPr>
        <p:txBody>
          <a:bodyPr wrap="square">
            <a:spAutoFit/>
          </a:bodyPr>
          <a:lstStyle/>
          <a:p>
            <a:pPr algn="just">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rPr>
              <a:t>Câu 9: Theo</a:t>
            </a:r>
            <a:r>
              <a:rPr lang="vi-VN" sz="2800">
                <a:solidFill>
                  <a:srgbClr val="000000"/>
                </a:solidFill>
                <a:latin typeface="Times New Roman" panose="02020603050405020304" pitchFamily="18" charset="0"/>
                <a:ea typeface="Calibri" panose="020F0502020204030204" pitchFamily="34" charset="0"/>
              </a:rPr>
              <a:t> em, qua đoạn thơ trên, tác giả muốn gửi tới mỗi chúng ta thông điệp gì?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rPr>
              <a:t>Câu 10: Từ</a:t>
            </a:r>
            <a:r>
              <a:rPr lang="vi-VN" sz="2800">
                <a:solidFill>
                  <a:srgbClr val="000000"/>
                </a:solidFill>
                <a:latin typeface="Times New Roman" panose="02020603050405020304" pitchFamily="18" charset="0"/>
                <a:ea typeface="Calibri" panose="020F0502020204030204" pitchFamily="34" charset="0"/>
              </a:rPr>
              <a:t> những điều cảm nhận từ đoạn thơ trên, hãy chia sẻ những điều em mong muốn về gia đình mình.</a:t>
            </a:r>
            <a:endParaRPr lang="en-US" sz="280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846293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49" y="1187356"/>
            <a:ext cx="10809027" cy="4832092"/>
          </a:xfrm>
          <a:prstGeom prst="rect">
            <a:avLst/>
          </a:prstGeom>
        </p:spPr>
        <p:txBody>
          <a:bodyPr wrap="square">
            <a:spAutoFit/>
          </a:bodyPr>
          <a:lstStyle/>
          <a:p>
            <a:pPr>
              <a:spcAft>
                <a:spcPts val="0"/>
              </a:spcAft>
              <a:tabLst>
                <a:tab pos="1386840" algn="l"/>
              </a:tabLst>
            </a:pPr>
            <a:r>
              <a:rPr lang="en-US" sz="2800" b="1">
                <a:solidFill>
                  <a:srgbClr val="0070C0"/>
                </a:solidFill>
                <a:latin typeface="Times New Roman" panose="02020603050405020304" pitchFamily="18" charset="0"/>
                <a:ea typeface="Times New Roman" panose="02020603050405020304" pitchFamily="18" charset="0"/>
              </a:rPr>
              <a:t>2. Những trò chơi do em bé sáng tạo ra</a:t>
            </a:r>
            <a:endParaRPr lang="en-US" sz="2800">
              <a:latin typeface="Times New Roman" panose="02020603050405020304" pitchFamily="18" charset="0"/>
              <a:ea typeface="Times New Roman" panose="02020603050405020304" pitchFamily="18" charset="0"/>
            </a:endParaRPr>
          </a:p>
          <a:p>
            <a:pPr>
              <a:spcAft>
                <a:spcPts val="0"/>
              </a:spcAft>
              <a:tabLst>
                <a:tab pos="1386840" algn="l"/>
              </a:tabLst>
            </a:pPr>
            <a:r>
              <a:rPr lang="en-US" sz="2800" b="1">
                <a:solidFill>
                  <a:srgbClr val="4472C4"/>
                </a:solidFill>
                <a:latin typeface="Times New Roman" panose="02020603050405020304" pitchFamily="18" charset="0"/>
                <a:ea typeface="Times New Roman" panose="02020603050405020304" pitchFamily="18" charset="0"/>
              </a:rPr>
              <a:t>a. Trò chơi đóng vai</a:t>
            </a:r>
            <a:endParaRPr lang="en-US" sz="2800">
              <a:latin typeface="Times New Roman" panose="02020603050405020304" pitchFamily="18" charset="0"/>
              <a:ea typeface="Times New Roman" panose="02020603050405020304" pitchFamily="18" charset="0"/>
            </a:endParaRPr>
          </a:p>
          <a:p>
            <a:pPr>
              <a:spcAft>
                <a:spcPts val="0"/>
              </a:spcAft>
              <a:tabLst>
                <a:tab pos="1386840" algn="l"/>
              </a:tabLst>
            </a:pPr>
            <a:r>
              <a:rPr lang="en-US" sz="2800">
                <a:latin typeface="Times New Roman" panose="02020603050405020304" pitchFamily="18" charset="0"/>
                <a:ea typeface="Times New Roman" panose="02020603050405020304" pitchFamily="18" charset="0"/>
              </a:rPr>
              <a:t>Em bé tưởng tượng ra những trò chơi thú vị:</a:t>
            </a:r>
          </a:p>
          <a:p>
            <a:pPr marL="342900" lvl="0" indent="-342900">
              <a:spcAft>
                <a:spcPts val="0"/>
              </a:spcAft>
              <a:buSzPts val="1400"/>
              <a:buFont typeface="Times New Roman" panose="02020603050405020304" pitchFamily="18" charset="0"/>
              <a:buChar char="-"/>
            </a:pPr>
            <a:r>
              <a:rPr lang="en-US" sz="2800">
                <a:solidFill>
                  <a:srgbClr val="1F1E16"/>
                </a:solidFill>
                <a:latin typeface="Times New Roman" panose="02020603050405020304" pitchFamily="18" charset="0"/>
                <a:ea typeface="Times New Roman" panose="02020603050405020304" pitchFamily="18" charset="0"/>
              </a:rPr>
              <a:t>Trò chơi 1: Với mây:</a:t>
            </a:r>
            <a:endParaRPr lang="en-US" sz="2800">
              <a:latin typeface="Times New Roman" panose="02020603050405020304" pitchFamily="18" charset="0"/>
              <a:ea typeface="Times New Roman" panose="02020603050405020304" pitchFamily="18" charset="0"/>
            </a:endParaRPr>
          </a:p>
          <a:p>
            <a:pPr>
              <a:spcAft>
                <a:spcPts val="0"/>
              </a:spcAft>
            </a:pPr>
            <a:r>
              <a:rPr lang="en-US" sz="2800" i="1">
                <a:solidFill>
                  <a:srgbClr val="1F1E16"/>
                </a:solidFill>
                <a:latin typeface="Times New Roman" panose="02020603050405020304" pitchFamily="18" charset="0"/>
                <a:ea typeface="Times New Roman" panose="02020603050405020304" pitchFamily="18" charset="0"/>
              </a:rPr>
              <a:t>+ Con là mây</a:t>
            </a:r>
            <a:endParaRPr lang="en-US" sz="2800">
              <a:latin typeface="Times New Roman" panose="02020603050405020304" pitchFamily="18" charset="0"/>
              <a:ea typeface="Times New Roman" panose="02020603050405020304" pitchFamily="18" charset="0"/>
            </a:endParaRPr>
          </a:p>
          <a:p>
            <a:pPr>
              <a:spcAft>
                <a:spcPts val="0"/>
              </a:spcAft>
            </a:pPr>
            <a:r>
              <a:rPr lang="en-US" sz="2800" i="1">
                <a:solidFill>
                  <a:srgbClr val="1F1E16"/>
                </a:solidFill>
                <a:latin typeface="Times New Roman" panose="02020603050405020304" pitchFamily="18" charset="0"/>
                <a:ea typeface="Times New Roman" panose="02020603050405020304" pitchFamily="18" charset="0"/>
              </a:rPr>
              <a:t>+ Mẹ là trăng                                       </a:t>
            </a:r>
            <a:endParaRPr lang="en-US" sz="2800">
              <a:latin typeface="Times New Roman" panose="02020603050405020304" pitchFamily="18" charset="0"/>
              <a:ea typeface="Times New Roman" panose="02020603050405020304" pitchFamily="18" charset="0"/>
            </a:endParaRPr>
          </a:p>
          <a:p>
            <a:pPr>
              <a:spcAft>
                <a:spcPts val="0"/>
              </a:spcAft>
            </a:pPr>
            <a:r>
              <a:rPr lang="en-US" sz="2800">
                <a:solidFill>
                  <a:srgbClr val="1F1E16"/>
                </a:solidFill>
                <a:latin typeface="Times New Roman" panose="02020603050405020304" pitchFamily="18" charset="0"/>
                <a:ea typeface="Times New Roman" panose="02020603050405020304" pitchFamily="18" charset="0"/>
              </a:rPr>
              <a:t> </a:t>
            </a:r>
            <a:r>
              <a:rPr lang="en-US" sz="2800" i="1">
                <a:solidFill>
                  <a:srgbClr val="1F1E16"/>
                </a:solidFill>
                <a:latin typeface="Times New Roman" panose="02020603050405020304" pitchFamily="18" charset="0"/>
                <a:ea typeface="Times New Roman" panose="02020603050405020304" pitchFamily="18" charset="0"/>
              </a:rPr>
              <a:t>→ </a:t>
            </a:r>
            <a:r>
              <a:rPr lang="en-US" sz="2800">
                <a:solidFill>
                  <a:srgbClr val="1F1E16"/>
                </a:solidFill>
                <a:latin typeface="Times New Roman" panose="02020603050405020304" pitchFamily="18" charset="0"/>
                <a:ea typeface="Times New Roman" panose="02020603050405020304" pitchFamily="18" charset="0"/>
              </a:rPr>
              <a:t>Hai bàn tay con ôm lấy mẹ lấy mẹ; Mái nhà ta là bầu trời xanh thẳm</a:t>
            </a:r>
            <a:endParaRPr lang="en-US" sz="2800">
              <a:latin typeface="Times New Roman" panose="02020603050405020304" pitchFamily="18" charset="0"/>
              <a:ea typeface="Times New Roman" panose="02020603050405020304" pitchFamily="18" charset="0"/>
            </a:endParaRPr>
          </a:p>
          <a:p>
            <a:pPr marL="342900" lvl="0" indent="-342900">
              <a:spcAft>
                <a:spcPts val="0"/>
              </a:spcAft>
              <a:buSzPts val="1400"/>
              <a:buFont typeface="Times New Roman" panose="02020603050405020304" pitchFamily="18" charset="0"/>
              <a:buChar char="-"/>
            </a:pPr>
            <a:r>
              <a:rPr lang="en-US" sz="2800">
                <a:solidFill>
                  <a:srgbClr val="1F1E16"/>
                </a:solidFill>
                <a:latin typeface="Times New Roman" panose="02020603050405020304" pitchFamily="18" charset="0"/>
                <a:ea typeface="Times New Roman" panose="02020603050405020304" pitchFamily="18" charset="0"/>
              </a:rPr>
              <a:t>Trò chơi 2: Với sóng:</a:t>
            </a:r>
            <a:endParaRPr lang="en-US" sz="2800">
              <a:latin typeface="Times New Roman" panose="02020603050405020304" pitchFamily="18" charset="0"/>
              <a:ea typeface="Times New Roman" panose="02020603050405020304" pitchFamily="18" charset="0"/>
            </a:endParaRPr>
          </a:p>
          <a:p>
            <a:pPr>
              <a:spcAft>
                <a:spcPts val="0"/>
              </a:spcAft>
            </a:pPr>
            <a:r>
              <a:rPr lang="en-US" sz="2800" i="1">
                <a:solidFill>
                  <a:srgbClr val="1F1E16"/>
                </a:solidFill>
                <a:latin typeface="Times New Roman" panose="02020603050405020304" pitchFamily="18" charset="0"/>
                <a:ea typeface="Times New Roman" panose="02020603050405020304" pitchFamily="18" charset="0"/>
              </a:rPr>
              <a:t>+ Con là sóng</a:t>
            </a:r>
            <a:endParaRPr lang="en-US" sz="2800">
              <a:latin typeface="Times New Roman" panose="02020603050405020304" pitchFamily="18" charset="0"/>
              <a:ea typeface="Times New Roman" panose="02020603050405020304" pitchFamily="18" charset="0"/>
            </a:endParaRPr>
          </a:p>
          <a:p>
            <a:pPr>
              <a:spcAft>
                <a:spcPts val="0"/>
              </a:spcAft>
            </a:pPr>
            <a:r>
              <a:rPr lang="en-US" sz="2800" i="1">
                <a:solidFill>
                  <a:srgbClr val="1F1E16"/>
                </a:solidFill>
                <a:latin typeface="Times New Roman" panose="02020603050405020304" pitchFamily="18" charset="0"/>
                <a:ea typeface="Times New Roman" panose="02020603050405020304" pitchFamily="18" charset="0"/>
              </a:rPr>
              <a:t>+ Mẹ sẽ là bến bờ kì lạ                     </a:t>
            </a:r>
            <a:endParaRPr lang="en-US" sz="2800">
              <a:latin typeface="Times New Roman" panose="02020603050405020304" pitchFamily="18" charset="0"/>
              <a:ea typeface="Times New Roman" panose="02020603050405020304" pitchFamily="18" charset="0"/>
            </a:endParaRPr>
          </a:p>
          <a:p>
            <a:pPr>
              <a:spcAft>
                <a:spcPts val="0"/>
              </a:spcAft>
            </a:pPr>
            <a:r>
              <a:rPr lang="en-US" sz="2800">
                <a:solidFill>
                  <a:srgbClr val="1F1E16"/>
                </a:solidFill>
                <a:latin typeface="Times New Roman" panose="02020603050405020304" pitchFamily="18" charset="0"/>
                <a:ea typeface="Times New Roman" panose="02020603050405020304" pitchFamily="18" charset="0"/>
              </a:rPr>
              <a:t>→ Con lăn, lăn, lăn mãi rồi se cười vang vỡ tan vào lòng mẹ</a:t>
            </a:r>
            <a:r>
              <a:rPr lang="en-US" sz="2800" i="1">
                <a:solidFill>
                  <a:srgbClr val="1F1E16"/>
                </a:solidFill>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40982854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FDC76C2-D69A-4C29-AE4A-99692B3CDCFF}"/>
              </a:ext>
            </a:extLst>
          </p:cNvPr>
          <p:cNvSpPr>
            <a:spLocks noChangeArrowheads="1"/>
          </p:cNvSpPr>
          <p:nvPr/>
        </p:nvSpPr>
        <p:spPr bwMode="auto">
          <a:xfrm>
            <a:off x="4230807" y="652862"/>
            <a:ext cx="3985146" cy="710798"/>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FA17A33E-072A-4DA2-99E1-F8981104256C}"/>
              </a:ext>
            </a:extLst>
          </p:cNvPr>
          <p:cNvSpPr txBox="1"/>
          <p:nvPr/>
        </p:nvSpPr>
        <p:spPr>
          <a:xfrm>
            <a:off x="4099743" y="799398"/>
            <a:ext cx="4116210" cy="556434"/>
          </a:xfrm>
          <a:prstGeom prst="rect">
            <a:avLst/>
          </a:prstGeom>
          <a:noFill/>
        </p:spPr>
        <p:txBody>
          <a:bodyPr wrap="square">
            <a:spAutoFit/>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 ÁN HƯỚNG DẪN</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78602203"/>
              </p:ext>
            </p:extLst>
          </p:nvPr>
        </p:nvGraphicFramePr>
        <p:xfrm>
          <a:off x="513295" y="3084394"/>
          <a:ext cx="11313995" cy="1955867"/>
        </p:xfrm>
        <a:graphic>
          <a:graphicData uri="http://schemas.openxmlformats.org/drawingml/2006/table">
            <a:tbl>
              <a:tblPr firstRow="1" firstCol="1" bandRow="1"/>
              <a:tblGrid>
                <a:gridCol w="1255987">
                  <a:extLst>
                    <a:ext uri="{9D8B030D-6E8A-4147-A177-3AD203B41FA5}">
                      <a16:colId xmlns:a16="http://schemas.microsoft.com/office/drawing/2014/main" val="3015368585"/>
                    </a:ext>
                  </a:extLst>
                </a:gridCol>
                <a:gridCol w="1257251">
                  <a:extLst>
                    <a:ext uri="{9D8B030D-6E8A-4147-A177-3AD203B41FA5}">
                      <a16:colId xmlns:a16="http://schemas.microsoft.com/office/drawing/2014/main" val="3421162395"/>
                    </a:ext>
                  </a:extLst>
                </a:gridCol>
                <a:gridCol w="1257251">
                  <a:extLst>
                    <a:ext uri="{9D8B030D-6E8A-4147-A177-3AD203B41FA5}">
                      <a16:colId xmlns:a16="http://schemas.microsoft.com/office/drawing/2014/main" val="1584808828"/>
                    </a:ext>
                  </a:extLst>
                </a:gridCol>
                <a:gridCol w="1257251">
                  <a:extLst>
                    <a:ext uri="{9D8B030D-6E8A-4147-A177-3AD203B41FA5}">
                      <a16:colId xmlns:a16="http://schemas.microsoft.com/office/drawing/2014/main" val="2497268841"/>
                    </a:ext>
                  </a:extLst>
                </a:gridCol>
                <a:gridCol w="1257251">
                  <a:extLst>
                    <a:ext uri="{9D8B030D-6E8A-4147-A177-3AD203B41FA5}">
                      <a16:colId xmlns:a16="http://schemas.microsoft.com/office/drawing/2014/main" val="1133061903"/>
                    </a:ext>
                  </a:extLst>
                </a:gridCol>
                <a:gridCol w="1257251">
                  <a:extLst>
                    <a:ext uri="{9D8B030D-6E8A-4147-A177-3AD203B41FA5}">
                      <a16:colId xmlns:a16="http://schemas.microsoft.com/office/drawing/2014/main" val="2697188884"/>
                    </a:ext>
                  </a:extLst>
                </a:gridCol>
                <a:gridCol w="1257251">
                  <a:extLst>
                    <a:ext uri="{9D8B030D-6E8A-4147-A177-3AD203B41FA5}">
                      <a16:colId xmlns:a16="http://schemas.microsoft.com/office/drawing/2014/main" val="1686158572"/>
                    </a:ext>
                  </a:extLst>
                </a:gridCol>
                <a:gridCol w="1257251">
                  <a:extLst>
                    <a:ext uri="{9D8B030D-6E8A-4147-A177-3AD203B41FA5}">
                      <a16:colId xmlns:a16="http://schemas.microsoft.com/office/drawing/2014/main" val="2413191450"/>
                    </a:ext>
                  </a:extLst>
                </a:gridCol>
                <a:gridCol w="1257251">
                  <a:extLst>
                    <a:ext uri="{9D8B030D-6E8A-4147-A177-3AD203B41FA5}">
                      <a16:colId xmlns:a16="http://schemas.microsoft.com/office/drawing/2014/main" val="3065548360"/>
                    </a:ext>
                  </a:extLst>
                </a:gridCol>
              </a:tblGrid>
              <a:tr h="718252">
                <a:tc>
                  <a:txBody>
                    <a:bodyPr/>
                    <a:lstStyle/>
                    <a:p>
                      <a:pPr algn="just">
                        <a:lnSpc>
                          <a:spcPct val="150000"/>
                        </a:lnSpc>
                        <a:spcAft>
                          <a:spcPts val="0"/>
                        </a:spcAft>
                        <a:tabLst>
                          <a:tab pos="57150" algn="l"/>
                        </a:tabLst>
                      </a:pPr>
                      <a:r>
                        <a:rPr lang="vi-VN" sz="2800" b="1">
                          <a:solidFill>
                            <a:srgbClr val="000000"/>
                          </a:solidFill>
                          <a:effectLst/>
                          <a:latin typeface="+mj-lt"/>
                          <a:ea typeface="Times New Roman" panose="02020603050405020304" pitchFamily="18" charset="0"/>
                          <a:cs typeface="Times New Roman" panose="02020603050405020304" pitchFamily="18" charset="0"/>
                        </a:rPr>
                        <a:t>Câu</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mj-lt"/>
                          <a:ea typeface="Times New Roman" panose="02020603050405020304" pitchFamily="18" charset="0"/>
                          <a:cs typeface="Times New Roman" panose="02020603050405020304" pitchFamily="18" charset="0"/>
                        </a:rPr>
                        <a:t>1</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mj-lt"/>
                          <a:ea typeface="Times New Roman" panose="02020603050405020304" pitchFamily="18" charset="0"/>
                          <a:cs typeface="Times New Roman" panose="02020603050405020304" pitchFamily="18" charset="0"/>
                        </a:rPr>
                        <a:t>2</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mj-lt"/>
                          <a:ea typeface="Times New Roman" panose="02020603050405020304" pitchFamily="18" charset="0"/>
                          <a:cs typeface="Times New Roman" panose="02020603050405020304" pitchFamily="18" charset="0"/>
                        </a:rPr>
                        <a:t>3</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mj-lt"/>
                          <a:ea typeface="Times New Roman" panose="02020603050405020304" pitchFamily="18" charset="0"/>
                          <a:cs typeface="Times New Roman" panose="02020603050405020304" pitchFamily="18" charset="0"/>
                        </a:rPr>
                        <a:t>4</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mj-lt"/>
                          <a:ea typeface="Times New Roman" panose="02020603050405020304" pitchFamily="18" charset="0"/>
                          <a:cs typeface="Times New Roman" panose="02020603050405020304" pitchFamily="18" charset="0"/>
                        </a:rPr>
                        <a:t>5</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mj-lt"/>
                          <a:ea typeface="Times New Roman" panose="02020603050405020304" pitchFamily="18" charset="0"/>
                          <a:cs typeface="Times New Roman" panose="02020603050405020304" pitchFamily="18" charset="0"/>
                        </a:rPr>
                        <a:t>6</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mj-lt"/>
                          <a:ea typeface="Times New Roman" panose="02020603050405020304" pitchFamily="18" charset="0"/>
                          <a:cs typeface="Times New Roman" panose="02020603050405020304" pitchFamily="18" charset="0"/>
                        </a:rPr>
                        <a:t>7</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smtClean="0">
                          <a:effectLst/>
                          <a:latin typeface="+mj-lt"/>
                          <a:ea typeface="Times New Roman" panose="02020603050405020304" pitchFamily="18" charset="0"/>
                          <a:cs typeface="Times New Roman" panose="02020603050405020304" pitchFamily="18" charset="0"/>
                        </a:rPr>
                        <a:t>8</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09348590"/>
                  </a:ext>
                </a:extLst>
              </a:tr>
              <a:tr h="1237615">
                <a:tc>
                  <a:txBody>
                    <a:bodyPr/>
                    <a:lstStyle/>
                    <a:p>
                      <a:pPr algn="just">
                        <a:lnSpc>
                          <a:spcPct val="150000"/>
                        </a:lnSpc>
                        <a:spcAft>
                          <a:spcPts val="0"/>
                        </a:spcAft>
                        <a:tabLst>
                          <a:tab pos="57150" algn="l"/>
                        </a:tabLst>
                      </a:pPr>
                      <a:r>
                        <a:rPr lang="vi-VN" sz="2800" b="1">
                          <a:solidFill>
                            <a:srgbClr val="000000"/>
                          </a:solidFill>
                          <a:effectLst/>
                          <a:latin typeface="+mj-lt"/>
                          <a:ea typeface="Times New Roman" panose="02020603050405020304" pitchFamily="18" charset="0"/>
                          <a:cs typeface="Times New Roman" panose="02020603050405020304" pitchFamily="18" charset="0"/>
                        </a:rPr>
                        <a:t>Đáp án</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smtClean="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smtClean="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smtClean="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smtClean="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545957708"/>
                  </a:ext>
                </a:extLst>
              </a:tr>
            </a:tbl>
          </a:graphicData>
        </a:graphic>
      </p:graphicFrame>
    </p:spTree>
    <p:custDataLst>
      <p:tags r:id="rId1"/>
    </p:custDataLst>
    <p:extLst>
      <p:ext uri="{BB962C8B-B14F-4D97-AF65-F5344CB8AC3E}">
        <p14:creationId xmlns:p14="http://schemas.microsoft.com/office/powerpoint/2010/main" val="112463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1946" y="1337482"/>
            <a:ext cx="9949218" cy="4547527"/>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Calibri" panose="020F0502020204030204" pitchFamily="34" charset="0"/>
              </a:rPr>
              <a:t>Câu 9:</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Calibri" panose="020F0502020204030204" pitchFamily="34" charset="0"/>
              </a:rPr>
              <a:t>- Cần nêu được thông</a:t>
            </a:r>
            <a:r>
              <a:rPr lang="vi-VN" sz="2800">
                <a:latin typeface="Times New Roman" panose="02020603050405020304" pitchFamily="18" charset="0"/>
                <a:ea typeface="Calibri" panose="020F0502020204030204" pitchFamily="34" charset="0"/>
              </a:rPr>
              <a:t> điệp tác giả gửi tới: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Calibri" panose="020F0502020204030204" pitchFamily="34" charset="0"/>
              </a:rPr>
              <a:t>+</a:t>
            </a:r>
            <a:r>
              <a:rPr lang="vi-VN" sz="2800" i="1">
                <a:solidFill>
                  <a:srgbClr val="000000"/>
                </a:solidFill>
                <a:latin typeface="Times New Roman" panose="02020603050405020304" pitchFamily="18" charset="0"/>
                <a:ea typeface="Calibri" panose="020F0502020204030204" pitchFamily="34" charset="0"/>
              </a:rPr>
              <a:t> Gia đình là vô cùng trọng với mỗi con người</a:t>
            </a:r>
            <a:r>
              <a:rPr lang="en-US" sz="2800" i="1">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i="1">
                <a:latin typeface="Times New Roman" panose="02020603050405020304" pitchFamily="18" charset="0"/>
                <a:ea typeface="Calibri" panose="020F0502020204030204" pitchFamily="34" charset="0"/>
              </a:rPr>
              <a:t>+ Gia đình, cha mẹ luôn yêu thương, che chở, nâng đỡ cho ta trong cuộc đời</a:t>
            </a:r>
            <a:r>
              <a:rPr lang="en-US" sz="2800" i="1">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nSpc>
                <a:spcPct val="150000"/>
              </a:lnSpc>
            </a:pPr>
            <a:r>
              <a:rPr lang="vi-VN" sz="2800" i="1">
                <a:latin typeface="Times New Roman" panose="02020603050405020304" pitchFamily="18" charset="0"/>
                <a:ea typeface="Calibri" panose="020F0502020204030204" pitchFamily="34" charset="0"/>
              </a:rPr>
              <a:t>+ Hãy luôn yêu thương và trân quý tình cảm gia đình, biết ơn ông bà, cha mẹ.</a:t>
            </a:r>
            <a:endParaRPr lang="en-US" sz="2800"/>
          </a:p>
        </p:txBody>
      </p:sp>
    </p:spTree>
    <p:custDataLst>
      <p:tags r:id="rId1"/>
    </p:custDataLst>
    <p:extLst>
      <p:ext uri="{BB962C8B-B14F-4D97-AF65-F5344CB8AC3E}">
        <p14:creationId xmlns:p14="http://schemas.microsoft.com/office/powerpoint/2010/main" val="14559453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355" y="1760561"/>
            <a:ext cx="10304060" cy="3254865"/>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Calibri" panose="020F0502020204030204" pitchFamily="34" charset="0"/>
              </a:rPr>
              <a:t>Câu 10:</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Calibri" panose="020F0502020204030204" pitchFamily="34" charset="0"/>
              </a:rPr>
              <a:t>*Mong</a:t>
            </a:r>
            <a:r>
              <a:rPr lang="vi-VN" sz="2800">
                <a:latin typeface="Times New Roman" panose="02020603050405020304" pitchFamily="18" charset="0"/>
                <a:ea typeface="Calibri" panose="020F0502020204030204" pitchFamily="34" charset="0"/>
              </a:rPr>
              <a:t> muốn, có thể là:</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latin typeface="Times New Roman" panose="02020603050405020304" pitchFamily="18" charset="0"/>
                <a:ea typeface="Calibri" panose="020F0502020204030204" pitchFamily="34" charset="0"/>
              </a:rPr>
              <a:t>- Gia đình luôn hoà thuận, yêu thương, luôn rộn rã tiếng cười</a:t>
            </a:r>
            <a:r>
              <a:rPr lang="en-US" sz="2800">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vi-VN" sz="2800">
                <a:latin typeface="Times New Roman" panose="02020603050405020304" pitchFamily="18" charset="0"/>
                <a:ea typeface="Calibri" panose="020F0502020204030204" pitchFamily="34" charset="0"/>
              </a:rPr>
              <a:t>- Cha mẹ luôn khoẻ mạnh, không phải vất vả, bươn chải</a:t>
            </a:r>
            <a:r>
              <a:rPr lang="en-US" sz="2800">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nSpc>
                <a:spcPct val="150000"/>
              </a:lnSpc>
            </a:pPr>
            <a:r>
              <a:rPr lang="en-US" sz="2800">
                <a:latin typeface="Times New Roman" panose="02020603050405020304" pitchFamily="18" charset="0"/>
                <a:ea typeface="Calibri" panose="020F0502020204030204" pitchFamily="34" charset="0"/>
              </a:rPr>
              <a:t>- </a:t>
            </a:r>
            <a:r>
              <a:rPr lang="vi-VN" sz="2800">
                <a:latin typeface="Times New Roman" panose="02020603050405020304" pitchFamily="18" charset="0"/>
                <a:ea typeface="Calibri" panose="020F0502020204030204" pitchFamily="34" charset="0"/>
              </a:rPr>
              <a:t>…</a:t>
            </a:r>
            <a:endParaRPr lang="en-US" sz="2800"/>
          </a:p>
        </p:txBody>
      </p:sp>
    </p:spTree>
    <p:custDataLst>
      <p:tags r:id="rId1"/>
    </p:custDataLst>
    <p:extLst>
      <p:ext uri="{BB962C8B-B14F-4D97-AF65-F5344CB8AC3E}">
        <p14:creationId xmlns:p14="http://schemas.microsoft.com/office/powerpoint/2010/main" val="36166379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081" y="1897041"/>
            <a:ext cx="10495128" cy="4154984"/>
          </a:xfrm>
          <a:prstGeom prst="rect">
            <a:avLst/>
          </a:prstGeom>
        </p:spPr>
        <p:txBody>
          <a:bodyPr wrap="square">
            <a:spAutoFit/>
          </a:bodyPr>
          <a:lstStyle/>
          <a:p>
            <a:pPr algn="just">
              <a:spcAft>
                <a:spcPts val="0"/>
              </a:spcAft>
            </a:pPr>
            <a:r>
              <a:rPr lang="vi-VN" sz="2800">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ctr">
              <a:spcAft>
                <a:spcPts val="800"/>
              </a:spcAft>
            </a:pPr>
            <a:r>
              <a:rPr lang="en-US" sz="2800" i="1" smtClean="0">
                <a:latin typeface="Times New Roman" panose="02020603050405020304" pitchFamily="18" charset="0"/>
                <a:ea typeface="Calibri" panose="020F0502020204030204" pitchFamily="34" charset="0"/>
              </a:rPr>
              <a:t>Bao </a:t>
            </a:r>
            <a:r>
              <a:rPr lang="en-US" sz="2800" i="1">
                <a:latin typeface="Times New Roman" panose="02020603050405020304" pitchFamily="18" charset="0"/>
                <a:ea typeface="Calibri" panose="020F0502020204030204" pitchFamily="34" charset="0"/>
              </a:rPr>
              <a:t>nhiêu khổ nhọc cam go</a:t>
            </a:r>
            <a:endParaRPr lang="en-US" sz="2800">
              <a:latin typeface="Times New Roman" panose="02020603050405020304" pitchFamily="18" charset="0"/>
              <a:ea typeface="Times New Roman" panose="02020603050405020304" pitchFamily="18" charset="0"/>
            </a:endParaRPr>
          </a:p>
          <a:p>
            <a:pPr algn="ctr">
              <a:spcAft>
                <a:spcPts val="800"/>
              </a:spcAft>
            </a:pPr>
            <a:r>
              <a:rPr lang="en-US" sz="2800" i="1">
                <a:latin typeface="Times New Roman" panose="02020603050405020304" pitchFamily="18" charset="0"/>
                <a:ea typeface="Calibri" panose="020F0502020204030204" pitchFamily="34" charset="0"/>
              </a:rPr>
              <a:t>Đời cha chở nặng chuyến đò gian nan!</a:t>
            </a:r>
            <a:endParaRPr lang="en-US" sz="2800">
              <a:latin typeface="Times New Roman" panose="02020603050405020304" pitchFamily="18" charset="0"/>
              <a:ea typeface="Times New Roman" panose="02020603050405020304" pitchFamily="18" charset="0"/>
            </a:endParaRPr>
          </a:p>
          <a:p>
            <a:pPr algn="ctr">
              <a:spcAft>
                <a:spcPts val="800"/>
              </a:spcAft>
            </a:pPr>
            <a:r>
              <a:rPr lang="en-US" sz="2800" i="1">
                <a:latin typeface="Times New Roman" panose="02020603050405020304" pitchFamily="18" charset="0"/>
                <a:ea typeface="Calibri" panose="020F0502020204030204" pitchFamily="34" charset="0"/>
              </a:rPr>
              <a:t>Nhưng chưa một tiếng thở than</a:t>
            </a:r>
            <a:endParaRPr lang="en-US" sz="2800">
              <a:latin typeface="Times New Roman" panose="02020603050405020304" pitchFamily="18" charset="0"/>
              <a:ea typeface="Times New Roman" panose="02020603050405020304" pitchFamily="18" charset="0"/>
            </a:endParaRPr>
          </a:p>
          <a:p>
            <a:pPr algn="ctr">
              <a:spcAft>
                <a:spcPts val="800"/>
              </a:spcAft>
            </a:pPr>
            <a:r>
              <a:rPr lang="en-US" sz="2800" i="1">
                <a:latin typeface="Times New Roman" panose="02020603050405020304" pitchFamily="18" charset="0"/>
                <a:ea typeface="Calibri" panose="020F0502020204030204" pitchFamily="34" charset="0"/>
              </a:rPr>
              <a:t>Mong cho con khỏe, con ngoan vui rồi</a:t>
            </a:r>
            <a:endParaRPr lang="en-US" sz="2800">
              <a:latin typeface="Times New Roman" panose="02020603050405020304" pitchFamily="18" charset="0"/>
              <a:ea typeface="Times New Roman" panose="02020603050405020304" pitchFamily="18" charset="0"/>
            </a:endParaRPr>
          </a:p>
          <a:p>
            <a:pPr algn="ctr">
              <a:spcAft>
                <a:spcPts val="800"/>
              </a:spcAft>
            </a:pPr>
            <a:r>
              <a:rPr lang="en-US" sz="2800" i="1">
                <a:latin typeface="Times New Roman" panose="02020603050405020304" pitchFamily="18" charset="0"/>
                <a:ea typeface="Calibri" panose="020F0502020204030204" pitchFamily="34" charset="0"/>
              </a:rPr>
              <a:t>Cha như biển rộng mây trời</a:t>
            </a:r>
            <a:endParaRPr lang="en-US" sz="2800">
              <a:latin typeface="Times New Roman" panose="02020603050405020304" pitchFamily="18" charset="0"/>
              <a:ea typeface="Times New Roman" panose="02020603050405020304" pitchFamily="18" charset="0"/>
            </a:endParaRPr>
          </a:p>
          <a:p>
            <a:pPr algn="ctr">
              <a:spcAft>
                <a:spcPts val="800"/>
              </a:spcAft>
            </a:pPr>
            <a:r>
              <a:rPr lang="it-IT" sz="2800" i="1">
                <a:latin typeface="Times New Roman" panose="02020603050405020304" pitchFamily="18" charset="0"/>
                <a:ea typeface="Calibri" panose="020F0502020204030204" pitchFamily="34" charset="0"/>
              </a:rPr>
              <a:t>Bao la nghĩa nặng đời đời con mang!</a:t>
            </a:r>
            <a:endParaRPr lang="en-US" sz="2800">
              <a:latin typeface="Times New Roman" panose="02020603050405020304" pitchFamily="18" charset="0"/>
              <a:ea typeface="Times New Roman" panose="02020603050405020304" pitchFamily="18" charset="0"/>
            </a:endParaRPr>
          </a:p>
          <a:p>
            <a:pPr algn="ctr">
              <a:spcAft>
                <a:spcPts val="800"/>
              </a:spcAft>
            </a:pPr>
            <a:r>
              <a:rPr lang="en-US" sz="2800">
                <a:latin typeface="Times New Roman" panose="02020603050405020304" pitchFamily="18" charset="0"/>
                <a:ea typeface="Calibri" panose="020F0502020204030204" pitchFamily="34" charset="0"/>
              </a:rPr>
              <a:t>                                             (</a:t>
            </a:r>
            <a:r>
              <a:rPr lang="en-US" sz="2800" i="1">
                <a:latin typeface="Times New Roman" panose="02020603050405020304" pitchFamily="18" charset="0"/>
                <a:ea typeface="Calibri" panose="020F0502020204030204" pitchFamily="34" charset="0"/>
              </a:rPr>
              <a:t>Ngày của cha</a:t>
            </a:r>
            <a:r>
              <a:rPr lang="en-US" sz="2800">
                <a:latin typeface="Times New Roman" panose="02020603050405020304" pitchFamily="18" charset="0"/>
                <a:ea typeface="Calibri" panose="020F0502020204030204" pitchFamily="34" charset="0"/>
              </a:rPr>
              <a:t> – Phan Thanh Tùng) </a:t>
            </a:r>
            <a:endParaRPr lang="en-US" sz="28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204503" y="378305"/>
            <a:ext cx="1701108" cy="523220"/>
          </a:xfrm>
          <a:prstGeom prst="rect">
            <a:avLst/>
          </a:prstGeom>
        </p:spPr>
        <p:txBody>
          <a:bodyPr wrap="none">
            <a:spAutoFit/>
          </a:bodyPr>
          <a:lstStyle/>
          <a:p>
            <a:pPr algn="ctr">
              <a:spcAft>
                <a:spcPts val="0"/>
              </a:spcAft>
            </a:pPr>
            <a:r>
              <a:rPr lang="vi-VN" sz="2800" b="1">
                <a:solidFill>
                  <a:srgbClr val="FF0000"/>
                </a:solidFill>
                <a:latin typeface="Times New Roman" panose="02020603050405020304" pitchFamily="18" charset="0"/>
                <a:ea typeface="Calibri" panose="020F0502020204030204" pitchFamily="34" charset="0"/>
              </a:rPr>
              <a:t>ĐỀ SỐ 10</a:t>
            </a:r>
            <a:endParaRPr lang="en-US" sz="2800">
              <a:latin typeface="Times New Roman" panose="02020603050405020304" pitchFamily="18" charset="0"/>
              <a:ea typeface="Times New Roman" panose="02020603050405020304" pitchFamily="18" charset="0"/>
            </a:endParaRPr>
          </a:p>
        </p:txBody>
      </p:sp>
      <p:sp>
        <p:nvSpPr>
          <p:cNvPr id="4" name="Rectangle 3"/>
          <p:cNvSpPr/>
          <p:nvPr/>
        </p:nvSpPr>
        <p:spPr>
          <a:xfrm>
            <a:off x="889249" y="1279059"/>
            <a:ext cx="5303055" cy="523220"/>
          </a:xfrm>
          <a:prstGeom prst="rect">
            <a:avLst/>
          </a:prstGeom>
        </p:spPr>
        <p:txBody>
          <a:bodyPr wrap="none">
            <a:spAutoFit/>
          </a:bodyPr>
          <a:lstStyle/>
          <a:p>
            <a:pPr>
              <a:spcAft>
                <a:spcPts val="800"/>
              </a:spcAft>
            </a:pPr>
            <a:r>
              <a:rPr lang="en-US" sz="2800">
                <a:latin typeface="Times New Roman" panose="02020603050405020304" pitchFamily="18" charset="0"/>
                <a:ea typeface="Calibri" panose="020F0502020204030204" pitchFamily="34" charset="0"/>
              </a:rPr>
              <a:t>Đọc đoạn thơ sau và trả lời câu hỏi:</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417918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9260" y="1513653"/>
            <a:ext cx="8921086" cy="4072910"/>
          </a:xfrm>
          <a:prstGeom prst="rect">
            <a:avLst/>
          </a:prstGeom>
        </p:spPr>
        <p:txBody>
          <a:bodyPr wrap="square">
            <a:spAutoFit/>
          </a:bodyPr>
          <a:lstStyle/>
          <a:p>
            <a:pPr>
              <a:lnSpc>
                <a:spcPct val="150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1</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b="1">
                <a:latin typeface="Times New Roman" panose="02020603050405020304" pitchFamily="18" charset="0"/>
                <a:ea typeface="Calibri" panose="020F0502020204030204" pitchFamily="34" charset="0"/>
                <a:cs typeface="Times New Roman" panose="02020603050405020304" pitchFamily="18" charset="0"/>
              </a:rPr>
              <a:t>Đoạn thơ trên được viết theo thể thơ nào?</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pPr>
            <a:r>
              <a:rPr lang="vi-VN" sz="2800">
                <a:latin typeface="Times New Roman" panose="02020603050405020304" pitchFamily="18" charset="0"/>
                <a:ea typeface="Calibri" panose="020F0502020204030204" pitchFamily="34" charset="0"/>
                <a:cs typeface="Times New Roman" panose="02020603050405020304" pitchFamily="18" charset="0"/>
              </a:rPr>
              <a:t>Lục bát</a:t>
            </a:r>
            <a:endParaRPr lang="en-US" sz="2800">
              <a:latin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pPr>
            <a:r>
              <a:rPr lang="vi-VN" sz="2800">
                <a:latin typeface="Times New Roman" panose="02020603050405020304" pitchFamily="18" charset="0"/>
                <a:ea typeface="Calibri" panose="020F0502020204030204" pitchFamily="34" charset="0"/>
                <a:cs typeface="Times New Roman" panose="02020603050405020304" pitchFamily="18" charset="0"/>
              </a:rPr>
              <a:t>Tự do</a:t>
            </a:r>
            <a:endParaRPr lang="en-US" sz="2800">
              <a:latin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pPr>
            <a:r>
              <a:rPr lang="vi-VN" sz="2800">
                <a:latin typeface="Times New Roman" panose="02020603050405020304" pitchFamily="18" charset="0"/>
                <a:ea typeface="Calibri" panose="020F0502020204030204" pitchFamily="34" charset="0"/>
                <a:cs typeface="Times New Roman" panose="02020603050405020304" pitchFamily="18" charset="0"/>
              </a:rPr>
              <a:t>Bốn chữ</a:t>
            </a:r>
            <a:endParaRPr lang="en-US" sz="2800">
              <a:latin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pPr>
            <a:r>
              <a:rPr lang="vi-VN" sz="2800">
                <a:latin typeface="Times New Roman" panose="02020603050405020304" pitchFamily="18" charset="0"/>
                <a:ea typeface="Calibri" panose="020F0502020204030204" pitchFamily="34" charset="0"/>
                <a:cs typeface="Times New Roman" panose="02020603050405020304" pitchFamily="18" charset="0"/>
              </a:rPr>
              <a:t>Năm chữ</a:t>
            </a:r>
            <a:endParaRPr lang="en-US" sz="2800">
              <a:latin typeface="Times New Roman" panose="02020603050405020304" pitchFamily="18" charset="0"/>
              <a:cs typeface="Times New Roman" panose="02020603050405020304" pitchFamily="18" charset="0"/>
            </a:endParaRPr>
          </a:p>
          <a:p>
            <a:pPr>
              <a:lnSpc>
                <a:spcPct val="150000"/>
              </a:lnSpc>
              <a:spcAft>
                <a:spcPts val="800"/>
              </a:spcAft>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222005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3666" y="1377176"/>
            <a:ext cx="10558818" cy="4072910"/>
          </a:xfrm>
          <a:prstGeom prst="rect">
            <a:avLst/>
          </a:prstGeom>
        </p:spPr>
        <p:txBody>
          <a:bodyPr wrap="square">
            <a:spAutoFit/>
          </a:bodyPr>
          <a:lstStyle/>
          <a:p>
            <a:pPr>
              <a:lnSpc>
                <a:spcPct val="150000"/>
              </a:lnSpc>
              <a:spcAft>
                <a:spcPts val="800"/>
              </a:spcAft>
            </a:pPr>
            <a:r>
              <a:rPr lang="vi-VN" sz="2800" b="1" smtClean="0">
                <a:latin typeface="Times New Roman" panose="02020603050405020304" pitchFamily="18" charset="0"/>
                <a:ea typeface="Calibri" panose="020F0502020204030204" pitchFamily="34" charset="0"/>
              </a:rPr>
              <a:t>Câu </a:t>
            </a:r>
            <a:r>
              <a:rPr lang="vi-VN" sz="2800" b="1">
                <a:latin typeface="Times New Roman" panose="02020603050405020304" pitchFamily="18" charset="0"/>
                <a:ea typeface="Calibri" panose="020F0502020204030204" pitchFamily="34" charset="0"/>
              </a:rPr>
              <a:t>2</a:t>
            </a:r>
            <a:r>
              <a:rPr lang="vi-VN" sz="2800">
                <a:latin typeface="Times New Roman" panose="02020603050405020304" pitchFamily="18" charset="0"/>
                <a:ea typeface="Calibri" panose="020F0502020204030204" pitchFamily="34" charset="0"/>
              </a:rPr>
              <a:t>:</a:t>
            </a:r>
            <a:r>
              <a:rPr lang="vi-VN" sz="2800" b="1">
                <a:latin typeface="Times New Roman" panose="02020603050405020304" pitchFamily="18" charset="0"/>
                <a:ea typeface="Calibri" panose="020F0502020204030204" pitchFamily="34" charset="0"/>
              </a:rPr>
              <a:t> Phương thức biểu đạt chính của đoạn thơ trên là phương thức nào dưới đây?</a:t>
            </a:r>
            <a:endParaRPr lang="en-US" sz="2800">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lphaUcPeriod"/>
            </a:pPr>
            <a:r>
              <a:rPr lang="vi-VN" sz="2800">
                <a:latin typeface="Times New Roman" panose="02020603050405020304" pitchFamily="18" charset="0"/>
                <a:ea typeface="Calibri" panose="020F0502020204030204" pitchFamily="34" charset="0"/>
                <a:cs typeface="Times New Roman" panose="02020603050405020304" pitchFamily="18" charset="0"/>
              </a:rPr>
              <a:t>Miêu tả</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UcPeriod"/>
            </a:pPr>
            <a:r>
              <a:rPr lang="vi-VN" sz="2800">
                <a:latin typeface="Times New Roman" panose="02020603050405020304" pitchFamily="18" charset="0"/>
                <a:ea typeface="Calibri" panose="020F0502020204030204" pitchFamily="34" charset="0"/>
                <a:cs typeface="Times New Roman" panose="02020603050405020304" pitchFamily="18" charset="0"/>
              </a:rPr>
              <a:t>Tự sự</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UcPeriod"/>
            </a:pPr>
            <a:r>
              <a:rPr lang="vi-VN" sz="2800">
                <a:latin typeface="Times New Roman" panose="02020603050405020304" pitchFamily="18" charset="0"/>
                <a:ea typeface="Calibri" panose="020F0502020204030204" pitchFamily="34" charset="0"/>
                <a:cs typeface="Times New Roman" panose="02020603050405020304" pitchFamily="18" charset="0"/>
              </a:rPr>
              <a:t>Biểu cảm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UcPeriod"/>
            </a:pPr>
            <a:r>
              <a:rPr lang="vi-VN" sz="2800">
                <a:latin typeface="Times New Roman" panose="02020603050405020304" pitchFamily="18" charset="0"/>
                <a:ea typeface="Calibri" panose="020F0502020204030204" pitchFamily="34" charset="0"/>
                <a:cs typeface="Times New Roman" panose="02020603050405020304" pitchFamily="18" charset="0"/>
              </a:rPr>
              <a:t>Nghị </a:t>
            </a:r>
            <a:r>
              <a:rPr lang="vi-VN" sz="2800" smtClean="0">
                <a:latin typeface="Times New Roman" panose="02020603050405020304" pitchFamily="18" charset="0"/>
                <a:ea typeface="Calibri" panose="020F0502020204030204" pitchFamily="34" charset="0"/>
                <a:cs typeface="Times New Roman" panose="02020603050405020304" pitchFamily="18" charset="0"/>
              </a:rPr>
              <a:t>luận</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696856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1" y="1610435"/>
            <a:ext cx="10508776" cy="3426579"/>
          </a:xfrm>
          <a:prstGeom prst="rect">
            <a:avLst/>
          </a:prstGeom>
        </p:spPr>
        <p:txBody>
          <a:bodyPr wrap="square">
            <a:spAutoFit/>
          </a:bodyPr>
          <a:lstStyle/>
          <a:p>
            <a:pPr>
              <a:lnSpc>
                <a:spcPct val="150000"/>
              </a:lnSpc>
              <a:spcAft>
                <a:spcPts val="800"/>
              </a:spcAft>
            </a:pPr>
            <a:r>
              <a:rPr lang="vi-VN" sz="2800" b="1" smtClean="0">
                <a:latin typeface="+mj-lt"/>
                <a:ea typeface="Calibri" panose="020F0502020204030204" pitchFamily="34" charset="0"/>
              </a:rPr>
              <a:t>Câu </a:t>
            </a:r>
            <a:r>
              <a:rPr lang="vi-VN" sz="2800" b="1">
                <a:latin typeface="+mj-lt"/>
                <a:ea typeface="Calibri" panose="020F0502020204030204" pitchFamily="34" charset="0"/>
              </a:rPr>
              <a:t>3</a:t>
            </a:r>
            <a:r>
              <a:rPr lang="vi-VN" sz="2800">
                <a:latin typeface="+mj-lt"/>
                <a:ea typeface="Calibri" panose="020F0502020204030204" pitchFamily="34" charset="0"/>
              </a:rPr>
              <a:t>: </a:t>
            </a:r>
            <a:r>
              <a:rPr lang="vi-VN" sz="2800" b="1">
                <a:latin typeface="+mj-lt"/>
                <a:ea typeface="Calibri" panose="020F0502020204030204" pitchFamily="34" charset="0"/>
              </a:rPr>
              <a:t>Nhân vật trong </a:t>
            </a:r>
            <a:r>
              <a:rPr lang="en-US" sz="2800" b="1">
                <a:latin typeface="+mj-lt"/>
                <a:ea typeface="Calibri" panose="020F0502020204030204" pitchFamily="34" charset="0"/>
              </a:rPr>
              <a:t>đoạn</a:t>
            </a:r>
            <a:r>
              <a:rPr lang="vi-VN" sz="2800" b="1">
                <a:latin typeface="+mj-lt"/>
                <a:ea typeface="Calibri" panose="020F0502020204030204" pitchFamily="34" charset="0"/>
              </a:rPr>
              <a:t> thơ được nói đến là ai?</a:t>
            </a:r>
            <a:r>
              <a:rPr lang="en-US" sz="2800">
                <a:latin typeface="+mj-lt"/>
                <a:ea typeface="Calibri" panose="020F0502020204030204" pitchFamily="34" charset="0"/>
              </a:rPr>
              <a:t> </a:t>
            </a:r>
            <a:endParaRPr lang="en-US" sz="2800">
              <a:latin typeface="+mj-lt"/>
              <a:ea typeface="Times New Roman" panose="02020603050405020304" pitchFamily="18" charset="0"/>
            </a:endParaRPr>
          </a:p>
          <a:p>
            <a:pPr marL="342900" lvl="0" indent="-342900">
              <a:lnSpc>
                <a:spcPct val="150000"/>
              </a:lnSpc>
              <a:buFont typeface="+mj-lt"/>
              <a:buAutoNum type="alphaUcPeriod"/>
            </a:pPr>
            <a:r>
              <a:rPr lang="vi-VN" sz="2800">
                <a:latin typeface="+mj-lt"/>
                <a:ea typeface="Calibri" panose="020F0502020204030204" pitchFamily="34" charset="0"/>
              </a:rPr>
              <a:t>Mẹ</a:t>
            </a:r>
            <a:endParaRPr lang="en-US" sz="2800">
              <a:latin typeface="+mj-lt"/>
            </a:endParaRPr>
          </a:p>
          <a:p>
            <a:pPr marL="342900" lvl="0" indent="-342900">
              <a:lnSpc>
                <a:spcPct val="150000"/>
              </a:lnSpc>
              <a:buFont typeface="+mj-lt"/>
              <a:buAutoNum type="alphaUcPeriod"/>
            </a:pPr>
            <a:r>
              <a:rPr lang="vi-VN" sz="2800">
                <a:latin typeface="+mj-lt"/>
                <a:ea typeface="Calibri" panose="020F0502020204030204" pitchFamily="34" charset="0"/>
              </a:rPr>
              <a:t>Cha</a:t>
            </a:r>
            <a:endParaRPr lang="en-US" sz="2800">
              <a:latin typeface="+mj-lt"/>
            </a:endParaRPr>
          </a:p>
          <a:p>
            <a:pPr marL="342900" lvl="0" indent="-342900">
              <a:lnSpc>
                <a:spcPct val="150000"/>
              </a:lnSpc>
              <a:buFont typeface="+mj-lt"/>
              <a:buAutoNum type="alphaUcPeriod"/>
            </a:pPr>
            <a:r>
              <a:rPr lang="vi-VN" sz="2800">
                <a:latin typeface="+mj-lt"/>
                <a:ea typeface="Calibri" panose="020F0502020204030204" pitchFamily="34" charset="0"/>
              </a:rPr>
              <a:t>Bà</a:t>
            </a:r>
            <a:endParaRPr lang="en-US" sz="2800">
              <a:latin typeface="+mj-lt"/>
            </a:endParaRPr>
          </a:p>
          <a:p>
            <a:pPr marL="342900" lvl="0" indent="-342900">
              <a:lnSpc>
                <a:spcPct val="150000"/>
              </a:lnSpc>
              <a:buFont typeface="+mj-lt"/>
              <a:buAutoNum type="alphaUcPeriod"/>
            </a:pPr>
            <a:r>
              <a:rPr lang="vi-VN" sz="2800" smtClean="0">
                <a:latin typeface="+mj-lt"/>
                <a:ea typeface="Calibri" panose="020F0502020204030204" pitchFamily="34" charset="0"/>
              </a:rPr>
              <a:t>Con</a:t>
            </a:r>
            <a:endParaRPr lang="en-US" sz="2800">
              <a:latin typeface="+mj-lt"/>
            </a:endParaRPr>
          </a:p>
        </p:txBody>
      </p:sp>
    </p:spTree>
    <p:custDataLst>
      <p:tags r:id="rId1"/>
    </p:custDataLst>
    <p:extLst>
      <p:ext uri="{BB962C8B-B14F-4D97-AF65-F5344CB8AC3E}">
        <p14:creationId xmlns:p14="http://schemas.microsoft.com/office/powerpoint/2010/main" val="20493971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2154" y="640197"/>
            <a:ext cx="9316871" cy="5673348"/>
          </a:xfrm>
          <a:prstGeom prst="rect">
            <a:avLst/>
          </a:prstGeom>
        </p:spPr>
        <p:txBody>
          <a:bodyPr wrap="square">
            <a:spAutoFit/>
          </a:bodyPr>
          <a:lstStyle/>
          <a:p>
            <a:pPr>
              <a:lnSpc>
                <a:spcPct val="150000"/>
              </a:lnSpc>
              <a:spcAft>
                <a:spcPts val="800"/>
              </a:spcAft>
            </a:pPr>
            <a:endParaRPr lang="en-US" sz="2800">
              <a:latin typeface="Times New Roman" panose="02020603050405020304" pitchFamily="18" charset="0"/>
              <a:cs typeface="Times New Roman" panose="02020603050405020304" pitchFamily="18" charset="0"/>
            </a:endParaRPr>
          </a:p>
          <a:p>
            <a:pPr>
              <a:lnSpc>
                <a:spcPct val="150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4</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b="1">
                <a:latin typeface="Times New Roman" panose="02020603050405020304" pitchFamily="18" charset="0"/>
                <a:ea typeface="Calibri" panose="020F0502020204030204" pitchFamily="34" charset="0"/>
                <a:cs typeface="Times New Roman" panose="02020603050405020304" pitchFamily="18" charset="0"/>
              </a:rPr>
              <a:t>Xác định cách ngắt nhịp của 2 câu thơ sau đây:</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800"/>
              </a:spcAft>
            </a:pPr>
            <a:r>
              <a:rPr lang="en-US" sz="2800" i="1">
                <a:latin typeface="Times New Roman" panose="02020603050405020304" pitchFamily="18" charset="0"/>
                <a:ea typeface="Calibri" panose="020F0502020204030204" pitchFamily="34" charset="0"/>
                <a:cs typeface="Times New Roman" panose="02020603050405020304" pitchFamily="18" charset="0"/>
              </a:rPr>
              <a:t>Bao nhiêu khổ nhọc cam go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800"/>
              </a:spcAft>
            </a:pPr>
            <a:r>
              <a:rPr lang="en-US" sz="2800" i="1">
                <a:latin typeface="Times New Roman" panose="02020603050405020304" pitchFamily="18" charset="0"/>
                <a:ea typeface="Calibri" panose="020F0502020204030204" pitchFamily="34" charset="0"/>
                <a:cs typeface="Times New Roman" panose="02020603050405020304" pitchFamily="18" charset="0"/>
              </a:rPr>
              <a:t>Đời cha chở nặng chuyến đò gian nan!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lphaUcPeriod"/>
            </a:pPr>
            <a:r>
              <a:rPr lang="en-US" sz="2800" smtClean="0">
                <a:latin typeface="Times New Roman" panose="02020603050405020304" pitchFamily="18" charset="0"/>
                <a:ea typeface="Calibri" panose="020F0502020204030204" pitchFamily="34" charset="0"/>
                <a:cs typeface="Times New Roman" panose="02020603050405020304" pitchFamily="18" charset="0"/>
              </a:rPr>
              <a:t> 2/2/2 </a:t>
            </a:r>
            <a:r>
              <a:rPr lang="en-US" sz="2800">
                <a:latin typeface="Times New Roman" panose="02020603050405020304" pitchFamily="18" charset="0"/>
                <a:ea typeface="Calibri" panose="020F0502020204030204" pitchFamily="34" charset="0"/>
                <a:cs typeface="Times New Roman" panose="02020603050405020304" pitchFamily="18" charset="0"/>
              </a:rPr>
              <a:t>và 2/3/3                                                </a:t>
            </a:r>
            <a:endParaRPr lang="en-US" sz="2800">
              <a:latin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lphaUcPeriod"/>
            </a:pPr>
            <a:r>
              <a:rPr lang="en-US" sz="2800">
                <a:latin typeface="Times New Roman" panose="02020603050405020304" pitchFamily="18" charset="0"/>
                <a:ea typeface="Calibri" panose="020F0502020204030204" pitchFamily="34" charset="0"/>
                <a:cs typeface="Times New Roman" panose="02020603050405020304" pitchFamily="18" charset="0"/>
              </a:rPr>
              <a:t> 2/2/2 và 1/2/5</a:t>
            </a:r>
            <a:endParaRPr lang="en-US" sz="2800">
              <a:latin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lphaUcPeriod"/>
            </a:pPr>
            <a:r>
              <a:rPr lang="en-US" sz="2800" smtClean="0">
                <a:latin typeface="Times New Roman" panose="02020603050405020304" pitchFamily="18" charset="0"/>
                <a:ea typeface="Calibri" panose="020F0502020204030204" pitchFamily="34" charset="0"/>
                <a:cs typeface="Times New Roman" panose="02020603050405020304" pitchFamily="18" charset="0"/>
              </a:rPr>
              <a:t> 2/2/2 </a:t>
            </a:r>
            <a:r>
              <a:rPr lang="en-US" sz="2800">
                <a:latin typeface="Times New Roman" panose="02020603050405020304" pitchFamily="18" charset="0"/>
                <a:ea typeface="Calibri" panose="020F0502020204030204" pitchFamily="34" charset="0"/>
                <a:cs typeface="Times New Roman" panose="02020603050405020304" pitchFamily="18" charset="0"/>
              </a:rPr>
              <a:t>và 2/4/2                                                </a:t>
            </a:r>
            <a:endParaRPr lang="en-US" sz="2800">
              <a:latin typeface="Times New Roman" panose="02020603050405020304" pitchFamily="18" charset="0"/>
              <a:cs typeface="Times New Roman" panose="02020603050405020304" pitchFamily="18" charset="0"/>
            </a:endParaRPr>
          </a:p>
          <a:p>
            <a:pPr algn="just">
              <a:lnSpc>
                <a:spcPct val="150000"/>
              </a:lnSpc>
              <a:spcAft>
                <a:spcPts val="800"/>
              </a:spcAft>
            </a:pPr>
            <a:r>
              <a:rPr lang="en-US" sz="2800" smtClean="0">
                <a:latin typeface="Times New Roman" panose="02020603050405020304" pitchFamily="18" charset="0"/>
                <a:ea typeface="Calibri" panose="020F0502020204030204" pitchFamily="34" charset="0"/>
                <a:cs typeface="Times New Roman" panose="02020603050405020304" pitchFamily="18" charset="0"/>
              </a:rPr>
              <a:t>D</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smtClean="0">
                <a:latin typeface="Times New Roman" panose="02020603050405020304" pitchFamily="18" charset="0"/>
                <a:ea typeface="Calibri" panose="020F0502020204030204" pitchFamily="34" charset="0"/>
                <a:cs typeface="Times New Roman" panose="02020603050405020304" pitchFamily="18" charset="0"/>
              </a:rPr>
              <a:t>2/2/2 </a:t>
            </a:r>
            <a:r>
              <a:rPr lang="en-US" sz="2800">
                <a:latin typeface="Times New Roman" panose="02020603050405020304" pitchFamily="18" charset="0"/>
                <a:ea typeface="Calibri" panose="020F0502020204030204" pitchFamily="34" charset="0"/>
                <a:cs typeface="Times New Roman" panose="02020603050405020304" pitchFamily="18" charset="0"/>
              </a:rPr>
              <a:t>và 4/4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563447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6287" y="1433015"/>
            <a:ext cx="10290412" cy="4072910"/>
          </a:xfrm>
          <a:prstGeom prst="rect">
            <a:avLst/>
          </a:prstGeom>
        </p:spPr>
        <p:txBody>
          <a:bodyPr wrap="square">
            <a:spAutoFit/>
          </a:bodyPr>
          <a:lstStyle/>
          <a:p>
            <a:pPr>
              <a:lnSpc>
                <a:spcPct val="150000"/>
              </a:lnSpc>
              <a:spcAft>
                <a:spcPts val="800"/>
              </a:spcAft>
            </a:pPr>
            <a:r>
              <a:rPr lang="vi-VN" sz="2800" b="1">
                <a:latin typeface="+mj-lt"/>
                <a:ea typeface="Calibri" panose="020F0502020204030204" pitchFamily="34" charset="0"/>
              </a:rPr>
              <a:t>Câu </a:t>
            </a:r>
            <a:r>
              <a:rPr lang="en-US" sz="2800" b="1">
                <a:latin typeface="+mj-lt"/>
                <a:ea typeface="Calibri" panose="020F0502020204030204" pitchFamily="34" charset="0"/>
              </a:rPr>
              <a:t>5</a:t>
            </a:r>
            <a:r>
              <a:rPr lang="vi-VN" sz="2800" b="1">
                <a:latin typeface="+mj-lt"/>
                <a:ea typeface="Calibri" panose="020F0502020204030204" pitchFamily="34" charset="0"/>
              </a:rPr>
              <a:t>:</a:t>
            </a:r>
            <a:r>
              <a:rPr lang="vi-VN" sz="2800">
                <a:latin typeface="+mj-lt"/>
                <a:ea typeface="Calibri" panose="020F0502020204030204" pitchFamily="34" charset="0"/>
              </a:rPr>
              <a:t> </a:t>
            </a:r>
            <a:r>
              <a:rPr lang="vi-VN" sz="2800" b="1">
                <a:latin typeface="+mj-lt"/>
                <a:ea typeface="Calibri" panose="020F0502020204030204" pitchFamily="34" charset="0"/>
              </a:rPr>
              <a:t>Trong câu thơ “</a:t>
            </a:r>
            <a:r>
              <a:rPr lang="vi-VN" sz="2800" b="1" i="1">
                <a:latin typeface="+mj-lt"/>
                <a:ea typeface="Calibri" panose="020F0502020204030204" pitchFamily="34" charset="0"/>
              </a:rPr>
              <a:t>Cha như biển rộng mây trời</a:t>
            </a:r>
            <a:r>
              <a:rPr lang="vi-VN" sz="2800" b="1">
                <a:latin typeface="+mj-lt"/>
                <a:ea typeface="Calibri" panose="020F0502020204030204" pitchFamily="34" charset="0"/>
              </a:rPr>
              <a:t>” tác giả sử dụng biện pháp so sánh có tác dụng như thế nào?</a:t>
            </a:r>
            <a:r>
              <a:rPr lang="en-US" sz="2800">
                <a:latin typeface="+mj-lt"/>
                <a:ea typeface="Calibri" panose="020F0502020204030204" pitchFamily="34" charset="0"/>
              </a:rPr>
              <a:t> </a:t>
            </a:r>
            <a:endParaRPr lang="en-US" sz="2800">
              <a:latin typeface="+mj-lt"/>
              <a:ea typeface="Times New Roman" panose="02020603050405020304" pitchFamily="18" charset="0"/>
            </a:endParaRPr>
          </a:p>
          <a:p>
            <a:pPr marL="342900" lvl="0" indent="-342900">
              <a:lnSpc>
                <a:spcPct val="150000"/>
              </a:lnSpc>
              <a:buFont typeface="+mj-lt"/>
              <a:buAutoNum type="alphaUcPeriod"/>
            </a:pPr>
            <a:r>
              <a:rPr lang="en-US" sz="2800">
                <a:latin typeface="Times New Roman" panose="02020603050405020304" pitchFamily="18" charset="0"/>
                <a:ea typeface="Calibri" panose="020F0502020204030204" pitchFamily="34" charset="0"/>
                <a:cs typeface="Times New Roman" panose="02020603050405020304" pitchFamily="18" charset="0"/>
              </a:rPr>
              <a:t>L</a:t>
            </a:r>
            <a:r>
              <a:rPr lang="vi-VN" sz="2800">
                <a:latin typeface="Times New Roman" panose="02020603050405020304" pitchFamily="18" charset="0"/>
                <a:ea typeface="Calibri" panose="020F0502020204030204" pitchFamily="34" charset="0"/>
                <a:cs typeface="Times New Roman" panose="02020603050405020304" pitchFamily="18" charset="0"/>
              </a:rPr>
              <a:t>àm nổi bật công lao của người cha</a:t>
            </a:r>
            <a:endParaRPr lang="en-US" sz="2800">
              <a:latin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pPr>
            <a:r>
              <a:rPr lang="vi-VN" sz="2800">
                <a:latin typeface="+mj-lt"/>
                <a:ea typeface="Calibri" panose="020F0502020204030204" pitchFamily="34" charset="0"/>
              </a:rPr>
              <a:t> Tạo sự hài hòa ngữ âm trong câu thơ</a:t>
            </a:r>
            <a:endParaRPr lang="en-US" sz="2800">
              <a:latin typeface="+mj-lt"/>
            </a:endParaRPr>
          </a:p>
          <a:p>
            <a:pPr marL="342900" lvl="0" indent="-342900">
              <a:lnSpc>
                <a:spcPct val="150000"/>
              </a:lnSpc>
              <a:buFont typeface="+mj-lt"/>
              <a:buAutoNum type="alphaUcPeriod"/>
            </a:pPr>
            <a:r>
              <a:rPr lang="vi-VN" sz="2800">
                <a:latin typeface="+mj-lt"/>
                <a:ea typeface="Calibri" panose="020F0502020204030204" pitchFamily="34" charset="0"/>
              </a:rPr>
              <a:t>Miêu tả cảnh mây trời biển rộng </a:t>
            </a:r>
            <a:endParaRPr lang="en-US" sz="2800">
              <a:latin typeface="+mj-lt"/>
            </a:endParaRPr>
          </a:p>
          <a:p>
            <a:pPr marL="342900" lvl="0" indent="-342900">
              <a:lnSpc>
                <a:spcPct val="150000"/>
              </a:lnSpc>
              <a:buFont typeface="+mj-lt"/>
              <a:buAutoNum type="alphaUcPeriod"/>
            </a:pPr>
            <a:r>
              <a:rPr lang="vi-VN" sz="2800">
                <a:latin typeface="+mj-lt"/>
                <a:ea typeface="Calibri" panose="020F0502020204030204" pitchFamily="34" charset="0"/>
              </a:rPr>
              <a:t>Làm nổi bật vẻ đep cao lớn của người </a:t>
            </a:r>
            <a:r>
              <a:rPr lang="vi-VN" sz="2800" smtClean="0">
                <a:latin typeface="+mj-lt"/>
                <a:ea typeface="Calibri" panose="020F0502020204030204" pitchFamily="34" charset="0"/>
              </a:rPr>
              <a:t>cha</a:t>
            </a:r>
            <a:endParaRPr lang="en-US" sz="2800">
              <a:latin typeface="+mj-lt"/>
            </a:endParaRPr>
          </a:p>
        </p:txBody>
      </p:sp>
    </p:spTree>
    <p:custDataLst>
      <p:tags r:id="rId1"/>
    </p:custDataLst>
    <p:extLst>
      <p:ext uri="{BB962C8B-B14F-4D97-AF65-F5344CB8AC3E}">
        <p14:creationId xmlns:p14="http://schemas.microsoft.com/office/powerpoint/2010/main" val="35608098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2155" y="1212148"/>
            <a:ext cx="8498006" cy="4924425"/>
          </a:xfrm>
          <a:prstGeom prst="rect">
            <a:avLst/>
          </a:prstGeom>
        </p:spPr>
        <p:txBody>
          <a:bodyPr wrap="square">
            <a:spAutoFit/>
          </a:bodyPr>
          <a:lstStyle/>
          <a:p>
            <a:pPr>
              <a:lnSpc>
                <a:spcPct val="150000"/>
              </a:lnSpc>
              <a:spcAft>
                <a:spcPts val="800"/>
              </a:spcAft>
            </a:pPr>
            <a:r>
              <a:rPr lang="vi-VN" sz="2800" b="1" smtClean="0">
                <a:latin typeface="Times New Roman" panose="02020603050405020304" pitchFamily="18" charset="0"/>
                <a:ea typeface="Calibri" panose="020F0502020204030204" pitchFamily="34" charset="0"/>
                <a:cs typeface="Times New Roman" panose="02020603050405020304" pitchFamily="18" charset="0"/>
              </a:rPr>
              <a:t>Câu </a:t>
            </a:r>
            <a:r>
              <a:rPr lang="vi-VN" sz="2800" b="1">
                <a:latin typeface="Times New Roman" panose="02020603050405020304" pitchFamily="18" charset="0"/>
                <a:ea typeface="Calibri" panose="020F0502020204030204" pitchFamily="34" charset="0"/>
                <a:cs typeface="Times New Roman" panose="02020603050405020304" pitchFamily="18" charset="0"/>
              </a:rPr>
              <a:t>6</a:t>
            </a: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vi-VN" sz="2800" b="1">
                <a:latin typeface="Times New Roman" panose="02020603050405020304" pitchFamily="18" charset="0"/>
                <a:ea typeface="Calibri" panose="020F0502020204030204" pitchFamily="34" charset="0"/>
                <a:cs typeface="Times New Roman" panose="02020603050405020304" pitchFamily="18" charset="0"/>
              </a:rPr>
              <a:t>Hai câu thơ sau thể hiện điều gì?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vi-VN" sz="2800">
                <a:latin typeface="Times New Roman" panose="02020603050405020304" pitchFamily="18" charset="0"/>
                <a:ea typeface="Calibri" panose="020F0502020204030204" pitchFamily="34" charset="0"/>
                <a:cs typeface="Times New Roman" panose="02020603050405020304" pitchFamily="18" charset="0"/>
              </a:rPr>
              <a:t> “</a:t>
            </a:r>
            <a:r>
              <a:rPr lang="en-US" sz="2800" i="1">
                <a:latin typeface="Times New Roman" panose="02020603050405020304" pitchFamily="18" charset="0"/>
                <a:ea typeface="Calibri" panose="020F0502020204030204" pitchFamily="34" charset="0"/>
                <a:cs typeface="Times New Roman" panose="02020603050405020304" pitchFamily="18" charset="0"/>
              </a:rPr>
              <a:t>Nhưng chưa một tiếng thở than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en-US" sz="2800" i="1">
                <a:latin typeface="Times New Roman" panose="02020603050405020304" pitchFamily="18" charset="0"/>
                <a:ea typeface="Calibri" panose="020F0502020204030204" pitchFamily="34" charset="0"/>
                <a:cs typeface="Times New Roman" panose="02020603050405020304" pitchFamily="18" charset="0"/>
              </a:rPr>
              <a:t>                  Mong cho con khỏe, con ngoan vui rồi</a:t>
            </a:r>
            <a:r>
              <a:rPr lang="vi-VN" sz="2800" i="1">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buFont typeface="+mj-lt"/>
              <a:buAutoNum type="alphaUcPeriod"/>
            </a:pPr>
            <a:r>
              <a:rPr lang="en-US" sz="2800">
                <a:latin typeface="Times New Roman" panose="02020603050405020304" pitchFamily="18" charset="0"/>
                <a:ea typeface="Calibri" panose="020F0502020204030204" pitchFamily="34" charset="0"/>
                <a:cs typeface="Times New Roman" panose="02020603050405020304" pitchFamily="18" charset="0"/>
              </a:rPr>
              <a:t>Sự vất vả của người mẹ khi chăm sóc con.</a:t>
            </a:r>
            <a:endParaRPr lang="en-US" sz="2800">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lphaUcPeriod"/>
            </a:pPr>
            <a:r>
              <a:rPr lang="en-US" sz="2800">
                <a:latin typeface="Times New Roman" panose="02020603050405020304" pitchFamily="18" charset="0"/>
                <a:ea typeface="Calibri" panose="020F0502020204030204" pitchFamily="34" charset="0"/>
                <a:cs typeface="Times New Roman" panose="02020603050405020304" pitchFamily="18" charset="0"/>
              </a:rPr>
              <a:t>Sự hi sinh của người cha dành cho con.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lphaUcPeriod"/>
            </a:pPr>
            <a:r>
              <a:rPr lang="en-US" sz="2800">
                <a:latin typeface="Times New Roman" panose="02020603050405020304" pitchFamily="18" charset="0"/>
                <a:ea typeface="Calibri" panose="020F0502020204030204" pitchFamily="34" charset="0"/>
                <a:cs typeface="Times New Roman" panose="02020603050405020304" pitchFamily="18" charset="0"/>
              </a:rPr>
              <a:t>Sự hi sinh của người cha dành cho gia đình.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lphaUcPeriod"/>
            </a:pPr>
            <a:r>
              <a:rPr lang="en-US" sz="2800">
                <a:latin typeface="Times New Roman" panose="02020603050405020304" pitchFamily="18" charset="0"/>
                <a:ea typeface="Calibri" panose="020F0502020204030204" pitchFamily="34" charset="0"/>
                <a:cs typeface="Times New Roman" panose="02020603050405020304" pitchFamily="18" charset="0"/>
              </a:rPr>
              <a:t>Tình cảm của con dành cho </a:t>
            </a:r>
            <a:r>
              <a:rPr lang="vi-VN" sz="2800">
                <a:latin typeface="Times New Roman" panose="02020603050405020304" pitchFamily="18" charset="0"/>
                <a:ea typeface="Calibri" panose="020F0502020204030204" pitchFamily="34" charset="0"/>
                <a:cs typeface="Times New Roman" panose="02020603050405020304" pitchFamily="18" charset="0"/>
              </a:rPr>
              <a:t>cha mẹ</a:t>
            </a:r>
            <a:r>
              <a:rPr lang="en-US" sz="280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1998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7229" y="1271806"/>
            <a:ext cx="10304060" cy="5262979"/>
          </a:xfrm>
          <a:prstGeom prst="rect">
            <a:avLst/>
          </a:prstGeom>
        </p:spPr>
        <p:txBody>
          <a:bodyPr wrap="square">
            <a:spAutoFit/>
          </a:bodyPr>
          <a:lstStyle/>
          <a:p>
            <a:pPr>
              <a:lnSpc>
                <a:spcPct val="150000"/>
              </a:lnSpc>
              <a:spcAft>
                <a:spcPts val="0"/>
              </a:spcAft>
            </a:pPr>
            <a:r>
              <a:rPr lang="en-US" sz="2800">
                <a:solidFill>
                  <a:srgbClr val="1F1E16"/>
                </a:solidFill>
                <a:latin typeface="Times New Roman" panose="02020603050405020304" pitchFamily="18" charset="0"/>
                <a:ea typeface="Times New Roman" panose="02020603050405020304" pitchFamily="18" charset="0"/>
              </a:rPr>
              <a:t>=&gt;</a:t>
            </a:r>
            <a:r>
              <a:rPr lang="en-US" sz="2800" b="1">
                <a:solidFill>
                  <a:srgbClr val="1F1E16"/>
                </a:solidFill>
                <a:latin typeface="Times New Roman" panose="02020603050405020304" pitchFamily="18" charset="0"/>
                <a:ea typeface="Times New Roman" panose="02020603050405020304" pitchFamily="18" charset="0"/>
              </a:rPr>
              <a:t>Nhận xét: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smtClean="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Trò chơi của bé thật sáng tạo </a:t>
            </a:r>
            <a:r>
              <a:rPr lang="pt-BR" sz="2800" i="1">
                <a:latin typeface="Times New Roman" panose="02020603050405020304" pitchFamily="18" charset="0"/>
                <a:ea typeface="Times New Roman" panose="02020603050405020304" pitchFamily="18" charset="0"/>
              </a:rPr>
              <a:t>“thú vị” và “hay hơn” </a:t>
            </a:r>
            <a:r>
              <a:rPr lang="pt-BR" sz="2800">
                <a:latin typeface="Times New Roman" panose="02020603050405020304" pitchFamily="18" charset="0"/>
                <a:ea typeface="Times New Roman" panose="02020603050405020304" pitchFamily="18" charset="0"/>
              </a:rPr>
              <a:t>vì</a:t>
            </a:r>
            <a:r>
              <a:rPr lang="pt-BR" sz="2800" i="1">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thể hiện niềm hạnh phúc vô biên của con hoà trong tình yêu thương của mẹ giữa thiên nhiên vũ trụ và cuộc sống con người.</a:t>
            </a:r>
            <a:endParaRPr lang="en-US" sz="2800">
              <a:latin typeface="Times New Roman" panose="02020603050405020304" pitchFamily="18" charset="0"/>
              <a:ea typeface="Times New Roman" panose="02020603050405020304" pitchFamily="18" charset="0"/>
            </a:endParaRPr>
          </a:p>
          <a:p>
            <a:pPr>
              <a:lnSpc>
                <a:spcPct val="150000"/>
              </a:lnSpc>
              <a:spcAft>
                <a:spcPts val="0"/>
              </a:spcAft>
              <a:tabLst>
                <a:tab pos="4826000" algn="ctr"/>
              </a:tabLst>
            </a:pPr>
            <a:r>
              <a:rPr lang="vi-VN" sz="2800">
                <a:latin typeface="Times New Roman" panose="02020603050405020304" pitchFamily="18" charset="0"/>
                <a:ea typeface="Times New Roman" panose="02020603050405020304" pitchFamily="18" charset="0"/>
              </a:rPr>
              <a:t>- Các hình ảnh thiên nhiên</a:t>
            </a:r>
            <a:r>
              <a:rPr lang="en-US" sz="2800">
                <a:latin typeface="Times New Roman" panose="02020603050405020304" pitchFamily="18" charset="0"/>
                <a:ea typeface="Times New Roman" panose="02020603050405020304" pitchFamily="18" charset="0"/>
              </a:rPr>
              <a:t> mây, trăng, sóng biển luôn vĩnh cửu</a:t>
            </a:r>
            <a:r>
              <a:rPr lang="en-US" sz="2800">
                <a:latin typeface="Times New Roman" panose="02020603050405020304" pitchFamily="18" charset="0"/>
                <a:ea typeface="Times New Roman" panose="02020603050405020304" pitchFamily="18" charset="0"/>
                <a:sym typeface="Wingdings" panose="05000000000000000000" pitchFamily="2" charset="2"/>
              </a:rPr>
              <a:t></a:t>
            </a:r>
            <a:r>
              <a:rPr lang="vi-VN" sz="2800">
                <a:latin typeface="Times New Roman" panose="02020603050405020304" pitchFamily="18" charset="0"/>
                <a:ea typeface="Times New Roman" panose="02020603050405020304" pitchFamily="18" charset="0"/>
              </a:rPr>
              <a:t>  tượng trưng cho sự vĩ đại và bất diệt của tình mẫu tử</a:t>
            </a:r>
            <a:r>
              <a:rPr lang="en-US" sz="280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không ai có thể tách rời, chia cắt.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i="1">
                <a:solidFill>
                  <a:srgbClr val="000000"/>
                </a:solidFill>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2706202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5677" y="1676173"/>
            <a:ext cx="10217624" cy="3426579"/>
          </a:xfrm>
          <a:prstGeom prst="rect">
            <a:avLst/>
          </a:prstGeom>
        </p:spPr>
        <p:txBody>
          <a:bodyPr wrap="square">
            <a:spAutoFit/>
          </a:bodyPr>
          <a:lstStyle/>
          <a:p>
            <a:pPr>
              <a:lnSpc>
                <a:spcPct val="150000"/>
              </a:lnSpc>
              <a:spcAft>
                <a:spcPts val="800"/>
              </a:spcAft>
            </a:pPr>
            <a:r>
              <a:rPr lang="vi-VN" sz="2800" b="1" smtClean="0">
                <a:latin typeface="Times New Roman" panose="02020603050405020304" pitchFamily="18" charset="0"/>
                <a:ea typeface="Calibri" panose="020F0502020204030204" pitchFamily="34" charset="0"/>
              </a:rPr>
              <a:t>Câu </a:t>
            </a:r>
            <a:r>
              <a:rPr lang="vi-VN" sz="2800" b="1">
                <a:latin typeface="Times New Roman" panose="02020603050405020304" pitchFamily="18" charset="0"/>
                <a:ea typeface="Calibri" panose="020F0502020204030204" pitchFamily="34" charset="0"/>
              </a:rPr>
              <a:t>7</a:t>
            </a:r>
            <a:r>
              <a:rPr lang="vi-VN" sz="2800">
                <a:latin typeface="Times New Roman" panose="02020603050405020304" pitchFamily="18" charset="0"/>
                <a:ea typeface="Calibri" panose="020F0502020204030204" pitchFamily="34" charset="0"/>
              </a:rPr>
              <a:t>: </a:t>
            </a:r>
            <a:r>
              <a:rPr lang="en-US" sz="2800" b="1">
                <a:latin typeface="Times New Roman" panose="02020603050405020304" pitchFamily="18" charset="0"/>
                <a:ea typeface="Calibri" panose="020F0502020204030204" pitchFamily="34" charset="0"/>
              </a:rPr>
              <a:t>Ý nào sau đây thể hiện n</a:t>
            </a:r>
            <a:r>
              <a:rPr lang="vi-VN" sz="2800" b="1">
                <a:latin typeface="Times New Roman" panose="02020603050405020304" pitchFamily="18" charset="0"/>
                <a:ea typeface="Calibri" panose="020F0502020204030204" pitchFamily="34" charset="0"/>
              </a:rPr>
              <a:t>ội dung chính của đoạn thơ trên</a:t>
            </a:r>
            <a:r>
              <a:rPr lang="en-US" sz="2800" b="1">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lphaUcPeriod"/>
            </a:pPr>
            <a:r>
              <a:rPr lang="vi-VN" sz="2800">
                <a:latin typeface="Times New Roman" panose="02020603050405020304" pitchFamily="18" charset="0"/>
                <a:ea typeface="Calibri" panose="020F0502020204030204" pitchFamily="34" charset="0"/>
                <a:cs typeface="Times New Roman" panose="02020603050405020304" pitchFamily="18" charset="0"/>
              </a:rPr>
              <a:t>Ca ngợi </a:t>
            </a:r>
            <a:r>
              <a:rPr lang="en-US" sz="2800">
                <a:latin typeface="Times New Roman" panose="02020603050405020304" pitchFamily="18" charset="0"/>
                <a:ea typeface="Calibri" panose="020F0502020204030204" pitchFamily="34" charset="0"/>
                <a:cs typeface="Times New Roman" panose="02020603050405020304" pitchFamily="18" charset="0"/>
              </a:rPr>
              <a:t>tình</a:t>
            </a:r>
            <a:r>
              <a:rPr lang="vi-VN" sz="2800">
                <a:latin typeface="Times New Roman" panose="02020603050405020304" pitchFamily="18" charset="0"/>
                <a:ea typeface="Calibri" panose="020F0502020204030204" pitchFamily="34" charset="0"/>
                <a:cs typeface="Times New Roman" panose="02020603050405020304" pitchFamily="18" charset="0"/>
              </a:rPr>
              <a:t> cha</a:t>
            </a:r>
            <a:r>
              <a:rPr lang="en-US" sz="2800">
                <a:latin typeface="Times New Roman" panose="02020603050405020304" pitchFamily="18" charset="0"/>
                <a:ea typeface="Calibri" panose="020F0502020204030204" pitchFamily="34" charset="0"/>
                <a:cs typeface="Times New Roman" panose="02020603050405020304" pitchFamily="18" charset="0"/>
              </a:rPr>
              <a:t> con</a:t>
            </a:r>
          </a:p>
          <a:p>
            <a:pPr marL="342900" lvl="0" indent="-342900">
              <a:lnSpc>
                <a:spcPct val="150000"/>
              </a:lnSpc>
              <a:buFont typeface="+mj-lt"/>
              <a:buAutoNum type="alphaUcPeriod"/>
            </a:pPr>
            <a:r>
              <a:rPr lang="vi-VN" sz="2800">
                <a:latin typeface="Times New Roman" panose="02020603050405020304" pitchFamily="18" charset="0"/>
                <a:ea typeface="Calibri" panose="020F0502020204030204" pitchFamily="34" charset="0"/>
                <a:cs typeface="Times New Roman" panose="02020603050405020304" pitchFamily="18" charset="0"/>
              </a:rPr>
              <a:t>Ca ngợi tình bà cháu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UcPeriod"/>
            </a:pPr>
            <a:r>
              <a:rPr lang="vi-VN" sz="2800">
                <a:latin typeface="Times New Roman" panose="02020603050405020304" pitchFamily="18" charset="0"/>
                <a:ea typeface="Calibri" panose="020F0502020204030204" pitchFamily="34" charset="0"/>
                <a:cs typeface="Times New Roman" panose="02020603050405020304" pitchFamily="18" charset="0"/>
              </a:rPr>
              <a:t>Ca ngợi tình bạn bè</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buFont typeface="+mj-lt"/>
              <a:buAutoNum type="alphaUcPeriod"/>
            </a:pPr>
            <a:r>
              <a:rPr lang="vi-VN" sz="2800">
                <a:latin typeface="Times New Roman" panose="02020603050405020304" pitchFamily="18" charset="0"/>
                <a:ea typeface="Calibri" panose="020F0502020204030204" pitchFamily="34" charset="0"/>
                <a:cs typeface="Times New Roman" panose="02020603050405020304" pitchFamily="18" charset="0"/>
              </a:rPr>
              <a:t>Ca ngợi tình anh </a:t>
            </a:r>
            <a:r>
              <a:rPr lang="vi-VN" sz="2800" smtClean="0">
                <a:latin typeface="Times New Roman" panose="02020603050405020304" pitchFamily="18" charset="0"/>
                <a:ea typeface="Calibri" panose="020F0502020204030204" pitchFamily="34" charset="0"/>
                <a:cs typeface="Times New Roman" panose="02020603050405020304" pitchFamily="18" charset="0"/>
              </a:rPr>
              <a:t>em</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058608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7" y="1416865"/>
            <a:ext cx="10849970" cy="4372479"/>
          </a:xfrm>
          <a:prstGeom prst="rect">
            <a:avLst/>
          </a:prstGeom>
        </p:spPr>
        <p:txBody>
          <a:bodyPr wrap="square">
            <a:spAutoFit/>
          </a:bodyPr>
          <a:lstStyle/>
          <a:p>
            <a:pPr>
              <a:lnSpc>
                <a:spcPct val="200000"/>
              </a:lnSpc>
              <a:spcAft>
                <a:spcPts val="800"/>
              </a:spcAft>
            </a:pPr>
            <a:r>
              <a:rPr lang="en-US" sz="2800" b="1" smtClean="0">
                <a:latin typeface="Times New Roman" panose="02020603050405020304" pitchFamily="18" charset="0"/>
                <a:ea typeface="Calibri" panose="020F0502020204030204" pitchFamily="34" charset="0"/>
                <a:cs typeface="Times New Roman" panose="02020603050405020304" pitchFamily="18" charset="0"/>
              </a:rPr>
              <a:t>Câu </a:t>
            </a:r>
            <a:r>
              <a:rPr lang="en-US" sz="2800" b="1">
                <a:latin typeface="Times New Roman" panose="02020603050405020304" pitchFamily="18" charset="0"/>
                <a:ea typeface="Calibri" panose="020F0502020204030204" pitchFamily="34" charset="0"/>
                <a:cs typeface="Times New Roman" panose="02020603050405020304" pitchFamily="18" charset="0"/>
              </a:rPr>
              <a:t>8.</a:t>
            </a:r>
            <a:r>
              <a:rPr lang="en-US" sz="2800">
                <a:latin typeface="Times New Roman" panose="02020603050405020304" pitchFamily="18" charset="0"/>
                <a:ea typeface="Calibri" panose="020F0502020204030204" pitchFamily="34" charset="0"/>
                <a:cs typeface="Times New Roman" panose="02020603050405020304" pitchFamily="18" charset="0"/>
              </a:rPr>
              <a:t> Nhận định nào sau đây nói đúng về nghệ thuật của đoạn thơ?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200000"/>
              </a:lnSpc>
              <a:buFont typeface="+mj-lt"/>
              <a:buAutoNum type="alphaUcPeriod"/>
            </a:pPr>
            <a:r>
              <a:rPr lang="en-US" sz="2800">
                <a:latin typeface="Times New Roman" panose="02020603050405020304" pitchFamily="18" charset="0"/>
                <a:ea typeface="Calibri" panose="020F0502020204030204" pitchFamily="34" charset="0"/>
                <a:cs typeface="Times New Roman" panose="02020603050405020304" pitchFamily="18" charset="0"/>
              </a:rPr>
              <a:t>Gieo thành công vần lưng, ngắt nhịp đa dạng và phong phú.</a:t>
            </a:r>
            <a:endParaRPr lang="en-US" sz="2800">
              <a:latin typeface="Times New Roman" panose="02020603050405020304" pitchFamily="18" charset="0"/>
              <a:cs typeface="Times New Roman" panose="02020603050405020304" pitchFamily="18" charset="0"/>
            </a:endParaRPr>
          </a:p>
          <a:p>
            <a:pPr marL="342900" lvl="0" indent="-342900" algn="just">
              <a:lnSpc>
                <a:spcPct val="200000"/>
              </a:lnSpc>
              <a:buFont typeface="+mj-lt"/>
              <a:buAutoNum type="alphaUcPeriod"/>
            </a:pPr>
            <a:r>
              <a:rPr lang="en-US" sz="2800">
                <a:latin typeface="Times New Roman" panose="02020603050405020304" pitchFamily="18" charset="0"/>
                <a:ea typeface="Calibri" panose="020F0502020204030204" pitchFamily="34" charset="0"/>
                <a:cs typeface="Times New Roman" panose="02020603050405020304" pitchFamily="18" charset="0"/>
              </a:rPr>
              <a:t>Sử dụng thành công biện pháp ẩn dụ, mang giọng điệu của bài hát ru.</a:t>
            </a:r>
            <a:endParaRPr lang="en-US" sz="2800">
              <a:latin typeface="Times New Roman" panose="02020603050405020304" pitchFamily="18" charset="0"/>
              <a:cs typeface="Times New Roman" panose="02020603050405020304" pitchFamily="18" charset="0"/>
            </a:endParaRPr>
          </a:p>
          <a:p>
            <a:pPr marL="342900" lvl="0" indent="-342900" algn="just">
              <a:lnSpc>
                <a:spcPct val="200000"/>
              </a:lnSpc>
              <a:buFont typeface="+mj-lt"/>
              <a:buAutoNum type="alphaUcPeriod"/>
            </a:pPr>
            <a:r>
              <a:rPr lang="en-US" sz="2800">
                <a:latin typeface="Times New Roman" panose="02020603050405020304" pitchFamily="18" charset="0"/>
                <a:ea typeface="Calibri" panose="020F0502020204030204" pitchFamily="34" charset="0"/>
                <a:cs typeface="Times New Roman" panose="02020603050405020304" pitchFamily="18" charset="0"/>
              </a:rPr>
              <a:t>Thể thơ lục bát mang giọng điệu của bài hát ru và biện pháp so sánh.</a:t>
            </a:r>
            <a:endParaRPr lang="en-US" sz="2800">
              <a:latin typeface="Times New Roman" panose="02020603050405020304" pitchFamily="18" charset="0"/>
              <a:cs typeface="Times New Roman" panose="02020603050405020304" pitchFamily="18" charset="0"/>
            </a:endParaRPr>
          </a:p>
          <a:p>
            <a:pPr marL="342900" lvl="0" indent="-342900" algn="just">
              <a:lnSpc>
                <a:spcPct val="200000"/>
              </a:lnSpc>
              <a:spcAft>
                <a:spcPts val="0"/>
              </a:spcAft>
              <a:buFont typeface="+mj-lt"/>
              <a:buAutoNum type="alphaUcPeriod"/>
            </a:pPr>
            <a:r>
              <a:rPr lang="en-US" sz="2800">
                <a:latin typeface="Times New Roman" panose="02020603050405020304" pitchFamily="18" charset="0"/>
                <a:ea typeface="Calibri" panose="020F0502020204030204" pitchFamily="34" charset="0"/>
                <a:cs typeface="Times New Roman" panose="02020603050405020304" pitchFamily="18" charset="0"/>
              </a:rPr>
              <a:t>Kết hợp thành công yếu tố biểu cảm với tự sự và miêu tả hình ảnh cha</a:t>
            </a:r>
            <a:r>
              <a:rPr lang="en-US" sz="280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200338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7230" y="2006221"/>
            <a:ext cx="10153934" cy="3510705"/>
          </a:xfrm>
          <a:prstGeom prst="rect">
            <a:avLst/>
          </a:prstGeom>
        </p:spPr>
        <p:txBody>
          <a:bodyPr wrap="square">
            <a:spAutoFit/>
          </a:bodyPr>
          <a:lstStyle/>
          <a:p>
            <a:pPr>
              <a:lnSpc>
                <a:spcPct val="200000"/>
              </a:lnSpc>
              <a:spcAft>
                <a:spcPts val="800"/>
              </a:spcAft>
            </a:pPr>
            <a:r>
              <a:rPr lang="en-US" sz="2800" b="1" smtClean="0">
                <a:latin typeface="Times New Roman" panose="02020603050405020304" pitchFamily="18" charset="0"/>
                <a:ea typeface="Calibri" panose="020F0502020204030204" pitchFamily="34" charset="0"/>
              </a:rPr>
              <a:t>Câu </a:t>
            </a:r>
            <a:r>
              <a:rPr lang="en-US" sz="2800" b="1">
                <a:latin typeface="Times New Roman" panose="02020603050405020304" pitchFamily="18" charset="0"/>
                <a:ea typeface="Calibri" panose="020F0502020204030204" pitchFamily="34" charset="0"/>
              </a:rPr>
              <a:t>9</a:t>
            </a:r>
            <a:r>
              <a:rPr lang="en-US" sz="2800">
                <a:latin typeface="Times New Roman" panose="02020603050405020304" pitchFamily="18" charset="0"/>
                <a:ea typeface="Calibri" panose="020F0502020204030204" pitchFamily="34" charset="0"/>
              </a:rPr>
              <a:t>: Em h</a:t>
            </a:r>
            <a:r>
              <a:rPr lang="vi-VN" sz="2800">
                <a:latin typeface="Times New Roman" panose="02020603050405020304" pitchFamily="18" charset="0"/>
                <a:ea typeface="Calibri" panose="020F0502020204030204" pitchFamily="34" charset="0"/>
              </a:rPr>
              <a:t>ãy cho biết thông điệp mà tác giả muốn gửi gắm qua </a:t>
            </a:r>
            <a:r>
              <a:rPr lang="en-US" sz="2800">
                <a:latin typeface="Times New Roman" panose="02020603050405020304" pitchFamily="18" charset="0"/>
                <a:ea typeface="Calibri" panose="020F0502020204030204" pitchFamily="34" charset="0"/>
              </a:rPr>
              <a:t>đoạn</a:t>
            </a:r>
            <a:r>
              <a:rPr lang="vi-VN" sz="2800">
                <a:latin typeface="Times New Roman" panose="02020603050405020304" pitchFamily="18" charset="0"/>
                <a:ea typeface="Calibri" panose="020F0502020204030204" pitchFamily="34" charset="0"/>
              </a:rPr>
              <a:t> thơ</a:t>
            </a:r>
            <a:r>
              <a:rPr lang="en-US" sz="2800">
                <a:latin typeface="Times New Roman" panose="02020603050405020304" pitchFamily="18" charset="0"/>
                <a:ea typeface="Calibri" panose="020F0502020204030204" pitchFamily="34" charset="0"/>
              </a:rPr>
              <a:t> trên? </a:t>
            </a:r>
            <a:endParaRPr lang="en-US" sz="2800">
              <a:latin typeface="Times New Roman" panose="02020603050405020304" pitchFamily="18" charset="0"/>
              <a:ea typeface="Times New Roman" panose="02020603050405020304" pitchFamily="18" charset="0"/>
            </a:endParaRPr>
          </a:p>
          <a:p>
            <a:pPr>
              <a:lnSpc>
                <a:spcPct val="200000"/>
              </a:lnSpc>
              <a:spcAft>
                <a:spcPts val="800"/>
              </a:spcAft>
            </a:pPr>
            <a:r>
              <a:rPr lang="en-US" sz="2800" b="1">
                <a:latin typeface="Times New Roman" panose="02020603050405020304" pitchFamily="18" charset="0"/>
                <a:ea typeface="Calibri" panose="020F0502020204030204" pitchFamily="34" charset="0"/>
              </a:rPr>
              <a:t>Câu 10</a:t>
            </a:r>
            <a:r>
              <a:rPr lang="en-US" sz="2800">
                <a:latin typeface="Times New Roman" panose="02020603050405020304" pitchFamily="18" charset="0"/>
                <a:ea typeface="Calibri" panose="020F0502020204030204" pitchFamily="34" charset="0"/>
              </a:rPr>
              <a:t>: Trình</a:t>
            </a:r>
            <a:r>
              <a:rPr lang="vi-VN" sz="2800">
                <a:latin typeface="Times New Roman" panose="02020603050405020304" pitchFamily="18" charset="0"/>
                <a:ea typeface="Calibri" panose="020F0502020204030204" pitchFamily="34" charset="0"/>
              </a:rPr>
              <a:t> bày ngắn gọn suy nghĩ của em về vai trò của người cha  trong gia đình</a:t>
            </a:r>
            <a:r>
              <a:rPr lang="en-US" sz="2800">
                <a:latin typeface="Times New Roman" panose="02020603050405020304" pitchFamily="18" charset="0"/>
                <a:ea typeface="Calibri" panose="020F0502020204030204" pitchFamily="34" charset="0"/>
              </a:rPr>
              <a:t>?</a:t>
            </a:r>
            <a:endParaRPr lang="en-US" sz="280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1769198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id="{6FDC76C2-D69A-4C29-AE4A-99692B3CDCFF}"/>
              </a:ext>
            </a:extLst>
          </p:cNvPr>
          <p:cNvSpPr>
            <a:spLocks noChangeArrowheads="1"/>
          </p:cNvSpPr>
          <p:nvPr/>
        </p:nvSpPr>
        <p:spPr bwMode="auto">
          <a:xfrm>
            <a:off x="4230807" y="652862"/>
            <a:ext cx="3985146" cy="710798"/>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FA17A33E-072A-4DA2-99E1-F8981104256C}"/>
              </a:ext>
            </a:extLst>
          </p:cNvPr>
          <p:cNvSpPr txBox="1"/>
          <p:nvPr/>
        </p:nvSpPr>
        <p:spPr>
          <a:xfrm>
            <a:off x="4099743" y="799398"/>
            <a:ext cx="4116210" cy="556434"/>
          </a:xfrm>
          <a:prstGeom prst="rect">
            <a:avLst/>
          </a:prstGeom>
          <a:noFill/>
        </p:spPr>
        <p:txBody>
          <a:bodyPr wrap="square">
            <a:spAutoFit/>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 ÁN HƯỚNG DẪN</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99897723"/>
              </p:ext>
            </p:extLst>
          </p:nvPr>
        </p:nvGraphicFramePr>
        <p:xfrm>
          <a:off x="513295" y="3084394"/>
          <a:ext cx="11313995" cy="1955867"/>
        </p:xfrm>
        <a:graphic>
          <a:graphicData uri="http://schemas.openxmlformats.org/drawingml/2006/table">
            <a:tbl>
              <a:tblPr firstRow="1" firstCol="1" bandRow="1"/>
              <a:tblGrid>
                <a:gridCol w="1255987">
                  <a:extLst>
                    <a:ext uri="{9D8B030D-6E8A-4147-A177-3AD203B41FA5}">
                      <a16:colId xmlns:a16="http://schemas.microsoft.com/office/drawing/2014/main" val="3015368585"/>
                    </a:ext>
                  </a:extLst>
                </a:gridCol>
                <a:gridCol w="1257251">
                  <a:extLst>
                    <a:ext uri="{9D8B030D-6E8A-4147-A177-3AD203B41FA5}">
                      <a16:colId xmlns:a16="http://schemas.microsoft.com/office/drawing/2014/main" val="3421162395"/>
                    </a:ext>
                  </a:extLst>
                </a:gridCol>
                <a:gridCol w="1257251">
                  <a:extLst>
                    <a:ext uri="{9D8B030D-6E8A-4147-A177-3AD203B41FA5}">
                      <a16:colId xmlns:a16="http://schemas.microsoft.com/office/drawing/2014/main" val="1584808828"/>
                    </a:ext>
                  </a:extLst>
                </a:gridCol>
                <a:gridCol w="1257251">
                  <a:extLst>
                    <a:ext uri="{9D8B030D-6E8A-4147-A177-3AD203B41FA5}">
                      <a16:colId xmlns:a16="http://schemas.microsoft.com/office/drawing/2014/main" val="2497268841"/>
                    </a:ext>
                  </a:extLst>
                </a:gridCol>
                <a:gridCol w="1257251">
                  <a:extLst>
                    <a:ext uri="{9D8B030D-6E8A-4147-A177-3AD203B41FA5}">
                      <a16:colId xmlns:a16="http://schemas.microsoft.com/office/drawing/2014/main" val="1133061903"/>
                    </a:ext>
                  </a:extLst>
                </a:gridCol>
                <a:gridCol w="1257251">
                  <a:extLst>
                    <a:ext uri="{9D8B030D-6E8A-4147-A177-3AD203B41FA5}">
                      <a16:colId xmlns:a16="http://schemas.microsoft.com/office/drawing/2014/main" val="2697188884"/>
                    </a:ext>
                  </a:extLst>
                </a:gridCol>
                <a:gridCol w="1257251">
                  <a:extLst>
                    <a:ext uri="{9D8B030D-6E8A-4147-A177-3AD203B41FA5}">
                      <a16:colId xmlns:a16="http://schemas.microsoft.com/office/drawing/2014/main" val="1686158572"/>
                    </a:ext>
                  </a:extLst>
                </a:gridCol>
                <a:gridCol w="1257251">
                  <a:extLst>
                    <a:ext uri="{9D8B030D-6E8A-4147-A177-3AD203B41FA5}">
                      <a16:colId xmlns:a16="http://schemas.microsoft.com/office/drawing/2014/main" val="2413191450"/>
                    </a:ext>
                  </a:extLst>
                </a:gridCol>
                <a:gridCol w="1257251">
                  <a:extLst>
                    <a:ext uri="{9D8B030D-6E8A-4147-A177-3AD203B41FA5}">
                      <a16:colId xmlns:a16="http://schemas.microsoft.com/office/drawing/2014/main" val="3065548360"/>
                    </a:ext>
                  </a:extLst>
                </a:gridCol>
              </a:tblGrid>
              <a:tr h="718252">
                <a:tc>
                  <a:txBody>
                    <a:bodyPr/>
                    <a:lstStyle/>
                    <a:p>
                      <a:pPr algn="just">
                        <a:lnSpc>
                          <a:spcPct val="150000"/>
                        </a:lnSpc>
                        <a:spcAft>
                          <a:spcPts val="0"/>
                        </a:spcAft>
                        <a:tabLst>
                          <a:tab pos="57150" algn="l"/>
                        </a:tabLst>
                      </a:pPr>
                      <a:r>
                        <a:rPr lang="vi-VN" sz="2800" b="1">
                          <a:solidFill>
                            <a:srgbClr val="000000"/>
                          </a:solidFill>
                          <a:effectLst/>
                          <a:latin typeface="+mj-lt"/>
                          <a:ea typeface="Times New Roman" panose="02020603050405020304" pitchFamily="18" charset="0"/>
                          <a:cs typeface="Times New Roman" panose="02020603050405020304" pitchFamily="18" charset="0"/>
                        </a:rPr>
                        <a:t>Câu</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mj-lt"/>
                          <a:ea typeface="Times New Roman" panose="02020603050405020304" pitchFamily="18" charset="0"/>
                          <a:cs typeface="Times New Roman" panose="02020603050405020304" pitchFamily="18" charset="0"/>
                        </a:rPr>
                        <a:t>1</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mj-lt"/>
                          <a:ea typeface="Times New Roman" panose="02020603050405020304" pitchFamily="18" charset="0"/>
                          <a:cs typeface="Times New Roman" panose="02020603050405020304" pitchFamily="18" charset="0"/>
                        </a:rPr>
                        <a:t>2</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mj-lt"/>
                          <a:ea typeface="Times New Roman" panose="02020603050405020304" pitchFamily="18" charset="0"/>
                          <a:cs typeface="Times New Roman" panose="02020603050405020304" pitchFamily="18" charset="0"/>
                        </a:rPr>
                        <a:t>3</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mj-lt"/>
                          <a:ea typeface="Times New Roman" panose="02020603050405020304" pitchFamily="18" charset="0"/>
                          <a:cs typeface="Times New Roman" panose="02020603050405020304" pitchFamily="18" charset="0"/>
                        </a:rPr>
                        <a:t>4</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mj-lt"/>
                          <a:ea typeface="Times New Roman" panose="02020603050405020304" pitchFamily="18" charset="0"/>
                          <a:cs typeface="Times New Roman" panose="02020603050405020304" pitchFamily="18" charset="0"/>
                        </a:rPr>
                        <a:t>5</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mj-lt"/>
                          <a:ea typeface="Times New Roman" panose="02020603050405020304" pitchFamily="18" charset="0"/>
                          <a:cs typeface="Times New Roman" panose="02020603050405020304" pitchFamily="18" charset="0"/>
                        </a:rPr>
                        <a:t>6</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b="1">
                          <a:effectLst/>
                          <a:latin typeface="+mj-lt"/>
                          <a:ea typeface="Times New Roman" panose="02020603050405020304" pitchFamily="18" charset="0"/>
                          <a:cs typeface="Times New Roman" panose="02020603050405020304" pitchFamily="18" charset="0"/>
                        </a:rPr>
                        <a:t>7</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en-US" sz="2800" smtClean="0">
                          <a:effectLst/>
                          <a:latin typeface="+mj-lt"/>
                          <a:ea typeface="Times New Roman" panose="02020603050405020304" pitchFamily="18" charset="0"/>
                          <a:cs typeface="Times New Roman" panose="02020603050405020304" pitchFamily="18" charset="0"/>
                        </a:rPr>
                        <a:t>8</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09348590"/>
                  </a:ext>
                </a:extLst>
              </a:tr>
              <a:tr h="1237615">
                <a:tc>
                  <a:txBody>
                    <a:bodyPr/>
                    <a:lstStyle/>
                    <a:p>
                      <a:pPr algn="just">
                        <a:lnSpc>
                          <a:spcPct val="150000"/>
                        </a:lnSpc>
                        <a:spcAft>
                          <a:spcPts val="0"/>
                        </a:spcAft>
                        <a:tabLst>
                          <a:tab pos="57150" algn="l"/>
                        </a:tabLst>
                      </a:pPr>
                      <a:r>
                        <a:rPr lang="vi-VN" sz="2800" b="1">
                          <a:solidFill>
                            <a:srgbClr val="000000"/>
                          </a:solidFill>
                          <a:effectLst/>
                          <a:latin typeface="+mj-lt"/>
                          <a:ea typeface="Times New Roman" panose="02020603050405020304" pitchFamily="18" charset="0"/>
                          <a:cs typeface="Times New Roman" panose="02020603050405020304" pitchFamily="18" charset="0"/>
                        </a:rPr>
                        <a:t>Đáp án</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smtClean="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smtClean="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smtClean="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30000"/>
                        </a:lnSpc>
                        <a:spcAft>
                          <a:spcPts val="0"/>
                        </a:spcAft>
                      </a:pPr>
                      <a:r>
                        <a:rPr lang="en-US" sz="2800" b="1" smtClean="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545957708"/>
                  </a:ext>
                </a:extLst>
              </a:tr>
            </a:tbl>
          </a:graphicData>
        </a:graphic>
      </p:graphicFrame>
    </p:spTree>
    <p:custDataLst>
      <p:tags r:id="rId1"/>
    </p:custDataLst>
    <p:extLst>
      <p:ext uri="{BB962C8B-B14F-4D97-AF65-F5344CB8AC3E}">
        <p14:creationId xmlns:p14="http://schemas.microsoft.com/office/powerpoint/2010/main" val="145923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0" y="1392072"/>
            <a:ext cx="10426889" cy="4269887"/>
          </a:xfrm>
          <a:prstGeom prst="rect">
            <a:avLst/>
          </a:prstGeom>
        </p:spPr>
        <p:txBody>
          <a:bodyPr wrap="square">
            <a:spAutoFit/>
          </a:bodyPr>
          <a:lstStyle/>
          <a:p>
            <a:pPr indent="180340" algn="just">
              <a:lnSpc>
                <a:spcPct val="200000"/>
              </a:lnSpc>
              <a:spcAft>
                <a:spcPts val="0"/>
              </a:spcAft>
            </a:pPr>
            <a:r>
              <a:rPr lang="en-US" sz="2800" b="1">
                <a:latin typeface="Times New Roman" panose="02020603050405020304" pitchFamily="18" charset="0"/>
                <a:ea typeface="Calibri" panose="020F0502020204030204" pitchFamily="34" charset="0"/>
              </a:rPr>
              <a:t>Câu 9:</a:t>
            </a:r>
            <a:endParaRPr lang="en-US" sz="2800">
              <a:latin typeface="Times New Roman" panose="02020603050405020304" pitchFamily="18" charset="0"/>
              <a:ea typeface="Times New Roman" panose="02020603050405020304" pitchFamily="18" charset="0"/>
            </a:endParaRPr>
          </a:p>
          <a:p>
            <a:pPr indent="180340" algn="just">
              <a:lnSpc>
                <a:spcPct val="200000"/>
              </a:lnSpc>
              <a:spcAft>
                <a:spcPts val="0"/>
              </a:spcAft>
            </a:pPr>
            <a:r>
              <a:rPr lang="en-US" sz="2800">
                <a:latin typeface="Times New Roman" panose="02020603050405020304" pitchFamily="18" charset="0"/>
                <a:ea typeface="Calibri" panose="020F0502020204030204" pitchFamily="34" charset="0"/>
              </a:rPr>
              <a:t> HS có thể trình bày được những suy nghĩ, nhận thức riêng, song có thể diễn đạt theo các ý sau: </a:t>
            </a:r>
            <a:endParaRPr lang="en-US" sz="2800">
              <a:latin typeface="Times New Roman" panose="02020603050405020304" pitchFamily="18" charset="0"/>
              <a:ea typeface="Times New Roman" panose="02020603050405020304" pitchFamily="18" charset="0"/>
            </a:endParaRPr>
          </a:p>
          <a:p>
            <a:pPr algn="just">
              <a:lnSpc>
                <a:spcPct val="200000"/>
              </a:lnSpc>
              <a:spcAft>
                <a:spcPts val="0"/>
              </a:spcAft>
            </a:pPr>
            <a:r>
              <a:rPr lang="en-US" sz="2800">
                <a:latin typeface="Times New Roman" panose="02020603050405020304" pitchFamily="18" charset="0"/>
                <a:ea typeface="Calibri" panose="020F0502020204030204" pitchFamily="34" charset="0"/>
              </a:rPr>
              <a:t> - </a:t>
            </a:r>
            <a:r>
              <a:rPr lang="vi-VN" sz="2800">
                <a:latin typeface="Times New Roman" panose="02020603050405020304" pitchFamily="18" charset="0"/>
                <a:ea typeface="Calibri" panose="020F0502020204030204" pitchFamily="34" charset="0"/>
              </a:rPr>
              <a:t>Hãy biết trân trọng những hi sinh, những yêu thương của cha dành cho con</a:t>
            </a:r>
            <a:r>
              <a:rPr lang="en-US" sz="2800">
                <a:latin typeface="Times New Roman" panose="02020603050405020304" pitchFamily="18" charset="0"/>
                <a:ea typeface="Calibri" panose="020F0502020204030204" pitchFamily="34" charset="0"/>
              </a:rPr>
              <a:t>,…</a:t>
            </a:r>
            <a:endParaRPr lang="en-US" sz="280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5018500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3581" y="2019869"/>
            <a:ext cx="10112991" cy="3254865"/>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Calibri" panose="020F0502020204030204" pitchFamily="34" charset="0"/>
              </a:rPr>
              <a:t>Câu 10:</a:t>
            </a:r>
            <a:endParaRPr lang="en-US" sz="2800">
              <a:latin typeface="Times New Roman" panose="02020603050405020304" pitchFamily="18" charset="0"/>
              <a:ea typeface="Times New Roman" panose="02020603050405020304" pitchFamily="18" charset="0"/>
            </a:endParaRPr>
          </a:p>
          <a:p>
            <a:pPr indent="180340" algn="just">
              <a:lnSpc>
                <a:spcPct val="150000"/>
              </a:lnSpc>
              <a:spcAft>
                <a:spcPts val="0"/>
              </a:spcAft>
            </a:pPr>
            <a:r>
              <a:rPr lang="en-US" sz="2800">
                <a:latin typeface="Times New Roman" panose="02020603050405020304" pitchFamily="18" charset="0"/>
                <a:ea typeface="Calibri" panose="020F0502020204030204" pitchFamily="34" charset="0"/>
              </a:rPr>
              <a:t>HS bộc lộ tự do suy nghĩ của bản thân về vai trò của người cha, có thể diễn đạt theo các ý sau:</a:t>
            </a:r>
            <a:endParaRPr lang="en-US" sz="2800">
              <a:latin typeface="Times New Roman" panose="02020603050405020304" pitchFamily="18" charset="0"/>
              <a:ea typeface="Times New Roman" panose="02020603050405020304" pitchFamily="18" charset="0"/>
            </a:endParaRPr>
          </a:p>
          <a:p>
            <a:pPr>
              <a:lnSpc>
                <a:spcPct val="150000"/>
              </a:lnSpc>
            </a:pPr>
            <a:r>
              <a:rPr lang="en-US" sz="2800">
                <a:latin typeface="Times New Roman" panose="02020603050405020304" pitchFamily="18" charset="0"/>
                <a:ea typeface="Calibri" panose="020F0502020204030204" pitchFamily="34" charset="0"/>
              </a:rPr>
              <a:t> - </a:t>
            </a:r>
            <a:r>
              <a:rPr lang="vi-VN" sz="2800">
                <a:latin typeface="Times New Roman" panose="02020603050405020304" pitchFamily="18" charset="0"/>
                <a:ea typeface="Calibri" panose="020F0502020204030204" pitchFamily="34" charset="0"/>
              </a:rPr>
              <a:t>Cha là trụ cột trong gia đình, là chỗ dựa vững chắc cho mọi thành viên ....</a:t>
            </a:r>
            <a:endParaRPr lang="en-US" sz="2800"/>
          </a:p>
        </p:txBody>
      </p:sp>
    </p:spTree>
    <p:custDataLst>
      <p:tags r:id="rId1"/>
    </p:custDataLst>
    <p:extLst>
      <p:ext uri="{BB962C8B-B14F-4D97-AF65-F5344CB8AC3E}">
        <p14:creationId xmlns:p14="http://schemas.microsoft.com/office/powerpoint/2010/main" val="18375487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639" y="2265528"/>
            <a:ext cx="10399594" cy="2219838"/>
          </a:xfrm>
          <a:prstGeom prst="rect">
            <a:avLst/>
          </a:prstGeom>
        </p:spPr>
        <p:txBody>
          <a:bodyPr wrap="square">
            <a:spAutoFit/>
          </a:bodyPr>
          <a:lstStyle/>
          <a:p>
            <a:pPr>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rPr>
              <a:t>Đề bài:</a:t>
            </a:r>
            <a:r>
              <a:rPr lang="en-US" sz="3200">
                <a:solidFill>
                  <a:srgbClr val="000000"/>
                </a:solidFill>
                <a:latin typeface="Times New Roman" panose="02020603050405020304" pitchFamily="18" charset="0"/>
                <a:ea typeface="Times New Roman" panose="02020603050405020304" pitchFamily="18" charset="0"/>
              </a:rPr>
              <a:t> Hãy tưởng tượng em là người đang là người trò chuyện với mây và sóng. Viết đoạn văn (khoảng 5-7 câu) về cuộc trò chuyện.</a:t>
            </a:r>
            <a:endParaRPr lang="en-US" sz="320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75011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824" y="1449402"/>
            <a:ext cx="11104728" cy="4832092"/>
          </a:xfrm>
          <a:prstGeom prst="rect">
            <a:avLst/>
          </a:prstGeom>
        </p:spPr>
        <p:txBody>
          <a:bodyPr wrap="square">
            <a:spAutoFit/>
          </a:bodyPr>
          <a:lstStyle/>
          <a:p>
            <a:pPr algn="just"/>
            <a:r>
              <a:rPr lang="vi-VN"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GV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 ý bài tập này cho HS về nhà làm.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GV hướng dẫn HS cần đảm bảo các yêu cầu về:</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 dung đoạn văn : GV cần khơi gợi một số yêu cầu chính, nhưng cũng cần tôn trọng sự tưởng tượng, suy nghĩ cá nhân của mỗi HS.</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Ngôi kể: thứ nhất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Xác định được hoàn cảnh của cuộc gặp gỡ của em với người trên mây, trên sóng (không gian, thời gian nào?).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Xác định được diễn biến cuộc gặp gỡ: cử chỉ, lời nói, hành động, ý nghĩ của em về mây và sóng? Mây và sóng có thái độ hành động, ...thế nào?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Sắp xếp sự việc hợp lí</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Cảm xúc của em khi đọc đoạn thơ đó</a:t>
            </a:r>
            <a:r>
              <a:rPr lang="vi-VN"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757000" y="473838"/>
            <a:ext cx="2268570" cy="523220"/>
          </a:xfrm>
          <a:prstGeom prst="rect">
            <a:avLst/>
          </a:prstGeom>
        </p:spPr>
        <p:txBody>
          <a:bodyPr wrap="none">
            <a:spAutoFit/>
          </a:bodyPr>
          <a:lstStyle/>
          <a:p>
            <a:pPr algn="ctr">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 ý làm bài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8738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741" y="2088107"/>
            <a:ext cx="10945504" cy="2546338"/>
          </a:xfrm>
          <a:prstGeom prst="rect">
            <a:avLst/>
          </a:prstGeom>
        </p:spPr>
        <p:txBody>
          <a:bodyPr wrap="square">
            <a:spAutoFit/>
          </a:bodyPr>
          <a:lstStyle/>
          <a:p>
            <a:pPr algn="just">
              <a:lnSpc>
                <a:spcPct val="200000"/>
              </a:lnSpc>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Hình thức đoạn văn: Câu mở đoạn: Cần giới thiệu hoàn cảnh, tình huống gặp gỡ của em với mây và sóng. Các câu tiếp theo cần kể lại diễn biến cuộc gặp gỡ đó. Câu kết đoạn lời chào, cảm xúc của em về cuộc gặp gỡ.</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712649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10" y="642217"/>
            <a:ext cx="11327642" cy="6124754"/>
          </a:xfrm>
          <a:prstGeom prst="rect">
            <a:avLst/>
          </a:prstGeom>
        </p:spPr>
        <p:txBody>
          <a:bodyPr wrap="square">
            <a:spAutoFit/>
          </a:bodyPr>
          <a:lstStyle/>
          <a:p>
            <a:pPr algn="just">
              <a:spcAft>
                <a:spcPts val="0"/>
              </a:spcAft>
            </a:pPr>
            <a:r>
              <a:rPr lang="en-US" sz="2800" smtClean="0">
                <a:latin typeface="Times New Roman" panose="02020603050405020304" pitchFamily="18" charset="0"/>
                <a:ea typeface="Times New Roman" panose="02020603050405020304" pitchFamily="18" charset="0"/>
              </a:rPr>
              <a:t>       Hôm </a:t>
            </a:r>
            <a:r>
              <a:rPr lang="en-US" sz="2800">
                <a:latin typeface="Times New Roman" panose="02020603050405020304" pitchFamily="18" charset="0"/>
                <a:ea typeface="Times New Roman" panose="02020603050405020304" pitchFamily="18" charset="0"/>
              </a:rPr>
              <a:t>ấy, mình đang ngồi chơi ngoài sân nhà, một chị mây hồng nhún mình xuống, mỉm cười rồi cất tiếng chào mình, chị rủ mình đi chơi với chị “Đi chơi với chị đi! Rồi em sẽ rất thích”, nơi mình đến là bình minh lấp lánh ánh vàng” (1). Tôi háo hức lắm, tôi khao khát được ngao du đây đó, ngắm bình minh, được bồng bềnh trên những đám mây xanh thắm, được nô cùng gió trên những thảo nguyên mênh mông... , tôi muốn đi cùng chị (2). Nhưng chợt nhìn thấy chiếc nón của mẹ treo trên tường, tôi nhớ mẹ, mà mẹ cũng nhớ tôi lắm, tôi thì thầm “Mẹ em đợi em ở nhà, em không thể đi được ạ!” (3). Chị nhìn mình mỉm cười, chị hứa sẽ xuống chơi cùng mình và kể cho mình nghe về những chuyến đi bí ẩn của chị (4). Mình nói: “Tạm biệt chị yêu nhé!”, sau đó mình bước chân vào trong nhà, ngước nhìn lên mái nhà mình ngỡ đây là bầu trời xanh thẳm, và đôi bàn tay ấm áp của mẹ, nụ cười hiền hậu của mẹ sẽ âu yếm vuốt ve mái tóc mình (5). Không, ngôi nhà mình, ở bên mẹ mình, mình giống như đang sống trong một thế giới diệu kì! (6) </a:t>
            </a:r>
            <a:endParaRPr lang="en-US" sz="28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314682" y="118997"/>
            <a:ext cx="3491661" cy="523220"/>
          </a:xfrm>
          <a:prstGeom prst="rect">
            <a:avLst/>
          </a:prstGeom>
        </p:spPr>
        <p:txBody>
          <a:bodyPr wrap="none">
            <a:spAutoFit/>
          </a:bodyPr>
          <a:lstStyle/>
          <a:p>
            <a:pPr>
              <a:spcAft>
                <a:spcPts val="0"/>
              </a:spcAft>
            </a:pPr>
            <a:r>
              <a:rPr lang="en-US" sz="2800" b="1">
                <a:solidFill>
                  <a:srgbClr val="FF0000"/>
                </a:solidFill>
                <a:latin typeface="Times New Roman" panose="02020603050405020304" pitchFamily="18" charset="0"/>
                <a:ea typeface="Times New Roman" panose="02020603050405020304" pitchFamily="18" charset="0"/>
              </a:rPr>
              <a:t>Đoạn văn tham khảo</a:t>
            </a:r>
            <a:r>
              <a:rPr lang="en-US" sz="2800">
                <a:solidFill>
                  <a:srgbClr val="FF0000"/>
                </a:solidFill>
                <a:latin typeface="Times New Roman" panose="02020603050405020304" pitchFamily="18" charset="0"/>
                <a:ea typeface="Times New Roman" panose="02020603050405020304" pitchFamily="18" charset="0"/>
              </a:rPr>
              <a:t>:</a:t>
            </a:r>
          </a:p>
        </p:txBody>
      </p:sp>
    </p:spTree>
    <p:custDataLst>
      <p:tags r:id="rId1"/>
    </p:custDataLst>
    <p:extLst>
      <p:ext uri="{BB962C8B-B14F-4D97-AF65-F5344CB8AC3E}">
        <p14:creationId xmlns:p14="http://schemas.microsoft.com/office/powerpoint/2010/main" val="378853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823" y="204929"/>
            <a:ext cx="11022843" cy="6478184"/>
          </a:xfrm>
          <a:prstGeom prst="rect">
            <a:avLst/>
          </a:prstGeom>
        </p:spPr>
        <p:txBody>
          <a:bodyPr wrap="square">
            <a:spAutoFit/>
          </a:bodyPr>
          <a:lstStyle/>
          <a:p>
            <a:pPr algn="just">
              <a:lnSpc>
                <a:spcPct val="150000"/>
              </a:lnSpc>
              <a:spcAft>
                <a:spcPts val="0"/>
              </a:spcAft>
              <a:tabLst>
                <a:tab pos="1386840" algn="l"/>
              </a:tabLst>
            </a:pPr>
            <a:r>
              <a:rPr lang="en-US" sz="2800" b="1">
                <a:solidFill>
                  <a:srgbClr val="4472C4"/>
                </a:solidFill>
                <a:latin typeface="Times New Roman" panose="02020603050405020304" pitchFamily="18" charset="0"/>
                <a:ea typeface="Times New Roman" panose="02020603050405020304" pitchFamily="18" charset="0"/>
              </a:rPr>
              <a:t>b. Tình mẹ con</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1386840" algn="l"/>
              </a:tabLst>
            </a:pPr>
            <a:r>
              <a:rPr lang="en-US" sz="2800" b="1">
                <a:latin typeface="Times New Roman" panose="02020603050405020304" pitchFamily="18" charset="0"/>
                <a:ea typeface="Times New Roman" panose="02020603050405020304" pitchFamily="18" charset="0"/>
              </a:rPr>
              <a:t>* Em bé rất yêu mẹ:</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1386840" algn="l"/>
              </a:tabLst>
            </a:pPr>
            <a:r>
              <a:rPr lang="en-US" sz="2800">
                <a:latin typeface="Times New Roman" panose="02020603050405020304" pitchFamily="18" charset="0"/>
                <a:ea typeface="Times New Roman" panose="02020603050405020304" pitchFamily="18" charset="0"/>
              </a:rPr>
              <a:t>+ Em mong muốn được ở bên mẹ, vui chơi cùng mẹ. Lời mời gọi em bé đi chơi của những người ở trên mây, dưới sóng rất tha thiết lặp đi lặp lại, sự từ chối của em bé vì thế càng cương quyết hơn.</a:t>
            </a:r>
          </a:p>
          <a:p>
            <a:pPr algn="just">
              <a:lnSpc>
                <a:spcPct val="150000"/>
              </a:lnSpc>
              <a:spcAft>
                <a:spcPts val="0"/>
              </a:spcAft>
              <a:tabLst>
                <a:tab pos="1386840" algn="l"/>
              </a:tabLst>
            </a:pPr>
            <a:r>
              <a:rPr lang="en-US" sz="2800">
                <a:latin typeface="Times New Roman" panose="02020603050405020304" pitchFamily="18" charset="0"/>
                <a:ea typeface="Times New Roman" panose="02020603050405020304" pitchFamily="18" charset="0"/>
              </a:rPr>
              <a:t>+ Bên mẹ, em đã sáng tạo ra trò chơi thú vị hấp dẫn, để mẹ cùng vui chơi với em.</a:t>
            </a:r>
          </a:p>
          <a:p>
            <a:pPr algn="just">
              <a:lnSpc>
                <a:spcPct val="150000"/>
              </a:lnSpc>
              <a:spcAft>
                <a:spcPts val="0"/>
              </a:spcAft>
              <a:tabLst>
                <a:tab pos="1386840" algn="l"/>
              </a:tabLst>
            </a:pPr>
            <a:r>
              <a:rPr lang="en-US" sz="2800">
                <a:latin typeface="Times New Roman" panose="02020603050405020304" pitchFamily="18" charset="0"/>
                <a:ea typeface="Times New Roman" panose="02020603050405020304" pitchFamily="18" charset="0"/>
              </a:rPr>
              <a:t>+ Trong trò chơi ấy, em bé vừa được thỏa ước mong làm mây, làm sóng tinh nghịch, bay cao, lan xa phiêu du khắp chốn; lại vừa được quấn quýt bên mẹ - như mây quấn quýt trăng, như sóng vui đùa bên bờ biển</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31373734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741" y="1924333"/>
            <a:ext cx="10959152" cy="3892861"/>
          </a:xfrm>
          <a:prstGeom prst="rect">
            <a:avLst/>
          </a:prstGeom>
        </p:spPr>
        <p:txBody>
          <a:bodyPr wrap="square">
            <a:spAutoFit/>
          </a:bodyPr>
          <a:lstStyle/>
          <a:p>
            <a:pPr algn="just">
              <a:lnSpc>
                <a:spcPct val="150000"/>
              </a:lnSpc>
              <a:spcAft>
                <a:spcPts val="0"/>
              </a:spcAft>
              <a:tabLst>
                <a:tab pos="152400" algn="l"/>
              </a:tabLst>
            </a:pPr>
            <a:r>
              <a:rPr lang="de-DE" sz="2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Hoàn thiện các nội dung của buổi học;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Chuẩn bị cho buổi học sau: Ôn tập Vb: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 thơ “Mẹ và quả” của Nguyễn Khoa Điềm.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tabLst>
                <a:tab pos="723900" algn="l"/>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Câu hỏi:</a:t>
            </a:r>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các văn bản trong bài học 7: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 cánh buồm, Mây và sóng,</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Mẹ và quả”,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nhận thấy những điều nào quan trọng nhất để có thể gắn kết các thành viên trong gia đình</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3984495" y="528429"/>
            <a:ext cx="3950056" cy="661207"/>
          </a:xfrm>
          <a:prstGeom prst="rect">
            <a:avLst/>
          </a:prstGeom>
        </p:spPr>
        <p:txBody>
          <a:bodyPr wrap="none">
            <a:spAutoFit/>
          </a:bodyPr>
          <a:lstStyle/>
          <a:p>
            <a:pPr algn="ctr">
              <a:lnSpc>
                <a:spcPct val="150000"/>
              </a:lnSpc>
              <a:spcAft>
                <a:spcPts val="0"/>
              </a:spcAft>
              <a:tabLst>
                <a:tab pos="152400" algn="l"/>
              </a:tabLst>
            </a:pPr>
            <a:r>
              <a:rPr lang="de-DE"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DẪN TỰ HỌC</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8003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051" y="1510563"/>
            <a:ext cx="11213910" cy="4401205"/>
          </a:xfrm>
          <a:prstGeom prst="rect">
            <a:avLst/>
          </a:prstGeom>
        </p:spPr>
        <p:txBody>
          <a:bodyPr wrap="square">
            <a:spAutoFit/>
          </a:bodyPr>
          <a:lstStyle/>
          <a:p>
            <a:pPr>
              <a:lnSpc>
                <a:spcPct val="200000"/>
              </a:lnSpc>
              <a:spcAft>
                <a:spcPts val="0"/>
              </a:spcAft>
              <a:tabLst>
                <a:tab pos="723900" algn="l"/>
              </a:tabLst>
            </a:pPr>
            <a:r>
              <a:rPr lang="en-US" sz="2800" smtClean="0">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Mọi thành viên trong gia đình luôn yêu thương, chia sẻ, gắn kết với nhau.</a:t>
            </a:r>
            <a:endParaRPr lang="en-US" sz="2800">
              <a:latin typeface="Times New Roman" panose="02020603050405020304" pitchFamily="18" charset="0"/>
              <a:ea typeface="Times New Roman" panose="02020603050405020304" pitchFamily="18" charset="0"/>
            </a:endParaRPr>
          </a:p>
          <a:p>
            <a:pPr>
              <a:lnSpc>
                <a:spcPct val="200000"/>
              </a:lnSpc>
              <a:spcAft>
                <a:spcPts val="0"/>
              </a:spcAft>
              <a:tabLst>
                <a:tab pos="723900" algn="l"/>
              </a:tabLst>
            </a:pPr>
            <a:r>
              <a:rPr lang="en-US" sz="2800">
                <a:solidFill>
                  <a:srgbClr val="000000"/>
                </a:solidFill>
                <a:latin typeface="Times New Roman" panose="02020603050405020304" pitchFamily="18" charset="0"/>
                <a:ea typeface="Times New Roman" panose="02020603050405020304" pitchFamily="18" charset="0"/>
              </a:rPr>
              <a:t>- Sự gắn kết đó phải ở cả hai phía, trao đi và nhận lại.</a:t>
            </a:r>
            <a:endParaRPr lang="en-US" sz="2800">
              <a:latin typeface="Times New Roman" panose="02020603050405020304" pitchFamily="18" charset="0"/>
              <a:ea typeface="Times New Roman" panose="02020603050405020304" pitchFamily="18" charset="0"/>
            </a:endParaRPr>
          </a:p>
          <a:p>
            <a:pPr>
              <a:lnSpc>
                <a:spcPct val="200000"/>
              </a:lnSpc>
              <a:spcAft>
                <a:spcPts val="0"/>
              </a:spcAft>
              <a:tabLst>
                <a:tab pos="723900" algn="l"/>
              </a:tabLst>
            </a:pPr>
            <a:r>
              <a:rPr lang="en-US" sz="2800">
                <a:solidFill>
                  <a:srgbClr val="000000"/>
                </a:solidFill>
                <a:latin typeface="Times New Roman" panose="02020603050405020304" pitchFamily="18" charset="0"/>
                <a:ea typeface="Times New Roman" panose="02020603050405020304" pitchFamily="18" charset="0"/>
              </a:rPr>
              <a:t>- Tôn trọng sự khác biệt, biết gạt bỏ những cảm xúc ghen ghét, đố kị, trân trọng những điểm mạnh của các thành viên, động viên cổ vũ cho người thân để họ có điều kiện phát triển bản thân. </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5566826" y="623964"/>
            <a:ext cx="1031051" cy="523220"/>
          </a:xfrm>
          <a:prstGeom prst="rect">
            <a:avLst/>
          </a:prstGeom>
        </p:spPr>
        <p:txBody>
          <a:bodyPr wrap="none">
            <a:spAutoFit/>
          </a:bodyPr>
          <a:lstStyle/>
          <a:p>
            <a:pPr algn="ctr">
              <a:spcAft>
                <a:spcPts val="0"/>
              </a:spcAft>
              <a:tabLst>
                <a:tab pos="723900" algn="l"/>
              </a:tabLst>
            </a:pPr>
            <a:r>
              <a:rPr lang="en-US" sz="2800" b="1">
                <a:solidFill>
                  <a:srgbClr val="FF0000"/>
                </a:solidFill>
                <a:latin typeface="Times New Roman" panose="02020603050405020304" pitchFamily="18" charset="0"/>
                <a:ea typeface="Times New Roman" panose="02020603050405020304" pitchFamily="18" charset="0"/>
              </a:rPr>
              <a:t>Gợi ý</a:t>
            </a:r>
            <a:endParaRPr lang="en-US" sz="2800">
              <a:solidFill>
                <a:srgbClr val="FF0000"/>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7855823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3CB4A3D-C30D-4955-8E03-5BB3D67E921F"/>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1\uFFFD{EC092C35-68D7-4E4B-BA60-64E915D1E594}&quot;,&quot;D:\\24-25\\WEB\\gadt\\kỳ 2\\Nguyet\\BÀI 7 DT CD LỚP 7&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VB2- MÂY VÀ SÓNG"/>
</p:tagLst>
</file>

<file path=ppt/tags/tag10.xml><?xml version="1.0" encoding="utf-8"?>
<p:tagLst xmlns:a="http://schemas.openxmlformats.org/drawingml/2006/main" xmlns:r="http://schemas.openxmlformats.org/officeDocument/2006/relationships" xmlns:p="http://schemas.openxmlformats.org/presentationml/2006/main">
  <p:tag name="GENSWF_SLIDE_UID" val="{5EDE7FC2-3C86-4D3A-B933-0FA90471CF7E}:430"/>
</p:tagLst>
</file>

<file path=ppt/tags/tag11.xml><?xml version="1.0" encoding="utf-8"?>
<p:tagLst xmlns:a="http://schemas.openxmlformats.org/drawingml/2006/main" xmlns:r="http://schemas.openxmlformats.org/officeDocument/2006/relationships" xmlns:p="http://schemas.openxmlformats.org/presentationml/2006/main">
  <p:tag name="GENSWF_SLIDE_UID" val="{D4A3D2FE-EA5D-4AB0-9504-BF0D7D1E2C81}:431"/>
</p:tagLst>
</file>

<file path=ppt/tags/tag12.xml><?xml version="1.0" encoding="utf-8"?>
<p:tagLst xmlns:a="http://schemas.openxmlformats.org/drawingml/2006/main" xmlns:r="http://schemas.openxmlformats.org/officeDocument/2006/relationships" xmlns:p="http://schemas.openxmlformats.org/presentationml/2006/main">
  <p:tag name="GENSWF_SLIDE_UID" val="{F099E5DF-9BE9-4963-A2E4-BB1F9DA444A1}:432"/>
</p:tagLst>
</file>

<file path=ppt/tags/tag13.xml><?xml version="1.0" encoding="utf-8"?>
<p:tagLst xmlns:a="http://schemas.openxmlformats.org/drawingml/2006/main" xmlns:r="http://schemas.openxmlformats.org/officeDocument/2006/relationships" xmlns:p="http://schemas.openxmlformats.org/presentationml/2006/main">
  <p:tag name="GENSWF_SLIDE_UID" val="{576EC738-A7FA-4EC0-85F1-7731040B295E}:422"/>
</p:tagLst>
</file>

<file path=ppt/tags/tag14.xml><?xml version="1.0" encoding="utf-8"?>
<p:tagLst xmlns:a="http://schemas.openxmlformats.org/drawingml/2006/main" xmlns:r="http://schemas.openxmlformats.org/officeDocument/2006/relationships" xmlns:p="http://schemas.openxmlformats.org/presentationml/2006/main">
  <p:tag name="GENSWF_SLIDE_UID" val="{A0413179-E2C0-4A0A-8BE1-1E2EC8FE14CA}:423"/>
</p:tagLst>
</file>

<file path=ppt/tags/tag15.xml><?xml version="1.0" encoding="utf-8"?>
<p:tagLst xmlns:a="http://schemas.openxmlformats.org/drawingml/2006/main" xmlns:r="http://schemas.openxmlformats.org/officeDocument/2006/relationships" xmlns:p="http://schemas.openxmlformats.org/presentationml/2006/main">
  <p:tag name="GENSWF_SLIDE_UID" val="{68D931B9-AAAB-4123-BBE5-CB054C39D70F}:424"/>
</p:tagLst>
</file>

<file path=ppt/tags/tag16.xml><?xml version="1.0" encoding="utf-8"?>
<p:tagLst xmlns:a="http://schemas.openxmlformats.org/drawingml/2006/main" xmlns:r="http://schemas.openxmlformats.org/officeDocument/2006/relationships" xmlns:p="http://schemas.openxmlformats.org/presentationml/2006/main">
  <p:tag name="GENSWF_SLIDE_UID" val="{1A6217DA-78E7-445B-A390-1BB754C80A4D}:425"/>
</p:tagLst>
</file>

<file path=ppt/tags/tag17.xml><?xml version="1.0" encoding="utf-8"?>
<p:tagLst xmlns:a="http://schemas.openxmlformats.org/drawingml/2006/main" xmlns:r="http://schemas.openxmlformats.org/officeDocument/2006/relationships" xmlns:p="http://schemas.openxmlformats.org/presentationml/2006/main">
  <p:tag name="GENSWF_SLIDE_UID" val="{3609229A-69AD-4B08-AEE0-41496A727599}:426"/>
</p:tagLst>
</file>

<file path=ppt/tags/tag18.xml><?xml version="1.0" encoding="utf-8"?>
<p:tagLst xmlns:a="http://schemas.openxmlformats.org/drawingml/2006/main" xmlns:r="http://schemas.openxmlformats.org/officeDocument/2006/relationships" xmlns:p="http://schemas.openxmlformats.org/presentationml/2006/main">
  <p:tag name="GENSWF_SLIDE_UID" val="{EDE75EC9-B242-4451-928B-BD85A1692AEB}:416"/>
</p:tagLst>
</file>

<file path=ppt/tags/tag19.xml><?xml version="1.0" encoding="utf-8"?>
<p:tagLst xmlns:a="http://schemas.openxmlformats.org/drawingml/2006/main" xmlns:r="http://schemas.openxmlformats.org/officeDocument/2006/relationships" xmlns:p="http://schemas.openxmlformats.org/presentationml/2006/main">
  <p:tag name="GENSWF_SLIDE_UID" val="{498A6054-4528-4031-8257-579645E75BC7}:417"/>
</p:tagLst>
</file>

<file path=ppt/tags/tag2.xml><?xml version="1.0" encoding="utf-8"?>
<p:tagLst xmlns:a="http://schemas.openxmlformats.org/drawingml/2006/main" xmlns:r="http://schemas.openxmlformats.org/officeDocument/2006/relationships" xmlns:p="http://schemas.openxmlformats.org/presentationml/2006/main">
  <p:tag name="GENSWF_SLIDE_UID" val="{4E05012F-2EA3-4CC3-A085-3632A9638104}:433"/>
</p:tagLst>
</file>

<file path=ppt/tags/tag20.xml><?xml version="1.0" encoding="utf-8"?>
<p:tagLst xmlns:a="http://schemas.openxmlformats.org/drawingml/2006/main" xmlns:r="http://schemas.openxmlformats.org/officeDocument/2006/relationships" xmlns:p="http://schemas.openxmlformats.org/presentationml/2006/main">
  <p:tag name="GENSWF_SLIDE_UID" val="{33FC76E4-575C-466C-9FC1-E83D0198DBC5}:418"/>
</p:tagLst>
</file>

<file path=ppt/tags/tag21.xml><?xml version="1.0" encoding="utf-8"?>
<p:tagLst xmlns:a="http://schemas.openxmlformats.org/drawingml/2006/main" xmlns:r="http://schemas.openxmlformats.org/officeDocument/2006/relationships" xmlns:p="http://schemas.openxmlformats.org/presentationml/2006/main">
  <p:tag name="GENSWF_SLIDE_UID" val="{1C01A251-CA18-4913-BDCD-831CBBCA34D4}:419"/>
</p:tagLst>
</file>

<file path=ppt/tags/tag22.xml><?xml version="1.0" encoding="utf-8"?>
<p:tagLst xmlns:a="http://schemas.openxmlformats.org/drawingml/2006/main" xmlns:r="http://schemas.openxmlformats.org/officeDocument/2006/relationships" xmlns:p="http://schemas.openxmlformats.org/presentationml/2006/main">
  <p:tag name="GENSWF_SLIDE_UID" val="{97E55659-3989-4336-8A9A-A40BC22DD8D7}:420"/>
</p:tagLst>
</file>

<file path=ppt/tags/tag23.xml><?xml version="1.0" encoding="utf-8"?>
<p:tagLst xmlns:a="http://schemas.openxmlformats.org/drawingml/2006/main" xmlns:r="http://schemas.openxmlformats.org/officeDocument/2006/relationships" xmlns:p="http://schemas.openxmlformats.org/presentationml/2006/main">
  <p:tag name="GENSWF_SLIDE_UID" val="{E6AFC339-7405-4899-82ED-C825776C2135}:410"/>
</p:tagLst>
</file>

<file path=ppt/tags/tag24.xml><?xml version="1.0" encoding="utf-8"?>
<p:tagLst xmlns:a="http://schemas.openxmlformats.org/drawingml/2006/main" xmlns:r="http://schemas.openxmlformats.org/officeDocument/2006/relationships" xmlns:p="http://schemas.openxmlformats.org/presentationml/2006/main">
  <p:tag name="GENSWF_SLIDE_UID" val="{2BA6B5EA-C07F-4CA6-BC56-5742EDCF4523}:411"/>
</p:tagLst>
</file>

<file path=ppt/tags/tag25.xml><?xml version="1.0" encoding="utf-8"?>
<p:tagLst xmlns:a="http://schemas.openxmlformats.org/drawingml/2006/main" xmlns:r="http://schemas.openxmlformats.org/officeDocument/2006/relationships" xmlns:p="http://schemas.openxmlformats.org/presentationml/2006/main">
  <p:tag name="GENSWF_SLIDE_UID" val="{70F08DEA-FD38-47CB-8F86-70489229F74E}:412"/>
</p:tagLst>
</file>

<file path=ppt/tags/tag26.xml><?xml version="1.0" encoding="utf-8"?>
<p:tagLst xmlns:a="http://schemas.openxmlformats.org/drawingml/2006/main" xmlns:r="http://schemas.openxmlformats.org/officeDocument/2006/relationships" xmlns:p="http://schemas.openxmlformats.org/presentationml/2006/main">
  <p:tag name="GENSWF_SLIDE_UID" val="{05DE3DD3-4C67-4BAF-B4E8-756C4510F31D}:413"/>
</p:tagLst>
</file>

<file path=ppt/tags/tag27.xml><?xml version="1.0" encoding="utf-8"?>
<p:tagLst xmlns:a="http://schemas.openxmlformats.org/drawingml/2006/main" xmlns:r="http://schemas.openxmlformats.org/officeDocument/2006/relationships" xmlns:p="http://schemas.openxmlformats.org/presentationml/2006/main">
  <p:tag name="GENSWF_SLIDE_UID" val="{2B2846DC-FA6F-42F1-910E-1F2E7A96C97A}:414"/>
</p:tagLst>
</file>

<file path=ppt/tags/tag28.xml><?xml version="1.0" encoding="utf-8"?>
<p:tagLst xmlns:a="http://schemas.openxmlformats.org/drawingml/2006/main" xmlns:r="http://schemas.openxmlformats.org/officeDocument/2006/relationships" xmlns:p="http://schemas.openxmlformats.org/presentationml/2006/main">
  <p:tag name="GENSWF_SLIDE_UID" val="{778DBBDB-537E-4E59-BD18-90A7048954FD}:404"/>
</p:tagLst>
</file>

<file path=ppt/tags/tag29.xml><?xml version="1.0" encoding="utf-8"?>
<p:tagLst xmlns:a="http://schemas.openxmlformats.org/drawingml/2006/main" xmlns:r="http://schemas.openxmlformats.org/officeDocument/2006/relationships" xmlns:p="http://schemas.openxmlformats.org/presentationml/2006/main">
  <p:tag name="GENSWF_SLIDE_UID" val="{27097AC5-D7AD-48D2-A7B5-42DE2AAFA6B0}:405"/>
</p:tagLst>
</file>

<file path=ppt/tags/tag3.xml><?xml version="1.0" encoding="utf-8"?>
<p:tagLst xmlns:a="http://schemas.openxmlformats.org/drawingml/2006/main" xmlns:r="http://schemas.openxmlformats.org/officeDocument/2006/relationships" xmlns:p="http://schemas.openxmlformats.org/presentationml/2006/main">
  <p:tag name="GENSWF_SLIDE_UID" val="{F40973E6-5C24-4646-85B7-586E8F5A327A}:434"/>
</p:tagLst>
</file>

<file path=ppt/tags/tag30.xml><?xml version="1.0" encoding="utf-8"?>
<p:tagLst xmlns:a="http://schemas.openxmlformats.org/drawingml/2006/main" xmlns:r="http://schemas.openxmlformats.org/officeDocument/2006/relationships" xmlns:p="http://schemas.openxmlformats.org/presentationml/2006/main">
  <p:tag name="GENSWF_SLIDE_UID" val="{038628A9-C796-42B0-8D9E-E3DFA02F6D18}:406"/>
</p:tagLst>
</file>

<file path=ppt/tags/tag31.xml><?xml version="1.0" encoding="utf-8"?>
<p:tagLst xmlns:a="http://schemas.openxmlformats.org/drawingml/2006/main" xmlns:r="http://schemas.openxmlformats.org/officeDocument/2006/relationships" xmlns:p="http://schemas.openxmlformats.org/presentationml/2006/main">
  <p:tag name="GENSWF_SLIDE_UID" val="{BDD79C21-25A5-49E7-8DFD-FA70B2A06F6A}:407"/>
</p:tagLst>
</file>

<file path=ppt/tags/tag32.xml><?xml version="1.0" encoding="utf-8"?>
<p:tagLst xmlns:a="http://schemas.openxmlformats.org/drawingml/2006/main" xmlns:r="http://schemas.openxmlformats.org/officeDocument/2006/relationships" xmlns:p="http://schemas.openxmlformats.org/presentationml/2006/main">
  <p:tag name="GENSWF_SLIDE_UID" val="{038CEB03-0F6E-4EAB-86C1-7AE58A40077F}:408"/>
</p:tagLst>
</file>

<file path=ppt/tags/tag33.xml><?xml version="1.0" encoding="utf-8"?>
<p:tagLst xmlns:a="http://schemas.openxmlformats.org/drawingml/2006/main" xmlns:r="http://schemas.openxmlformats.org/officeDocument/2006/relationships" xmlns:p="http://schemas.openxmlformats.org/presentationml/2006/main">
  <p:tag name="GENSWF_SLIDE_UID" val="{A344C846-9C72-4FBF-9D47-BF98B1FB8C37}:398"/>
</p:tagLst>
</file>

<file path=ppt/tags/tag34.xml><?xml version="1.0" encoding="utf-8"?>
<p:tagLst xmlns:a="http://schemas.openxmlformats.org/drawingml/2006/main" xmlns:r="http://schemas.openxmlformats.org/officeDocument/2006/relationships" xmlns:p="http://schemas.openxmlformats.org/presentationml/2006/main">
  <p:tag name="GENSWF_SLIDE_UID" val="{FC3BFAAD-F35D-4198-8813-EAB5E79F8CF4}:399"/>
</p:tagLst>
</file>

<file path=ppt/tags/tag35.xml><?xml version="1.0" encoding="utf-8"?>
<p:tagLst xmlns:a="http://schemas.openxmlformats.org/drawingml/2006/main" xmlns:r="http://schemas.openxmlformats.org/officeDocument/2006/relationships" xmlns:p="http://schemas.openxmlformats.org/presentationml/2006/main">
  <p:tag name="GENSWF_SLIDE_UID" val="{528A7368-2226-427E-B1AC-556F01EF8CB8}:400"/>
</p:tagLst>
</file>

<file path=ppt/tags/tag36.xml><?xml version="1.0" encoding="utf-8"?>
<p:tagLst xmlns:a="http://schemas.openxmlformats.org/drawingml/2006/main" xmlns:r="http://schemas.openxmlformats.org/officeDocument/2006/relationships" xmlns:p="http://schemas.openxmlformats.org/presentationml/2006/main">
  <p:tag name="GENSWF_SLIDE_UID" val="{691938E2-2805-4057-9C59-81D5875D5F4E}:401"/>
</p:tagLst>
</file>

<file path=ppt/tags/tag37.xml><?xml version="1.0" encoding="utf-8"?>
<p:tagLst xmlns:a="http://schemas.openxmlformats.org/drawingml/2006/main" xmlns:r="http://schemas.openxmlformats.org/officeDocument/2006/relationships" xmlns:p="http://schemas.openxmlformats.org/presentationml/2006/main">
  <p:tag name="GENSWF_SLIDE_UID" val="{5BE9C4ED-DCFA-46DA-B875-A231C78F2C60}:439"/>
</p:tagLst>
</file>

<file path=ppt/tags/tag38.xml><?xml version="1.0" encoding="utf-8"?>
<p:tagLst xmlns:a="http://schemas.openxmlformats.org/drawingml/2006/main" xmlns:r="http://schemas.openxmlformats.org/officeDocument/2006/relationships" xmlns:p="http://schemas.openxmlformats.org/presentationml/2006/main">
  <p:tag name="GENSWF_SLIDE_UID" val="{918B6571-7666-446F-BB6D-F7CF2C28EAB8}:440"/>
</p:tagLst>
</file>

<file path=ppt/tags/tag39.xml><?xml version="1.0" encoding="utf-8"?>
<p:tagLst xmlns:a="http://schemas.openxmlformats.org/drawingml/2006/main" xmlns:r="http://schemas.openxmlformats.org/officeDocument/2006/relationships" xmlns:p="http://schemas.openxmlformats.org/presentationml/2006/main">
  <p:tag name="GENSWF_SLIDE_UID" val="{C3FC719B-27AA-460F-8ECD-2EB2C1A31718}:441"/>
</p:tagLst>
</file>

<file path=ppt/tags/tag4.xml><?xml version="1.0" encoding="utf-8"?>
<p:tagLst xmlns:a="http://schemas.openxmlformats.org/drawingml/2006/main" xmlns:r="http://schemas.openxmlformats.org/officeDocument/2006/relationships" xmlns:p="http://schemas.openxmlformats.org/presentationml/2006/main">
  <p:tag name="GENSWF_SLIDE_UID" val="{4A908796-20D6-420D-80A2-89B1CAFE7670}:435"/>
</p:tagLst>
</file>

<file path=ppt/tags/tag40.xml><?xml version="1.0" encoding="utf-8"?>
<p:tagLst xmlns:a="http://schemas.openxmlformats.org/drawingml/2006/main" xmlns:r="http://schemas.openxmlformats.org/officeDocument/2006/relationships" xmlns:p="http://schemas.openxmlformats.org/presentationml/2006/main">
  <p:tag name="GENSWF_SLIDE_UID" val="{521F6E7B-6358-4F39-A63A-4CB4FCBE6287}:442"/>
</p:tagLst>
</file>

<file path=ppt/tags/tag41.xml><?xml version="1.0" encoding="utf-8"?>
<p:tagLst xmlns:a="http://schemas.openxmlformats.org/drawingml/2006/main" xmlns:r="http://schemas.openxmlformats.org/officeDocument/2006/relationships" xmlns:p="http://schemas.openxmlformats.org/presentationml/2006/main">
  <p:tag name="GENSWF_SLIDE_UID" val="{BFDF947D-71FA-4F30-B694-1BBDC4CF6912}:443"/>
</p:tagLst>
</file>

<file path=ppt/tags/tag42.xml><?xml version="1.0" encoding="utf-8"?>
<p:tagLst xmlns:a="http://schemas.openxmlformats.org/drawingml/2006/main" xmlns:r="http://schemas.openxmlformats.org/officeDocument/2006/relationships" xmlns:p="http://schemas.openxmlformats.org/presentationml/2006/main">
  <p:tag name="GENSWF_SLIDE_UID" val="{05F302F4-D65E-4D85-BBEF-C5FB4A02F920}:444"/>
</p:tagLst>
</file>

<file path=ppt/tags/tag43.xml><?xml version="1.0" encoding="utf-8"?>
<p:tagLst xmlns:a="http://schemas.openxmlformats.org/drawingml/2006/main" xmlns:r="http://schemas.openxmlformats.org/officeDocument/2006/relationships" xmlns:p="http://schemas.openxmlformats.org/presentationml/2006/main">
  <p:tag name="GENSWF_SLIDE_UID" val="{D4FDAD26-2CCA-4DAD-857D-FE0A02D899BB}:445"/>
</p:tagLst>
</file>

<file path=ppt/tags/tag44.xml><?xml version="1.0" encoding="utf-8"?>
<p:tagLst xmlns:a="http://schemas.openxmlformats.org/drawingml/2006/main" xmlns:r="http://schemas.openxmlformats.org/officeDocument/2006/relationships" xmlns:p="http://schemas.openxmlformats.org/presentationml/2006/main">
  <p:tag name="GENSWF_SLIDE_UID" val="{F95D9624-45B5-4A0A-9581-DAF0E1EA7A5E}:446"/>
</p:tagLst>
</file>

<file path=ppt/tags/tag45.xml><?xml version="1.0" encoding="utf-8"?>
<p:tagLst xmlns:a="http://schemas.openxmlformats.org/drawingml/2006/main" xmlns:r="http://schemas.openxmlformats.org/officeDocument/2006/relationships" xmlns:p="http://schemas.openxmlformats.org/presentationml/2006/main">
  <p:tag name="GENSWF_SLIDE_UID" val="{9E281583-6AA9-4EB8-99EF-E0D50888A427}:447"/>
</p:tagLst>
</file>

<file path=ppt/tags/tag46.xml><?xml version="1.0" encoding="utf-8"?>
<p:tagLst xmlns:a="http://schemas.openxmlformats.org/drawingml/2006/main" xmlns:r="http://schemas.openxmlformats.org/officeDocument/2006/relationships" xmlns:p="http://schemas.openxmlformats.org/presentationml/2006/main">
  <p:tag name="GENSWF_SLIDE_UID" val="{C7CC8826-1FC3-47B5-BA26-DB21F6A07A6A}:448"/>
</p:tagLst>
</file>

<file path=ppt/tags/tag47.xml><?xml version="1.0" encoding="utf-8"?>
<p:tagLst xmlns:a="http://schemas.openxmlformats.org/drawingml/2006/main" xmlns:r="http://schemas.openxmlformats.org/officeDocument/2006/relationships" xmlns:p="http://schemas.openxmlformats.org/presentationml/2006/main">
  <p:tag name="GENSWF_SLIDE_UID" val="{A9C73253-0C92-4522-A51E-785D975D6018}:449"/>
</p:tagLst>
</file>

<file path=ppt/tags/tag48.xml><?xml version="1.0" encoding="utf-8"?>
<p:tagLst xmlns:a="http://schemas.openxmlformats.org/drawingml/2006/main" xmlns:r="http://schemas.openxmlformats.org/officeDocument/2006/relationships" xmlns:p="http://schemas.openxmlformats.org/presentationml/2006/main">
  <p:tag name="GENSWF_SLIDE_UID" val="{C18FB75B-4234-4E49-B6E0-F668498460DA}:450"/>
</p:tagLst>
</file>

<file path=ppt/tags/tag49.xml><?xml version="1.0" encoding="utf-8"?>
<p:tagLst xmlns:a="http://schemas.openxmlformats.org/drawingml/2006/main" xmlns:r="http://schemas.openxmlformats.org/officeDocument/2006/relationships" xmlns:p="http://schemas.openxmlformats.org/presentationml/2006/main">
  <p:tag name="GENSWF_SLIDE_UID" val="{1E5B8235-BDE4-4735-B9D3-976F3A4C9F35}:451"/>
</p:tagLst>
</file>

<file path=ppt/tags/tag5.xml><?xml version="1.0" encoding="utf-8"?>
<p:tagLst xmlns:a="http://schemas.openxmlformats.org/drawingml/2006/main" xmlns:r="http://schemas.openxmlformats.org/officeDocument/2006/relationships" xmlns:p="http://schemas.openxmlformats.org/presentationml/2006/main">
  <p:tag name="GENSWF_SLIDE_UID" val="{CC02A850-5941-42C0-AADE-4291D894C56F}:436"/>
</p:tagLst>
</file>

<file path=ppt/tags/tag50.xml><?xml version="1.0" encoding="utf-8"?>
<p:tagLst xmlns:a="http://schemas.openxmlformats.org/drawingml/2006/main" xmlns:r="http://schemas.openxmlformats.org/officeDocument/2006/relationships" xmlns:p="http://schemas.openxmlformats.org/presentationml/2006/main">
  <p:tag name="GENSWF_SLIDE_UID" val="{EF038479-01F9-4467-A595-8A9EF7185E75}:452"/>
</p:tagLst>
</file>

<file path=ppt/tags/tag51.xml><?xml version="1.0" encoding="utf-8"?>
<p:tagLst xmlns:a="http://schemas.openxmlformats.org/drawingml/2006/main" xmlns:r="http://schemas.openxmlformats.org/officeDocument/2006/relationships" xmlns:p="http://schemas.openxmlformats.org/presentationml/2006/main">
  <p:tag name="GENSWF_SLIDE_UID" val="{1896A968-640E-45B0-98B5-CB038FF78F71}:455"/>
</p:tagLst>
</file>

<file path=ppt/tags/tag52.xml><?xml version="1.0" encoding="utf-8"?>
<p:tagLst xmlns:a="http://schemas.openxmlformats.org/drawingml/2006/main" xmlns:r="http://schemas.openxmlformats.org/officeDocument/2006/relationships" xmlns:p="http://schemas.openxmlformats.org/presentationml/2006/main">
  <p:tag name="GENSWF_SLIDE_UID" val="{09D605D8-AD97-45B7-A1CD-5AD699E3809F}:456"/>
</p:tagLst>
</file>

<file path=ppt/tags/tag53.xml><?xml version="1.0" encoding="utf-8"?>
<p:tagLst xmlns:a="http://schemas.openxmlformats.org/drawingml/2006/main" xmlns:r="http://schemas.openxmlformats.org/officeDocument/2006/relationships" xmlns:p="http://schemas.openxmlformats.org/presentationml/2006/main">
  <p:tag name="GENSWF_SLIDE_UID" val="{53BFB5E9-D7C3-45DF-A654-2C65462B3A36}:457"/>
</p:tagLst>
</file>

<file path=ppt/tags/tag54.xml><?xml version="1.0" encoding="utf-8"?>
<p:tagLst xmlns:a="http://schemas.openxmlformats.org/drawingml/2006/main" xmlns:r="http://schemas.openxmlformats.org/officeDocument/2006/relationships" xmlns:p="http://schemas.openxmlformats.org/presentationml/2006/main">
  <p:tag name="GENSWF_SLIDE_UID" val="{41A0735E-5950-43B0-8252-2E61EB5FE347}:459"/>
</p:tagLst>
</file>

<file path=ppt/tags/tag55.xml><?xml version="1.0" encoding="utf-8"?>
<p:tagLst xmlns:a="http://schemas.openxmlformats.org/drawingml/2006/main" xmlns:r="http://schemas.openxmlformats.org/officeDocument/2006/relationships" xmlns:p="http://schemas.openxmlformats.org/presentationml/2006/main">
  <p:tag name="GENSWF_SLIDE_UID" val="{5896601A-294E-48B7-8EB4-A9D452ABD948}:460"/>
</p:tagLst>
</file>

<file path=ppt/tags/tag56.xml><?xml version="1.0" encoding="utf-8"?>
<p:tagLst xmlns:a="http://schemas.openxmlformats.org/drawingml/2006/main" xmlns:r="http://schemas.openxmlformats.org/officeDocument/2006/relationships" xmlns:p="http://schemas.openxmlformats.org/presentationml/2006/main">
  <p:tag name="GENSWF_SLIDE_UID" val="{AD9F48AC-B13B-4451-93C6-0FD1929164DB}:461"/>
</p:tagLst>
</file>

<file path=ppt/tags/tag57.xml><?xml version="1.0" encoding="utf-8"?>
<p:tagLst xmlns:a="http://schemas.openxmlformats.org/drawingml/2006/main" xmlns:r="http://schemas.openxmlformats.org/officeDocument/2006/relationships" xmlns:p="http://schemas.openxmlformats.org/presentationml/2006/main">
  <p:tag name="GENSWF_SLIDE_UID" val="{42523D7D-1F3E-4B47-8171-F956E1C8524B}:462"/>
</p:tagLst>
</file>

<file path=ppt/tags/tag58.xml><?xml version="1.0" encoding="utf-8"?>
<p:tagLst xmlns:a="http://schemas.openxmlformats.org/drawingml/2006/main" xmlns:r="http://schemas.openxmlformats.org/officeDocument/2006/relationships" xmlns:p="http://schemas.openxmlformats.org/presentationml/2006/main">
  <p:tag name="GENSWF_SLIDE_UID" val="{3FB7D112-422B-49C5-9238-8380C2035FA0}:463"/>
</p:tagLst>
</file>

<file path=ppt/tags/tag59.xml><?xml version="1.0" encoding="utf-8"?>
<p:tagLst xmlns:a="http://schemas.openxmlformats.org/drawingml/2006/main" xmlns:r="http://schemas.openxmlformats.org/officeDocument/2006/relationships" xmlns:p="http://schemas.openxmlformats.org/presentationml/2006/main">
  <p:tag name="GENSWF_SLIDE_UID" val="{3D669919-782B-494B-9F61-6ACD32243CED}:464"/>
</p:tagLst>
</file>

<file path=ppt/tags/tag6.xml><?xml version="1.0" encoding="utf-8"?>
<p:tagLst xmlns:a="http://schemas.openxmlformats.org/drawingml/2006/main" xmlns:r="http://schemas.openxmlformats.org/officeDocument/2006/relationships" xmlns:p="http://schemas.openxmlformats.org/presentationml/2006/main">
  <p:tag name="GENSWF_SLIDE_UID" val="{46DF6ED3-AE2D-4352-B694-CF0948569B05}:437"/>
</p:tagLst>
</file>

<file path=ppt/tags/tag60.xml><?xml version="1.0" encoding="utf-8"?>
<p:tagLst xmlns:a="http://schemas.openxmlformats.org/drawingml/2006/main" xmlns:r="http://schemas.openxmlformats.org/officeDocument/2006/relationships" xmlns:p="http://schemas.openxmlformats.org/presentationml/2006/main">
  <p:tag name="GENSWF_SLIDE_UID" val="{A8CDEE9B-F735-4798-A517-C79F31EBA205}:465"/>
</p:tagLst>
</file>

<file path=ppt/tags/tag61.xml><?xml version="1.0" encoding="utf-8"?>
<p:tagLst xmlns:a="http://schemas.openxmlformats.org/drawingml/2006/main" xmlns:r="http://schemas.openxmlformats.org/officeDocument/2006/relationships" xmlns:p="http://schemas.openxmlformats.org/presentationml/2006/main">
  <p:tag name="GENSWF_SLIDE_UID" val="{1C91BC77-C04E-4F65-85BF-6052B2E7ABA2}:466"/>
</p:tagLst>
</file>

<file path=ppt/tags/tag62.xml><?xml version="1.0" encoding="utf-8"?>
<p:tagLst xmlns:a="http://schemas.openxmlformats.org/drawingml/2006/main" xmlns:r="http://schemas.openxmlformats.org/officeDocument/2006/relationships" xmlns:p="http://schemas.openxmlformats.org/presentationml/2006/main">
  <p:tag name="GENSWF_SLIDE_UID" val="{57EC2C95-7C99-4305-B631-1A27C2102187}:467"/>
</p:tagLst>
</file>

<file path=ppt/tags/tag63.xml><?xml version="1.0" encoding="utf-8"?>
<p:tagLst xmlns:a="http://schemas.openxmlformats.org/drawingml/2006/main" xmlns:r="http://schemas.openxmlformats.org/officeDocument/2006/relationships" xmlns:p="http://schemas.openxmlformats.org/presentationml/2006/main">
  <p:tag name="GENSWF_SLIDE_UID" val="{5AD6D11B-7B1E-46CA-9AFD-76E8AEBC6DCC}:470"/>
</p:tagLst>
</file>

<file path=ppt/tags/tag64.xml><?xml version="1.0" encoding="utf-8"?>
<p:tagLst xmlns:a="http://schemas.openxmlformats.org/drawingml/2006/main" xmlns:r="http://schemas.openxmlformats.org/officeDocument/2006/relationships" xmlns:p="http://schemas.openxmlformats.org/presentationml/2006/main">
  <p:tag name="GENSWF_SLIDE_UID" val="{A1F6F905-0CFD-47AB-91FC-CD0D99763584}:469"/>
</p:tagLst>
</file>

<file path=ppt/tags/tag65.xml><?xml version="1.0" encoding="utf-8"?>
<p:tagLst xmlns:a="http://schemas.openxmlformats.org/drawingml/2006/main" xmlns:r="http://schemas.openxmlformats.org/officeDocument/2006/relationships" xmlns:p="http://schemas.openxmlformats.org/presentationml/2006/main">
  <p:tag name="GENSWF_SLIDE_UID" val="{D7A63E4B-1AD8-4F5D-8C07-DB0322215E4D}:468"/>
</p:tagLst>
</file>

<file path=ppt/tags/tag66.xml><?xml version="1.0" encoding="utf-8"?>
<p:tagLst xmlns:a="http://schemas.openxmlformats.org/drawingml/2006/main" xmlns:r="http://schemas.openxmlformats.org/officeDocument/2006/relationships" xmlns:p="http://schemas.openxmlformats.org/presentationml/2006/main">
  <p:tag name="GENSWF_SLIDE_UID" val="{75BB7D14-E3E2-4F4E-863C-707EF3D5B7F7}:458"/>
</p:tagLst>
</file>

<file path=ppt/tags/tag67.xml><?xml version="1.0" encoding="utf-8"?>
<p:tagLst xmlns:a="http://schemas.openxmlformats.org/drawingml/2006/main" xmlns:r="http://schemas.openxmlformats.org/officeDocument/2006/relationships" xmlns:p="http://schemas.openxmlformats.org/presentationml/2006/main">
  <p:tag name="GENSWF_SLIDE_UID" val="{391E71AE-2301-45B3-8021-2A2CB215E750}:473"/>
</p:tagLst>
</file>

<file path=ppt/tags/tag68.xml><?xml version="1.0" encoding="utf-8"?>
<p:tagLst xmlns:a="http://schemas.openxmlformats.org/drawingml/2006/main" xmlns:r="http://schemas.openxmlformats.org/officeDocument/2006/relationships" xmlns:p="http://schemas.openxmlformats.org/presentationml/2006/main">
  <p:tag name="GENSWF_SLIDE_UID" val="{2D0B09B8-1FEE-48EC-9B9C-B36EE40593A7}:472"/>
</p:tagLst>
</file>

<file path=ppt/tags/tag69.xml><?xml version="1.0" encoding="utf-8"?>
<p:tagLst xmlns:a="http://schemas.openxmlformats.org/drawingml/2006/main" xmlns:r="http://schemas.openxmlformats.org/officeDocument/2006/relationships" xmlns:p="http://schemas.openxmlformats.org/presentationml/2006/main">
  <p:tag name="GENSWF_SLIDE_UID" val="{5BB05914-15DF-4228-8E0C-DFD3B8B988F5}:471"/>
</p:tagLst>
</file>

<file path=ppt/tags/tag7.xml><?xml version="1.0" encoding="utf-8"?>
<p:tagLst xmlns:a="http://schemas.openxmlformats.org/drawingml/2006/main" xmlns:r="http://schemas.openxmlformats.org/officeDocument/2006/relationships" xmlns:p="http://schemas.openxmlformats.org/presentationml/2006/main">
  <p:tag name="GENSWF_SLIDE_UID" val="{B3BB675D-D17B-404E-A2AF-68A9D066EAA5}:438"/>
</p:tagLst>
</file>

<file path=ppt/tags/tag70.xml><?xml version="1.0" encoding="utf-8"?>
<p:tagLst xmlns:a="http://schemas.openxmlformats.org/drawingml/2006/main" xmlns:r="http://schemas.openxmlformats.org/officeDocument/2006/relationships" xmlns:p="http://schemas.openxmlformats.org/presentationml/2006/main">
  <p:tag name="GENSWF_SLIDE_UID" val="{48425330-3528-49B8-93A3-A926D76DEE79}:453"/>
</p:tagLst>
</file>

<file path=ppt/tags/tag71.xml><?xml version="1.0" encoding="utf-8"?>
<p:tagLst xmlns:a="http://schemas.openxmlformats.org/drawingml/2006/main" xmlns:r="http://schemas.openxmlformats.org/officeDocument/2006/relationships" xmlns:p="http://schemas.openxmlformats.org/presentationml/2006/main">
  <p:tag name="GENSWF_SLIDE_UID" val="{A92C1652-0F96-4AF5-BAB9-A4FD1365C637}:474"/>
</p:tagLst>
</file>

<file path=ppt/tags/tag72.xml><?xml version="1.0" encoding="utf-8"?>
<p:tagLst xmlns:a="http://schemas.openxmlformats.org/drawingml/2006/main" xmlns:r="http://schemas.openxmlformats.org/officeDocument/2006/relationships" xmlns:p="http://schemas.openxmlformats.org/presentationml/2006/main">
  <p:tag name="GENSWF_SLIDE_UID" val="{F9D7D617-D1B9-4B96-ABE3-ADF2DB219D56}:475"/>
</p:tagLst>
</file>

<file path=ppt/tags/tag73.xml><?xml version="1.0" encoding="utf-8"?>
<p:tagLst xmlns:a="http://schemas.openxmlformats.org/drawingml/2006/main" xmlns:r="http://schemas.openxmlformats.org/officeDocument/2006/relationships" xmlns:p="http://schemas.openxmlformats.org/presentationml/2006/main">
  <p:tag name="GENSWF_SLIDE_UID" val="{D7276D20-BF69-46FF-BA46-A4284145A7D6}:476"/>
</p:tagLst>
</file>

<file path=ppt/tags/tag74.xml><?xml version="1.0" encoding="utf-8"?>
<p:tagLst xmlns:a="http://schemas.openxmlformats.org/drawingml/2006/main" xmlns:r="http://schemas.openxmlformats.org/officeDocument/2006/relationships" xmlns:p="http://schemas.openxmlformats.org/presentationml/2006/main">
  <p:tag name="GENSWF_SLIDE_UID" val="{B5943C2F-E0A0-4DCE-885A-DE67FE84257C}:477"/>
</p:tagLst>
</file>

<file path=ppt/tags/tag75.xml><?xml version="1.0" encoding="utf-8"?>
<p:tagLst xmlns:a="http://schemas.openxmlformats.org/drawingml/2006/main" xmlns:r="http://schemas.openxmlformats.org/officeDocument/2006/relationships" xmlns:p="http://schemas.openxmlformats.org/presentationml/2006/main">
  <p:tag name="GENSWF_SLIDE_UID" val="{3D981DE6-B89F-4DCA-9885-9F9389A9B7B6}:478"/>
</p:tagLst>
</file>

<file path=ppt/tags/tag76.xml><?xml version="1.0" encoding="utf-8"?>
<p:tagLst xmlns:a="http://schemas.openxmlformats.org/drawingml/2006/main" xmlns:r="http://schemas.openxmlformats.org/officeDocument/2006/relationships" xmlns:p="http://schemas.openxmlformats.org/presentationml/2006/main">
  <p:tag name="GENSWF_SLIDE_UID" val="{DBD1EB01-8D75-49BD-A016-D4824D1AF4AE}:488"/>
</p:tagLst>
</file>

<file path=ppt/tags/tag77.xml><?xml version="1.0" encoding="utf-8"?>
<p:tagLst xmlns:a="http://schemas.openxmlformats.org/drawingml/2006/main" xmlns:r="http://schemas.openxmlformats.org/officeDocument/2006/relationships" xmlns:p="http://schemas.openxmlformats.org/presentationml/2006/main">
  <p:tag name="GENSWF_SLIDE_UID" val="{0E495F6A-7144-42A3-A8F0-508778D4DF26}:487"/>
</p:tagLst>
</file>

<file path=ppt/tags/tag78.xml><?xml version="1.0" encoding="utf-8"?>
<p:tagLst xmlns:a="http://schemas.openxmlformats.org/drawingml/2006/main" xmlns:r="http://schemas.openxmlformats.org/officeDocument/2006/relationships" xmlns:p="http://schemas.openxmlformats.org/presentationml/2006/main">
  <p:tag name="GENSWF_SLIDE_UID" val="{78C9DD68-1EEE-4448-9AE8-59AC1FB6DB74}:486"/>
</p:tagLst>
</file>

<file path=ppt/tags/tag79.xml><?xml version="1.0" encoding="utf-8"?>
<p:tagLst xmlns:a="http://schemas.openxmlformats.org/drawingml/2006/main" xmlns:r="http://schemas.openxmlformats.org/officeDocument/2006/relationships" xmlns:p="http://schemas.openxmlformats.org/presentationml/2006/main">
  <p:tag name="GENSWF_SLIDE_UID" val="{4702EE0E-ACB9-4C20-8E18-CDAE724F5BE9}:479"/>
</p:tagLst>
</file>

<file path=ppt/tags/tag8.xml><?xml version="1.0" encoding="utf-8"?>
<p:tagLst xmlns:a="http://schemas.openxmlformats.org/drawingml/2006/main" xmlns:r="http://schemas.openxmlformats.org/officeDocument/2006/relationships" xmlns:p="http://schemas.openxmlformats.org/presentationml/2006/main">
  <p:tag name="GENSWF_SLIDE_UID" val="{ECA3C803-D51E-4CD1-9D79-973B118D7786}:428"/>
</p:tagLst>
</file>

<file path=ppt/tags/tag80.xml><?xml version="1.0" encoding="utf-8"?>
<p:tagLst xmlns:a="http://schemas.openxmlformats.org/drawingml/2006/main" xmlns:r="http://schemas.openxmlformats.org/officeDocument/2006/relationships" xmlns:p="http://schemas.openxmlformats.org/presentationml/2006/main">
  <p:tag name="GENSWF_SLIDE_UID" val="{E4A189A8-CBA4-4039-ABA6-AADDBD4DEFE1}:494"/>
</p:tagLst>
</file>

<file path=ppt/tags/tag81.xml><?xml version="1.0" encoding="utf-8"?>
<p:tagLst xmlns:a="http://schemas.openxmlformats.org/drawingml/2006/main" xmlns:r="http://schemas.openxmlformats.org/officeDocument/2006/relationships" xmlns:p="http://schemas.openxmlformats.org/presentationml/2006/main">
  <p:tag name="GENSWF_SLIDE_UID" val="{9C883476-59EE-467C-9AE0-8421AF7FB9F2}:493"/>
</p:tagLst>
</file>

<file path=ppt/tags/tag82.xml><?xml version="1.0" encoding="utf-8"?>
<p:tagLst xmlns:a="http://schemas.openxmlformats.org/drawingml/2006/main" xmlns:r="http://schemas.openxmlformats.org/officeDocument/2006/relationships" xmlns:p="http://schemas.openxmlformats.org/presentationml/2006/main">
  <p:tag name="GENSWF_SLIDE_UID" val="{ABA377BE-B0C1-4933-A18E-C797E94A4A4C}:492"/>
</p:tagLst>
</file>

<file path=ppt/tags/tag83.xml><?xml version="1.0" encoding="utf-8"?>
<p:tagLst xmlns:a="http://schemas.openxmlformats.org/drawingml/2006/main" xmlns:r="http://schemas.openxmlformats.org/officeDocument/2006/relationships" xmlns:p="http://schemas.openxmlformats.org/presentationml/2006/main">
  <p:tag name="GENSWF_SLIDE_UID" val="{128327DB-9D51-46E3-8732-B05C55D82C10}:491"/>
</p:tagLst>
</file>

<file path=ppt/tags/tag84.xml><?xml version="1.0" encoding="utf-8"?>
<p:tagLst xmlns:a="http://schemas.openxmlformats.org/drawingml/2006/main" xmlns:r="http://schemas.openxmlformats.org/officeDocument/2006/relationships" xmlns:p="http://schemas.openxmlformats.org/presentationml/2006/main">
  <p:tag name="GENSWF_SLIDE_UID" val="{EF53477D-1044-45BB-A8C7-64D6366857AB}:489"/>
</p:tagLst>
</file>

<file path=ppt/tags/tag85.xml><?xml version="1.0" encoding="utf-8"?>
<p:tagLst xmlns:a="http://schemas.openxmlformats.org/drawingml/2006/main" xmlns:r="http://schemas.openxmlformats.org/officeDocument/2006/relationships" xmlns:p="http://schemas.openxmlformats.org/presentationml/2006/main">
  <p:tag name="GENSWF_SLIDE_UID" val="{594E963E-A16A-473D-A75B-6AE48080AE31}:480"/>
</p:tagLst>
</file>

<file path=ppt/tags/tag86.xml><?xml version="1.0" encoding="utf-8"?>
<p:tagLst xmlns:a="http://schemas.openxmlformats.org/drawingml/2006/main" xmlns:r="http://schemas.openxmlformats.org/officeDocument/2006/relationships" xmlns:p="http://schemas.openxmlformats.org/presentationml/2006/main">
  <p:tag name="GENSWF_SLIDE_UID" val="{0B1552D7-E476-4924-B9A1-F8DEC03A1C8A}:481"/>
</p:tagLst>
</file>

<file path=ppt/tags/tag87.xml><?xml version="1.0" encoding="utf-8"?>
<p:tagLst xmlns:a="http://schemas.openxmlformats.org/drawingml/2006/main" xmlns:r="http://schemas.openxmlformats.org/officeDocument/2006/relationships" xmlns:p="http://schemas.openxmlformats.org/presentationml/2006/main">
  <p:tag name="GENSWF_SLIDE_UID" val="{ABC6F483-BD4D-4685-B3B1-54A722508ED1}:482"/>
</p:tagLst>
</file>

<file path=ppt/tags/tag88.xml><?xml version="1.0" encoding="utf-8"?>
<p:tagLst xmlns:a="http://schemas.openxmlformats.org/drawingml/2006/main" xmlns:r="http://schemas.openxmlformats.org/officeDocument/2006/relationships" xmlns:p="http://schemas.openxmlformats.org/presentationml/2006/main">
  <p:tag name="GENSWF_SLIDE_UID" val="{F9364E20-0476-40D4-BAAF-C5BE267D2441}:483"/>
</p:tagLst>
</file>

<file path=ppt/tags/tag89.xml><?xml version="1.0" encoding="utf-8"?>
<p:tagLst xmlns:a="http://schemas.openxmlformats.org/drawingml/2006/main" xmlns:r="http://schemas.openxmlformats.org/officeDocument/2006/relationships" xmlns:p="http://schemas.openxmlformats.org/presentationml/2006/main">
  <p:tag name="GENSWF_SLIDE_UID" val="{54B3DF31-3801-424C-8688-160596AACBBA}:484"/>
</p:tagLst>
</file>

<file path=ppt/tags/tag9.xml><?xml version="1.0" encoding="utf-8"?>
<p:tagLst xmlns:a="http://schemas.openxmlformats.org/drawingml/2006/main" xmlns:r="http://schemas.openxmlformats.org/officeDocument/2006/relationships" xmlns:p="http://schemas.openxmlformats.org/presentationml/2006/main">
  <p:tag name="GENSWF_SLIDE_UID" val="{B83E5296-1228-485F-90ED-ACE1B7B2179A}:429"/>
</p:tagLst>
</file>

<file path=ppt/tags/tag90.xml><?xml version="1.0" encoding="utf-8"?>
<p:tagLst xmlns:a="http://schemas.openxmlformats.org/drawingml/2006/main" xmlns:r="http://schemas.openxmlformats.org/officeDocument/2006/relationships" xmlns:p="http://schemas.openxmlformats.org/presentationml/2006/main">
  <p:tag name="GENSWF_SLIDE_UID" val="{64A48AB5-98BB-4DDB-AEFC-0B039B5D5537}:485"/>
</p:tagLst>
</file>

<file path=ppt/tags/tag91.xml><?xml version="1.0" encoding="utf-8"?>
<p:tagLst xmlns:a="http://schemas.openxmlformats.org/drawingml/2006/main" xmlns:r="http://schemas.openxmlformats.org/officeDocument/2006/relationships" xmlns:p="http://schemas.openxmlformats.org/presentationml/2006/main">
  <p:tag name="GENSWF_SLIDE_UID" val="{5F02BA8A-EE32-4CA9-88D6-91E3615383C5}:495"/>
</p:tagLst>
</file>

<file path=ppt/tags/tag92.xml><?xml version="1.0" encoding="utf-8"?>
<p:tagLst xmlns:a="http://schemas.openxmlformats.org/drawingml/2006/main" xmlns:r="http://schemas.openxmlformats.org/officeDocument/2006/relationships" xmlns:p="http://schemas.openxmlformats.org/presentationml/2006/main">
  <p:tag name="GENSWF_SLIDE_UID" val="{956F5D48-9ADF-44E1-B48D-9604B2CFEFFA}:49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TotalTime>
  <Words>6183</Words>
  <Application>Microsoft Office PowerPoint</Application>
  <PresentationFormat>Widescreen</PresentationFormat>
  <Paragraphs>511</Paragraphs>
  <Slides>91</Slides>
  <Notes>3</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91</vt:i4>
      </vt:variant>
    </vt:vector>
  </HeadingPairs>
  <TitlesOfParts>
    <vt:vector size="108" baseType="lpstr">
      <vt:lpstr>SimSun</vt:lpstr>
      <vt:lpstr>Arial</vt:lpstr>
      <vt:lpstr>Arial Unicode MS</vt:lpstr>
      <vt:lpstr>Calibri</vt:lpstr>
      <vt:lpstr>Calibri Light</vt:lpstr>
      <vt:lpstr>inpin heiti</vt:lpstr>
      <vt:lpstr>MS Mincho</vt:lpstr>
      <vt:lpstr>Times New Roman</vt:lpstr>
      <vt:lpstr>TimesNewRomanPS-BoldMT</vt:lpstr>
      <vt:lpstr>TimesNewRomanPS-ItalicMT</vt:lpstr>
      <vt:lpstr>TimesNewRomanPSMT</vt:lpstr>
      <vt:lpstr>Wingdings</vt:lpstr>
      <vt:lpstr>Office Theme</vt:lpstr>
      <vt:lpstr>1_Office Theme</vt:lpstr>
      <vt:lpstr>Office 主题</vt:lpstr>
      <vt:lpstr>Contents Slide Master</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VB2- MÂY VÀ SÓNG</dc:title>
  <dc:creator>Admin</dc:creator>
  <cp:lastModifiedBy>STD-TRANG</cp:lastModifiedBy>
  <cp:revision>68</cp:revision>
  <dcterms:created xsi:type="dcterms:W3CDTF">2022-06-20T07:41:40Z</dcterms:created>
  <dcterms:modified xsi:type="dcterms:W3CDTF">2025-02-15T08:21:21Z</dcterms:modified>
</cp:coreProperties>
</file>