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8" r:id="rId3"/>
  </p:sldMasterIdLst>
  <p:notesMasterIdLst>
    <p:notesMasterId r:id="rId27"/>
  </p:notesMasterIdLst>
  <p:sldIdLst>
    <p:sldId id="583" r:id="rId4"/>
    <p:sldId id="614" r:id="rId5"/>
    <p:sldId id="318" r:id="rId6"/>
    <p:sldId id="319" r:id="rId7"/>
    <p:sldId id="320" r:id="rId8"/>
    <p:sldId id="373" r:id="rId9"/>
    <p:sldId id="437" r:id="rId10"/>
    <p:sldId id="325" r:id="rId11"/>
    <p:sldId id="511" r:id="rId12"/>
    <p:sldId id="326" r:id="rId13"/>
    <p:sldId id="584" r:id="rId14"/>
    <p:sldId id="537" r:id="rId15"/>
    <p:sldId id="510" r:id="rId16"/>
    <p:sldId id="550" r:id="rId17"/>
    <p:sldId id="605" r:id="rId18"/>
    <p:sldId id="554" r:id="rId19"/>
    <p:sldId id="459" r:id="rId20"/>
    <p:sldId id="460" r:id="rId21"/>
    <p:sldId id="477" r:id="rId22"/>
    <p:sldId id="482" r:id="rId23"/>
    <p:sldId id="385" r:id="rId24"/>
    <p:sldId id="458" r:id="rId25"/>
    <p:sldId id="343" r:id="rId26"/>
  </p:sldIdLst>
  <p:sldSz cx="12192000" cy="6858000"/>
  <p:notesSz cx="6858000" cy="9144000"/>
  <p:embeddedFontLst>
    <p:embeddedFont>
      <p:font typeface="#9Slide02 Noi dung dai" panose="020B0604020202020204" charset="0"/>
      <p:regular r:id="rId28"/>
    </p:embeddedFont>
    <p:embeddedFont>
      <p:font typeface="#9Slide02 Tieu de dai" panose="020B0604020202020204" charset="0"/>
      <p:bold r:id="rId29"/>
    </p:embeddedFont>
    <p:embeddedFont>
      <p:font typeface="Avenir Next LT Pro" panose="020B050402020202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Montserrat SemiBold" panose="00000700000000000000" pitchFamily="2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 userDrawn="1">
          <p15:clr>
            <a:srgbClr val="A4A3A4"/>
          </p15:clr>
        </p15:guide>
        <p15:guide id="2" pos="3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4FAD"/>
    <a:srgbClr val="FFFFFF"/>
    <a:srgbClr val="F8A8CC"/>
    <a:srgbClr val="FCD458"/>
    <a:srgbClr val="E6E6E6"/>
    <a:srgbClr val="211C58"/>
    <a:srgbClr val="8A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64" d="100"/>
          <a:sy n="64" d="100"/>
        </p:scale>
        <p:origin x="748" y="-928"/>
      </p:cViewPr>
      <p:guideLst>
        <p:guide orient="horz" pos="2151"/>
        <p:guide pos="39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C20D8-0417-4062-A79A-6D78AEDEB94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9EC4D-5B99-4046-B00F-644CE4E2CB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Google Shape;3268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9" name="Google Shape;3269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98196373ad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98196373ad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Google Shape;3268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9" name="Google Shape;3269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11c36aeef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11c36aeef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11c36aeef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11c36aeef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d362d286f3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d362d286f3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0" name="Google Shape;2600;p28"/>
          <p:cNvGrpSpPr/>
          <p:nvPr/>
        </p:nvGrpSpPr>
        <p:grpSpPr>
          <a:xfrm>
            <a:off x="-52200" y="-108400"/>
            <a:ext cx="12296400" cy="7074800"/>
            <a:chOff x="-39150" y="-81300"/>
            <a:chExt cx="9222300" cy="5306100"/>
          </a:xfrm>
        </p:grpSpPr>
        <p:grpSp>
          <p:nvGrpSpPr>
            <p:cNvPr id="2601" name="Google Shape;2601;p28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602" name="Google Shape;2602;p28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3" name="Google Shape;2603;p28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4" name="Google Shape;2604;p28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5" name="Google Shape;2605;p28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6" name="Google Shape;2606;p28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7" name="Google Shape;2607;p28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8" name="Google Shape;2608;p28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9" name="Google Shape;2609;p28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0" name="Google Shape;2610;p28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1" name="Google Shape;2611;p28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2" name="Google Shape;2612;p28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3" name="Google Shape;2613;p28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4" name="Google Shape;2614;p28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5" name="Google Shape;2615;p28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6" name="Google Shape;2616;p28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7" name="Google Shape;2617;p28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8" name="Google Shape;2618;p28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9" name="Google Shape;2619;p28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0" name="Google Shape;2620;p28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1" name="Google Shape;2621;p28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2" name="Google Shape;2622;p28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3" name="Google Shape;2623;p28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4" name="Google Shape;2624;p28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5" name="Google Shape;2625;p28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6" name="Google Shape;2626;p28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7" name="Google Shape;2627;p28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8" name="Google Shape;2628;p28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9" name="Google Shape;2629;p28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0" name="Google Shape;2630;p28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1" name="Google Shape;2631;p28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2" name="Google Shape;2632;p28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3" name="Google Shape;2633;p28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4" name="Google Shape;2634;p28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5" name="Google Shape;2635;p28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6" name="Google Shape;2636;p28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7" name="Google Shape;2637;p28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8" name="Google Shape;2638;p28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9" name="Google Shape;2639;p28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0" name="Google Shape;2640;p28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1" name="Google Shape;2641;p28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2" name="Google Shape;2642;p28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3" name="Google Shape;2643;p28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4" name="Google Shape;2644;p28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5" name="Google Shape;2645;p28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6" name="Google Shape;2646;p28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7" name="Google Shape;2647;p28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8" name="Google Shape;2648;p28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9" name="Google Shape;2649;p28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0" name="Google Shape;2650;p28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1" name="Google Shape;2651;p28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2" name="Google Shape;2652;p28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3" name="Google Shape;2653;p28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4" name="Google Shape;2654;p28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5" name="Google Shape;2655;p28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6" name="Google Shape;2656;p28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7" name="Google Shape;2657;p28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8" name="Google Shape;2658;p28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9" name="Google Shape;2659;p28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0" name="Google Shape;2660;p28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1" name="Google Shape;2661;p28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62" name="Google Shape;2662;p28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663" name="Google Shape;2663;p28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4" name="Google Shape;2664;p28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5" name="Google Shape;2665;p28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6" name="Google Shape;2666;p28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7" name="Google Shape;2667;p28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8" name="Google Shape;2668;p28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9" name="Google Shape;2669;p28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0" name="Google Shape;2670;p28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1" name="Google Shape;2671;p28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2" name="Google Shape;2672;p28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3" name="Google Shape;2673;p28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4" name="Google Shape;2674;p28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5" name="Google Shape;2675;p28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6" name="Google Shape;2676;p28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7" name="Google Shape;2677;p28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8" name="Google Shape;2678;p28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28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28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28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28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28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28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28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6" name="Google Shape;2686;p28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7" name="Google Shape;2687;p28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28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28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0" name="Google Shape;2690;p28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1" name="Google Shape;2691;p28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2" name="Google Shape;2692;p28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3" name="Google Shape;2693;p28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4" name="Google Shape;2694;p28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5" name="Google Shape;2695;p28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6" name="Google Shape;2696;p28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7" name="Google Shape;2697;p28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98" name="Google Shape;2698;p28"/>
          <p:cNvSpPr/>
          <p:nvPr/>
        </p:nvSpPr>
        <p:spPr>
          <a:xfrm>
            <a:off x="340000" y="306200"/>
            <a:ext cx="11512000" cy="62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8"/>
          <p:cNvSpPr txBox="1">
            <a:spLocks noGrp="1"/>
          </p:cNvSpPr>
          <p:nvPr>
            <p:ph type="title"/>
          </p:nvPr>
        </p:nvSpPr>
        <p:spPr>
          <a:xfrm>
            <a:off x="960000" y="24558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700" name="Google Shape;2700;p28"/>
          <p:cNvSpPr txBox="1">
            <a:spLocks noGrp="1"/>
          </p:cNvSpPr>
          <p:nvPr>
            <p:ph type="subTitle" idx="1"/>
          </p:nvPr>
        </p:nvSpPr>
        <p:spPr>
          <a:xfrm>
            <a:off x="960000" y="29638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1" name="Google Shape;2701;p28"/>
          <p:cNvSpPr txBox="1">
            <a:spLocks noGrp="1"/>
          </p:cNvSpPr>
          <p:nvPr>
            <p:ph type="title" idx="2"/>
          </p:nvPr>
        </p:nvSpPr>
        <p:spPr>
          <a:xfrm>
            <a:off x="4658248" y="24558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702" name="Google Shape;2702;p28"/>
          <p:cNvSpPr txBox="1">
            <a:spLocks noGrp="1"/>
          </p:cNvSpPr>
          <p:nvPr>
            <p:ph type="subTitle" idx="3"/>
          </p:nvPr>
        </p:nvSpPr>
        <p:spPr>
          <a:xfrm>
            <a:off x="4658248" y="29638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3" name="Google Shape;2703;p28"/>
          <p:cNvSpPr txBox="1">
            <a:spLocks noGrp="1"/>
          </p:cNvSpPr>
          <p:nvPr>
            <p:ph type="title" idx="4"/>
          </p:nvPr>
        </p:nvSpPr>
        <p:spPr>
          <a:xfrm>
            <a:off x="960000" y="46952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704" name="Google Shape;2704;p28"/>
          <p:cNvSpPr txBox="1">
            <a:spLocks noGrp="1"/>
          </p:cNvSpPr>
          <p:nvPr>
            <p:ph type="subTitle" idx="5"/>
          </p:nvPr>
        </p:nvSpPr>
        <p:spPr>
          <a:xfrm>
            <a:off x="960000" y="52032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5" name="Google Shape;2705;p28"/>
          <p:cNvSpPr txBox="1">
            <a:spLocks noGrp="1"/>
          </p:cNvSpPr>
          <p:nvPr>
            <p:ph type="title" idx="6"/>
          </p:nvPr>
        </p:nvSpPr>
        <p:spPr>
          <a:xfrm>
            <a:off x="4658248" y="46952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706" name="Google Shape;2706;p28"/>
          <p:cNvSpPr txBox="1">
            <a:spLocks noGrp="1"/>
          </p:cNvSpPr>
          <p:nvPr>
            <p:ph type="subTitle" idx="7"/>
          </p:nvPr>
        </p:nvSpPr>
        <p:spPr>
          <a:xfrm>
            <a:off x="4658248" y="52032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7" name="Google Shape;2707;p28"/>
          <p:cNvSpPr txBox="1">
            <a:spLocks noGrp="1"/>
          </p:cNvSpPr>
          <p:nvPr>
            <p:ph type="title" idx="8"/>
          </p:nvPr>
        </p:nvSpPr>
        <p:spPr>
          <a:xfrm>
            <a:off x="8356488" y="24558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708" name="Google Shape;2708;p28"/>
          <p:cNvSpPr txBox="1">
            <a:spLocks noGrp="1"/>
          </p:cNvSpPr>
          <p:nvPr>
            <p:ph type="subTitle" idx="9"/>
          </p:nvPr>
        </p:nvSpPr>
        <p:spPr>
          <a:xfrm>
            <a:off x="8356488" y="29638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9" name="Google Shape;2709;p28"/>
          <p:cNvSpPr txBox="1">
            <a:spLocks noGrp="1"/>
          </p:cNvSpPr>
          <p:nvPr>
            <p:ph type="title" idx="13"/>
          </p:nvPr>
        </p:nvSpPr>
        <p:spPr>
          <a:xfrm>
            <a:off x="8356488" y="4695200"/>
            <a:ext cx="287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710" name="Google Shape;2710;p28"/>
          <p:cNvSpPr txBox="1">
            <a:spLocks noGrp="1"/>
          </p:cNvSpPr>
          <p:nvPr>
            <p:ph type="subTitle" idx="14"/>
          </p:nvPr>
        </p:nvSpPr>
        <p:spPr>
          <a:xfrm>
            <a:off x="8356488" y="5203200"/>
            <a:ext cx="287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1" name="Google Shape;2711;p28"/>
          <p:cNvSpPr txBox="1">
            <a:spLocks noGrp="1"/>
          </p:cNvSpPr>
          <p:nvPr>
            <p:ph type="title" idx="15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11"/>
          <p:cNvGrpSpPr/>
          <p:nvPr/>
        </p:nvGrpSpPr>
        <p:grpSpPr>
          <a:xfrm>
            <a:off x="-52200" y="-108400"/>
            <a:ext cx="12296400" cy="7074800"/>
            <a:chOff x="-39150" y="-81300"/>
            <a:chExt cx="9222300" cy="5306100"/>
          </a:xfrm>
        </p:grpSpPr>
        <p:grpSp>
          <p:nvGrpSpPr>
            <p:cNvPr id="929" name="Google Shape;929;p11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930" name="Google Shape;930;p11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11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11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11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11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11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11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11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11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11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11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11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11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11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11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11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11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11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11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11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0" name="Google Shape;950;p11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1" name="Google Shape;951;p11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2" name="Google Shape;952;p11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3" name="Google Shape;953;p11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4" name="Google Shape;954;p11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11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11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11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11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11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11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11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11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11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11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11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11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11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11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11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11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11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11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11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11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11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11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11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11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11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11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11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11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11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11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11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11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11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11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11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90" name="Google Shape;990;p11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991" name="Google Shape;991;p11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11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11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11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11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11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11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11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11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11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11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11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11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11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11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11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11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11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11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11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11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11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11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11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11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11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11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11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11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11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11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11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11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11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11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26" name="Google Shape;1026;p11"/>
          <p:cNvSpPr/>
          <p:nvPr/>
        </p:nvSpPr>
        <p:spPr>
          <a:xfrm>
            <a:off x="340000" y="306200"/>
            <a:ext cx="11512000" cy="62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11"/>
          <p:cNvSpPr txBox="1">
            <a:spLocks noGrp="1"/>
          </p:cNvSpPr>
          <p:nvPr>
            <p:ph type="title" hasCustomPrompt="1"/>
          </p:nvPr>
        </p:nvSpPr>
        <p:spPr>
          <a:xfrm>
            <a:off x="2133600" y="2449208"/>
            <a:ext cx="7924800" cy="1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28" name="Google Shape;1028;p11"/>
          <p:cNvSpPr txBox="1">
            <a:spLocks noGrp="1"/>
          </p:cNvSpPr>
          <p:nvPr>
            <p:ph type="subTitle" idx="1"/>
          </p:nvPr>
        </p:nvSpPr>
        <p:spPr>
          <a:xfrm>
            <a:off x="2133600" y="3810811"/>
            <a:ext cx="7924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5" name="Google Shape;1655;p19"/>
          <p:cNvGrpSpPr/>
          <p:nvPr/>
        </p:nvGrpSpPr>
        <p:grpSpPr>
          <a:xfrm>
            <a:off x="-52200" y="-108400"/>
            <a:ext cx="12296400" cy="7074800"/>
            <a:chOff x="-39150" y="-81300"/>
            <a:chExt cx="9222300" cy="5306100"/>
          </a:xfrm>
        </p:grpSpPr>
        <p:grpSp>
          <p:nvGrpSpPr>
            <p:cNvPr id="1656" name="Google Shape;1656;p19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657" name="Google Shape;1657;p19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9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9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9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9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9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9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9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9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9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9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9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9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9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9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9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9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9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9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9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7" name="Google Shape;1677;p19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8" name="Google Shape;1678;p19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19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19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19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19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19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19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19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19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19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19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19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0" name="Google Shape;1690;p19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1" name="Google Shape;1691;p19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2" name="Google Shape;1692;p19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3" name="Google Shape;1693;p19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4" name="Google Shape;1694;p19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5" name="Google Shape;1695;p19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6" name="Google Shape;1696;p19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7" name="Google Shape;1697;p19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8" name="Google Shape;1698;p19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9" name="Google Shape;1699;p19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0" name="Google Shape;1700;p19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1" name="Google Shape;1701;p19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2" name="Google Shape;1702;p19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3" name="Google Shape;1703;p19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4" name="Google Shape;1704;p19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5" name="Google Shape;1705;p19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6" name="Google Shape;1706;p19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7" name="Google Shape;1707;p19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8" name="Google Shape;1708;p19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9" name="Google Shape;1709;p19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0" name="Google Shape;1710;p19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1" name="Google Shape;1711;p19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2" name="Google Shape;1712;p19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3" name="Google Shape;1713;p19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4" name="Google Shape;1714;p19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5" name="Google Shape;1715;p19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6" name="Google Shape;1716;p19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17" name="Google Shape;1717;p19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718" name="Google Shape;1718;p19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9" name="Google Shape;1719;p19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0" name="Google Shape;1720;p19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1" name="Google Shape;1721;p19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2" name="Google Shape;1722;p19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3" name="Google Shape;1723;p19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4" name="Google Shape;1724;p19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5" name="Google Shape;1725;p19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6" name="Google Shape;1726;p19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7" name="Google Shape;1727;p19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8" name="Google Shape;1728;p19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9" name="Google Shape;1729;p19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0" name="Google Shape;1730;p19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1" name="Google Shape;1731;p19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2" name="Google Shape;1732;p19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3" name="Google Shape;1733;p19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4" name="Google Shape;1734;p19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5" name="Google Shape;1735;p19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6" name="Google Shape;1736;p19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7" name="Google Shape;1737;p19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8" name="Google Shape;1738;p19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9" name="Google Shape;1739;p19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0" name="Google Shape;1740;p19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1" name="Google Shape;1741;p19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2" name="Google Shape;1742;p19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3" name="Google Shape;1743;p19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4" name="Google Shape;1744;p19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5" name="Google Shape;1745;p19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6" name="Google Shape;1746;p19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7" name="Google Shape;1747;p19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8" name="Google Shape;1748;p19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9" name="Google Shape;1749;p19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0" name="Google Shape;1750;p19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1" name="Google Shape;1751;p19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2" name="Google Shape;1752;p19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53" name="Google Shape;1753;p19"/>
          <p:cNvSpPr/>
          <p:nvPr/>
        </p:nvSpPr>
        <p:spPr>
          <a:xfrm>
            <a:off x="340000" y="306200"/>
            <a:ext cx="11512000" cy="62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9"/>
          <p:cNvSpPr txBox="1">
            <a:spLocks noGrp="1"/>
          </p:cNvSpPr>
          <p:nvPr>
            <p:ph type="title"/>
          </p:nvPr>
        </p:nvSpPr>
        <p:spPr>
          <a:xfrm>
            <a:off x="6096000" y="4622617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55" name="Google Shape;1755;p19"/>
          <p:cNvSpPr txBox="1">
            <a:spLocks noGrp="1"/>
          </p:cNvSpPr>
          <p:nvPr>
            <p:ph type="subTitle" idx="1"/>
          </p:nvPr>
        </p:nvSpPr>
        <p:spPr>
          <a:xfrm>
            <a:off x="959933" y="1526183"/>
            <a:ext cx="102720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5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Google Shape;1757;p20"/>
          <p:cNvGrpSpPr/>
          <p:nvPr/>
        </p:nvGrpSpPr>
        <p:grpSpPr>
          <a:xfrm>
            <a:off x="-52200" y="-108400"/>
            <a:ext cx="12296400" cy="7074800"/>
            <a:chOff x="-39150" y="-81300"/>
            <a:chExt cx="9222300" cy="5306100"/>
          </a:xfrm>
        </p:grpSpPr>
        <p:grpSp>
          <p:nvGrpSpPr>
            <p:cNvPr id="1758" name="Google Shape;1758;p20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1759" name="Google Shape;1759;p20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0" name="Google Shape;1760;p20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1" name="Google Shape;1761;p20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2" name="Google Shape;1762;p20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3" name="Google Shape;1763;p20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4" name="Google Shape;1764;p20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5" name="Google Shape;1765;p20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6" name="Google Shape;1766;p20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7" name="Google Shape;1767;p20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20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20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20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20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20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20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20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20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20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20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20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20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20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20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20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20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20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20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20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20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20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20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20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20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20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20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20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20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20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20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20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20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20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20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20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20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20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20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20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20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20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20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20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20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20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20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20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20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20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20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20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19" name="Google Shape;1819;p20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1820" name="Google Shape;1820;p20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20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20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20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20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20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20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20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20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20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20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20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20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20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20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20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20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20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20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20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20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20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20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20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20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20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20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20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20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20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20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1" name="Google Shape;1851;p20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2" name="Google Shape;1852;p20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3" name="Google Shape;1853;p20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4" name="Google Shape;1854;p20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55" name="Google Shape;1855;p20"/>
          <p:cNvSpPr/>
          <p:nvPr/>
        </p:nvSpPr>
        <p:spPr>
          <a:xfrm>
            <a:off x="340000" y="306200"/>
            <a:ext cx="11512000" cy="62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6" name="Google Shape;1856;p20"/>
          <p:cNvSpPr txBox="1">
            <a:spLocks noGrp="1"/>
          </p:cNvSpPr>
          <p:nvPr>
            <p:ph type="subTitle" idx="1"/>
          </p:nvPr>
        </p:nvSpPr>
        <p:spPr>
          <a:xfrm>
            <a:off x="7330400" y="3866031"/>
            <a:ext cx="39016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7" name="Google Shape;1857;p20"/>
          <p:cNvSpPr txBox="1">
            <a:spLocks noGrp="1"/>
          </p:cNvSpPr>
          <p:nvPr>
            <p:ph type="title"/>
          </p:nvPr>
        </p:nvSpPr>
        <p:spPr>
          <a:xfrm>
            <a:off x="7330400" y="1407236"/>
            <a:ext cx="39016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58" name="Google Shape;1858;p20"/>
          <p:cNvSpPr>
            <a:spLocks noGrp="1"/>
          </p:cNvSpPr>
          <p:nvPr>
            <p:ph type="pic" idx="2"/>
          </p:nvPr>
        </p:nvSpPr>
        <p:spPr>
          <a:xfrm>
            <a:off x="514000" y="465233"/>
            <a:ext cx="6096000" cy="592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0" name="Google Shape;2380;p26"/>
          <p:cNvGrpSpPr/>
          <p:nvPr/>
        </p:nvGrpSpPr>
        <p:grpSpPr>
          <a:xfrm>
            <a:off x="-52200" y="-108400"/>
            <a:ext cx="12296400" cy="7074800"/>
            <a:chOff x="-39150" y="-81300"/>
            <a:chExt cx="9222300" cy="5306100"/>
          </a:xfrm>
        </p:grpSpPr>
        <p:grpSp>
          <p:nvGrpSpPr>
            <p:cNvPr id="2381" name="Google Shape;2381;p26"/>
            <p:cNvGrpSpPr/>
            <p:nvPr/>
          </p:nvGrpSpPr>
          <p:grpSpPr>
            <a:xfrm>
              <a:off x="108650" y="-81300"/>
              <a:ext cx="8926700" cy="5306100"/>
              <a:chOff x="107725" y="-96875"/>
              <a:chExt cx="8926700" cy="5306100"/>
            </a:xfrm>
          </p:grpSpPr>
          <p:cxnSp>
            <p:nvCxnSpPr>
              <p:cNvPr id="2382" name="Google Shape;2382;p26"/>
              <p:cNvCxnSpPr/>
              <p:nvPr/>
            </p:nvCxnSpPr>
            <p:spPr>
              <a:xfrm>
                <a:off x="107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3" name="Google Shape;2383;p26"/>
              <p:cNvCxnSpPr/>
              <p:nvPr/>
            </p:nvCxnSpPr>
            <p:spPr>
              <a:xfrm>
                <a:off x="259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4" name="Google Shape;2384;p26"/>
              <p:cNvCxnSpPr/>
              <p:nvPr/>
            </p:nvCxnSpPr>
            <p:spPr>
              <a:xfrm>
                <a:off x="410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5" name="Google Shape;2385;p26"/>
              <p:cNvCxnSpPr/>
              <p:nvPr/>
            </p:nvCxnSpPr>
            <p:spPr>
              <a:xfrm>
                <a:off x="561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6" name="Google Shape;2386;p26"/>
              <p:cNvCxnSpPr/>
              <p:nvPr/>
            </p:nvCxnSpPr>
            <p:spPr>
              <a:xfrm>
                <a:off x="712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7" name="Google Shape;2387;p26"/>
              <p:cNvCxnSpPr/>
              <p:nvPr/>
            </p:nvCxnSpPr>
            <p:spPr>
              <a:xfrm>
                <a:off x="864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8" name="Google Shape;2388;p26"/>
              <p:cNvCxnSpPr/>
              <p:nvPr/>
            </p:nvCxnSpPr>
            <p:spPr>
              <a:xfrm>
                <a:off x="1015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9" name="Google Shape;2389;p26"/>
              <p:cNvCxnSpPr/>
              <p:nvPr/>
            </p:nvCxnSpPr>
            <p:spPr>
              <a:xfrm>
                <a:off x="1166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0" name="Google Shape;2390;p26"/>
              <p:cNvCxnSpPr/>
              <p:nvPr/>
            </p:nvCxnSpPr>
            <p:spPr>
              <a:xfrm>
                <a:off x="1318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1" name="Google Shape;2391;p26"/>
              <p:cNvCxnSpPr/>
              <p:nvPr/>
            </p:nvCxnSpPr>
            <p:spPr>
              <a:xfrm>
                <a:off x="1469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2" name="Google Shape;2392;p26"/>
              <p:cNvCxnSpPr/>
              <p:nvPr/>
            </p:nvCxnSpPr>
            <p:spPr>
              <a:xfrm>
                <a:off x="1620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3" name="Google Shape;2393;p26"/>
              <p:cNvCxnSpPr/>
              <p:nvPr/>
            </p:nvCxnSpPr>
            <p:spPr>
              <a:xfrm>
                <a:off x="1772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4" name="Google Shape;2394;p26"/>
              <p:cNvCxnSpPr/>
              <p:nvPr/>
            </p:nvCxnSpPr>
            <p:spPr>
              <a:xfrm>
                <a:off x="1923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5" name="Google Shape;2395;p26"/>
              <p:cNvCxnSpPr/>
              <p:nvPr/>
            </p:nvCxnSpPr>
            <p:spPr>
              <a:xfrm>
                <a:off x="2074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6" name="Google Shape;2396;p26"/>
              <p:cNvCxnSpPr/>
              <p:nvPr/>
            </p:nvCxnSpPr>
            <p:spPr>
              <a:xfrm>
                <a:off x="2225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7" name="Google Shape;2397;p26"/>
              <p:cNvCxnSpPr/>
              <p:nvPr/>
            </p:nvCxnSpPr>
            <p:spPr>
              <a:xfrm>
                <a:off x="2377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8" name="Google Shape;2398;p26"/>
              <p:cNvCxnSpPr/>
              <p:nvPr/>
            </p:nvCxnSpPr>
            <p:spPr>
              <a:xfrm>
                <a:off x="2528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9" name="Google Shape;2399;p26"/>
              <p:cNvCxnSpPr/>
              <p:nvPr/>
            </p:nvCxnSpPr>
            <p:spPr>
              <a:xfrm>
                <a:off x="2679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0" name="Google Shape;2400;p26"/>
              <p:cNvCxnSpPr/>
              <p:nvPr/>
            </p:nvCxnSpPr>
            <p:spPr>
              <a:xfrm>
                <a:off x="2831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1" name="Google Shape;2401;p26"/>
              <p:cNvCxnSpPr/>
              <p:nvPr/>
            </p:nvCxnSpPr>
            <p:spPr>
              <a:xfrm>
                <a:off x="2982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2" name="Google Shape;2402;p26"/>
              <p:cNvCxnSpPr/>
              <p:nvPr/>
            </p:nvCxnSpPr>
            <p:spPr>
              <a:xfrm>
                <a:off x="3133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3" name="Google Shape;2403;p26"/>
              <p:cNvCxnSpPr/>
              <p:nvPr/>
            </p:nvCxnSpPr>
            <p:spPr>
              <a:xfrm>
                <a:off x="3285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4" name="Google Shape;2404;p26"/>
              <p:cNvCxnSpPr/>
              <p:nvPr/>
            </p:nvCxnSpPr>
            <p:spPr>
              <a:xfrm>
                <a:off x="3436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5" name="Google Shape;2405;p26"/>
              <p:cNvCxnSpPr/>
              <p:nvPr/>
            </p:nvCxnSpPr>
            <p:spPr>
              <a:xfrm>
                <a:off x="3587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6" name="Google Shape;2406;p26"/>
              <p:cNvCxnSpPr/>
              <p:nvPr/>
            </p:nvCxnSpPr>
            <p:spPr>
              <a:xfrm>
                <a:off x="3738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7" name="Google Shape;2407;p26"/>
              <p:cNvCxnSpPr/>
              <p:nvPr/>
            </p:nvCxnSpPr>
            <p:spPr>
              <a:xfrm>
                <a:off x="3890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8" name="Google Shape;2408;p26"/>
              <p:cNvCxnSpPr/>
              <p:nvPr/>
            </p:nvCxnSpPr>
            <p:spPr>
              <a:xfrm>
                <a:off x="4041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9" name="Google Shape;2409;p26"/>
              <p:cNvCxnSpPr/>
              <p:nvPr/>
            </p:nvCxnSpPr>
            <p:spPr>
              <a:xfrm>
                <a:off x="4192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0" name="Google Shape;2410;p26"/>
              <p:cNvCxnSpPr/>
              <p:nvPr/>
            </p:nvCxnSpPr>
            <p:spPr>
              <a:xfrm>
                <a:off x="4344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1" name="Google Shape;2411;p26"/>
              <p:cNvCxnSpPr/>
              <p:nvPr/>
            </p:nvCxnSpPr>
            <p:spPr>
              <a:xfrm>
                <a:off x="4495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2" name="Google Shape;2412;p26"/>
              <p:cNvCxnSpPr/>
              <p:nvPr/>
            </p:nvCxnSpPr>
            <p:spPr>
              <a:xfrm>
                <a:off x="4646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3" name="Google Shape;2413;p26"/>
              <p:cNvCxnSpPr/>
              <p:nvPr/>
            </p:nvCxnSpPr>
            <p:spPr>
              <a:xfrm>
                <a:off x="4798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4" name="Google Shape;2414;p26"/>
              <p:cNvCxnSpPr/>
              <p:nvPr/>
            </p:nvCxnSpPr>
            <p:spPr>
              <a:xfrm>
                <a:off x="4949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5" name="Google Shape;2415;p26"/>
              <p:cNvCxnSpPr/>
              <p:nvPr/>
            </p:nvCxnSpPr>
            <p:spPr>
              <a:xfrm>
                <a:off x="5100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6" name="Google Shape;2416;p26"/>
              <p:cNvCxnSpPr/>
              <p:nvPr/>
            </p:nvCxnSpPr>
            <p:spPr>
              <a:xfrm>
                <a:off x="5251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7" name="Google Shape;2417;p26"/>
              <p:cNvCxnSpPr/>
              <p:nvPr/>
            </p:nvCxnSpPr>
            <p:spPr>
              <a:xfrm>
                <a:off x="5403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8" name="Google Shape;2418;p26"/>
              <p:cNvCxnSpPr/>
              <p:nvPr/>
            </p:nvCxnSpPr>
            <p:spPr>
              <a:xfrm>
                <a:off x="5554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9" name="Google Shape;2419;p26"/>
              <p:cNvCxnSpPr/>
              <p:nvPr/>
            </p:nvCxnSpPr>
            <p:spPr>
              <a:xfrm>
                <a:off x="5705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0" name="Google Shape;2420;p26"/>
              <p:cNvCxnSpPr/>
              <p:nvPr/>
            </p:nvCxnSpPr>
            <p:spPr>
              <a:xfrm>
                <a:off x="5857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1" name="Google Shape;2421;p26"/>
              <p:cNvCxnSpPr/>
              <p:nvPr/>
            </p:nvCxnSpPr>
            <p:spPr>
              <a:xfrm>
                <a:off x="6008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2" name="Google Shape;2422;p26"/>
              <p:cNvCxnSpPr/>
              <p:nvPr/>
            </p:nvCxnSpPr>
            <p:spPr>
              <a:xfrm>
                <a:off x="6159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3" name="Google Shape;2423;p26"/>
              <p:cNvCxnSpPr/>
              <p:nvPr/>
            </p:nvCxnSpPr>
            <p:spPr>
              <a:xfrm>
                <a:off x="6311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4" name="Google Shape;2424;p26"/>
              <p:cNvCxnSpPr/>
              <p:nvPr/>
            </p:nvCxnSpPr>
            <p:spPr>
              <a:xfrm>
                <a:off x="6462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5" name="Google Shape;2425;p26"/>
              <p:cNvCxnSpPr/>
              <p:nvPr/>
            </p:nvCxnSpPr>
            <p:spPr>
              <a:xfrm>
                <a:off x="6613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6" name="Google Shape;2426;p26"/>
              <p:cNvCxnSpPr/>
              <p:nvPr/>
            </p:nvCxnSpPr>
            <p:spPr>
              <a:xfrm>
                <a:off x="6764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7" name="Google Shape;2427;p26"/>
              <p:cNvCxnSpPr/>
              <p:nvPr/>
            </p:nvCxnSpPr>
            <p:spPr>
              <a:xfrm>
                <a:off x="6916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8" name="Google Shape;2428;p26"/>
              <p:cNvCxnSpPr/>
              <p:nvPr/>
            </p:nvCxnSpPr>
            <p:spPr>
              <a:xfrm>
                <a:off x="7067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9" name="Google Shape;2429;p26"/>
              <p:cNvCxnSpPr/>
              <p:nvPr/>
            </p:nvCxnSpPr>
            <p:spPr>
              <a:xfrm>
                <a:off x="7218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0" name="Google Shape;2430;p26"/>
              <p:cNvCxnSpPr/>
              <p:nvPr/>
            </p:nvCxnSpPr>
            <p:spPr>
              <a:xfrm>
                <a:off x="7370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1" name="Google Shape;2431;p26"/>
              <p:cNvCxnSpPr/>
              <p:nvPr/>
            </p:nvCxnSpPr>
            <p:spPr>
              <a:xfrm>
                <a:off x="7521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2" name="Google Shape;2432;p26"/>
              <p:cNvCxnSpPr/>
              <p:nvPr/>
            </p:nvCxnSpPr>
            <p:spPr>
              <a:xfrm>
                <a:off x="76727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3" name="Google Shape;2433;p26"/>
              <p:cNvCxnSpPr/>
              <p:nvPr/>
            </p:nvCxnSpPr>
            <p:spPr>
              <a:xfrm>
                <a:off x="78240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4" name="Google Shape;2434;p26"/>
              <p:cNvCxnSpPr/>
              <p:nvPr/>
            </p:nvCxnSpPr>
            <p:spPr>
              <a:xfrm>
                <a:off x="79753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5" name="Google Shape;2435;p26"/>
              <p:cNvCxnSpPr/>
              <p:nvPr/>
            </p:nvCxnSpPr>
            <p:spPr>
              <a:xfrm>
                <a:off x="81266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6" name="Google Shape;2436;p26"/>
              <p:cNvCxnSpPr/>
              <p:nvPr/>
            </p:nvCxnSpPr>
            <p:spPr>
              <a:xfrm>
                <a:off x="82779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7" name="Google Shape;2437;p26"/>
              <p:cNvCxnSpPr/>
              <p:nvPr/>
            </p:nvCxnSpPr>
            <p:spPr>
              <a:xfrm>
                <a:off x="84292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8" name="Google Shape;2438;p26"/>
              <p:cNvCxnSpPr/>
              <p:nvPr/>
            </p:nvCxnSpPr>
            <p:spPr>
              <a:xfrm>
                <a:off x="85805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9" name="Google Shape;2439;p26"/>
              <p:cNvCxnSpPr/>
              <p:nvPr/>
            </p:nvCxnSpPr>
            <p:spPr>
              <a:xfrm>
                <a:off x="87318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0" name="Google Shape;2440;p26"/>
              <p:cNvCxnSpPr/>
              <p:nvPr/>
            </p:nvCxnSpPr>
            <p:spPr>
              <a:xfrm>
                <a:off x="88831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1" name="Google Shape;2441;p26"/>
              <p:cNvCxnSpPr/>
              <p:nvPr/>
            </p:nvCxnSpPr>
            <p:spPr>
              <a:xfrm>
                <a:off x="9034425" y="-96875"/>
                <a:ext cx="0" cy="5306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42" name="Google Shape;2442;p26"/>
            <p:cNvGrpSpPr/>
            <p:nvPr/>
          </p:nvGrpSpPr>
          <p:grpSpPr>
            <a:xfrm>
              <a:off x="-39150" y="143971"/>
              <a:ext cx="9222300" cy="4855559"/>
              <a:chOff x="-51025" y="146791"/>
              <a:chExt cx="9222300" cy="4855559"/>
            </a:xfrm>
          </p:grpSpPr>
          <p:cxnSp>
            <p:nvCxnSpPr>
              <p:cNvPr id="2443" name="Google Shape;2443;p26"/>
              <p:cNvCxnSpPr/>
              <p:nvPr/>
            </p:nvCxnSpPr>
            <p:spPr>
              <a:xfrm>
                <a:off x="-51025" y="14679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4" name="Google Shape;2444;p26"/>
              <p:cNvCxnSpPr/>
              <p:nvPr/>
            </p:nvCxnSpPr>
            <p:spPr>
              <a:xfrm>
                <a:off x="-51025" y="2896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5" name="Google Shape;2445;p26"/>
              <p:cNvCxnSpPr/>
              <p:nvPr/>
            </p:nvCxnSpPr>
            <p:spPr>
              <a:xfrm>
                <a:off x="-51025" y="43241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6" name="Google Shape;2446;p26"/>
              <p:cNvCxnSpPr/>
              <p:nvPr/>
            </p:nvCxnSpPr>
            <p:spPr>
              <a:xfrm>
                <a:off x="-51025" y="5752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7" name="Google Shape;2447;p26"/>
              <p:cNvCxnSpPr/>
              <p:nvPr/>
            </p:nvCxnSpPr>
            <p:spPr>
              <a:xfrm>
                <a:off x="-51025" y="71803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8" name="Google Shape;2448;p26"/>
              <p:cNvCxnSpPr/>
              <p:nvPr/>
            </p:nvCxnSpPr>
            <p:spPr>
              <a:xfrm>
                <a:off x="-51025" y="8608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9" name="Google Shape;2449;p26"/>
              <p:cNvCxnSpPr/>
              <p:nvPr/>
            </p:nvCxnSpPr>
            <p:spPr>
              <a:xfrm>
                <a:off x="-51025" y="10036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0" name="Google Shape;2450;p26"/>
              <p:cNvCxnSpPr/>
              <p:nvPr/>
            </p:nvCxnSpPr>
            <p:spPr>
              <a:xfrm>
                <a:off x="-51025" y="114646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1" name="Google Shape;2451;p26"/>
              <p:cNvCxnSpPr/>
              <p:nvPr/>
            </p:nvCxnSpPr>
            <p:spPr>
              <a:xfrm>
                <a:off x="-51025" y="12892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2" name="Google Shape;2452;p26"/>
              <p:cNvCxnSpPr/>
              <p:nvPr/>
            </p:nvCxnSpPr>
            <p:spPr>
              <a:xfrm>
                <a:off x="-51025" y="143208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3" name="Google Shape;2453;p26"/>
              <p:cNvCxnSpPr/>
              <p:nvPr/>
            </p:nvCxnSpPr>
            <p:spPr>
              <a:xfrm>
                <a:off x="-51025" y="15748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4" name="Google Shape;2454;p26"/>
              <p:cNvCxnSpPr/>
              <p:nvPr/>
            </p:nvCxnSpPr>
            <p:spPr>
              <a:xfrm>
                <a:off x="-51025" y="171770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5" name="Google Shape;2455;p26"/>
              <p:cNvCxnSpPr/>
              <p:nvPr/>
            </p:nvCxnSpPr>
            <p:spPr>
              <a:xfrm>
                <a:off x="-51025" y="18605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6" name="Google Shape;2456;p26"/>
              <p:cNvCxnSpPr/>
              <p:nvPr/>
            </p:nvCxnSpPr>
            <p:spPr>
              <a:xfrm>
                <a:off x="-51025" y="200332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7" name="Google Shape;2457;p26"/>
              <p:cNvCxnSpPr/>
              <p:nvPr/>
            </p:nvCxnSpPr>
            <p:spPr>
              <a:xfrm>
                <a:off x="-51025" y="21461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8" name="Google Shape;2458;p26"/>
              <p:cNvCxnSpPr/>
              <p:nvPr/>
            </p:nvCxnSpPr>
            <p:spPr>
              <a:xfrm>
                <a:off x="-51025" y="228894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9" name="Google Shape;2459;p26"/>
              <p:cNvCxnSpPr/>
              <p:nvPr/>
            </p:nvCxnSpPr>
            <p:spPr>
              <a:xfrm>
                <a:off x="-51025" y="243176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0" name="Google Shape;2460;p26"/>
              <p:cNvCxnSpPr/>
              <p:nvPr/>
            </p:nvCxnSpPr>
            <p:spPr>
              <a:xfrm>
                <a:off x="-51025" y="257457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1" name="Google Shape;2461;p26"/>
              <p:cNvCxnSpPr/>
              <p:nvPr/>
            </p:nvCxnSpPr>
            <p:spPr>
              <a:xfrm>
                <a:off x="-51025" y="2717381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2" name="Google Shape;2462;p26"/>
              <p:cNvCxnSpPr/>
              <p:nvPr/>
            </p:nvCxnSpPr>
            <p:spPr>
              <a:xfrm>
                <a:off x="-51025" y="286019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3" name="Google Shape;2463;p26"/>
              <p:cNvCxnSpPr/>
              <p:nvPr/>
            </p:nvCxnSpPr>
            <p:spPr>
              <a:xfrm>
                <a:off x="-51025" y="3003002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4" name="Google Shape;2464;p26"/>
              <p:cNvCxnSpPr/>
              <p:nvPr/>
            </p:nvCxnSpPr>
            <p:spPr>
              <a:xfrm>
                <a:off x="-51025" y="314581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5" name="Google Shape;2465;p26"/>
              <p:cNvCxnSpPr/>
              <p:nvPr/>
            </p:nvCxnSpPr>
            <p:spPr>
              <a:xfrm>
                <a:off x="-51025" y="3288623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6" name="Google Shape;2466;p26"/>
              <p:cNvCxnSpPr/>
              <p:nvPr/>
            </p:nvCxnSpPr>
            <p:spPr>
              <a:xfrm>
                <a:off x="-51025" y="343143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7" name="Google Shape;2467;p26"/>
              <p:cNvCxnSpPr/>
              <p:nvPr/>
            </p:nvCxnSpPr>
            <p:spPr>
              <a:xfrm>
                <a:off x="-51025" y="3574244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8" name="Google Shape;2468;p26"/>
              <p:cNvCxnSpPr/>
              <p:nvPr/>
            </p:nvCxnSpPr>
            <p:spPr>
              <a:xfrm>
                <a:off x="-51025" y="3717055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9" name="Google Shape;2469;p26"/>
              <p:cNvCxnSpPr/>
              <p:nvPr/>
            </p:nvCxnSpPr>
            <p:spPr>
              <a:xfrm>
                <a:off x="-51025" y="385986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0" name="Google Shape;2470;p26"/>
              <p:cNvCxnSpPr/>
              <p:nvPr/>
            </p:nvCxnSpPr>
            <p:spPr>
              <a:xfrm>
                <a:off x="-51025" y="4002676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1" name="Google Shape;2471;p26"/>
              <p:cNvCxnSpPr/>
              <p:nvPr/>
            </p:nvCxnSpPr>
            <p:spPr>
              <a:xfrm>
                <a:off x="-51025" y="414548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2" name="Google Shape;2472;p26"/>
              <p:cNvCxnSpPr/>
              <p:nvPr/>
            </p:nvCxnSpPr>
            <p:spPr>
              <a:xfrm>
                <a:off x="-51025" y="4288297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3" name="Google Shape;2473;p26"/>
              <p:cNvCxnSpPr/>
              <p:nvPr/>
            </p:nvCxnSpPr>
            <p:spPr>
              <a:xfrm>
                <a:off x="-51025" y="443110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4" name="Google Shape;2474;p26"/>
              <p:cNvCxnSpPr/>
              <p:nvPr/>
            </p:nvCxnSpPr>
            <p:spPr>
              <a:xfrm>
                <a:off x="-51025" y="4573918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5" name="Google Shape;2475;p26"/>
              <p:cNvCxnSpPr/>
              <p:nvPr/>
            </p:nvCxnSpPr>
            <p:spPr>
              <a:xfrm>
                <a:off x="-51025" y="471672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6" name="Google Shape;2476;p26"/>
              <p:cNvCxnSpPr/>
              <p:nvPr/>
            </p:nvCxnSpPr>
            <p:spPr>
              <a:xfrm>
                <a:off x="-51025" y="4859539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7" name="Google Shape;2477;p26"/>
              <p:cNvCxnSpPr/>
              <p:nvPr/>
            </p:nvCxnSpPr>
            <p:spPr>
              <a:xfrm>
                <a:off x="-51025" y="5002350"/>
                <a:ext cx="9222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78" name="Google Shape;2478;p26"/>
          <p:cNvSpPr/>
          <p:nvPr/>
        </p:nvSpPr>
        <p:spPr>
          <a:xfrm>
            <a:off x="340000" y="306200"/>
            <a:ext cx="11512000" cy="624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6"/>
          <p:cNvSpPr txBox="1">
            <a:spLocks noGrp="1"/>
          </p:cNvSpPr>
          <p:nvPr>
            <p:ph type="title"/>
          </p:nvPr>
        </p:nvSpPr>
        <p:spPr>
          <a:xfrm>
            <a:off x="960012" y="3429000"/>
            <a:ext cx="2084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480" name="Google Shape;2480;p26"/>
          <p:cNvSpPr txBox="1">
            <a:spLocks noGrp="1"/>
          </p:cNvSpPr>
          <p:nvPr>
            <p:ph type="subTitle" idx="1"/>
          </p:nvPr>
        </p:nvSpPr>
        <p:spPr>
          <a:xfrm>
            <a:off x="960012" y="3937000"/>
            <a:ext cx="20840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1" name="Google Shape;2481;p26"/>
          <p:cNvSpPr txBox="1">
            <a:spLocks noGrp="1"/>
          </p:cNvSpPr>
          <p:nvPr>
            <p:ph type="title" idx="2"/>
          </p:nvPr>
        </p:nvSpPr>
        <p:spPr>
          <a:xfrm>
            <a:off x="6418676" y="3429000"/>
            <a:ext cx="2084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482" name="Google Shape;2482;p26"/>
          <p:cNvSpPr txBox="1">
            <a:spLocks noGrp="1"/>
          </p:cNvSpPr>
          <p:nvPr>
            <p:ph type="subTitle" idx="3"/>
          </p:nvPr>
        </p:nvSpPr>
        <p:spPr>
          <a:xfrm>
            <a:off x="6418669" y="3937000"/>
            <a:ext cx="20840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3" name="Google Shape;2483;p26"/>
          <p:cNvSpPr txBox="1">
            <a:spLocks noGrp="1"/>
          </p:cNvSpPr>
          <p:nvPr>
            <p:ph type="title" idx="4"/>
          </p:nvPr>
        </p:nvSpPr>
        <p:spPr>
          <a:xfrm>
            <a:off x="3689344" y="3429000"/>
            <a:ext cx="2084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484" name="Google Shape;2484;p26"/>
          <p:cNvSpPr txBox="1">
            <a:spLocks noGrp="1"/>
          </p:cNvSpPr>
          <p:nvPr>
            <p:ph type="subTitle" idx="5"/>
          </p:nvPr>
        </p:nvSpPr>
        <p:spPr>
          <a:xfrm>
            <a:off x="3689340" y="3937000"/>
            <a:ext cx="20840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5" name="Google Shape;2485;p26"/>
          <p:cNvSpPr txBox="1">
            <a:spLocks noGrp="1"/>
          </p:cNvSpPr>
          <p:nvPr>
            <p:ph type="title" idx="6"/>
          </p:nvPr>
        </p:nvSpPr>
        <p:spPr>
          <a:xfrm>
            <a:off x="9148008" y="3429000"/>
            <a:ext cx="2084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486" name="Google Shape;2486;p26"/>
          <p:cNvSpPr txBox="1">
            <a:spLocks noGrp="1"/>
          </p:cNvSpPr>
          <p:nvPr>
            <p:ph type="subTitle" idx="7"/>
          </p:nvPr>
        </p:nvSpPr>
        <p:spPr>
          <a:xfrm>
            <a:off x="9147999" y="3937000"/>
            <a:ext cx="20840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7" name="Google Shape;2487;p26"/>
          <p:cNvSpPr txBox="1">
            <a:spLocks noGrp="1"/>
          </p:cNvSpPr>
          <p:nvPr>
            <p:ph type="title" idx="8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/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1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1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1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1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3.w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21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1.w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3.w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40.w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4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11675745" cy="44246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54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24FAD"/>
                </a:solidFill>
                <a:effectLst/>
              </a:rPr>
              <a:t>CHUYÊN ĐỀ </a:t>
            </a:r>
            <a:endParaRPr lang="vi-VN" altLang="en-US" sz="6400" dirty="0">
              <a:ln w="22225">
                <a:solidFill>
                  <a:srgbClr val="FF0000"/>
                </a:solidFill>
                <a:prstDash val="solid"/>
              </a:ln>
              <a:solidFill>
                <a:srgbClr val="F24FAD"/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vi-VN" altLang="en-US" sz="44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24FAD"/>
                </a:solidFill>
                <a:effectLst/>
              </a:rPr>
              <a:t>PHƯƠNG TRÌNH BẬC HAI MỘT ẨN </a:t>
            </a:r>
          </a:p>
          <a:p>
            <a:pPr algn="ctr">
              <a:lnSpc>
                <a:spcPct val="150000"/>
              </a:lnSpc>
            </a:pPr>
            <a:r>
              <a:rPr lang="vi-VN" altLang="en-US" sz="44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24FAD"/>
                </a:solidFill>
                <a:effectLst/>
              </a:rPr>
              <a:t>VÀ </a:t>
            </a:r>
            <a:r>
              <a:rPr lang="en-US" sz="44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24FAD"/>
                </a:solidFill>
                <a:effectLst/>
              </a:rPr>
              <a:t>ĐỊNH LÍ VIÈTE</a:t>
            </a:r>
            <a:r>
              <a:rPr lang="en-US" sz="6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8A8CC"/>
                </a:solidFill>
                <a:effectLst/>
              </a:rPr>
              <a:t> </a:t>
            </a:r>
          </a:p>
        </p:txBody>
      </p:sp>
      <p:pic>
        <p:nvPicPr>
          <p:cNvPr id="4" name="Picture 3" descr="pencilcas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8" y="3962400"/>
            <a:ext cx="2704253" cy="2704253"/>
          </a:xfrm>
          <a:prstGeom prst="rect">
            <a:avLst/>
          </a:prstGeom>
        </p:spPr>
      </p:pic>
      <p:pic>
        <p:nvPicPr>
          <p:cNvPr id="5" name="Picture 4" descr="inkp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388" y="4038600"/>
            <a:ext cx="2323253" cy="2323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6716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688659" y="3355724"/>
            <a:ext cx="9183887" cy="70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5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3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1652" y="463142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685800" y="1836420"/>
            <a:ext cx="10762615" cy="837565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99465" y="2850515"/>
                <a:ext cx="10922000" cy="176403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 </a:t>
                </a:r>
                <a:r>
                  <a:rPr lang="vi-VN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1.Gọi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vi-VN" sz="2665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vi-VN" altLang="en-US" sz="2665" i="1" kern="100" dirty="0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𝑥</m:t>
                        </m:r>
                      </m:e>
                      <m:sub>
                        <m:r>
                          <a:rPr lang="vi-VN" altLang="en-US" sz="2665" i="1" kern="100" dirty="0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altLang="en-US" sz="2665" kern="100" dirty="0">
                    <a:latin typeface="Cambria Math" panose="02040503050406030204" charset="0"/>
                    <a:ea typeface="Times New Roman" panose="02020603050405020304" pitchFamily="18" charset="0"/>
                    <a:cs typeface="Cambria Math" panose="0204050305040603020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vi-VN" sz="2665" i="1" kern="100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vi-VN" altLang="en-US" sz="2665" i="1" kern="100" dirty="0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𝑥</m:t>
                        </m:r>
                      </m:e>
                      <m:sub>
                        <m:r>
                          <a:rPr lang="vi-VN" altLang="en-US" sz="2665" i="1" kern="100" dirty="0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nghiệm của phương trình </a:t>
                </a:r>
                <a:r>
                  <a:rPr lang="en-US" sz="2665" dirty="0">
                    <a:latin typeface="Arial" panose="020B0604020202020204" pitchFamily="34" charset="0"/>
                    <a:ea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5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vi-VN" altLang="en-US" sz="2665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5</m:t>
                    </m:r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+3=0</m:t>
                    </m:r>
                  </m:oMath>
                </a14:m>
                <a:r>
                  <a:rPr lang="en-US" altLang="en-US" sz="2665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 Không giải phương trình, hãy tính giá trị của các biểu thức</a:t>
                </a:r>
                <a:endParaRPr lang="en-US" sz="2665" dirty="0"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665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vi-VN" altLang="en-US" sz="2665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A=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5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665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665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665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vi-VN" alt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Cambria Math" panose="02040503050406030204" charset="0"/>
                      </a:rPr>
                      <m:t>                                          </m:t>
                    </m:r>
                  </m:oMath>
                </a14:m>
                <a:r>
                  <a:rPr lang="en-US" sz="2665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vi-VN" altLang="en-US" sz="2665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B</a:t>
                </a:r>
                <a:r>
                  <a:rPr lang="vi-VN" altLang="en-US" sz="2665" dirty="0">
                    <a:latin typeface="Arial" panose="020B0604020202020204" pitchFamily="34" charset="0"/>
                    <a:ea typeface="Times New Roman" panose="02020603050405020304" pitchFamily="18" charset="0"/>
                    <a:sym typeface="+mn-ea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5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665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vi-VN" alt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3</m:t>
                        </m:r>
                      </m:sup>
                    </m:sSup>
                    <m:r>
                      <a:rPr lang="en-US" sz="2665" i="1">
                        <a:latin typeface="Cambria Math" panose="0204050305040603020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665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665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vi-VN" altLang="en-US" sz="2665" i="1">
                                <a:latin typeface="Cambria Math" panose="02040503050406030204" charset="0"/>
                                <a:ea typeface="Times New Roman" panose="02020603050405020304" pitchFamily="18" charset="0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vi-VN" altLang="en-US" sz="2665" i="1">
                            <a:latin typeface="Cambria Math" panose="02040503050406030204" charset="0"/>
                            <a:ea typeface="Times New Roman" panose="02020603050405020304" pitchFamily="18" charset="0"/>
                            <a:cs typeface="Cambria Math" panose="0204050305040603020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665" i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65" y="2850515"/>
                <a:ext cx="10922000" cy="1764030"/>
              </a:xfrm>
              <a:prstGeom prst="rect">
                <a:avLst/>
              </a:prstGeom>
              <a:blipFill rotWithShape="1">
                <a:blip r:embed="rId7"/>
                <a:stretch>
                  <a:fillRect b="-4895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que 3"/>
          <p:cNvSpPr/>
          <p:nvPr/>
        </p:nvSpPr>
        <p:spPr>
          <a:xfrm>
            <a:off x="4302760" y="990600"/>
            <a:ext cx="4216400" cy="6692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HOẠT ĐỘNG CÁ NHÂN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5" name="4 minute countdown timer-Đồng hồ đếm ngược 4 phút--COUNTDOWN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77400" y="367030"/>
            <a:ext cx="2179320" cy="12261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295400" y="1864995"/>
            <a:ext cx="9871710" cy="7467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sym typeface="+mn-ea"/>
              </a:rPr>
              <a:t>Dạng 1.</a:t>
            </a:r>
            <a:r>
              <a:rPr lang="en-US" altLang="en-US" sz="2800" b="1">
                <a:sym typeface="+mn-ea"/>
              </a:rPr>
              <a:t>Không giải phương trình,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>
                <a:sym typeface="+mn-ea"/>
              </a:rPr>
              <a:t>tính giá trị của </a:t>
            </a:r>
            <a:r>
              <a:rPr lang="vi-VN" altLang="en-US" sz="2800" b="1">
                <a:sym typeface="+mn-ea"/>
              </a:rPr>
              <a:t>biểu</a:t>
            </a:r>
            <a:r>
              <a:rPr lang="en-US" altLang="en-US" sz="2800" b="1">
                <a:sym typeface="+mn-ea"/>
              </a:rPr>
              <a:t> thức đối xứng giữa các nghiệm.</a:t>
            </a:r>
            <a:endParaRPr lang="en-US" altLang="en-US" sz="2800" b="1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sym typeface="+mn-ea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l"/>
            <a:endParaRPr lang="en-US" sz="28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0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32" grpId="0"/>
      <p:bldP spid="32" grpId="1"/>
      <p:bldP spid="2" grpId="0" animBg="1"/>
      <p:bldP spid="2" grpId="1" animBg="1"/>
      <p:bldP spid="29" grpId="0"/>
      <p:bldP spid="29" grpId="1"/>
      <p:bldP spid="4" grpId="0" animBg="1"/>
      <p:bldP spid="4" grpId="1" animBg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6716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/>
              <a:t>Phương pháp giải: Ta thực hiện theo các bước sau:</a:t>
            </a:r>
          </a:p>
          <a:p>
            <a:pPr algn="ctr"/>
            <a:r>
              <a:rPr lang="en-US" altLang="en-US" sz="2400"/>
              <a:t>Bước 1. Tìm điều kiện để phương trình có nghiệm:  Từ đó áp dụng hệ thức Viète ta có:</a:t>
            </a:r>
          </a:p>
          <a:p>
            <a:pPr algn="ctr"/>
            <a:r>
              <a:rPr lang="en-US" altLang="en-US" sz="2400"/>
              <a:t>và </a:t>
            </a:r>
          </a:p>
          <a:p>
            <a:pPr algn="ctr"/>
            <a:r>
              <a:rPr lang="en-US" altLang="en-US" sz="2400"/>
              <a:t>Bước 2. Biến đổi biểu thức đối xứng giữa các nghiệm của đề bài theo tổng x1 + x2 và tích x1x2 sau đó áp dụn</a:t>
            </a:r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5740400" y="3726180"/>
            <a:ext cx="372110" cy="337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5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3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652" y="463142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685800" y="1836420"/>
            <a:ext cx="10762615" cy="837565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que 3"/>
          <p:cNvSpPr/>
          <p:nvPr/>
        </p:nvSpPr>
        <p:spPr>
          <a:xfrm>
            <a:off x="4302760" y="990600"/>
            <a:ext cx="4216400" cy="6692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Phương pháp giải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95400" y="1864995"/>
            <a:ext cx="9871710" cy="7467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sym typeface="+mn-ea"/>
              </a:rPr>
              <a:t>Dạng 1.</a:t>
            </a:r>
            <a:r>
              <a:rPr lang="en-US" altLang="en-US" sz="2800" b="1">
                <a:sym typeface="+mn-ea"/>
              </a:rPr>
              <a:t>Không giải phương trình,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>
                <a:sym typeface="+mn-ea"/>
              </a:rPr>
              <a:t>tính giá trị của </a:t>
            </a:r>
            <a:r>
              <a:rPr lang="vi-VN" altLang="en-US" sz="2800" b="1">
                <a:sym typeface="+mn-ea"/>
              </a:rPr>
              <a:t>biểu</a:t>
            </a:r>
            <a:r>
              <a:rPr lang="en-US" altLang="en-US" sz="2800" b="1">
                <a:sym typeface="+mn-ea"/>
              </a:rPr>
              <a:t> thức đối xứng giữa các nghiệm.</a:t>
            </a:r>
            <a:endParaRPr lang="en-US" altLang="en-US" sz="2800" b="1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sym typeface="+mn-ea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l"/>
            <a:endParaRPr lang="en-US" sz="28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38200" y="2816860"/>
            <a:ext cx="8851265" cy="792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sz="2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Phương pháp giải: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Ta thực hiện theo các bước sau:</a:t>
            </a:r>
          </a:p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sz="2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Bước 1.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Tìm điều kiện để phương trình có nghiệm:</a:t>
            </a:r>
            <a:r>
              <a:rPr sz="16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</a:p>
        </p:txBody>
      </p: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914400" y="3505200"/>
            <a:ext cx="872490" cy="8026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742440" y="3611245"/>
            <a:ext cx="3861435" cy="4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Từ đó áp dụng hệ thức Viète ta có:</a:t>
            </a:r>
          </a:p>
        </p:txBody>
      </p:sp>
      <p:pic>
        <p:nvPicPr>
          <p:cNvPr id="12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5486400" y="3539490"/>
            <a:ext cx="1259205" cy="66611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6705600" y="3657600"/>
            <a:ext cx="461010" cy="320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 </a:t>
            </a:r>
          </a:p>
        </p:txBody>
      </p:sp>
      <p:pic>
        <p:nvPicPr>
          <p:cNvPr id="14" name="Picture 13"/>
          <p:cNvPicPr/>
          <p:nvPr/>
        </p:nvPicPr>
        <p:blipFill>
          <a:blip r:embed="rId7"/>
          <a:stretch>
            <a:fillRect/>
          </a:stretch>
        </p:blipFill>
        <p:spPr>
          <a:xfrm>
            <a:off x="7162800" y="3539490"/>
            <a:ext cx="1250315" cy="66611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914400" y="4424680"/>
            <a:ext cx="6437630" cy="7162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2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Bước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2. Biến đổi biểu thức đối xứng giữa các nghiệm của đề bài theo tổng </a:t>
            </a:r>
            <a:r>
              <a:rPr sz="2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sz="2000" i="1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+ </a:t>
            </a:r>
            <a:r>
              <a:rPr sz="2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sz="2000" i="1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và tích x</a:t>
            </a:r>
            <a:r>
              <a:rPr sz="20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sz="20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sau đó áp dụn</a:t>
            </a:r>
            <a:r>
              <a:rPr lang="vi-VN"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g Bước 1</a:t>
            </a:r>
            <a:r>
              <a:rPr lang="vi-VN" sz="2000" u="heavy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2" grpId="0"/>
      <p:bldP spid="32" grpId="1"/>
      <p:bldP spid="2" grpId="0" animBg="1"/>
      <p:bldP spid="2" grpId="1" animBg="1"/>
      <p:bldP spid="4" grpId="0" animBg="1"/>
      <p:bldP spid="4" grpId="1" animBg="1"/>
      <p:bldP spid="6" grpId="0"/>
      <p:bldP spid="6" grpId="1"/>
      <p:bldP spid="8" grpId="0"/>
      <p:bldP spid="8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6716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/>
              <a:t>a)Ta có </a:t>
            </a:r>
          </a:p>
          <a:p>
            <a:pPr algn="ctr"/>
            <a:r>
              <a:rPr lang="en-US" altLang="en-US" sz="2400"/>
              <a:t> </a:t>
            </a:r>
          </a:p>
          <a:p>
            <a:pPr algn="ctr"/>
            <a:endParaRPr lang="en-US" altLang="en-US" sz="2400"/>
          </a:p>
          <a:p>
            <a:pPr algn="ctr"/>
            <a:r>
              <a:rPr lang="en-US" altLang="en-US" sz="2400"/>
              <a:t>b) Ta có </a:t>
            </a:r>
          </a:p>
          <a:p>
            <a:pPr algn="ctr"/>
            <a:r>
              <a:rPr lang="en-US" altLang="en-US" sz="2400"/>
              <a:t>c) Ta có </a:t>
            </a:r>
            <a:endParaRPr lang="en-US" sz="24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972" y="457173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1080135" y="533400"/>
            <a:ext cx="10347325" cy="6692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Chú ý: Một số biểu thức đối xứng giữa các nghiệm thường gặp</a:t>
            </a:r>
          </a:p>
        </p:txBody>
      </p:sp>
      <p:graphicFrame>
        <p:nvGraphicFramePr>
          <p:cNvPr id="4" name="Content Placeholder -2147482598"/>
          <p:cNvGraphicFramePr>
            <a:graphicFrameLocks noGrp="1" noChangeAspect="1"/>
          </p:cNvGraphicFramePr>
          <p:nvPr>
            <p:ph/>
          </p:nvPr>
        </p:nvGraphicFramePr>
        <p:xfrm>
          <a:off x="1401763" y="1676400"/>
          <a:ext cx="6868160" cy="64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870200" imgH="266700" progId="Equation.DSMT4">
                  <p:embed/>
                </p:oleObj>
              </mc:Choice>
              <mc:Fallback>
                <p:oleObj r:id="rId5" imgW="2870200" imgH="266700" progId="Equation.DSMT4">
                  <p:embed/>
                  <p:pic>
                    <p:nvPicPr>
                      <p:cNvPr id="0" name="Picture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1763" y="1676400"/>
                        <a:ext cx="6868160" cy="6457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-2147482597"/>
          <p:cNvGraphicFramePr>
            <a:graphicFrameLocks noChangeAspect="1"/>
          </p:cNvGraphicFramePr>
          <p:nvPr/>
        </p:nvGraphicFramePr>
        <p:xfrm>
          <a:off x="1483995" y="2431098"/>
          <a:ext cx="670306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505200" imgH="431800" progId="Equation.DSMT4">
                  <p:embed/>
                </p:oleObj>
              </mc:Choice>
              <mc:Fallback>
                <p:oleObj r:id="rId7" imgW="3505200" imgH="431800" progId="Equation.DSMT4">
                  <p:embed/>
                  <p:pic>
                    <p:nvPicPr>
                      <p:cNvPr id="0" name="Picture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83995" y="2431098"/>
                        <a:ext cx="6703060" cy="835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-2147482596"/>
          <p:cNvGraphicFramePr>
            <a:graphicFrameLocks noChangeAspect="1"/>
          </p:cNvGraphicFramePr>
          <p:nvPr/>
        </p:nvGraphicFramePr>
        <p:xfrm>
          <a:off x="1484948" y="3211513"/>
          <a:ext cx="6810375" cy="854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492500" imgH="431800" progId="Equation.DSMT4">
                  <p:embed/>
                </p:oleObj>
              </mc:Choice>
              <mc:Fallback>
                <p:oleObj r:id="rId9" imgW="3492500" imgH="431800" progId="Equation.DSMT4">
                  <p:embed/>
                  <p:pic>
                    <p:nvPicPr>
                      <p:cNvPr id="0" name="Picture 1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84948" y="3211513"/>
                        <a:ext cx="6810375" cy="8547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-2147482595"/>
          <p:cNvGraphicFramePr>
            <a:graphicFrameLocks noChangeAspect="1"/>
          </p:cNvGraphicFramePr>
          <p:nvPr/>
        </p:nvGraphicFramePr>
        <p:xfrm>
          <a:off x="1475740" y="3962400"/>
          <a:ext cx="673354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3148965" imgH="316865" progId="Equation.DSMT4">
                  <p:embed/>
                </p:oleObj>
              </mc:Choice>
              <mc:Fallback>
                <p:oleObj r:id="rId11" imgW="3148965" imgH="316865" progId="Equation.DSMT4">
                  <p:embed/>
                  <p:pic>
                    <p:nvPicPr>
                      <p:cNvPr id="0" name="Picture 1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5740" y="3962400"/>
                        <a:ext cx="6733540" cy="6826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6716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688659" y="3355724"/>
            <a:ext cx="9183887" cy="70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5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3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1652" y="463142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990600" y="1828800"/>
            <a:ext cx="10466070" cy="862965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Dạng 2.</a:t>
            </a:r>
            <a:r>
              <a:rPr lang="en-US" altLang="en-US" sz="2665" b="1">
                <a:sym typeface="+mn-ea"/>
              </a:rPr>
              <a:t>Tìm hai số khi biết tổng và tích.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04545" y="3013075"/>
                <a:ext cx="10922000" cy="325818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lvl="3"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Bài 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2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. Tìm hai số 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u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 và  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v 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+mn-ea"/>
                  </a:rPr>
                  <a:t>trong mỗi trường hợp sau:</a:t>
                </a:r>
                <a:endParaRPr lang="en-US" altLang="en-US" sz="2665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u+v=15, uv=36</a:t>
                </a:r>
                <a:endParaRPr lang="en-US" altLang="en-US" sz="2665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14:m>
                  <m:oMath xmlns:m="http://schemas.openxmlformats.org/officeDocument/2006/math">
                    <m:r>
                      <a:rPr lang="en-US" sz="2665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+</m:t>
                    </m:r>
                  </m:oMath>
                </a14:m>
                <a:r>
                  <a:rPr lang="vi-VN" altLang="en-US" sz="2665"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v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=19, uv=90 và u&lt;v</a:t>
                </a:r>
                <a:r>
                  <a:rPr lang="vi-VN" altLang="en-US" sz="2665" u="heavy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altLang="en-US" sz="2665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45" y="3013075"/>
                <a:ext cx="10922000" cy="325818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que 3"/>
          <p:cNvSpPr/>
          <p:nvPr/>
        </p:nvSpPr>
        <p:spPr>
          <a:xfrm>
            <a:off x="3651885" y="990600"/>
            <a:ext cx="5513705" cy="6692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HOẠT ĐỘNG NHÓM CẶP ĐÔI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5" name="Đồng hồ đếm ngược 5 phút - 5 Minutes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5175" y="367030"/>
            <a:ext cx="2260600" cy="1271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1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32" grpId="0"/>
      <p:bldP spid="32" grpId="1"/>
      <p:bldP spid="2" grpId="0" animBg="1"/>
      <p:bldP spid="2" grpId="1" animBg="1"/>
      <p:bldP spid="29" grpId="0"/>
      <p:bldP spid="29" grpId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6716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688659" y="3355724"/>
            <a:ext cx="9183887" cy="70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5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3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1652" y="463142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1066800" y="1905000"/>
            <a:ext cx="10506710" cy="8343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Dạng 2.</a:t>
            </a:r>
            <a:r>
              <a:rPr lang="en-US" altLang="en-US" sz="2665" b="1">
                <a:sym typeface="+mn-ea"/>
              </a:rPr>
              <a:t>Tìm hai số khi biết tổng và tích.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99465" y="2634615"/>
                <a:ext cx="10922000" cy="353187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vi-VN" altLang="en-US" sz="2665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3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 mảnh đất hình chữ nhật có diện tích 40</a:t>
                </a:r>
                <a:r>
                  <a:rPr lang="vi-VN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vi-VN" sz="2665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vi-VN" altLang="en-US" sz="2665" i="1" kern="100" dirty="0">
                            <a:effectLst/>
                            <a:latin typeface="Cambria Math" panose="02040503050406030204" charset="0"/>
                            <a:ea typeface="Calibri" panose="020F0502020204030204" pitchFamily="34" charset="0"/>
                            <a:cs typeface="Cambria Math" panose="02040503050406030204" charset="0"/>
                          </a:rPr>
                          <m:t>𝑚</m:t>
                        </m:r>
                      </m:e>
                      <m:sup>
                        <m:r>
                          <a:rPr lang="vi-VN" altLang="en-US" sz="2665" i="1" kern="100" dirty="0">
                            <a:effectLst/>
                            <a:latin typeface="Cambria Math" panose="02040503050406030204" charset="0"/>
                            <a:ea typeface="Calibri" panose="020F0502020204030204" pitchFamily="34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665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và chu vi là 26 m. Tính các kích thước của mảnh đất.</a:t>
                </a:r>
                <a:endParaRPr lang="en-US" sz="2665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65" y="2634615"/>
                <a:ext cx="10922000" cy="353187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que 3"/>
          <p:cNvSpPr/>
          <p:nvPr/>
        </p:nvSpPr>
        <p:spPr>
          <a:xfrm>
            <a:off x="4302760" y="990600"/>
            <a:ext cx="4216400" cy="669290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HOẠT ĐỘNG CÁ NHÂN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6" name="Đồng hồ đếm ngược 3 phút gây sốc 3 Minutes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6465" y="457200"/>
            <a:ext cx="2001520" cy="1097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bldLvl="0" animBg="1"/>
      <p:bldP spid="9" grpId="1" animBg="1"/>
      <p:bldP spid="32" grpId="0"/>
      <p:bldP spid="32" grpId="1"/>
      <p:bldP spid="2" grpId="0" bldLvl="0" animBg="1"/>
      <p:bldP spid="2" grpId="1" animBg="1"/>
      <p:bldP spid="29" grpId="0"/>
      <p:bldP spid="29" grpId="1"/>
      <p:bldP spid="4" grpId="0" bldLvl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8104" y="402089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652" y="4631423"/>
            <a:ext cx="1544713" cy="1796568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990600" y="1828800"/>
            <a:ext cx="10466070" cy="862965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Dạng 2.</a:t>
            </a:r>
            <a:r>
              <a:rPr lang="en-US" altLang="en-US" sz="2665" b="1">
                <a:sym typeface="+mn-ea"/>
              </a:rPr>
              <a:t>Tìm hai số khi biết tổng và tích.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143000" y="2826385"/>
            <a:ext cx="9780905" cy="27317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sz="24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Phương pháp giải:</a:t>
            </a:r>
            <a:r>
              <a:rPr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 Để tìm hai số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a,b khi biết tổng S=a + b và tích P= a.b ta làm như sau:</a:t>
            </a:r>
          </a:p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sz="24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Bước 1.</a:t>
            </a:r>
            <a:r>
              <a:rPr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Giải phương trình 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                      để tìm các nghiệm x</a:t>
            </a:r>
            <a:r>
              <a:rPr lang="vi-VN" sz="2400" baseline="-250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1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,x</a:t>
            </a:r>
            <a:r>
              <a:rPr lang="vi-VN" sz="2400" baseline="-250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2</a:t>
            </a:r>
          </a:p>
          <a:p>
            <a:pPr marL="0" indent="0" defTabSz="26670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4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Bước 2. 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Các số x,y cần tìm là a = x</a:t>
            </a:r>
            <a:r>
              <a:rPr lang="vi-VN" sz="2400" baseline="-250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1 </a:t>
            </a:r>
            <a:r>
              <a:rPr lang="vi-VN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; b = x</a:t>
            </a:r>
            <a:r>
              <a:rPr lang="vi-VN" sz="2400" baseline="-250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2</a:t>
            </a:r>
          </a:p>
        </p:txBody>
      </p:sp>
      <p:graphicFrame>
        <p:nvGraphicFramePr>
          <p:cNvPr id="22" name="Object 21"/>
          <p:cNvGraphicFramePr/>
          <p:nvPr/>
        </p:nvGraphicFramePr>
        <p:xfrm>
          <a:off x="4495800" y="3657600"/>
          <a:ext cx="1686560" cy="478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303020" imgH="357505" progId="Equation.DSMT4">
                  <p:embed/>
                </p:oleObj>
              </mc:Choice>
              <mc:Fallback>
                <p:oleObj r:id="rId5" imgW="1303020" imgH="357505" progId="Equation.DSMT4">
                  <p:embed/>
                  <p:pic>
                    <p:nvPicPr>
                      <p:cNvPr id="0" name="Picture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5800" y="3657600"/>
                        <a:ext cx="1686560" cy="478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4550" cy="688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369" y="304934"/>
            <a:ext cx="11208327" cy="60259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/>
              <a:t>Xét phương trình bậc hai </a:t>
            </a:r>
          </a:p>
          <a:p>
            <a:pPr algn="ctr"/>
            <a:r>
              <a:rPr lang="en-US" altLang="en-US" sz="2400"/>
              <a:t>- Nếu thì phương trình có một nghiệm là , nghiệm còn lại là </a:t>
            </a:r>
          </a:p>
          <a:p>
            <a:pPr algn="ctr"/>
            <a:r>
              <a:rPr lang="en-US" altLang="en-US" sz="2400"/>
              <a:t> </a:t>
            </a:r>
          </a:p>
          <a:p>
            <a:pPr algn="ctr"/>
            <a:r>
              <a:rPr lang="en-US" altLang="en-US" sz="2400"/>
              <a:t>- Nếu thì phương trình có một nghiệm là , nghiệm còn lại là </a:t>
            </a:r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688659" y="3355724"/>
            <a:ext cx="9183887" cy="70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5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3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5029200"/>
            <a:ext cx="1396365" cy="1624330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685800" y="1836420"/>
            <a:ext cx="10762615" cy="837565"/>
          </a:xfrm>
          <a:prstGeom prst="plaque">
            <a:avLst>
              <a:gd name="adj" fmla="val 14723"/>
            </a:avLst>
          </a:prstGeom>
          <a:solidFill>
            <a:srgbClr val="CB6EBE">
              <a:lumMod val="20000"/>
              <a:lumOff val="80000"/>
            </a:srgbClr>
          </a:solidFill>
          <a:ln w="25400" cap="flat" cmpd="sng" algn="ctr">
            <a:solidFill>
              <a:srgbClr val="CB6EB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5985" y="2819400"/>
            <a:ext cx="10922000" cy="32238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 pháp giải: Sử dụng ứng dụng của hệ thức Viète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 phương trình bậc hai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Nếu </a:t>
            </a:r>
            <a:r>
              <a:rPr lang="vi-VN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 phương trình có một nghiệm là </a:t>
            </a:r>
            <a:r>
              <a:rPr lang="vi-VN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nghiệm còn lại là</a:t>
            </a:r>
            <a:r>
              <a:rPr lang="vi-VN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en-US" altLang="en-US" sz="22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Nếu </a:t>
            </a:r>
            <a:r>
              <a:rPr lang="vi-VN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 phương trình có một nghiệm là </a:t>
            </a:r>
            <a:r>
              <a:rPr lang="vi-VN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2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nghiệm còn lại là 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en-US" sz="22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295400" y="1864995"/>
            <a:ext cx="9871710" cy="7467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noProof="0" dirty="0">
                <a:solidFill>
                  <a:srgbClr val="000000"/>
                </a:solidFill>
                <a:latin typeface="Arial" panose="020B0604020202020204"/>
                <a:sym typeface="+mn-ea"/>
              </a:rPr>
              <a:t>Dạng 3.Giải phương trình bằng cách nhẩm</a:t>
            </a:r>
            <a:r>
              <a:rPr lang="en-US" altLang="en-US" sz="2800" b="1">
                <a:sym typeface="+mn-ea"/>
              </a:rPr>
              <a:t> nghiệm.</a:t>
            </a:r>
            <a:endParaRPr lang="en-US" altLang="en-US" sz="2800" b="1"/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solidFill>
                  <a:srgbClr val="000000"/>
                </a:solidFill>
                <a:latin typeface="Arial" panose="020B0604020202020204"/>
                <a:sym typeface="+mn-ea"/>
              </a:rPr>
              <a:t> </a:t>
            </a:r>
            <a:endParaRPr kumimoji="0" lang="en-US" sz="2800" b="1" i="0" kern="0" cap="none" spc="0" normalizeH="0" baseline="0" noProof="0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  <a:p>
            <a:endParaRPr lang="en-US" sz="28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Content Placeholder -2147482618"/>
          <p:cNvGraphicFramePr>
            <a:graphicFrameLocks noGrp="1" noChangeAspect="1"/>
          </p:cNvGraphicFramePr>
          <p:nvPr>
            <p:ph/>
          </p:nvPr>
        </p:nvGraphicFramePr>
        <p:xfrm>
          <a:off x="1600200" y="3735070"/>
          <a:ext cx="1753235" cy="351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901065" imgH="177800" progId="Equation.DSMT4">
                  <p:embed/>
                </p:oleObj>
              </mc:Choice>
              <mc:Fallback>
                <p:oleObj r:id="rId5" imgW="901065" imgH="1778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200" y="3735070"/>
                        <a:ext cx="1753235" cy="3511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-2147482617"/>
          <p:cNvGraphicFramePr>
            <a:graphicFrameLocks noChangeAspect="1"/>
          </p:cNvGraphicFramePr>
          <p:nvPr/>
        </p:nvGraphicFramePr>
        <p:xfrm>
          <a:off x="7239000" y="3658553"/>
          <a:ext cx="853440" cy="511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31800" imgH="254000" progId="Equation.DSMT4">
                  <p:embed/>
                </p:oleObj>
              </mc:Choice>
              <mc:Fallback>
                <p:oleObj r:id="rId7" imgW="431800" imgH="254000" progId="Equation.DSMT4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9000" y="3658553"/>
                        <a:ext cx="853440" cy="5118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-2147482616"/>
          <p:cNvGraphicFramePr>
            <a:graphicFrameLocks noChangeAspect="1"/>
          </p:cNvGraphicFramePr>
          <p:nvPr/>
        </p:nvGraphicFramePr>
        <p:xfrm>
          <a:off x="10210800" y="3575050"/>
          <a:ext cx="818515" cy="64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533400" imgH="419100" progId="Equation.DSMT4">
                  <p:embed/>
                </p:oleObj>
              </mc:Choice>
              <mc:Fallback>
                <p:oleObj r:id="rId9" imgW="533400" imgH="4191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10800" y="3575050"/>
                        <a:ext cx="818515" cy="6489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-2147482615"/>
          <p:cNvGraphicFramePr>
            <a:graphicFrameLocks noChangeAspect="1"/>
          </p:cNvGraphicFramePr>
          <p:nvPr/>
        </p:nvGraphicFramePr>
        <p:xfrm>
          <a:off x="1599248" y="4605655"/>
          <a:ext cx="1826260" cy="370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889000" imgH="177165" progId="Equation.DSMT4">
                  <p:embed/>
                </p:oleObj>
              </mc:Choice>
              <mc:Fallback>
                <p:oleObj r:id="rId11" imgW="889000" imgH="177165" progId="Equation.DSMT4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99248" y="4605655"/>
                        <a:ext cx="1826260" cy="3702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-2147482614"/>
          <p:cNvGraphicFramePr>
            <a:graphicFrameLocks noChangeAspect="1"/>
          </p:cNvGraphicFramePr>
          <p:nvPr/>
        </p:nvGraphicFramePr>
        <p:xfrm>
          <a:off x="7338695" y="4601210"/>
          <a:ext cx="847090" cy="45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558800" imgH="254000" progId="Equation.DSMT4">
                  <p:embed/>
                </p:oleObj>
              </mc:Choice>
              <mc:Fallback>
                <p:oleObj r:id="rId13" imgW="558800" imgH="254000" progId="Equation.DSMT4">
                  <p:embed/>
                  <p:pic>
                    <p:nvPicPr>
                      <p:cNvPr id="0" name="Picture 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38695" y="4601210"/>
                        <a:ext cx="847090" cy="4578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-2147482616"/>
          <p:cNvGraphicFramePr>
            <a:graphicFrameLocks noChangeAspect="1"/>
          </p:cNvGraphicFramePr>
          <p:nvPr/>
        </p:nvGraphicFramePr>
        <p:xfrm>
          <a:off x="10265728" y="4419283"/>
          <a:ext cx="1013460" cy="64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660400" imgH="419100" progId="Equation.DSMT4">
                  <p:embed/>
                </p:oleObj>
              </mc:Choice>
              <mc:Fallback>
                <p:oleObj r:id="rId15" imgW="660400" imgH="4191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265728" y="4419283"/>
                        <a:ext cx="1013460" cy="6496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2" grpId="0"/>
      <p:bldP spid="32" grpId="1"/>
      <p:bldP spid="2" grpId="0" animBg="1"/>
      <p:bldP spid="2" grpId="1" animBg="1"/>
      <p:bldP spid="29" grpId="0"/>
      <p:bldP spid="29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140" y="367030"/>
            <a:ext cx="11405870" cy="60261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3505200" y="152400"/>
            <a:ext cx="6651625" cy="6381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altLang="en-US" sz="2665" i="1">
                <a:latin typeface="Cambria Math" panose="02040503050406030204" charset="0"/>
                <a:ea typeface="Times New Roman" panose="02020603050405020304" pitchFamily="18" charset="0"/>
                <a:cs typeface="Arial" panose="020B0604020202020204" pitchFamily="34" charset="0"/>
              </a:rPr>
              <a:t>PHIẾU BÀI TẬP TRẮC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140" y="838200"/>
            <a:ext cx="10521315" cy="5617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 descr="Ảnh chụp màn hình 2025-03-05 21281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1966595" y="285750"/>
            <a:ext cx="8413750" cy="6050915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/>
      <p:bldP spid="7" grpId="1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140" y="367030"/>
            <a:ext cx="11405870" cy="60261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3608070" y="375285"/>
            <a:ext cx="6651625" cy="6381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altLang="en-US" sz="2665" i="1">
                <a:latin typeface="Cambria Math" panose="02040503050406030204" charset="0"/>
                <a:ea typeface="Times New Roman" panose="02020603050405020304" pitchFamily="18" charset="0"/>
                <a:cs typeface="Arial" panose="020B0604020202020204" pitchFamily="34" charset="0"/>
              </a:rPr>
              <a:t>PHIẾU BÀI TẬP TRẮC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140" y="999490"/>
            <a:ext cx="10521315" cy="5617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Ảnh chụp màn hình 2025-03-05 21282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1818640" y="1490345"/>
            <a:ext cx="8286750" cy="4342130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/>
      <p:bldP spid="7" grpId="1"/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Minute Groovy Themed Timer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8830" cy="6878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8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chụp màn hình 2025-03-07 1540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12174855" cy="6921500"/>
          </a:xfrm>
          <a:prstGeom prst="rect">
            <a:avLst/>
          </a:prstGeom>
        </p:spPr>
      </p:pic>
      <p:sp>
        <p:nvSpPr>
          <p:cNvPr id="3271" name="Google Shape;3271;p39"/>
          <p:cNvSpPr txBox="1">
            <a:spLocks noGrp="1"/>
          </p:cNvSpPr>
          <p:nvPr>
            <p:ph type="title"/>
          </p:nvPr>
        </p:nvSpPr>
        <p:spPr>
          <a:xfrm>
            <a:off x="3317507" y="1725513"/>
            <a:ext cx="5492153" cy="85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2935" b="1" dirty="0">
                <a:solidFill>
                  <a:schemeClr val="bg2"/>
                </a:solidFill>
                <a:latin typeface="+mj-lt"/>
              </a:rPr>
              <a:t>Phương trình bậc hai một ẩn.</a:t>
            </a:r>
          </a:p>
        </p:txBody>
      </p:sp>
      <p:sp>
        <p:nvSpPr>
          <p:cNvPr id="3272" name="Google Shape;3272;p39"/>
          <p:cNvSpPr txBox="1">
            <a:spLocks noGrp="1"/>
          </p:cNvSpPr>
          <p:nvPr>
            <p:ph type="title" idx="2"/>
          </p:nvPr>
        </p:nvSpPr>
        <p:spPr>
          <a:xfrm>
            <a:off x="2097161" y="1769053"/>
            <a:ext cx="1174477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C00000"/>
                </a:solidFill>
                <a:latin typeface="+mj-lt"/>
              </a:rPr>
              <a:t>1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74" name="Google Shape;3274;p39"/>
          <p:cNvSpPr txBox="1">
            <a:spLocks noGrp="1"/>
          </p:cNvSpPr>
          <p:nvPr>
            <p:ph type="title" idx="3"/>
          </p:nvPr>
        </p:nvSpPr>
        <p:spPr>
          <a:xfrm>
            <a:off x="3317508" y="3106288"/>
            <a:ext cx="8701128" cy="79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altLang="en-US" sz="2935" b="1" dirty="0" err="1">
                <a:solidFill>
                  <a:schemeClr val="bg2"/>
                </a:solidFill>
                <a:latin typeface="+mj-lt"/>
              </a:rPr>
              <a:t>Định lí Viète</a:t>
            </a:r>
          </a:p>
        </p:txBody>
      </p:sp>
      <p:sp>
        <p:nvSpPr>
          <p:cNvPr id="3275" name="Google Shape;3275;p39"/>
          <p:cNvSpPr txBox="1">
            <a:spLocks noGrp="1"/>
          </p:cNvSpPr>
          <p:nvPr>
            <p:ph type="title" idx="4"/>
          </p:nvPr>
        </p:nvSpPr>
        <p:spPr>
          <a:xfrm>
            <a:off x="2103536" y="3122304"/>
            <a:ext cx="1069979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C00000"/>
                </a:solidFill>
                <a:latin typeface="+mj-lt"/>
              </a:rPr>
              <a:t>2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83" name="Google Shape;3283;p39"/>
          <p:cNvSpPr txBox="1">
            <a:spLocks noGrp="1"/>
          </p:cNvSpPr>
          <p:nvPr>
            <p:ph type="title" idx="9"/>
          </p:nvPr>
        </p:nvSpPr>
        <p:spPr>
          <a:xfrm>
            <a:off x="1915043" y="476452"/>
            <a:ext cx="850786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65" b="1" u="sng" dirty="0">
                <a:solidFill>
                  <a:srgbClr val="002060"/>
                </a:solidFill>
                <a:latin typeface="+mj-lt"/>
              </a:rPr>
              <a:t>NỘI DUNG</a:t>
            </a:r>
            <a:r>
              <a:rPr lang="vi-VN" altLang="en-GB" sz="4265" b="1" u="sng" dirty="0">
                <a:solidFill>
                  <a:srgbClr val="002060"/>
                </a:solidFill>
                <a:latin typeface="+mj-lt"/>
              </a:rPr>
              <a:t> CHUYÊN ĐỀ </a:t>
            </a:r>
          </a:p>
        </p:txBody>
      </p:sp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7867" y="4418753"/>
            <a:ext cx="2385060" cy="2520527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1260000">
            <a:off x="172085" y="336550"/>
            <a:ext cx="2916555" cy="1012825"/>
          </a:xfrm>
          <a:custGeom>
            <a:avLst/>
            <a:gdLst/>
            <a:ahLst/>
            <a:cxnLst/>
            <a:rect l="l" t="t" r="r" b="b"/>
            <a:pathLst>
              <a:path w="998220" h="161530">
                <a:moveTo>
                  <a:pt x="0" y="0"/>
                </a:moveTo>
                <a:lnTo>
                  <a:pt x="998220" y="0"/>
                </a:lnTo>
                <a:lnTo>
                  <a:pt x="998220" y="161530"/>
                </a:lnTo>
                <a:lnTo>
                  <a:pt x="0" y="161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53500" y="1518920"/>
            <a:ext cx="2101215" cy="1037590"/>
          </a:xfrm>
          <a:custGeom>
            <a:avLst/>
            <a:gdLst/>
            <a:ahLst/>
            <a:cxnLst/>
            <a:rect l="l" t="t" r="r" b="b"/>
            <a:pathLst>
              <a:path w="1122713" h="300071">
                <a:moveTo>
                  <a:pt x="0" y="0"/>
                </a:moveTo>
                <a:lnTo>
                  <a:pt x="1122713" y="0"/>
                </a:lnTo>
                <a:lnTo>
                  <a:pt x="1122713" y="300071"/>
                </a:lnTo>
                <a:lnTo>
                  <a:pt x="0" y="300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1" grpId="0"/>
      <p:bldP spid="3271" grpId="1"/>
      <p:bldP spid="3272" grpId="0"/>
      <p:bldP spid="3272" grpId="1"/>
      <p:bldP spid="3274" grpId="0"/>
      <p:bldP spid="3274" grpId="1"/>
      <p:bldP spid="3275" grpId="0"/>
      <p:bldP spid="3275" grpId="1"/>
      <p:bldP spid="3283" grpId="0"/>
      <p:bldP spid="328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140" y="367030"/>
            <a:ext cx="11405870" cy="60261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3608070" y="375285"/>
            <a:ext cx="6651625" cy="6381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vi-VN" altLang="en-US" sz="2665" i="1">
                <a:latin typeface="Cambria Math" panose="02040503050406030204" charset="0"/>
                <a:ea typeface="Times New Roman" panose="02020603050405020304" pitchFamily="18" charset="0"/>
                <a:cs typeface="Arial" panose="020B0604020202020204" pitchFamily="34" charset="0"/>
              </a:rPr>
              <a:t>PHIẾU BÀI TẬP TRẮC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140" y="999490"/>
            <a:ext cx="10521315" cy="5617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Ảnh chụp màn hình 2025-03-05 214054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2485390" y="737870"/>
            <a:ext cx="7219950" cy="4924425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7" grpId="0"/>
      <p:bldP spid="7" grpId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419215" y="2040890"/>
            <a:ext cx="5083175" cy="82994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en-US" sz="2400" dirty="0">
                <a:solidFill>
                  <a:srgbClr val="16727D"/>
                </a:solidFill>
                <a:latin typeface="Cambria Math" panose="02040503050406030204" charset="0"/>
                <a:ea typeface="Cambria Math" panose="02040503050406030204" charset="0"/>
              </a:rPr>
              <a:t>Tìm hiểu và nêu phương pháp giải các dạng toán còn lại.(2 nhóm)</a:t>
            </a:r>
            <a:endParaRPr lang="vi-VN" altLang="en-US" sz="2400" dirty="0">
              <a:solidFill>
                <a:srgbClr val="16727D"/>
              </a:solidFill>
              <a:latin typeface="Cambria Math" panose="02040503050406030204" charset="0"/>
              <a:ea typeface="Cambria Math" panose="02040503050406030204" charset="0"/>
            </a:endParaRPr>
          </a:p>
        </p:txBody>
      </p:sp>
      <p:sp>
        <p:nvSpPr>
          <p:cNvPr id="26" name="文本框 2"/>
          <p:cNvSpPr txBox="1"/>
          <p:nvPr/>
        </p:nvSpPr>
        <p:spPr>
          <a:xfrm>
            <a:off x="6419227" y="1224500"/>
            <a:ext cx="3785663" cy="82994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lvl="0"/>
            <a:r>
              <a:rPr lang="en-US" altLang="en-US" sz="2400" dirty="0">
                <a:solidFill>
                  <a:srgbClr val="16727D"/>
                </a:solidFill>
                <a:latin typeface="Cambria Math" panose="02040503050406030204" charset="0"/>
                <a:ea typeface="Cambria Math" panose="02040503050406030204" charset="0"/>
              </a:rPr>
              <a:t>Ôn lại các kiến thức vừa được củng cố.</a:t>
            </a:r>
            <a:endParaRPr lang="en-US" sz="2400" dirty="0">
              <a:solidFill>
                <a:srgbClr val="16727D"/>
              </a:solidFill>
              <a:latin typeface="Cambria Math" panose="02040503050406030204" charset="0"/>
              <a:ea typeface="Cambria Math" panose="02040503050406030204" charset="0"/>
            </a:endParaRPr>
          </a:p>
        </p:txBody>
      </p:sp>
      <p:sp>
        <p:nvSpPr>
          <p:cNvPr id="27" name="文本框 9"/>
          <p:cNvSpPr txBox="1"/>
          <p:nvPr/>
        </p:nvSpPr>
        <p:spPr>
          <a:xfrm>
            <a:off x="5604146" y="2095536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2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0" name="文本框 2"/>
          <p:cNvSpPr txBox="1"/>
          <p:nvPr/>
        </p:nvSpPr>
        <p:spPr>
          <a:xfrm>
            <a:off x="5604146" y="1279362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199130" y="1279525"/>
            <a:ext cx="2103755" cy="2046605"/>
          </a:xfrm>
          <a:prstGeom prst="rect">
            <a:avLst/>
          </a:prstGeom>
          <a:solidFill>
            <a:srgbClr val="167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3" name="文本框 1"/>
          <p:cNvSpPr txBox="1"/>
          <p:nvPr/>
        </p:nvSpPr>
        <p:spPr>
          <a:xfrm>
            <a:off x="3212894" y="1279525"/>
            <a:ext cx="2076209" cy="18156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735" dirty="0">
                <a:solidFill>
                  <a:schemeClr val="bg1"/>
                </a:solidFill>
                <a:latin typeface="Cambria Math" panose="02040503050406030204" charset="0"/>
                <a:ea typeface="Cambria Math" panose="02040503050406030204" charset="0"/>
              </a:rPr>
              <a:t>HƯỚNG DẪN VỀ NHÀ</a:t>
            </a:r>
            <a:endParaRPr lang="zh-CN" altLang="en-US" sz="3735" dirty="0">
              <a:solidFill>
                <a:schemeClr val="bg1"/>
              </a:solidFill>
              <a:latin typeface="Cambria Math" panose="02040503050406030204" charset="0"/>
              <a:ea typeface="字魂35号-经典雅黑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6" grpId="0" bldLvl="0" animBg="1"/>
      <p:bldP spid="27" grpId="0" bldLvl="0" animBg="1"/>
      <p:bldP spid="30" grpId="0" bldLvl="0" animBg="1"/>
      <p:bldP spid="3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82391">
            <a:off x="1643969" y="116973"/>
            <a:ext cx="659654" cy="456310"/>
          </a:xfrm>
          <a:custGeom>
            <a:avLst/>
            <a:gdLst/>
            <a:ahLst/>
            <a:cxnLst/>
            <a:rect l="l" t="t" r="r" b="b"/>
            <a:pathLst>
              <a:path w="1319308" h="912620">
                <a:moveTo>
                  <a:pt x="0" y="0"/>
                </a:moveTo>
                <a:lnTo>
                  <a:pt x="1319308" y="0"/>
                </a:lnTo>
                <a:lnTo>
                  <a:pt x="1319308" y="912620"/>
                </a:lnTo>
                <a:lnTo>
                  <a:pt x="0" y="912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98001" y="5064125"/>
            <a:ext cx="1304925" cy="952500"/>
          </a:xfrm>
          <a:custGeom>
            <a:avLst/>
            <a:gdLst/>
            <a:ahLst/>
            <a:cxnLst/>
            <a:rect l="l" t="t" r="r" b="b"/>
            <a:pathLst>
              <a:path w="2609850" h="1905000">
                <a:moveTo>
                  <a:pt x="0" y="0"/>
                </a:moveTo>
                <a:lnTo>
                  <a:pt x="2609850" y="0"/>
                </a:lnTo>
                <a:lnTo>
                  <a:pt x="260985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50500" y="4711125"/>
            <a:ext cx="143250" cy="143250"/>
            <a:chOff x="0" y="0"/>
            <a:chExt cx="382000" cy="382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2016" cy="382016"/>
            </a:xfrm>
            <a:custGeom>
              <a:avLst/>
              <a:gdLst/>
              <a:ahLst/>
              <a:cxnLst/>
              <a:rect l="l" t="t" r="r" b="b"/>
              <a:pathLst>
                <a:path w="382016" h="382016">
                  <a:moveTo>
                    <a:pt x="0" y="191008"/>
                  </a:moveTo>
                  <a:cubicBezTo>
                    <a:pt x="0" y="85471"/>
                    <a:pt x="85471" y="0"/>
                    <a:pt x="191008" y="0"/>
                  </a:cubicBezTo>
                  <a:lnTo>
                    <a:pt x="191008" y="25400"/>
                  </a:lnTo>
                  <a:lnTo>
                    <a:pt x="191008" y="0"/>
                  </a:lnTo>
                  <a:cubicBezTo>
                    <a:pt x="296545" y="0"/>
                    <a:pt x="382016" y="85471"/>
                    <a:pt x="382016" y="191008"/>
                  </a:cubicBezTo>
                  <a:cubicBezTo>
                    <a:pt x="382016" y="296545"/>
                    <a:pt x="296545" y="382016"/>
                    <a:pt x="191008" y="382016"/>
                  </a:cubicBezTo>
                  <a:lnTo>
                    <a:pt x="191008" y="356616"/>
                  </a:lnTo>
                  <a:lnTo>
                    <a:pt x="191008" y="382016"/>
                  </a:lnTo>
                  <a:cubicBezTo>
                    <a:pt x="85471" y="382016"/>
                    <a:pt x="0" y="296545"/>
                    <a:pt x="0" y="191008"/>
                  </a:cubicBezTo>
                  <a:lnTo>
                    <a:pt x="25400" y="191008"/>
                  </a:lnTo>
                  <a:lnTo>
                    <a:pt x="47498" y="203454"/>
                  </a:lnTo>
                  <a:cubicBezTo>
                    <a:pt x="41783" y="213487"/>
                    <a:pt x="30099" y="218440"/>
                    <a:pt x="18923" y="215519"/>
                  </a:cubicBezTo>
                  <a:cubicBezTo>
                    <a:pt x="7747" y="212598"/>
                    <a:pt x="0" y="202565"/>
                    <a:pt x="0" y="191008"/>
                  </a:cubicBezTo>
                  <a:moveTo>
                    <a:pt x="50800" y="191008"/>
                  </a:moveTo>
                  <a:lnTo>
                    <a:pt x="25400" y="191008"/>
                  </a:lnTo>
                  <a:lnTo>
                    <a:pt x="3302" y="178562"/>
                  </a:lnTo>
                  <a:cubicBezTo>
                    <a:pt x="9017" y="168529"/>
                    <a:pt x="20701" y="163576"/>
                    <a:pt x="31877" y="166497"/>
                  </a:cubicBezTo>
                  <a:cubicBezTo>
                    <a:pt x="43053" y="169418"/>
                    <a:pt x="50800" y="179451"/>
                    <a:pt x="50800" y="191008"/>
                  </a:cubicBezTo>
                  <a:cubicBezTo>
                    <a:pt x="50800" y="268478"/>
                    <a:pt x="113538" y="331216"/>
                    <a:pt x="191008" y="331216"/>
                  </a:cubicBezTo>
                  <a:cubicBezTo>
                    <a:pt x="268478" y="331216"/>
                    <a:pt x="331216" y="268478"/>
                    <a:pt x="331216" y="191008"/>
                  </a:cubicBezTo>
                  <a:lnTo>
                    <a:pt x="356616" y="191008"/>
                  </a:lnTo>
                  <a:lnTo>
                    <a:pt x="331216" y="191008"/>
                  </a:lnTo>
                  <a:cubicBezTo>
                    <a:pt x="331216" y="113538"/>
                    <a:pt x="268478" y="50800"/>
                    <a:pt x="191008" y="50800"/>
                  </a:cubicBezTo>
                  <a:lnTo>
                    <a:pt x="191008" y="25400"/>
                  </a:lnTo>
                  <a:lnTo>
                    <a:pt x="191008" y="50800"/>
                  </a:lnTo>
                  <a:cubicBezTo>
                    <a:pt x="113538" y="50800"/>
                    <a:pt x="50800" y="113538"/>
                    <a:pt x="50800" y="191008"/>
                  </a:cubicBezTo>
                  <a:close/>
                </a:path>
              </a:pathLst>
            </a:custGeom>
            <a:solidFill>
              <a:srgbClr val="8E6AA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523320" y="2096801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 dirty="0">
                <a:solidFill>
                  <a:srgbClr val="F3F3F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23320" y="5230972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>
                <a:solidFill>
                  <a:srgbClr val="F3F3F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04</a:t>
            </a:r>
          </a:p>
        </p:txBody>
      </p:sp>
      <p:sp>
        <p:nvSpPr>
          <p:cNvPr id="19" name="AutoShape 19"/>
          <p:cNvSpPr/>
          <p:nvPr/>
        </p:nvSpPr>
        <p:spPr>
          <a:xfrm flipH="1">
            <a:off x="1671753" y="3658687"/>
            <a:ext cx="734700" cy="1052438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H="1">
            <a:off x="1716356" y="5704856"/>
            <a:ext cx="734700" cy="1019769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1330560" y="3405764"/>
            <a:ext cx="1560110" cy="3316722"/>
          </a:xfrm>
          <a:custGeom>
            <a:avLst/>
            <a:gdLst/>
            <a:ahLst/>
            <a:cxnLst/>
            <a:rect l="l" t="t" r="r" b="b"/>
            <a:pathLst>
              <a:path w="3120219" h="6633443">
                <a:moveTo>
                  <a:pt x="0" y="0"/>
                </a:moveTo>
                <a:lnTo>
                  <a:pt x="3120219" y="0"/>
                </a:lnTo>
                <a:lnTo>
                  <a:pt x="3120219" y="6633443"/>
                </a:lnTo>
                <a:lnTo>
                  <a:pt x="0" y="66334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/>
          <p:cNvSpPr/>
          <p:nvPr/>
        </p:nvSpPr>
        <p:spPr>
          <a:xfrm>
            <a:off x="2407285" y="806450"/>
            <a:ext cx="8034655" cy="2760980"/>
          </a:xfrm>
          <a:prstGeom prst="roundRect">
            <a:avLst/>
          </a:prstGeom>
          <a:solidFill>
            <a:srgbClr val="FADB73">
              <a:lumMod val="60000"/>
              <a:lumOff val="40000"/>
            </a:srgbClr>
          </a:solidFill>
          <a:ln w="25400" cap="flat" cmpd="sng" algn="ctr">
            <a:solidFill>
              <a:srgbClr val="FFD05E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link: </a:t>
            </a:r>
          </a:p>
          <a:p>
            <a:pPr algn="ctr">
              <a:defRPr/>
            </a:pPr>
            <a:r>
              <a:rPr lang="en-US" alt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https://padlet.com/diepthanhhuong15/nh-p-ch-th-o-lu-n-y-nzaiwd3rv9yoi1a0</a:t>
            </a:r>
            <a:endParaRPr lang="en-US" alt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1800" y="4114800"/>
            <a:ext cx="8028940" cy="953135"/>
          </a:xfrm>
          <a:prstGeom prst="rect">
            <a:avLst/>
          </a:prstGeom>
          <a:noFill/>
          <a:ln>
            <a:solidFill>
              <a:srgbClr val="FEAC58">
                <a:lumMod val="50000"/>
              </a:srgb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en-US" sz="2800" dirty="0">
                <a:solidFill>
                  <a:srgbClr val="16727D"/>
                </a:solidFill>
                <a:latin typeface="Cambria Math" panose="02040503050406030204" charset="0"/>
                <a:ea typeface="Cambria Math" panose="02040503050406030204" charset="0"/>
                <a:sym typeface="+mn-ea"/>
              </a:rPr>
              <a:t>Tìm hiểu và nêu phương pháp giải các dạng toán còn lại.(2 nhóm)</a:t>
            </a:r>
            <a:endParaRPr lang="en-US" sz="2800" b="1" kern="0" dirty="0">
              <a:solidFill>
                <a:srgbClr val="FF757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Ảnh chụp màn hình 2025-03-07 15401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  <p:grpSp>
        <p:nvGrpSpPr>
          <p:cNvPr id="4" name="Group 61"/>
          <p:cNvGrpSpPr/>
          <p:nvPr/>
        </p:nvGrpSpPr>
        <p:grpSpPr>
          <a:xfrm>
            <a:off x="1957497" y="1293207"/>
            <a:ext cx="8277007" cy="4248612"/>
            <a:chOff x="0" y="-28575"/>
            <a:chExt cx="3952123" cy="2201996"/>
          </a:xfrm>
        </p:grpSpPr>
        <p:sp>
          <p:nvSpPr>
            <p:cNvPr id="5" name="Freeform 62"/>
            <p:cNvSpPr/>
            <p:nvPr/>
          </p:nvSpPr>
          <p:spPr>
            <a:xfrm>
              <a:off x="13058" y="5954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pPr defTabSz="685800">
                <a:buClrTx/>
              </a:pPr>
              <a:endParaRPr lang="en-SG" kern="1200">
                <a:solidFill>
                  <a:srgbClr val="FFFFFF"/>
                </a:solidFill>
                <a:latin typeface="Avenir Next LT Pro" panose="020B0504020202020204"/>
                <a:ea typeface="+mn-ea"/>
                <a:cs typeface="+mn-cs"/>
              </a:endParaRPr>
            </a:p>
          </p:txBody>
        </p:sp>
        <p:sp>
          <p:nvSpPr>
            <p:cNvPr id="6" name="TextBox 63"/>
            <p:cNvSpPr txBox="1"/>
            <p:nvPr/>
          </p:nvSpPr>
          <p:spPr>
            <a:xfrm>
              <a:off x="0" y="-28575"/>
              <a:ext cx="3939065" cy="219604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 defTabSz="685800">
                <a:lnSpc>
                  <a:spcPts val="1330"/>
                </a:lnSpc>
                <a:buClrTx/>
              </a:pPr>
              <a:endParaRPr sz="1200" kern="1200">
                <a:solidFill>
                  <a:srgbClr val="FFFFFF"/>
                </a:solidFill>
                <a:latin typeface="Avenir Next LT Pro" panose="020B050402020202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532" y="1447097"/>
            <a:ext cx="8076284" cy="4007451"/>
          </a:xfrm>
          <a:prstGeom prst="rect">
            <a:avLst/>
          </a:prstGeom>
        </p:spPr>
      </p:pic>
      <p:sp>
        <p:nvSpPr>
          <p:cNvPr id="10" name="Freeform 92"/>
          <p:cNvSpPr/>
          <p:nvPr/>
        </p:nvSpPr>
        <p:spPr>
          <a:xfrm>
            <a:off x="651099" y="100753"/>
            <a:ext cx="977875" cy="2166719"/>
          </a:xfrm>
          <a:custGeom>
            <a:avLst/>
            <a:gdLst/>
            <a:ahLst/>
            <a:cxnLst/>
            <a:rect l="l" t="t" r="r" b="b"/>
            <a:pathLst>
              <a:path w="1466811" h="320388">
                <a:moveTo>
                  <a:pt x="0" y="0"/>
                </a:moveTo>
                <a:lnTo>
                  <a:pt x="1466811" y="0"/>
                </a:lnTo>
                <a:lnTo>
                  <a:pt x="1466811" y="320388"/>
                </a:lnTo>
                <a:lnTo>
                  <a:pt x="0" y="32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pPr defTabSz="685800">
              <a:buClrTx/>
            </a:pPr>
            <a:endParaRPr lang="en-SG" kern="1200">
              <a:solidFill>
                <a:srgbClr val="FFFFFF"/>
              </a:solidFill>
              <a:latin typeface="Avenir Next LT Pro" panose="020B0504020202020204"/>
              <a:ea typeface="+mn-ea"/>
              <a:cs typeface="+mn-cs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Ảnh chụp màn hình 2025-03-07 1540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1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685800"/>
            <a:ext cx="11675745" cy="44246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endParaRPr lang="vi-VN" altLang="en-US" sz="6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8A8CC"/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vi-VN" altLang="en-US" sz="6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8A8CC"/>
                </a:solidFill>
                <a:effectLst/>
              </a:rPr>
              <a:t> </a:t>
            </a:r>
            <a:r>
              <a:rPr lang="en-US" sz="6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8A8CC"/>
                </a:solidFill>
                <a:effectLst/>
              </a:rPr>
              <a:t>ĐỊNH LÍ VIÈTE </a:t>
            </a:r>
          </a:p>
        </p:txBody>
      </p:sp>
      <p:pic>
        <p:nvPicPr>
          <p:cNvPr id="4" name="Picture 3" descr="pencilcas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8" y="3962400"/>
            <a:ext cx="2704253" cy="2704253"/>
          </a:xfrm>
          <a:prstGeom prst="rect">
            <a:avLst/>
          </a:prstGeom>
        </p:spPr>
      </p:pic>
      <p:pic>
        <p:nvPicPr>
          <p:cNvPr id="5" name="Picture 4" descr="inkpo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213" y="3863340"/>
            <a:ext cx="2323253" cy="2323253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152400" y="304800"/>
            <a:ext cx="1506220" cy="1584325"/>
          </a:xfrm>
          <a:custGeom>
            <a:avLst/>
            <a:gdLst/>
            <a:ahLst/>
            <a:cxnLst/>
            <a:rect l="l" t="t" r="r" b="b"/>
            <a:pathLst>
              <a:path w="420735" h="556260">
                <a:moveTo>
                  <a:pt x="0" y="0"/>
                </a:moveTo>
                <a:lnTo>
                  <a:pt x="420735" y="0"/>
                </a:lnTo>
                <a:lnTo>
                  <a:pt x="420735" y="556260"/>
                </a:lnTo>
                <a:lnTo>
                  <a:pt x="0" y="5562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chụp màn hình 2025-03-07 1540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12174855" cy="6921500"/>
          </a:xfrm>
          <a:prstGeom prst="rect">
            <a:avLst/>
          </a:prstGeom>
        </p:spPr>
      </p:pic>
      <p:sp>
        <p:nvSpPr>
          <p:cNvPr id="3271" name="Google Shape;3271;p39"/>
          <p:cNvSpPr txBox="1">
            <a:spLocks noGrp="1"/>
          </p:cNvSpPr>
          <p:nvPr>
            <p:ph type="title"/>
          </p:nvPr>
        </p:nvSpPr>
        <p:spPr>
          <a:xfrm>
            <a:off x="3317507" y="1725513"/>
            <a:ext cx="5492153" cy="85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2935" b="1" dirty="0">
                <a:solidFill>
                  <a:schemeClr val="bg2"/>
                </a:solidFill>
                <a:latin typeface="+mj-lt"/>
              </a:rPr>
              <a:t>Lí thuyết.</a:t>
            </a:r>
          </a:p>
        </p:txBody>
      </p:sp>
      <p:sp>
        <p:nvSpPr>
          <p:cNvPr id="3272" name="Google Shape;3272;p39"/>
          <p:cNvSpPr txBox="1">
            <a:spLocks noGrp="1"/>
          </p:cNvSpPr>
          <p:nvPr>
            <p:ph type="title" idx="2"/>
          </p:nvPr>
        </p:nvSpPr>
        <p:spPr>
          <a:xfrm>
            <a:off x="2097161" y="1769053"/>
            <a:ext cx="1174477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C00000"/>
                </a:solidFill>
                <a:latin typeface="+mj-lt"/>
              </a:rPr>
              <a:t>1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74" name="Google Shape;3274;p39"/>
          <p:cNvSpPr txBox="1">
            <a:spLocks noGrp="1"/>
          </p:cNvSpPr>
          <p:nvPr>
            <p:ph type="title" idx="3"/>
          </p:nvPr>
        </p:nvSpPr>
        <p:spPr>
          <a:xfrm>
            <a:off x="3317508" y="3106288"/>
            <a:ext cx="8701128" cy="79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altLang="en-US" sz="2935" b="1" dirty="0" err="1">
                <a:solidFill>
                  <a:schemeClr val="bg2"/>
                </a:solidFill>
                <a:latin typeface="+mj-lt"/>
              </a:rPr>
              <a:t>Các dạng bài tập</a:t>
            </a:r>
          </a:p>
        </p:txBody>
      </p:sp>
      <p:sp>
        <p:nvSpPr>
          <p:cNvPr id="3275" name="Google Shape;3275;p39"/>
          <p:cNvSpPr txBox="1">
            <a:spLocks noGrp="1"/>
          </p:cNvSpPr>
          <p:nvPr>
            <p:ph type="title" idx="4"/>
          </p:nvPr>
        </p:nvSpPr>
        <p:spPr>
          <a:xfrm>
            <a:off x="2103536" y="3122304"/>
            <a:ext cx="1069979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C00000"/>
                </a:solidFill>
                <a:latin typeface="+mj-lt"/>
              </a:rPr>
              <a:t>2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83" name="Google Shape;3283;p39"/>
          <p:cNvSpPr txBox="1">
            <a:spLocks noGrp="1"/>
          </p:cNvSpPr>
          <p:nvPr>
            <p:ph type="title" idx="9"/>
          </p:nvPr>
        </p:nvSpPr>
        <p:spPr>
          <a:xfrm>
            <a:off x="1915043" y="476452"/>
            <a:ext cx="850786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65" b="1" u="sng" dirty="0">
                <a:solidFill>
                  <a:srgbClr val="002060"/>
                </a:solidFill>
                <a:latin typeface="+mj-lt"/>
              </a:rPr>
              <a:t>NỘI DUNG</a:t>
            </a:r>
            <a:r>
              <a:rPr lang="vi-VN" altLang="en-GB" sz="4265" b="1" u="sng" dirty="0">
                <a:solidFill>
                  <a:srgbClr val="002060"/>
                </a:solidFill>
                <a:latin typeface="+mj-lt"/>
              </a:rPr>
              <a:t> ĐỊNH LÍ VIÈTE </a:t>
            </a:r>
          </a:p>
        </p:txBody>
      </p:sp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7867" y="4418753"/>
            <a:ext cx="2385060" cy="2520527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1260000">
            <a:off x="172085" y="336550"/>
            <a:ext cx="2916555" cy="1012825"/>
          </a:xfrm>
          <a:custGeom>
            <a:avLst/>
            <a:gdLst/>
            <a:ahLst/>
            <a:cxnLst/>
            <a:rect l="l" t="t" r="r" b="b"/>
            <a:pathLst>
              <a:path w="998220" h="161530">
                <a:moveTo>
                  <a:pt x="0" y="0"/>
                </a:moveTo>
                <a:lnTo>
                  <a:pt x="998220" y="0"/>
                </a:lnTo>
                <a:lnTo>
                  <a:pt x="998220" y="161530"/>
                </a:lnTo>
                <a:lnTo>
                  <a:pt x="0" y="161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53500" y="1518920"/>
            <a:ext cx="2101215" cy="1037590"/>
          </a:xfrm>
          <a:custGeom>
            <a:avLst/>
            <a:gdLst/>
            <a:ahLst/>
            <a:cxnLst/>
            <a:rect l="l" t="t" r="r" b="b"/>
            <a:pathLst>
              <a:path w="1122713" h="300071">
                <a:moveTo>
                  <a:pt x="0" y="0"/>
                </a:moveTo>
                <a:lnTo>
                  <a:pt x="1122713" y="0"/>
                </a:lnTo>
                <a:lnTo>
                  <a:pt x="1122713" y="300071"/>
                </a:lnTo>
                <a:lnTo>
                  <a:pt x="0" y="300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1" grpId="0"/>
      <p:bldP spid="3271" grpId="1"/>
      <p:bldP spid="3272" grpId="0"/>
      <p:bldP spid="3272" grpId="1"/>
      <p:bldP spid="3274" grpId="0"/>
      <p:bldP spid="3274" grpId="1"/>
      <p:bldP spid="3275" grpId="0"/>
      <p:bldP spid="3275" grpId="1"/>
      <p:bldP spid="3283" grpId="0"/>
      <p:bldP spid="328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Ảnh chụp màn hình 2025-03-07 1540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6285" cy="6858635"/>
          </a:xfrm>
          <a:prstGeom prst="rect">
            <a:avLst/>
          </a:prstGeom>
        </p:spPr>
      </p:pic>
      <p:sp>
        <p:nvSpPr>
          <p:cNvPr id="4" name="Google Shape;3300;p41"/>
          <p:cNvSpPr txBox="1"/>
          <p:nvPr/>
        </p:nvSpPr>
        <p:spPr>
          <a:xfrm>
            <a:off x="1839367" y="3107473"/>
            <a:ext cx="8513267" cy="243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cifico" panose="00000500000000000000"/>
              <a:buNone/>
              <a:defRPr sz="5000" b="0" i="0" u="none" strike="noStrike" cap="none">
                <a:solidFill>
                  <a:srgbClr val="343434"/>
                </a:solidFill>
                <a:latin typeface="Arial" panose="020B0604020202020204" pitchFamily="34" charset="0"/>
                <a:ea typeface="Pacifico" panose="00000500000000000000"/>
                <a:cs typeface="Arial" panose="020B0604020202020204" pitchFamily="34" charset="0"/>
                <a:sym typeface="Pacifico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en-US" sz="5335" b="1" dirty="0">
                <a:solidFill>
                  <a:srgbClr val="C00000"/>
                </a:solidFill>
                <a:latin typeface="+mj-lt"/>
              </a:rPr>
              <a:t>LÍ THUYẾT</a:t>
            </a:r>
          </a:p>
        </p:txBody>
      </p:sp>
      <p:sp>
        <p:nvSpPr>
          <p:cNvPr id="5" name="Google Shape;3302;p41"/>
          <p:cNvSpPr txBox="1"/>
          <p:nvPr/>
        </p:nvSpPr>
        <p:spPr>
          <a:xfrm>
            <a:off x="4876800" y="1227992"/>
            <a:ext cx="2438400" cy="17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vi-VN" altLang="en-GB" sz="9335" b="1" dirty="0">
                <a:latin typeface="+mj-lt"/>
              </a:rPr>
              <a:t>1</a:t>
            </a:r>
          </a:p>
        </p:txBody>
      </p:sp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8" y="-76412"/>
            <a:ext cx="2385060" cy="2520527"/>
          </a:xfrm>
          <a:prstGeom prst="rect">
            <a:avLst/>
          </a:prstGeom>
        </p:spPr>
      </p:pic>
      <p:pic>
        <p:nvPicPr>
          <p:cNvPr id="6" name="Picture 5" descr="pencilcas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788" y="4153535"/>
            <a:ext cx="2704253" cy="2704253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82391">
            <a:off x="1643969" y="116973"/>
            <a:ext cx="659654" cy="456310"/>
          </a:xfrm>
          <a:custGeom>
            <a:avLst/>
            <a:gdLst/>
            <a:ahLst/>
            <a:cxnLst/>
            <a:rect l="l" t="t" r="r" b="b"/>
            <a:pathLst>
              <a:path w="1319308" h="912620">
                <a:moveTo>
                  <a:pt x="0" y="0"/>
                </a:moveTo>
                <a:lnTo>
                  <a:pt x="1319308" y="0"/>
                </a:lnTo>
                <a:lnTo>
                  <a:pt x="1319308" y="912620"/>
                </a:lnTo>
                <a:lnTo>
                  <a:pt x="0" y="912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98001" y="5064125"/>
            <a:ext cx="1304925" cy="952500"/>
          </a:xfrm>
          <a:custGeom>
            <a:avLst/>
            <a:gdLst/>
            <a:ahLst/>
            <a:cxnLst/>
            <a:rect l="l" t="t" r="r" b="b"/>
            <a:pathLst>
              <a:path w="2609850" h="1905000">
                <a:moveTo>
                  <a:pt x="0" y="0"/>
                </a:moveTo>
                <a:lnTo>
                  <a:pt x="2609850" y="0"/>
                </a:lnTo>
                <a:lnTo>
                  <a:pt x="2609850" y="1905000"/>
                </a:lnTo>
                <a:lnTo>
                  <a:pt x="0" y="1905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50500" y="4711125"/>
            <a:ext cx="143250" cy="143250"/>
            <a:chOff x="0" y="0"/>
            <a:chExt cx="382000" cy="382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2016" cy="382016"/>
            </a:xfrm>
            <a:custGeom>
              <a:avLst/>
              <a:gdLst/>
              <a:ahLst/>
              <a:cxnLst/>
              <a:rect l="l" t="t" r="r" b="b"/>
              <a:pathLst>
                <a:path w="382016" h="382016">
                  <a:moveTo>
                    <a:pt x="0" y="191008"/>
                  </a:moveTo>
                  <a:cubicBezTo>
                    <a:pt x="0" y="85471"/>
                    <a:pt x="85471" y="0"/>
                    <a:pt x="191008" y="0"/>
                  </a:cubicBezTo>
                  <a:lnTo>
                    <a:pt x="191008" y="25400"/>
                  </a:lnTo>
                  <a:lnTo>
                    <a:pt x="191008" y="0"/>
                  </a:lnTo>
                  <a:cubicBezTo>
                    <a:pt x="296545" y="0"/>
                    <a:pt x="382016" y="85471"/>
                    <a:pt x="382016" y="191008"/>
                  </a:cubicBezTo>
                  <a:cubicBezTo>
                    <a:pt x="382016" y="296545"/>
                    <a:pt x="296545" y="382016"/>
                    <a:pt x="191008" y="382016"/>
                  </a:cubicBezTo>
                  <a:lnTo>
                    <a:pt x="191008" y="356616"/>
                  </a:lnTo>
                  <a:lnTo>
                    <a:pt x="191008" y="382016"/>
                  </a:lnTo>
                  <a:cubicBezTo>
                    <a:pt x="85471" y="382016"/>
                    <a:pt x="0" y="296545"/>
                    <a:pt x="0" y="191008"/>
                  </a:cubicBezTo>
                  <a:lnTo>
                    <a:pt x="25400" y="191008"/>
                  </a:lnTo>
                  <a:lnTo>
                    <a:pt x="47498" y="203454"/>
                  </a:lnTo>
                  <a:cubicBezTo>
                    <a:pt x="41783" y="213487"/>
                    <a:pt x="30099" y="218440"/>
                    <a:pt x="18923" y="215519"/>
                  </a:cubicBezTo>
                  <a:cubicBezTo>
                    <a:pt x="7747" y="212598"/>
                    <a:pt x="0" y="202565"/>
                    <a:pt x="0" y="191008"/>
                  </a:cubicBezTo>
                  <a:moveTo>
                    <a:pt x="50800" y="191008"/>
                  </a:moveTo>
                  <a:lnTo>
                    <a:pt x="25400" y="191008"/>
                  </a:lnTo>
                  <a:lnTo>
                    <a:pt x="3302" y="178562"/>
                  </a:lnTo>
                  <a:cubicBezTo>
                    <a:pt x="9017" y="168529"/>
                    <a:pt x="20701" y="163576"/>
                    <a:pt x="31877" y="166497"/>
                  </a:cubicBezTo>
                  <a:cubicBezTo>
                    <a:pt x="43053" y="169418"/>
                    <a:pt x="50800" y="179451"/>
                    <a:pt x="50800" y="191008"/>
                  </a:cubicBezTo>
                  <a:cubicBezTo>
                    <a:pt x="50800" y="268478"/>
                    <a:pt x="113538" y="331216"/>
                    <a:pt x="191008" y="331216"/>
                  </a:cubicBezTo>
                  <a:cubicBezTo>
                    <a:pt x="268478" y="331216"/>
                    <a:pt x="331216" y="268478"/>
                    <a:pt x="331216" y="191008"/>
                  </a:cubicBezTo>
                  <a:lnTo>
                    <a:pt x="356616" y="191008"/>
                  </a:lnTo>
                  <a:lnTo>
                    <a:pt x="331216" y="191008"/>
                  </a:lnTo>
                  <a:cubicBezTo>
                    <a:pt x="331216" y="113538"/>
                    <a:pt x="268478" y="50800"/>
                    <a:pt x="191008" y="50800"/>
                  </a:cubicBezTo>
                  <a:lnTo>
                    <a:pt x="191008" y="25400"/>
                  </a:lnTo>
                  <a:lnTo>
                    <a:pt x="191008" y="50800"/>
                  </a:lnTo>
                  <a:cubicBezTo>
                    <a:pt x="113538" y="50800"/>
                    <a:pt x="50800" y="113538"/>
                    <a:pt x="50800" y="191008"/>
                  </a:cubicBezTo>
                  <a:close/>
                </a:path>
              </a:pathLst>
            </a:custGeom>
            <a:solidFill>
              <a:srgbClr val="8E6AA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523320" y="2096801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 dirty="0">
                <a:solidFill>
                  <a:srgbClr val="F3F3F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23320" y="5230972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>
                <a:solidFill>
                  <a:srgbClr val="F3F3F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04</a:t>
            </a:r>
          </a:p>
        </p:txBody>
      </p:sp>
      <p:sp>
        <p:nvSpPr>
          <p:cNvPr id="19" name="AutoShape 19"/>
          <p:cNvSpPr/>
          <p:nvPr/>
        </p:nvSpPr>
        <p:spPr>
          <a:xfrm flipH="1">
            <a:off x="1671753" y="3658687"/>
            <a:ext cx="734700" cy="1052438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H="1">
            <a:off x="1716356" y="5704856"/>
            <a:ext cx="734700" cy="1019769"/>
          </a:xfrm>
          <a:prstGeom prst="line">
            <a:avLst/>
          </a:prstGeom>
          <a:ln w="19050" cap="rnd">
            <a:solidFill>
              <a:srgbClr val="8E6A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1330560" y="3405764"/>
            <a:ext cx="1560110" cy="3316722"/>
          </a:xfrm>
          <a:custGeom>
            <a:avLst/>
            <a:gdLst/>
            <a:ahLst/>
            <a:cxnLst/>
            <a:rect l="l" t="t" r="r" b="b"/>
            <a:pathLst>
              <a:path w="3120219" h="6633443">
                <a:moveTo>
                  <a:pt x="0" y="0"/>
                </a:moveTo>
                <a:lnTo>
                  <a:pt x="3120219" y="0"/>
                </a:lnTo>
                <a:lnTo>
                  <a:pt x="3120219" y="6633443"/>
                </a:lnTo>
                <a:lnTo>
                  <a:pt x="0" y="66334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/>
          <p:cNvSpPr/>
          <p:nvPr/>
        </p:nvSpPr>
        <p:spPr>
          <a:xfrm>
            <a:off x="2407285" y="806450"/>
            <a:ext cx="8034655" cy="2760980"/>
          </a:xfrm>
          <a:prstGeom prst="roundRect">
            <a:avLst/>
          </a:prstGeom>
          <a:solidFill>
            <a:srgbClr val="FADB73">
              <a:lumMod val="60000"/>
              <a:lumOff val="40000"/>
            </a:srgbClr>
          </a:solidFill>
          <a:ln w="25400" cap="flat" cmpd="sng" algn="ctr">
            <a:solidFill>
              <a:srgbClr val="FFD05E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link: </a:t>
            </a:r>
          </a:p>
          <a:p>
            <a:pPr algn="ctr">
              <a:defRPr/>
            </a:pPr>
            <a:r>
              <a:rPr lang="en-US" alt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https://padlet.com/diepthanhhuong15/nh-p-ch-th-o-lu-n-y-nzaiwd3rv9yoi1a0.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71800" y="4114800"/>
            <a:ext cx="7995920" cy="1576070"/>
          </a:xfrm>
          <a:prstGeom prst="rect">
            <a:avLst/>
          </a:prstGeom>
          <a:noFill/>
          <a:ln>
            <a:solidFill>
              <a:srgbClr val="FEAC58">
                <a:lumMod val="50000"/>
              </a:srgbClr>
            </a:solidFill>
          </a:ln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defRPr/>
            </a:pPr>
            <a:r>
              <a:rPr lang="vi-VN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en-US" alt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 thống kiến thức về định lí Viète và ứng dụng và đề xuất các dạng bài tập có liên quan đến các kiến thức đã học.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24962" y="5895768"/>
            <a:ext cx="1097443" cy="904855"/>
          </a:xfrm>
          <a:custGeom>
            <a:avLst/>
            <a:gdLst/>
            <a:ahLst/>
            <a:cxnLst/>
            <a:rect l="l" t="t" r="r" b="b"/>
            <a:pathLst>
              <a:path w="2194886" h="1809710">
                <a:moveTo>
                  <a:pt x="0" y="0"/>
                </a:moveTo>
                <a:lnTo>
                  <a:pt x="2194886" y="0"/>
                </a:lnTo>
                <a:lnTo>
                  <a:pt x="2194886" y="1809710"/>
                </a:lnTo>
                <a:lnTo>
                  <a:pt x="0" y="1809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290" y="76956"/>
            <a:ext cx="1024699" cy="999757"/>
          </a:xfrm>
          <a:custGeom>
            <a:avLst/>
            <a:gdLst/>
            <a:ahLst/>
            <a:cxnLst/>
            <a:rect l="l" t="t" r="r" b="b"/>
            <a:pathLst>
              <a:path w="2049398" h="1999514">
                <a:moveTo>
                  <a:pt x="0" y="0"/>
                </a:moveTo>
                <a:lnTo>
                  <a:pt x="2049398" y="0"/>
                </a:lnTo>
                <a:lnTo>
                  <a:pt x="2049398" y="1999514"/>
                </a:lnTo>
                <a:lnTo>
                  <a:pt x="0" y="1999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0750" y="2897417"/>
            <a:ext cx="2465298" cy="2998350"/>
          </a:xfrm>
          <a:custGeom>
            <a:avLst/>
            <a:gdLst/>
            <a:ahLst/>
            <a:cxnLst/>
            <a:rect l="l" t="t" r="r" b="b"/>
            <a:pathLst>
              <a:path w="4930596" h="5996700">
                <a:moveTo>
                  <a:pt x="0" y="0"/>
                </a:moveTo>
                <a:lnTo>
                  <a:pt x="4930596" y="0"/>
                </a:lnTo>
                <a:lnTo>
                  <a:pt x="4930596" y="5996700"/>
                </a:lnTo>
                <a:lnTo>
                  <a:pt x="0" y="5996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84801" y="1334766"/>
            <a:ext cx="734700" cy="66938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3600"/>
              </a:lnSpc>
            </a:pPr>
            <a:r>
              <a:rPr lang="en-US" sz="3000" dirty="0">
                <a:solidFill>
                  <a:srgbClr val="F3F3F3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0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7200" y="857250"/>
          <a:ext cx="10706100" cy="5909945"/>
        </p:xfrm>
        <a:graphic>
          <a:graphicData uri="http://schemas.openxmlformats.org/drawingml/2006/table">
            <a:tbl>
              <a:tblPr firstRow="1" firstCol="1" bandRow="1"/>
              <a:tblGrid>
                <a:gridCol w="1176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97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2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2425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b="1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2</a:t>
                      </a:r>
                      <a:endParaRPr lang="en-US" sz="20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3</a:t>
                      </a:r>
                      <a:endParaRPr lang="en-US" sz="200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000" kern="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</a:t>
                      </a:r>
                      <a:endParaRPr lang="en-US" sz="2000" kern="1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GV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GV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GV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Phối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hợp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được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thành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viên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tương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ít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altLang="en-US" sz="20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Phối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hợp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và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hỗ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trợ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được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thành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viên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;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tương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khá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tốt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altLang="en-US" sz="20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Phối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hợp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hỗ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trợ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và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vấn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thành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viên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tương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tốt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r>
                        <a:rPr lang="en-US" sz="2000" kern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  <a:endParaRPr lang="en-US" sz="20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228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457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685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9144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1430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13716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16002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1828800" algn="l" defTabSz="457200" rtl="0" eaLnBrk="1" latinLnBrk="0" hangingPunct="1">
                        <a:defRPr sz="9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altLang="en-US" sz="20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vi-VN" alt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altLang="en-US" sz="20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 thức báo cáo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buNone/>
                        <a:tabLst>
                          <a:tab pos="450215" algn="l"/>
                        </a:tabLst>
                      </a:pPr>
                      <a:r>
                        <a:rPr lang="en-US" altLang="en-US" sz="2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 tạo, tự tin, biểu cảm khi trình bày sản phẩm của nhóm.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vi-VN" altLang="en-US" sz="20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922394" y="97728"/>
            <a:ext cx="4866006" cy="75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2000" cy="701103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85520" y="1798955"/>
            <a:ext cx="10882630" cy="4912360"/>
          </a:xfrm>
          <a:custGeom>
            <a:avLst/>
            <a:gdLst/>
            <a:ahLst/>
            <a:cxnLst/>
            <a:rect l="l" t="t" r="r" b="b"/>
            <a:pathLst>
              <a:path w="10910412" h="4922084">
                <a:moveTo>
                  <a:pt x="0" y="0"/>
                </a:moveTo>
                <a:lnTo>
                  <a:pt x="10910412" y="0"/>
                </a:lnTo>
                <a:lnTo>
                  <a:pt x="10910412" y="4922084"/>
                </a:lnTo>
                <a:lnTo>
                  <a:pt x="0" y="4922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vi-VN" altLang="en-US" sz="2400"/>
              <a:t>     </a:t>
            </a:r>
            <a:r>
              <a:rPr lang="en-US" altLang="en-US" sz="2400"/>
              <a:t>Dạng 1. Không giải phương trình, tính giá trị của biêu thức đối xứng giữa các nghiệm.</a:t>
            </a:r>
          </a:p>
          <a:p>
            <a:pPr algn="l">
              <a:lnSpc>
                <a:spcPct val="150000"/>
              </a:lnSpc>
            </a:pPr>
            <a:r>
              <a:rPr lang="vi-VN" altLang="en-US" sz="2400"/>
              <a:t>     </a:t>
            </a:r>
            <a:r>
              <a:rPr lang="en-US" altLang="en-US" sz="2400"/>
              <a:t>Dạng 2. </a:t>
            </a:r>
            <a:r>
              <a:rPr lang="en-US" altLang="en-US" sz="2400">
                <a:sym typeface="+mn-ea"/>
              </a:rPr>
              <a:t>Tìm hai số khi biết tổng và tích.</a:t>
            </a:r>
            <a:endParaRPr lang="en-US" altLang="en-US" sz="2400"/>
          </a:p>
          <a:p>
            <a:pPr algn="l">
              <a:lnSpc>
                <a:spcPct val="150000"/>
              </a:lnSpc>
            </a:pPr>
            <a:r>
              <a:rPr lang="vi-VN" altLang="en-US" sz="2400"/>
              <a:t>     </a:t>
            </a:r>
            <a:r>
              <a:rPr lang="en-US" altLang="en-US" sz="2400"/>
              <a:t>Dạng 3. </a:t>
            </a:r>
            <a:r>
              <a:rPr lang="en-US" altLang="en-US" sz="2400">
                <a:sym typeface="+mn-ea"/>
              </a:rPr>
              <a:t>Giải phương trình bằng cách nhấm nghiệm.</a:t>
            </a:r>
            <a:endParaRPr lang="en-US" altLang="en-US" sz="2400"/>
          </a:p>
          <a:p>
            <a:pPr algn="l">
              <a:lnSpc>
                <a:spcPct val="150000"/>
              </a:lnSpc>
            </a:pPr>
            <a:r>
              <a:rPr lang="vi-VN" altLang="en-US" sz="2400"/>
              <a:t>     </a:t>
            </a:r>
            <a:r>
              <a:rPr lang="en-US" altLang="en-US" sz="2400"/>
              <a:t>Dạng 4. Xét dấu các nghiệm của phương trình bậc hai.</a:t>
            </a:r>
          </a:p>
          <a:p>
            <a:pPr algn="l">
              <a:lnSpc>
                <a:spcPct val="150000"/>
              </a:lnSpc>
            </a:pPr>
            <a:r>
              <a:rPr lang="vi-VN" altLang="en-US" sz="2400"/>
              <a:t>     </a:t>
            </a:r>
            <a:r>
              <a:rPr lang="en-US" altLang="en-US" sz="2400"/>
              <a:t>Dạng 5. Xác định điều kiện của tham số để phương trình bậc hai có nghiệm thỏa mãn hệ thức cho trước.</a:t>
            </a:r>
          </a:p>
          <a:p>
            <a:pPr algn="l">
              <a:lnSpc>
                <a:spcPct val="150000"/>
              </a:lnSpc>
            </a:pPr>
            <a:r>
              <a:rPr lang="vi-VN" altLang="en-US" sz="2400"/>
              <a:t>    </a:t>
            </a:r>
            <a:r>
              <a:rPr lang="en-US" altLang="en-US" sz="2400"/>
              <a:t>Dạng 6. Phân tích tam thức bậc hai thành nhân tử.</a:t>
            </a:r>
            <a:endParaRPr lang="en-SG" sz="2400"/>
          </a:p>
        </p:txBody>
      </p:sp>
      <p:sp>
        <p:nvSpPr>
          <p:cNvPr id="8" name="Rectangle 7"/>
          <p:cNvSpPr/>
          <p:nvPr/>
        </p:nvSpPr>
        <p:spPr>
          <a:xfrm>
            <a:off x="-76201" y="-152400"/>
            <a:ext cx="12446000" cy="149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endParaRPr lang="en-US" sz="12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09880" y="380802"/>
            <a:ext cx="509460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buClrTx/>
              <a:defRPr/>
            </a:pPr>
            <a:r>
              <a:rPr lang="vi-VN" altLang="en-US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DẠNG BÀI TẬP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79476">
            <a:off x="10444104" y="-78801"/>
            <a:ext cx="1629805" cy="1402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085758">
            <a:off x="695151" y="557982"/>
            <a:ext cx="1427829" cy="1077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Ảnh chụp màn hình 2025-03-07 1540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3300;p41"/>
          <p:cNvSpPr txBox="1"/>
          <p:nvPr/>
        </p:nvSpPr>
        <p:spPr>
          <a:xfrm>
            <a:off x="1839367" y="3107473"/>
            <a:ext cx="8513267" cy="243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cifico" panose="00000500000000000000"/>
              <a:buNone/>
              <a:defRPr sz="5000" b="0" i="0" u="none" strike="noStrike" cap="none">
                <a:solidFill>
                  <a:srgbClr val="343434"/>
                </a:solidFill>
                <a:latin typeface="Arial" panose="020B0604020202020204" pitchFamily="34" charset="0"/>
                <a:ea typeface="Pacifico" panose="00000500000000000000"/>
                <a:cs typeface="Arial" panose="020B0604020202020204" pitchFamily="34" charset="0"/>
                <a:sym typeface="Pacifico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en-US" sz="5335" b="1" dirty="0">
                <a:solidFill>
                  <a:srgbClr val="C00000"/>
                </a:solidFill>
                <a:latin typeface="+mj-lt"/>
              </a:rPr>
              <a:t>CÁC DẠNG BÀI TẬP</a:t>
            </a:r>
          </a:p>
        </p:txBody>
      </p:sp>
      <p:sp>
        <p:nvSpPr>
          <p:cNvPr id="5" name="Google Shape;3302;p41"/>
          <p:cNvSpPr txBox="1"/>
          <p:nvPr/>
        </p:nvSpPr>
        <p:spPr>
          <a:xfrm>
            <a:off x="4876800" y="1227992"/>
            <a:ext cx="2438400" cy="17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vi-VN" altLang="en-GB" sz="9335" b="1" dirty="0">
                <a:latin typeface="+mj-lt"/>
              </a:rPr>
              <a:t>2</a:t>
            </a:r>
          </a:p>
        </p:txBody>
      </p:sp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8" y="-76412"/>
            <a:ext cx="2385060" cy="2520527"/>
          </a:xfrm>
          <a:prstGeom prst="rect">
            <a:avLst/>
          </a:prstGeom>
        </p:spPr>
      </p:pic>
      <p:pic>
        <p:nvPicPr>
          <p:cNvPr id="6" name="Picture 5" descr="pencilcas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788" y="4153535"/>
            <a:ext cx="2704253" cy="2704253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43*408"/>
  <p:tag name="TABLE_ENDDRAG_RECT" val="54*60*843*408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</TotalTime>
  <Words>1038</Words>
  <Application>Microsoft Office PowerPoint</Application>
  <PresentationFormat>Widescreen</PresentationFormat>
  <Paragraphs>135</Paragraphs>
  <Slides>23</Slides>
  <Notes>19</Notes>
  <HiddenSlides>0</HiddenSlides>
  <MMClips>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Calibri</vt:lpstr>
      <vt:lpstr>Montserrat SemiBold</vt:lpstr>
      <vt:lpstr>Arial</vt:lpstr>
      <vt:lpstr>Avenir Next LT Pro</vt:lpstr>
      <vt:lpstr>Calibri Light</vt:lpstr>
      <vt:lpstr>#9Slide02 Noi dung dai</vt:lpstr>
      <vt:lpstr>Cambria Math</vt:lpstr>
      <vt:lpstr>Pacifico</vt:lpstr>
      <vt:lpstr>#9Slide02 Tieu de dai</vt:lpstr>
      <vt:lpstr>Times New Roman</vt:lpstr>
      <vt:lpstr>Office Theme</vt:lpstr>
      <vt:lpstr>Custom Design</vt:lpstr>
      <vt:lpstr>2_Custom Design</vt:lpstr>
      <vt:lpstr>Equation.DSMT4</vt:lpstr>
      <vt:lpstr>PowerPoint Presentation</vt:lpstr>
      <vt:lpstr>Phương trình bậc hai một ẩn.</vt:lpstr>
      <vt:lpstr>PowerPoint Presentation</vt:lpstr>
      <vt:lpstr>Lí thuyết.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Acer</dc:creator>
  <cp:keywords>9Slide</cp:keywords>
  <dc:description>9Slide.vn</dc:description>
  <cp:lastModifiedBy>Administrator</cp:lastModifiedBy>
  <cp:revision>134</cp:revision>
  <dcterms:created xsi:type="dcterms:W3CDTF">2024-10-09T11:12:00Z</dcterms:created>
  <dcterms:modified xsi:type="dcterms:W3CDTF">2025-04-04T00:59:52Z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CC541CAB54414B669165D2053EB81673_12</vt:lpwstr>
  </property>
  <property fmtid="{D5CDD505-2E9C-101B-9397-08002B2CF9AE}" pid="3" name="KSOProductBuildVer">
    <vt:lpwstr>1033-12.2.0.19805</vt:lpwstr>
  </property>
</Properties>
</file>