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crdownload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73" r:id="rId4"/>
    <p:sldId id="281" r:id="rId5"/>
    <p:sldId id="282" r:id="rId6"/>
    <p:sldId id="283" r:id="rId7"/>
    <p:sldId id="257" r:id="rId8"/>
    <p:sldId id="270" r:id="rId9"/>
    <p:sldId id="258" r:id="rId10"/>
    <p:sldId id="264" r:id="rId11"/>
    <p:sldId id="284" r:id="rId12"/>
    <p:sldId id="265" r:id="rId13"/>
    <p:sldId id="280" r:id="rId14"/>
    <p:sldId id="263" r:id="rId15"/>
    <p:sldId id="266" r:id="rId16"/>
    <p:sldId id="285" r:id="rId17"/>
    <p:sldId id="261" r:id="rId18"/>
    <p:sldId id="286" r:id="rId19"/>
    <p:sldId id="259" r:id="rId20"/>
    <p:sldId id="269" r:id="rId21"/>
    <p:sldId id="268" r:id="rId22"/>
    <p:sldId id="271" r:id="rId23"/>
    <p:sldId id="287" r:id="rId24"/>
    <p:sldId id="288" r:id="rId25"/>
    <p:sldId id="275" r:id="rId26"/>
    <p:sldId id="289" r:id="rId27"/>
    <p:sldId id="272" r:id="rId28"/>
    <p:sldId id="290" r:id="rId29"/>
    <p:sldId id="262" r:id="rId30"/>
    <p:sldId id="291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2450" autoAdjust="0"/>
  </p:normalViewPr>
  <p:slideViewPr>
    <p:cSldViewPr>
      <p:cViewPr varScale="1">
        <p:scale>
          <a:sx n="64" d="100"/>
          <a:sy n="64" d="100"/>
        </p:scale>
        <p:origin x="3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55DBE-4BD2-47DA-A307-248C2FE9572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9C278-30D5-4B2C-8F1F-67AD30AF4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3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03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46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C278-30D5-4B2C-8F1F-67AD30AF4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1.sv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3.sv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sv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3.svg"/><Relationship Id="rId4" Type="http://schemas.openxmlformats.org/officeDocument/2006/relationships/image" Target="../media/image32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12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9.svg"/><Relationship Id="rId5" Type="http://schemas.openxmlformats.org/officeDocument/2006/relationships/image" Target="../media/image43.sv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image" Target="../media/image10.svg"/><Relationship Id="rId7" Type="http://schemas.openxmlformats.org/officeDocument/2006/relationships/image" Target="../media/image68.sv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9.svg"/><Relationship Id="rId5" Type="http://schemas.openxmlformats.org/officeDocument/2006/relationships/image" Target="../media/image16.svg"/><Relationship Id="rId10" Type="http://schemas.openxmlformats.org/officeDocument/2006/relationships/image" Target="../media/image17.png"/><Relationship Id="rId4" Type="http://schemas.openxmlformats.org/officeDocument/2006/relationships/image" Target="../media/image45.png"/><Relationship Id="rId9" Type="http://schemas.openxmlformats.org/officeDocument/2006/relationships/image" Target="../media/image70.svg"/><Relationship Id="rId14" Type="http://schemas.openxmlformats.org/officeDocument/2006/relationships/image" Target="../media/image7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37.svg"/><Relationship Id="rId9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8.svg"/><Relationship Id="rId7" Type="http://schemas.openxmlformats.org/officeDocument/2006/relationships/image" Target="../media/image2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45.png"/><Relationship Id="rId9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8.svg"/><Relationship Id="rId7" Type="http://schemas.openxmlformats.org/officeDocument/2006/relationships/image" Target="../media/image2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9.svg"/><Relationship Id="rId7" Type="http://schemas.openxmlformats.org/officeDocument/2006/relationships/image" Target="../media/image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.sv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svg"/><Relationship Id="rId5" Type="http://schemas.openxmlformats.org/officeDocument/2006/relationships/image" Target="../media/image12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9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jpg"/><Relationship Id="rId5" Type="http://schemas.openxmlformats.org/officeDocument/2006/relationships/image" Target="../media/image12.svg"/><Relationship Id="rId10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8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svg"/><Relationship Id="rId7" Type="http://schemas.openxmlformats.org/officeDocument/2006/relationships/image" Target="../media/image8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53.svg"/><Relationship Id="rId10" Type="http://schemas.openxmlformats.org/officeDocument/2006/relationships/image" Target="../media/image65.png"/><Relationship Id="rId4" Type="http://schemas.openxmlformats.org/officeDocument/2006/relationships/image" Target="../media/image32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1.svg"/><Relationship Id="rId7" Type="http://schemas.openxmlformats.org/officeDocument/2006/relationships/image" Target="../media/image9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9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1.svg"/><Relationship Id="rId7" Type="http://schemas.openxmlformats.org/officeDocument/2006/relationships/image" Target="../media/image9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95.sv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9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svg"/><Relationship Id="rId5" Type="http://schemas.openxmlformats.org/officeDocument/2006/relationships/image" Target="../media/image12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5.svg"/><Relationship Id="rId7" Type="http://schemas.openxmlformats.org/officeDocument/2006/relationships/image" Target="../media/image4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74.png"/><Relationship Id="rId9" Type="http://schemas.openxmlformats.org/officeDocument/2006/relationships/image" Target="../media/image10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svg"/><Relationship Id="rId5" Type="http://schemas.openxmlformats.org/officeDocument/2006/relationships/image" Target="../media/image12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9.svg"/><Relationship Id="rId7" Type="http://schemas.openxmlformats.org/officeDocument/2006/relationships/image" Target="../media/image8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11.sv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3.png"/><Relationship Id="rId9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svg"/><Relationship Id="rId7" Type="http://schemas.openxmlformats.org/officeDocument/2006/relationships/image" Target="../media/image2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6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21.sv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7.png"/><Relationship Id="rId10" Type="http://schemas.openxmlformats.org/officeDocument/2006/relationships/image" Target="../media/image19.jpg"/><Relationship Id="rId4" Type="http://schemas.openxmlformats.org/officeDocument/2006/relationships/image" Target="../media/image21.svg"/><Relationship Id="rId9" Type="http://schemas.openxmlformats.org/officeDocument/2006/relationships/image" Target="../media/image18.crdownload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7.png"/><Relationship Id="rId10" Type="http://schemas.openxmlformats.org/officeDocument/2006/relationships/image" Target="../media/image21.jpg"/><Relationship Id="rId4" Type="http://schemas.openxmlformats.org/officeDocument/2006/relationships/image" Target="../media/image21.sv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7.svg"/><Relationship Id="rId4" Type="http://schemas.openxmlformats.org/officeDocument/2006/relationships/image" Target="../media/image23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6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1.svg"/><Relationship Id="rId5" Type="http://schemas.openxmlformats.org/officeDocument/2006/relationships/image" Target="../media/image12.sv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46958"/>
            <a:ext cx="2745692" cy="3691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1717" y="6422517"/>
            <a:ext cx="4800600" cy="3864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1808" y="7610015"/>
            <a:ext cx="3341816" cy="24102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48038" y="0"/>
            <a:ext cx="2439962" cy="266298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2532118-35AD-5B1C-090C-B85A7F9E5D06}"/>
              </a:ext>
            </a:extLst>
          </p:cNvPr>
          <p:cNvSpPr txBox="1"/>
          <p:nvPr/>
        </p:nvSpPr>
        <p:spPr>
          <a:xfrm>
            <a:off x="1532032" y="3544729"/>
            <a:ext cx="15223935" cy="329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-723900"/>
            <a:ext cx="3956194" cy="33807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5400" y="8724900"/>
            <a:ext cx="1879949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59645">
            <a:off x="16838342" y="91792"/>
            <a:ext cx="367206" cy="1554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878B1F-5D44-B4BB-A2CD-9F9B395BCC08}"/>
              </a:ext>
            </a:extLst>
          </p:cNvPr>
          <p:cNvSpPr txBox="1"/>
          <p:nvPr/>
        </p:nvSpPr>
        <p:spPr>
          <a:xfrm>
            <a:off x="3306253" y="971146"/>
            <a:ext cx="1167549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(SGK_tr.19, 20)</a:t>
            </a:r>
          </a:p>
        </p:txBody>
      </p:sp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68BE8358-3AAF-AF14-F786-E8E3160BE2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64" y="3748993"/>
            <a:ext cx="4800601" cy="4800601"/>
          </a:xfrm>
          <a:prstGeom prst="rect">
            <a:avLst/>
          </a:prstGeom>
        </p:spPr>
      </p:pic>
      <p:pic>
        <p:nvPicPr>
          <p:cNvPr id="23" name="Picture 2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6907C01-747D-AF6F-CF24-9867D284B8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696" y="4619850"/>
            <a:ext cx="5561020" cy="3010304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8D663FC1-167C-B929-D300-B22BED006C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34" y="3748992"/>
            <a:ext cx="3453493" cy="4800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-723900"/>
            <a:ext cx="3956194" cy="33807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5400" y="8724900"/>
            <a:ext cx="1879949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59645">
            <a:off x="16838342" y="91792"/>
            <a:ext cx="367206" cy="1554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B57E05-2654-FA48-C8D0-FA3EA0CF2662}"/>
              </a:ext>
            </a:extLst>
          </p:cNvPr>
          <p:cNvSpPr txBox="1"/>
          <p:nvPr/>
        </p:nvSpPr>
        <p:spPr>
          <a:xfrm>
            <a:off x="3306253" y="971146"/>
            <a:ext cx="1167549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Arial" panose="020B0604020202020204" pitchFamily="34" charset="0"/>
                <a:cs typeface="Arial" panose="020B0604020202020204" pitchFamily="34" charset="0"/>
              </a:rPr>
              <a:t>(SGK_tr.19, 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E2591-F966-CB77-0CF0-0ED182B65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3771900"/>
            <a:ext cx="6753745" cy="4370070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F0F3D8-D55E-FC66-5A3A-BD1E1B9548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771900"/>
            <a:ext cx="7086600" cy="43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49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107077"/>
            <a:ext cx="6158383" cy="4772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8728388"/>
            <a:ext cx="2012527" cy="14515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12345" y="-342900"/>
            <a:ext cx="2175655" cy="2374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88312" y="7700278"/>
            <a:ext cx="6759425" cy="4114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0F5396F-F7B2-F7BD-CD3C-44B6662DA032}"/>
              </a:ext>
            </a:extLst>
          </p:cNvPr>
          <p:cNvGrpSpPr/>
          <p:nvPr/>
        </p:nvGrpSpPr>
        <p:grpSpPr>
          <a:xfrm>
            <a:off x="0" y="678406"/>
            <a:ext cx="7523622" cy="1220890"/>
            <a:chOff x="-1" y="246145"/>
            <a:chExt cx="7523622" cy="12208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1DDA5-9C34-AF31-5C76-38470C5A9716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044B86-FEE1-EF12-E807-9956DDB7C58E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B1509295-388D-6F7B-95B1-446F383E3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sp>
        <p:nvSpPr>
          <p:cNvPr id="14" name="AutoShape 24">
            <a:extLst>
              <a:ext uri="{FF2B5EF4-FFF2-40B4-BE49-F238E27FC236}">
                <a16:creationId xmlns:a16="http://schemas.microsoft.com/office/drawing/2014/main" id="{98837F2C-520B-590D-A88B-E02B735EFC81}"/>
              </a:ext>
            </a:extLst>
          </p:cNvPr>
          <p:cNvSpPr/>
          <p:nvPr/>
        </p:nvSpPr>
        <p:spPr>
          <a:xfrm>
            <a:off x="0" y="2423816"/>
            <a:ext cx="17846877" cy="14515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808BA0-71AB-7420-BC32-761EC5AA5CF2}"/>
              </a:ext>
            </a:extLst>
          </p:cNvPr>
          <p:cNvSpPr/>
          <p:nvPr/>
        </p:nvSpPr>
        <p:spPr>
          <a:xfrm>
            <a:off x="324118" y="2541868"/>
            <a:ext cx="1722066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5BBD91-E5F2-B73F-46D0-226F81F60562}"/>
              </a:ext>
            </a:extLst>
          </p:cNvPr>
          <p:cNvGrpSpPr/>
          <p:nvPr/>
        </p:nvGrpSpPr>
        <p:grpSpPr>
          <a:xfrm>
            <a:off x="1143000" y="3993403"/>
            <a:ext cx="6902455" cy="5254511"/>
            <a:chOff x="1868955" y="4009732"/>
            <a:chExt cx="6902455" cy="525451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780B87-37FA-42A7-3D72-7BF54AD3D6C1}"/>
                </a:ext>
              </a:extLst>
            </p:cNvPr>
            <p:cNvSpPr/>
            <p:nvPr/>
          </p:nvSpPr>
          <p:spPr>
            <a:xfrm>
              <a:off x="1868955" y="6306254"/>
              <a:ext cx="6902455" cy="2957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</a:t>
              </a:r>
            </a:p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năng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  <a:endPara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 descr="A couple of toy figurines&#10;&#10;Description automatically generated with low confidence">
              <a:extLst>
                <a:ext uri="{FF2B5EF4-FFF2-40B4-BE49-F238E27FC236}">
                  <a16:creationId xmlns:a16="http://schemas.microsoft.com/office/drawing/2014/main" id="{8692D3BF-16A6-6F66-FABD-5B1BE01F8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418" y="4009732"/>
              <a:ext cx="2645562" cy="26087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EB6E57-972D-FB32-DC5B-8B7D37EEAFCC}"/>
              </a:ext>
            </a:extLst>
          </p:cNvPr>
          <p:cNvGrpSpPr/>
          <p:nvPr/>
        </p:nvGrpSpPr>
        <p:grpSpPr>
          <a:xfrm>
            <a:off x="9740321" y="4372657"/>
            <a:ext cx="8095981" cy="4886480"/>
            <a:chOff x="9481458" y="4505200"/>
            <a:chExt cx="8095981" cy="488648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4630DC-B537-ACB1-5670-842DD64E0336}"/>
                </a:ext>
              </a:extLst>
            </p:cNvPr>
            <p:cNvSpPr/>
            <p:nvPr/>
          </p:nvSpPr>
          <p:spPr>
            <a:xfrm>
              <a:off x="9481458" y="6433691"/>
              <a:ext cx="8095981" cy="2957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</a:p>
            <a:p>
              <a:pPr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Nếu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cấu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dáng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  <a:endPara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CFC6F476-2B54-79A6-D273-FE29597B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06667" y="4505200"/>
              <a:ext cx="2645562" cy="1763708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ED0C54-67FF-E928-3290-8504B30E805C}"/>
              </a:ext>
            </a:extLst>
          </p:cNvPr>
          <p:cNvCxnSpPr>
            <a:cxnSpLocks/>
          </p:cNvCxnSpPr>
          <p:nvPr/>
        </p:nvCxnSpPr>
        <p:spPr>
          <a:xfrm>
            <a:off x="8923438" y="4528457"/>
            <a:ext cx="0" cy="535360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02937" y="392271"/>
            <a:ext cx="1071964" cy="11699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59645">
            <a:off x="787909" y="-1123536"/>
            <a:ext cx="803767" cy="34021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3760866" y="-683449"/>
            <a:ext cx="4827327" cy="28119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600" y="8700273"/>
            <a:ext cx="1110110" cy="12148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7325F7-9969-7D97-F1EC-CD5031B9D25F}"/>
              </a:ext>
            </a:extLst>
          </p:cNvPr>
          <p:cNvGrpSpPr/>
          <p:nvPr/>
        </p:nvGrpSpPr>
        <p:grpSpPr>
          <a:xfrm>
            <a:off x="0" y="1166766"/>
            <a:ext cx="7523622" cy="1220890"/>
            <a:chOff x="-1" y="246145"/>
            <a:chExt cx="7523622" cy="122089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66EACB-EF2A-3205-CC0B-06B4F5D0696B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652687-D2E0-99E3-CF13-9688ADB2566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1F0D951-711A-6A91-4BDA-A1BF5CD53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pic>
        <p:nvPicPr>
          <p:cNvPr id="22" name="Picture 2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F08AFAE-041F-7354-297C-6A34E20911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/>
          <a:stretch/>
        </p:blipFill>
        <p:spPr>
          <a:xfrm>
            <a:off x="10838919" y="3390900"/>
            <a:ext cx="4827327" cy="74819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DCF533-F466-1AFF-8945-1682084B8CD3}"/>
              </a:ext>
            </a:extLst>
          </p:cNvPr>
          <p:cNvGrpSpPr/>
          <p:nvPr/>
        </p:nvGrpSpPr>
        <p:grpSpPr>
          <a:xfrm>
            <a:off x="1740218" y="3366191"/>
            <a:ext cx="9513622" cy="4686498"/>
            <a:chOff x="7039206" y="2451740"/>
            <a:chExt cx="9513622" cy="46864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BF05C1-9517-099A-F726-D1862D430D47}"/>
                </a:ext>
              </a:extLst>
            </p:cNvPr>
            <p:cNvSpPr txBox="1"/>
            <p:nvPr/>
          </p:nvSpPr>
          <p:spPr>
            <a:xfrm>
              <a:off x="7039206" y="3950699"/>
              <a:ext cx="9513622" cy="3187539"/>
            </a:xfrm>
            <a:prstGeom prst="roundRect">
              <a:avLst>
                <a:gd name="adj" fmla="val 1513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2. Các em hãy thực hiện nhiệm vụ sau: 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Chia sẻ suy nghĩ của em về thông điệp của bài học này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5C385A28-E1A7-719A-4996-EA1A0930E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072030" y="2451740"/>
              <a:ext cx="1814398" cy="177130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-283029" y="-158562"/>
            <a:ext cx="3657600" cy="2130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46184" y="7909728"/>
            <a:ext cx="3341816" cy="2410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78200" y="-190500"/>
            <a:ext cx="2439962" cy="2662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6E2CD9-515E-09DA-6194-ADE82DF30229}"/>
              </a:ext>
            </a:extLst>
          </p:cNvPr>
          <p:cNvSpPr txBox="1"/>
          <p:nvPr/>
        </p:nvSpPr>
        <p:spPr>
          <a:xfrm>
            <a:off x="3412671" y="888378"/>
            <a:ext cx="1187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năng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ADDF97-D6D9-A0EC-769E-5DCF921C8E96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676114" y="3026578"/>
            <a:ext cx="1639086" cy="124481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FE15B6-85C8-B8AF-8E18-D102B3689D43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676114" y="4271396"/>
            <a:ext cx="1660857" cy="52007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343764-36F6-9EB3-4BB8-CCF5E209E01E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5676114" y="4271396"/>
            <a:ext cx="1719454" cy="228495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Plaque 23">
            <a:extLst>
              <a:ext uri="{FF2B5EF4-FFF2-40B4-BE49-F238E27FC236}">
                <a16:creationId xmlns:a16="http://schemas.microsoft.com/office/drawing/2014/main" id="{4B41271B-BA04-4C50-67FF-527CAD0B3E1A}"/>
              </a:ext>
            </a:extLst>
          </p:cNvPr>
          <p:cNvSpPr/>
          <p:nvPr/>
        </p:nvSpPr>
        <p:spPr>
          <a:xfrm>
            <a:off x="7315200" y="2367578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đựng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83273B1F-CC27-4EEC-1A96-8839091208E5}"/>
              </a:ext>
            </a:extLst>
          </p:cNvPr>
          <p:cNvSpPr/>
          <p:nvPr/>
        </p:nvSpPr>
        <p:spPr>
          <a:xfrm>
            <a:off x="7336971" y="4132466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B04ABD14-CAEA-D2B9-3B1F-34B26EF1DFE7}"/>
              </a:ext>
            </a:extLst>
          </p:cNvPr>
          <p:cNvSpPr/>
          <p:nvPr/>
        </p:nvSpPr>
        <p:spPr>
          <a:xfrm>
            <a:off x="7395568" y="5897354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34A2A333-5060-015A-A497-4A8A4561B70C}"/>
              </a:ext>
            </a:extLst>
          </p:cNvPr>
          <p:cNvSpPr/>
          <p:nvPr/>
        </p:nvSpPr>
        <p:spPr>
          <a:xfrm>
            <a:off x="7315200" y="7516902"/>
            <a:ext cx="5365680" cy="1318000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1FC4A08-EBBA-E143-B993-C94D38D54D76}"/>
              </a:ext>
            </a:extLst>
          </p:cNvPr>
          <p:cNvCxnSpPr>
            <a:cxnSpLocks/>
            <a:stCxn id="15" idx="3"/>
            <a:endCxn id="40" idx="1"/>
          </p:cNvCxnSpPr>
          <p:nvPr/>
        </p:nvCxnSpPr>
        <p:spPr>
          <a:xfrm>
            <a:off x="5676114" y="4265953"/>
            <a:ext cx="1639086" cy="390994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id="{77F89740-A577-374E-F989-FCE85DA013A0}"/>
              </a:ext>
            </a:extLst>
          </p:cNvPr>
          <p:cNvSpPr/>
          <p:nvPr/>
        </p:nvSpPr>
        <p:spPr>
          <a:xfrm rot="10800000">
            <a:off x="12885020" y="3026578"/>
            <a:ext cx="738880" cy="5401604"/>
          </a:xfrm>
          <a:prstGeom prst="lef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9BD206-56BD-155B-6EF4-C8564CBC5DC7}"/>
              </a:ext>
            </a:extLst>
          </p:cNvPr>
          <p:cNvSpPr txBox="1"/>
          <p:nvPr/>
        </p:nvSpPr>
        <p:spPr>
          <a:xfrm>
            <a:off x="13682497" y="4420795"/>
            <a:ext cx="3786881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DC6AA98-1B8B-7B77-B734-A5542F7D2D08}"/>
              </a:ext>
            </a:extLst>
          </p:cNvPr>
          <p:cNvGrpSpPr/>
          <p:nvPr/>
        </p:nvGrpSpPr>
        <p:grpSpPr>
          <a:xfrm>
            <a:off x="990600" y="3021135"/>
            <a:ext cx="4685514" cy="5850475"/>
            <a:chOff x="1492862" y="3088108"/>
            <a:chExt cx="4685514" cy="5850475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C13C32A9-0B69-6246-638C-63C70A02C2E3}"/>
                </a:ext>
              </a:extLst>
            </p:cNvPr>
            <p:cNvSpPr/>
            <p:nvPr/>
          </p:nvSpPr>
          <p:spPr>
            <a:xfrm>
              <a:off x="1492862" y="3088108"/>
              <a:ext cx="4685514" cy="2489635"/>
            </a:xfrm>
            <a:prstGeom prst="round1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solidFill>
                    <a:srgbClr val="0808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 descr="A picture containing box, building material, brick, different&#10;&#10;Description automatically generated">
              <a:extLst>
                <a:ext uri="{FF2B5EF4-FFF2-40B4-BE49-F238E27FC236}">
                  <a16:creationId xmlns:a16="http://schemas.microsoft.com/office/drawing/2014/main" id="{FA8AC525-0BBE-4BFD-E28B-F793168DB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63"/>
            <a:stretch/>
          </p:blipFill>
          <p:spPr>
            <a:xfrm>
              <a:off x="1504661" y="5626070"/>
              <a:ext cx="4615118" cy="331251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25" grpId="0" animBg="1"/>
      <p:bldP spid="37" grpId="0" animBg="1"/>
      <p:bldP spid="40" grpId="0" animBg="1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5245" y="-140259"/>
            <a:ext cx="1692755" cy="184748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59645">
            <a:off x="1243449" y="-485182"/>
            <a:ext cx="751309" cy="318014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506712" y="7568101"/>
            <a:ext cx="1869821" cy="4335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0060D96-046B-DCF0-B961-8D28A1D7F844}"/>
              </a:ext>
            </a:extLst>
          </p:cNvPr>
          <p:cNvSpPr/>
          <p:nvPr/>
        </p:nvSpPr>
        <p:spPr>
          <a:xfrm>
            <a:off x="8485416" y="2434761"/>
            <a:ext cx="774965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b="1" dirty="0">
                <a:solidFill>
                  <a:schemeClr val="tx1"/>
                </a:solidFill>
                <a:cs typeface="Arial" panose="020B0604020202020204" pitchFamily="34" charset="0"/>
              </a:rPr>
              <a:t>Giấy bìa cứng: </a:t>
            </a:r>
            <a:endParaRPr lang="en-US" sz="3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cs typeface="Arial" panose="020B0604020202020204" pitchFamily="34" charset="0"/>
              </a:rPr>
              <a:t>Có cấu tạo bởi một lớp giấy có định lượng cao.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C12F19-F8E2-A59F-6A7D-D3A4F2246530}"/>
              </a:ext>
            </a:extLst>
          </p:cNvPr>
          <p:cNvSpPr/>
          <p:nvPr/>
        </p:nvSpPr>
        <p:spPr>
          <a:xfrm>
            <a:off x="8485416" y="5853024"/>
            <a:ext cx="7749651" cy="364710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</a:t>
            </a:r>
            <a:r>
              <a:rPr lang="vi-VN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carton</a:t>
            </a:r>
            <a:r>
              <a:rPr lang="vi-VN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iấy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carton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lớp, 5 lớp và 7 lớp kết hợp lớp giấy bồi bên ngoài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yêu cầu về in ấn.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BF12ED-B615-95DC-D865-2D46AE9E0828}"/>
              </a:ext>
            </a:extLst>
          </p:cNvPr>
          <p:cNvGrpSpPr/>
          <p:nvPr/>
        </p:nvGrpSpPr>
        <p:grpSpPr>
          <a:xfrm>
            <a:off x="1295400" y="2857500"/>
            <a:ext cx="5374061" cy="6307494"/>
            <a:chOff x="6465522" y="2535548"/>
            <a:chExt cx="5374061" cy="6307494"/>
          </a:xfrm>
        </p:grpSpPr>
        <p:pic>
          <p:nvPicPr>
            <p:cNvPr id="49" name="Picture 48" descr="A picture containing text, envelope, stationary, businesscard&#10;&#10;Description automatically generated">
              <a:extLst>
                <a:ext uri="{FF2B5EF4-FFF2-40B4-BE49-F238E27FC236}">
                  <a16:creationId xmlns:a16="http://schemas.microsoft.com/office/drawing/2014/main" id="{DE0D7B53-76B0-B600-BF20-070FCBBF9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b="14497"/>
            <a:stretch/>
          </p:blipFill>
          <p:spPr>
            <a:xfrm>
              <a:off x="6465522" y="2535548"/>
              <a:ext cx="5356955" cy="3016319"/>
            </a:xfrm>
            <a:prstGeom prst="rect">
              <a:avLst/>
            </a:prstGeom>
          </p:spPr>
        </p:pic>
        <p:pic>
          <p:nvPicPr>
            <p:cNvPr id="51" name="Picture 5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41CD1C9-123D-62CE-6E03-D0D18379A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628" y="5551867"/>
              <a:ext cx="5356955" cy="3291175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A30121E-D541-6428-B2C4-3BB727CD1E23}"/>
              </a:ext>
            </a:extLst>
          </p:cNvPr>
          <p:cNvSpPr txBox="1"/>
          <p:nvPr/>
        </p:nvSpPr>
        <p:spPr>
          <a:xfrm>
            <a:off x="3412671" y="888378"/>
            <a:ext cx="1187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2D23174-9E7F-A0B9-6A5B-12710F7350CF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643802" y="3844461"/>
            <a:ext cx="1841614" cy="200856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20C5CFC-9986-2557-4AD2-4EB3B39F7A38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6643802" y="5853024"/>
            <a:ext cx="1841614" cy="182355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5245" y="-140259"/>
            <a:ext cx="1692755" cy="184748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59645">
            <a:off x="607741" y="6326"/>
            <a:ext cx="367206" cy="155430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825377" y="8241780"/>
            <a:ext cx="1232490" cy="285794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2AF5C64-FEC7-F75C-6CEC-A1A3378CEAEE}"/>
              </a:ext>
            </a:extLst>
          </p:cNvPr>
          <p:cNvSpPr/>
          <p:nvPr/>
        </p:nvSpPr>
        <p:spPr>
          <a:xfrm>
            <a:off x="4572000" y="665929"/>
            <a:ext cx="9448795" cy="118297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Đặc điểm, hình dáng hộp giấy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060D96-046B-DCF0-B961-8D28A1D7F844}"/>
              </a:ext>
            </a:extLst>
          </p:cNvPr>
          <p:cNvSpPr/>
          <p:nvPr/>
        </p:nvSpPr>
        <p:spPr>
          <a:xfrm>
            <a:off x="609601" y="2705221"/>
            <a:ext cx="5181595" cy="445768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 biến với các mặt hàng sản phẩm yêu cầu tính thẩm mỹ cao.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C12F19-F8E2-A59F-6A7D-D3A4F2246530}"/>
              </a:ext>
            </a:extLst>
          </p:cNvPr>
          <p:cNvSpPr/>
          <p:nvPr/>
        </p:nvSpPr>
        <p:spPr>
          <a:xfrm>
            <a:off x="12344399" y="2705222"/>
            <a:ext cx="5333998" cy="445769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 sản phẩm có mặt ngoài thiết kế chứa đựng hình ảnh sản phẩm, 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thương hiệu riêng của doanh nghiệp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AC3870-CD81-F0EF-F454-A691E6025697}"/>
              </a:ext>
            </a:extLst>
          </p:cNvPr>
          <p:cNvGrpSpPr/>
          <p:nvPr/>
        </p:nvGrpSpPr>
        <p:grpSpPr>
          <a:xfrm>
            <a:off x="14020795" y="1243602"/>
            <a:ext cx="990599" cy="1395793"/>
            <a:chOff x="11242221" y="3096183"/>
            <a:chExt cx="660429" cy="96931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E406873-1C72-2745-3223-00E4083F9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242221" y="3096183"/>
              <a:ext cx="66042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DF6264F-FBF3-9C98-CF02-850C579C70C4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650" y="3096183"/>
              <a:ext cx="0" cy="969317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7A8740-972C-BC52-B225-5EC4ECBF4B32}"/>
              </a:ext>
            </a:extLst>
          </p:cNvPr>
          <p:cNvGrpSpPr/>
          <p:nvPr/>
        </p:nvGrpSpPr>
        <p:grpSpPr>
          <a:xfrm>
            <a:off x="3136532" y="1245805"/>
            <a:ext cx="1435466" cy="1393589"/>
            <a:chOff x="6498137" y="3625822"/>
            <a:chExt cx="558104" cy="97367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A1822CE-8C56-B48D-625C-7D9FDEFF4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39C410-B6EE-4A07-9532-2DDF77654289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4DCC955-2D5B-55D8-FE21-BB2DAAFC6F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04" y="3131886"/>
            <a:ext cx="5390590" cy="3538537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E76E1681-2FFD-8AF3-D5BD-F160890306C4}"/>
              </a:ext>
            </a:extLst>
          </p:cNvPr>
          <p:cNvSpPr/>
          <p:nvPr/>
        </p:nvSpPr>
        <p:spPr>
          <a:xfrm rot="16200000">
            <a:off x="8866292" y="1438592"/>
            <a:ext cx="807235" cy="12255868"/>
          </a:xfrm>
          <a:prstGeom prst="leftBrac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ight Arrow 29252">
            <a:extLst>
              <a:ext uri="{FF2B5EF4-FFF2-40B4-BE49-F238E27FC236}">
                <a16:creationId xmlns:a16="http://schemas.microsoft.com/office/drawing/2014/main" id="{3A9242CC-DFF7-283C-61C7-23BBDEE39217}"/>
              </a:ext>
            </a:extLst>
          </p:cNvPr>
          <p:cNvSpPr/>
          <p:nvPr/>
        </p:nvSpPr>
        <p:spPr>
          <a:xfrm>
            <a:off x="2252663" y="8686425"/>
            <a:ext cx="1365491" cy="57545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0961-E293-28B9-0993-362CDB234784}"/>
              </a:ext>
            </a:extLst>
          </p:cNvPr>
          <p:cNvSpPr txBox="1"/>
          <p:nvPr/>
        </p:nvSpPr>
        <p:spPr>
          <a:xfrm>
            <a:off x="3832494" y="8148316"/>
            <a:ext cx="11633934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thức quảng bá thương hiệu doanh nghiệp rộng rãi đến người tiêu dùng</a:t>
            </a:r>
            <a:endParaRPr lang="en-US" sz="3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4794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0443" y="20084"/>
            <a:ext cx="5009533" cy="6735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24303" y="8088312"/>
            <a:ext cx="3341816" cy="2410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95211" y="0"/>
            <a:ext cx="1587346" cy="17324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99531" y="-495300"/>
            <a:ext cx="1879949" cy="205740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36E5C134-C304-316E-92BC-E72203841C42}"/>
              </a:ext>
            </a:extLst>
          </p:cNvPr>
          <p:cNvSpPr txBox="1"/>
          <p:nvPr/>
        </p:nvSpPr>
        <p:spPr>
          <a:xfrm>
            <a:off x="540442" y="2147657"/>
            <a:ext cx="50095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809398-1764-CFCE-235E-FEA0A0AD2178}"/>
              </a:ext>
            </a:extLst>
          </p:cNvPr>
          <p:cNvGrpSpPr/>
          <p:nvPr/>
        </p:nvGrpSpPr>
        <p:grpSpPr>
          <a:xfrm>
            <a:off x="6031296" y="993544"/>
            <a:ext cx="11438918" cy="2977690"/>
            <a:chOff x="6838762" y="-114597"/>
            <a:chExt cx="11438918" cy="297769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A73BA34-047F-B5BA-AFCF-976EDA3AA794}"/>
                </a:ext>
              </a:extLst>
            </p:cNvPr>
            <p:cNvSpPr/>
            <p:nvPr/>
          </p:nvSpPr>
          <p:spPr>
            <a:xfrm>
              <a:off x="6838762" y="715248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6" name="Plaque 55">
              <a:extLst>
                <a:ext uri="{FF2B5EF4-FFF2-40B4-BE49-F238E27FC236}">
                  <a16:creationId xmlns:a16="http://schemas.microsoft.com/office/drawing/2014/main" id="{AC02A708-59E0-F962-74BA-00398FDB4B01}"/>
                </a:ext>
              </a:extLst>
            </p:cNvPr>
            <p:cNvSpPr/>
            <p:nvPr/>
          </p:nvSpPr>
          <p:spPr>
            <a:xfrm>
              <a:off x="8828880" y="-114597"/>
              <a:ext cx="9448800" cy="2977690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tái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chế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cũ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D0F8EB0-B365-725A-F733-18652A4F8F2C}"/>
              </a:ext>
            </a:extLst>
          </p:cNvPr>
          <p:cNvGrpSpPr/>
          <p:nvPr/>
        </p:nvGrpSpPr>
        <p:grpSpPr>
          <a:xfrm>
            <a:off x="6082623" y="4686299"/>
            <a:ext cx="11387591" cy="4117493"/>
            <a:chOff x="6845622" y="-221556"/>
            <a:chExt cx="11387591" cy="411749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ECDC461-FFB8-207F-33DA-FD05ECE8C6F1}"/>
                </a:ext>
              </a:extLst>
            </p:cNvPr>
            <p:cNvSpPr/>
            <p:nvPr/>
          </p:nvSpPr>
          <p:spPr>
            <a:xfrm>
              <a:off x="6845622" y="1262648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9" name="Plaque 58">
              <a:extLst>
                <a:ext uri="{FF2B5EF4-FFF2-40B4-BE49-F238E27FC236}">
                  <a16:creationId xmlns:a16="http://schemas.microsoft.com/office/drawing/2014/main" id="{80E854F0-CF98-E0D3-2883-5714FBD85FD2}"/>
                </a:ext>
              </a:extLst>
            </p:cNvPr>
            <p:cNvSpPr/>
            <p:nvPr/>
          </p:nvSpPr>
          <p:spPr>
            <a:xfrm>
              <a:off x="8784413" y="-221556"/>
              <a:ext cx="9448800" cy="4117493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Cần tích cực sử dụng hộp giấy thay cho hộp nhựa. Hộp giấy vô cùn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thân thiện với môi trường vì sản phẩm dễ phân </a:t>
              </a:r>
              <a:r>
                <a:rPr lang="vi-VN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huỷ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trong thời gian ngắn.</a:t>
              </a:r>
            </a:p>
          </p:txBody>
        </p:sp>
      </p:grpSp>
      <p:pic>
        <p:nvPicPr>
          <p:cNvPr id="61" name="Picture 6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81BAAE-8702-418C-D56D-D13E7C4AEA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9" y="6015453"/>
            <a:ext cx="4298761" cy="4298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550548" y="2301866"/>
            <a:ext cx="11765652" cy="4545358"/>
            <a:chOff x="3640399" y="2296482"/>
            <a:chExt cx="11765652" cy="45453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46802" y="2471533"/>
              <a:ext cx="11759249" cy="4370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640399" y="2296482"/>
              <a:ext cx="11506200" cy="43158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2.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THỂ HIỆN SÁNG TẠO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6355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55488" y="99972"/>
            <a:ext cx="2372375" cy="1909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13379" y="8670345"/>
            <a:ext cx="3341816" cy="2410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6CB7C6-EBDE-73C8-C2C1-E9F169F09902}"/>
              </a:ext>
            </a:extLst>
          </p:cNvPr>
          <p:cNvSpPr txBox="1"/>
          <p:nvPr/>
        </p:nvSpPr>
        <p:spPr>
          <a:xfrm>
            <a:off x="2344903" y="630278"/>
            <a:ext cx="13936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9B9C3-5059-C1EB-5768-1C0893A62655}"/>
              </a:ext>
            </a:extLst>
          </p:cNvPr>
          <p:cNvSpPr/>
          <p:nvPr/>
        </p:nvSpPr>
        <p:spPr>
          <a:xfrm>
            <a:off x="1264908" y="2681545"/>
            <a:ext cx="162306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 luận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tìm ý tưởng trang trí sản phẩm hộp giấy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E9C792-FB2A-6333-E372-556BC6D3F7A8}"/>
              </a:ext>
            </a:extLst>
          </p:cNvPr>
          <p:cNvCxnSpPr>
            <a:cxnSpLocks/>
          </p:cNvCxnSpPr>
          <p:nvPr/>
        </p:nvCxnSpPr>
        <p:spPr>
          <a:xfrm>
            <a:off x="1028700" y="4000500"/>
            <a:ext cx="16649700" cy="0"/>
          </a:xfrm>
          <a:prstGeom prst="line">
            <a:avLst/>
          </a:prstGeom>
          <a:ln w="571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0B9EBE2-BDC5-140A-A402-0CA404858EE0}"/>
              </a:ext>
            </a:extLst>
          </p:cNvPr>
          <p:cNvSpPr txBox="1"/>
          <p:nvPr/>
        </p:nvSpPr>
        <p:spPr>
          <a:xfrm>
            <a:off x="5819774" y="1773957"/>
            <a:ext cx="714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D6F8176-C99B-820B-E254-0BA2B5AF7903}"/>
              </a:ext>
            </a:extLst>
          </p:cNvPr>
          <p:cNvSpPr/>
          <p:nvPr/>
        </p:nvSpPr>
        <p:spPr>
          <a:xfrm>
            <a:off x="957529" y="5922506"/>
            <a:ext cx="3504920" cy="24102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tưởng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C4B41E-042A-132D-627B-444E3865B3DA}"/>
              </a:ext>
            </a:extLst>
          </p:cNvPr>
          <p:cNvGrpSpPr/>
          <p:nvPr/>
        </p:nvGrpSpPr>
        <p:grpSpPr>
          <a:xfrm>
            <a:off x="4447174" y="5127849"/>
            <a:ext cx="2468881" cy="4021467"/>
            <a:chOff x="3556858" y="4187991"/>
            <a:chExt cx="3237612" cy="592620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35C2CE-265C-A5BD-C833-6468127358E0}"/>
                </a:ext>
              </a:extLst>
            </p:cNvPr>
            <p:cNvCxnSpPr>
              <a:cxnSpLocks/>
            </p:cNvCxnSpPr>
            <p:nvPr/>
          </p:nvCxnSpPr>
          <p:spPr>
            <a:xfrm>
              <a:off x="3556858" y="7083591"/>
              <a:ext cx="1408813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233742-D6D1-F5DA-021B-6D40BF371B9C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1" y="4187991"/>
              <a:ext cx="0" cy="289560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40A10D-C5B9-4BE8-C7A6-02C7A9A2E2F9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0" y="4187991"/>
              <a:ext cx="1828800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6699E7D-7731-F512-FADC-0B7CA481AD0D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0" y="7083591"/>
              <a:ext cx="1822601" cy="1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FE323BA-BF18-DE67-3DC9-FD37AFEFAC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5670" y="7083591"/>
              <a:ext cx="1" cy="3030606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670CA5-871B-C901-53F6-E0D772603F19}"/>
                </a:ext>
              </a:extLst>
            </p:cNvPr>
            <p:cNvCxnSpPr>
              <a:cxnSpLocks/>
            </p:cNvCxnSpPr>
            <p:nvPr/>
          </p:nvCxnSpPr>
          <p:spPr>
            <a:xfrm>
              <a:off x="4965670" y="10114197"/>
              <a:ext cx="1822601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763C7DD-04A6-8E7B-03EA-A33AA6695B00}"/>
              </a:ext>
            </a:extLst>
          </p:cNvPr>
          <p:cNvSpPr/>
          <p:nvPr/>
        </p:nvSpPr>
        <p:spPr>
          <a:xfrm>
            <a:off x="6844377" y="4697905"/>
            <a:ext cx="246888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E44A497-1C9F-FDC8-D54B-58F0AADCF69E}"/>
              </a:ext>
            </a:extLst>
          </p:cNvPr>
          <p:cNvSpPr/>
          <p:nvPr/>
        </p:nvSpPr>
        <p:spPr>
          <a:xfrm>
            <a:off x="6911328" y="6670448"/>
            <a:ext cx="246888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27486B5-0BA9-CBC1-5804-3A6153ABC442}"/>
              </a:ext>
            </a:extLst>
          </p:cNvPr>
          <p:cNvSpPr/>
          <p:nvPr/>
        </p:nvSpPr>
        <p:spPr>
          <a:xfrm>
            <a:off x="6911328" y="8692116"/>
            <a:ext cx="246888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2A1C78-73AA-E22F-058F-F9D48B8CC2E6}"/>
              </a:ext>
            </a:extLst>
          </p:cNvPr>
          <p:cNvSpPr txBox="1"/>
          <p:nvPr/>
        </p:nvSpPr>
        <p:spPr>
          <a:xfrm>
            <a:off x="9380208" y="4645749"/>
            <a:ext cx="717526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832A20-8E3B-6FDC-CA13-A81D168475EF}"/>
              </a:ext>
            </a:extLst>
          </p:cNvPr>
          <p:cNvSpPr txBox="1"/>
          <p:nvPr/>
        </p:nvSpPr>
        <p:spPr>
          <a:xfrm>
            <a:off x="9533136" y="6600731"/>
            <a:ext cx="7992453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3800" dirty="0">
                <a:solidFill>
                  <a:prstClr val="black"/>
                </a:solidFill>
                <a:cs typeface="Arial" panose="020B0604020202020204" pitchFamily="34" charset="0"/>
              </a:rPr>
              <a:t>Chọn hình tượng/ họa tiết chính 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3C9888-AB3B-6C4F-B443-B03C1BCEC4C4}"/>
              </a:ext>
            </a:extLst>
          </p:cNvPr>
          <p:cNvSpPr txBox="1"/>
          <p:nvPr/>
        </p:nvSpPr>
        <p:spPr>
          <a:xfrm>
            <a:off x="9804372" y="8410296"/>
            <a:ext cx="7992453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vi-VN" sz="3800" dirty="0">
                <a:solidFill>
                  <a:prstClr val="black"/>
                </a:solidFill>
                <a:cs typeface="Arial" panose="020B0604020202020204" pitchFamily="34" charset="0"/>
              </a:rPr>
              <a:t>Xác định phương pháp thực hành 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3535BD26-A92B-2BC3-FAD7-D11FA3DB4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9" y="-217200"/>
            <a:ext cx="2536473" cy="2536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20" grpId="0" animBg="1"/>
      <p:bldP spid="27" grpId="0" animBg="1"/>
      <p:bldP spid="28" grpId="0" animBg="1"/>
      <p:bldP spid="29" grpId="0" animBg="1"/>
      <p:bldP spid="30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726" y="105478"/>
            <a:ext cx="2076261" cy="22660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0718" y="141202"/>
            <a:ext cx="1879949" cy="20574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23119" y="7810500"/>
            <a:ext cx="2497106" cy="26529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659645">
            <a:off x="16797145" y="8537849"/>
            <a:ext cx="481212" cy="2036876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345936E4-43CB-0C63-8E4C-489BAFEC6975}"/>
              </a:ext>
            </a:extLst>
          </p:cNvPr>
          <p:cNvSpPr txBox="1"/>
          <p:nvPr/>
        </p:nvSpPr>
        <p:spPr>
          <a:xfrm>
            <a:off x="4800600" y="1212205"/>
            <a:ext cx="900699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B4A7C8-42CF-A802-0F6A-74E460743D59}"/>
              </a:ext>
            </a:extLst>
          </p:cNvPr>
          <p:cNvSpPr txBox="1"/>
          <p:nvPr/>
        </p:nvSpPr>
        <p:spPr>
          <a:xfrm>
            <a:off x="1307194" y="2733684"/>
            <a:ext cx="9826058" cy="5564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Theo em, bao bì bằng giấy được phân thành mấy nhóm?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Em đã sử dụng bao bì bằng giấy trong trường hợp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23697-48B2-0625-8D96-A44DF1C9B338}"/>
              </a:ext>
            </a:extLst>
          </p:cNvPr>
          <p:cNvGrpSpPr/>
          <p:nvPr/>
        </p:nvGrpSpPr>
        <p:grpSpPr>
          <a:xfrm>
            <a:off x="11811000" y="2733684"/>
            <a:ext cx="5501503" cy="6296539"/>
            <a:chOff x="4365833" y="4053375"/>
            <a:chExt cx="5204569" cy="5810559"/>
          </a:xfrm>
        </p:grpSpPr>
        <p:pic>
          <p:nvPicPr>
            <p:cNvPr id="22" name="Picture 21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C21646FA-AC1D-5113-9337-D638C8667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877" y="7597892"/>
              <a:ext cx="3574480" cy="2266042"/>
            </a:xfrm>
            <a:prstGeom prst="rect">
              <a:avLst/>
            </a:prstGeom>
          </p:spPr>
        </p:pic>
        <p:pic>
          <p:nvPicPr>
            <p:cNvPr id="24" name="Picture 23" descr="Letter&#10;&#10;Description automatically generated">
              <a:extLst>
                <a:ext uri="{FF2B5EF4-FFF2-40B4-BE49-F238E27FC236}">
                  <a16:creationId xmlns:a16="http://schemas.microsoft.com/office/drawing/2014/main" id="{AAADCA11-8812-7DF1-7A7B-6450F2AFD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833" y="4053375"/>
              <a:ext cx="5204569" cy="1772258"/>
            </a:xfrm>
            <a:prstGeom prst="rect">
              <a:avLst/>
            </a:prstGeom>
          </p:spPr>
        </p:pic>
        <p:pic>
          <p:nvPicPr>
            <p:cNvPr id="30" name="Picture 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CB9913-BE08-DE44-B7DD-D4768542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833" y="5825634"/>
              <a:ext cx="5204569" cy="17722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9200" y="-647700"/>
            <a:ext cx="2439962" cy="26629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0084" y="0"/>
            <a:ext cx="3341816" cy="2410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F8B309-8C53-819C-B994-F0689F6B7213}"/>
              </a:ext>
            </a:extLst>
          </p:cNvPr>
          <p:cNvSpPr/>
          <p:nvPr/>
        </p:nvSpPr>
        <p:spPr>
          <a:xfrm>
            <a:off x="2057400" y="345983"/>
            <a:ext cx="14401800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Thực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Tạo hình hộp giấy và trang trí sản phẩm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AFA03A-0DCF-E582-FFBC-A36C6DC9BAF5}"/>
              </a:ext>
            </a:extLst>
          </p:cNvPr>
          <p:cNvCxnSpPr>
            <a:cxnSpLocks/>
          </p:cNvCxnSpPr>
          <p:nvPr/>
        </p:nvCxnSpPr>
        <p:spPr>
          <a:xfrm>
            <a:off x="1806954" y="3071131"/>
            <a:ext cx="14902692" cy="8663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C5176C-0E35-2812-66A5-CC1A1B260A4F}"/>
              </a:ext>
            </a:extLst>
          </p:cNvPr>
          <p:cNvSpPr txBox="1"/>
          <p:nvPr/>
        </p:nvSpPr>
        <p:spPr>
          <a:xfrm>
            <a:off x="3271542" y="3433388"/>
            <a:ext cx="1197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4C42AF-DD81-C000-9EE4-47A185D6EEBD}"/>
              </a:ext>
            </a:extLst>
          </p:cNvPr>
          <p:cNvGrpSpPr/>
          <p:nvPr/>
        </p:nvGrpSpPr>
        <p:grpSpPr>
          <a:xfrm>
            <a:off x="8534400" y="4513542"/>
            <a:ext cx="8278512" cy="4694619"/>
            <a:chOff x="4846492" y="1279243"/>
            <a:chExt cx="8278512" cy="46946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2539C7-83F6-614F-31CB-36D42E94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041487" y="1279243"/>
              <a:ext cx="1888523" cy="18436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F25AE0-F5C0-F875-70DB-A7E8FA6CAC27}"/>
                </a:ext>
              </a:extLst>
            </p:cNvPr>
            <p:cNvSpPr txBox="1"/>
            <p:nvPr/>
          </p:nvSpPr>
          <p:spPr>
            <a:xfrm>
              <a:off x="4846492" y="3358402"/>
              <a:ext cx="8278512" cy="261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vi-VN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uan</a:t>
              </a:r>
              <a:r>
                <a:rPr lang="vi-VN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sát </a:t>
              </a:r>
              <a:r>
                <a:rPr lang="en-US" sz="38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 1 – 4 </a:t>
              </a:r>
              <a:r>
                <a:rPr lang="en-US" sz="3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(SGK_</a:t>
              </a:r>
              <a:r>
                <a:rPr lang="vi-VN" sz="3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tr.21</a:t>
              </a:r>
              <a:r>
                <a:rPr lang="en-US" sz="38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), </a:t>
              </a:r>
              <a:r>
                <a:rPr lang="en-US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vi-VN" sz="3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êu các bước tạo hình hộp giấy và trang trí sản phẩm.</a:t>
              </a:r>
              <a:endParaRPr lang="en-US" sz="3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C7C056CD-7766-D953-BCBE-3F01688B62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17743" y="5080249"/>
            <a:ext cx="5719124" cy="515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54400" y="-342900"/>
            <a:ext cx="3956194" cy="338074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7800" y="8730917"/>
            <a:ext cx="1879949" cy="20574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2027" y="-1200881"/>
            <a:ext cx="1626449" cy="377147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9BE50-AD00-4619-D223-7318BB63BD8C}"/>
              </a:ext>
            </a:extLst>
          </p:cNvPr>
          <p:cNvGrpSpPr/>
          <p:nvPr/>
        </p:nvGrpSpPr>
        <p:grpSpPr>
          <a:xfrm>
            <a:off x="38100" y="5444939"/>
            <a:ext cx="18288000" cy="766660"/>
            <a:chOff x="0" y="8441035"/>
            <a:chExt cx="18288000" cy="766660"/>
          </a:xfrm>
        </p:grpSpPr>
        <p:sp>
          <p:nvSpPr>
            <p:cNvPr id="21" name="AutoShape 14">
              <a:extLst>
                <a:ext uri="{FF2B5EF4-FFF2-40B4-BE49-F238E27FC236}">
                  <a16:creationId xmlns:a16="http://schemas.microsoft.com/office/drawing/2014/main" id="{CB4F2E1A-7782-A0ED-9570-C180BDAFD8FF}"/>
                </a:ext>
              </a:extLst>
            </p:cNvPr>
            <p:cNvSpPr/>
            <p:nvPr/>
          </p:nvSpPr>
          <p:spPr>
            <a:xfrm>
              <a:off x="0" y="8587665"/>
              <a:ext cx="18288000" cy="0"/>
            </a:xfrm>
            <a:prstGeom prst="line">
              <a:avLst/>
            </a:prstGeom>
            <a:ln w="38100" cap="flat">
              <a:solidFill>
                <a:schemeClr val="accent6">
                  <a:lumMod val="75000"/>
                </a:scheme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35D7794-93EF-2D7C-15BB-64D5F8EB78B6}"/>
                </a:ext>
              </a:extLst>
            </p:cNvPr>
            <p:cNvSpPr/>
            <p:nvPr/>
          </p:nvSpPr>
          <p:spPr>
            <a:xfrm>
              <a:off x="2586279" y="8458036"/>
              <a:ext cx="71846" cy="293257"/>
            </a:xfrm>
            <a:custGeom>
              <a:avLst/>
              <a:gdLst/>
              <a:ahLst/>
              <a:cxnLst/>
              <a:rect l="l" t="t" r="r" b="b"/>
              <a:pathLst>
                <a:path w="70788" h="288939">
                  <a:moveTo>
                    <a:pt x="35394" y="0"/>
                  </a:moveTo>
                  <a:lnTo>
                    <a:pt x="35394" y="0"/>
                  </a:lnTo>
                  <a:cubicBezTo>
                    <a:pt x="70788" y="93061"/>
                    <a:pt x="70788" y="195878"/>
                    <a:pt x="35394" y="288939"/>
                  </a:cubicBezTo>
                  <a:cubicBezTo>
                    <a:pt x="0" y="195878"/>
                    <a:pt x="0" y="93061"/>
                    <a:pt x="35394" y="0"/>
                  </a:cubicBezTo>
                  <a:close/>
                </a:path>
              </a:pathLst>
            </a:custGeom>
            <a:solidFill>
              <a:srgbClr val="F6F6F6"/>
            </a:solidFill>
            <a:ln w="85725">
              <a:solidFill>
                <a:schemeClr val="accent6">
                  <a:lumMod val="75000"/>
                </a:schemeClr>
              </a:solidFill>
            </a:ln>
          </p:spPr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B8EF5CA5-9705-7938-F4F9-77D17666BC9C}"/>
                </a:ext>
              </a:extLst>
            </p:cNvPr>
            <p:cNvGrpSpPr/>
            <p:nvPr/>
          </p:nvGrpSpPr>
          <p:grpSpPr>
            <a:xfrm>
              <a:off x="5590877" y="8498756"/>
              <a:ext cx="1359700" cy="708939"/>
              <a:chOff x="76200" y="38100"/>
              <a:chExt cx="1339680" cy="698500"/>
            </a:xfrm>
          </p:grpSpPr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03688177-296A-B8FC-B69E-0730234C556B}"/>
                  </a:ext>
                </a:extLst>
              </p:cNvPr>
              <p:cNvSpPr/>
              <p:nvPr/>
            </p:nvSpPr>
            <p:spPr>
              <a:xfrm>
                <a:off x="1345092" y="38100"/>
                <a:ext cx="70788" cy="288939"/>
              </a:xfrm>
              <a:custGeom>
                <a:avLst/>
                <a:gdLst/>
                <a:ahLst/>
                <a:cxnLst/>
                <a:rect l="l" t="t" r="r" b="b"/>
                <a:pathLst>
                  <a:path w="70788" h="288939">
                    <a:moveTo>
                      <a:pt x="35394" y="0"/>
                    </a:moveTo>
                    <a:lnTo>
                      <a:pt x="35394" y="0"/>
                    </a:lnTo>
                    <a:cubicBezTo>
                      <a:pt x="70788" y="93061"/>
                      <a:pt x="70788" y="195878"/>
                      <a:pt x="35394" y="288939"/>
                    </a:cubicBezTo>
                    <a:cubicBezTo>
                      <a:pt x="0" y="195878"/>
                      <a:pt x="0" y="93061"/>
                      <a:pt x="3539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85725"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31" name="TextBox 20">
                <a:extLst>
                  <a:ext uri="{FF2B5EF4-FFF2-40B4-BE49-F238E27FC236}">
                    <a16:creationId xmlns:a16="http://schemas.microsoft.com/office/drawing/2014/main" id="{7D7A8887-86CF-CADC-E96A-E8FD1C4084A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grpSp>
          <p:nvGrpSpPr>
            <p:cNvPr id="24" name="Group 21">
              <a:extLst>
                <a:ext uri="{FF2B5EF4-FFF2-40B4-BE49-F238E27FC236}">
                  <a16:creationId xmlns:a16="http://schemas.microsoft.com/office/drawing/2014/main" id="{75D6AE7A-91F3-B545-71CE-379AFE6891ED}"/>
                </a:ext>
              </a:extLst>
            </p:cNvPr>
            <p:cNvGrpSpPr/>
            <p:nvPr/>
          </p:nvGrpSpPr>
          <p:grpSpPr>
            <a:xfrm>
              <a:off x="9615928" y="8441035"/>
              <a:ext cx="1837657" cy="766660"/>
              <a:chOff x="76200" y="-18771"/>
              <a:chExt cx="1810598" cy="755371"/>
            </a:xfrm>
          </p:grpSpPr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44064841-D8BB-3595-E8E6-B64D95435E91}"/>
                  </a:ext>
                </a:extLst>
              </p:cNvPr>
              <p:cNvSpPr/>
              <p:nvPr/>
            </p:nvSpPr>
            <p:spPr>
              <a:xfrm>
                <a:off x="1816010" y="-18771"/>
                <a:ext cx="70788" cy="288939"/>
              </a:xfrm>
              <a:custGeom>
                <a:avLst/>
                <a:gdLst/>
                <a:ahLst/>
                <a:cxnLst/>
                <a:rect l="l" t="t" r="r" b="b"/>
                <a:pathLst>
                  <a:path w="70788" h="288939">
                    <a:moveTo>
                      <a:pt x="35394" y="0"/>
                    </a:moveTo>
                    <a:lnTo>
                      <a:pt x="35394" y="0"/>
                    </a:lnTo>
                    <a:cubicBezTo>
                      <a:pt x="70788" y="93061"/>
                      <a:pt x="70788" y="195878"/>
                      <a:pt x="35394" y="288939"/>
                    </a:cubicBezTo>
                    <a:cubicBezTo>
                      <a:pt x="0" y="195878"/>
                      <a:pt x="0" y="93061"/>
                      <a:pt x="3539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85725"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7F136B4-2A70-1857-2752-AAF4A0D87F8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E56615-64B7-D568-933E-F24E0E7C1B6E}"/>
                </a:ext>
              </a:extLst>
            </p:cNvPr>
            <p:cNvGrpSpPr/>
            <p:nvPr/>
          </p:nvGrpSpPr>
          <p:grpSpPr>
            <a:xfrm>
              <a:off x="13640619" y="8498756"/>
              <a:ext cx="2208205" cy="708939"/>
              <a:chOff x="76200" y="38100"/>
              <a:chExt cx="2175691" cy="698500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F57964F2-E372-382C-466F-4B0933FB322C}"/>
                  </a:ext>
                </a:extLst>
              </p:cNvPr>
              <p:cNvSpPr/>
              <p:nvPr/>
            </p:nvSpPr>
            <p:spPr>
              <a:xfrm>
                <a:off x="2181103" y="38100"/>
                <a:ext cx="70788" cy="288939"/>
              </a:xfrm>
              <a:custGeom>
                <a:avLst/>
                <a:gdLst/>
                <a:ahLst/>
                <a:cxnLst/>
                <a:rect l="l" t="t" r="r" b="b"/>
                <a:pathLst>
                  <a:path w="70788" h="288939">
                    <a:moveTo>
                      <a:pt x="35394" y="0"/>
                    </a:moveTo>
                    <a:lnTo>
                      <a:pt x="35394" y="0"/>
                    </a:lnTo>
                    <a:cubicBezTo>
                      <a:pt x="70788" y="93061"/>
                      <a:pt x="70788" y="195878"/>
                      <a:pt x="35394" y="288939"/>
                    </a:cubicBezTo>
                    <a:cubicBezTo>
                      <a:pt x="0" y="195878"/>
                      <a:pt x="0" y="93061"/>
                      <a:pt x="35394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85725"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90AF5C7-5BF8-1600-6EF9-6E1BC7827FC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A2FCD391-F557-CAFE-040C-06ED59EF4FB8}"/>
              </a:ext>
            </a:extLst>
          </p:cNvPr>
          <p:cNvSpPr/>
          <p:nvPr/>
        </p:nvSpPr>
        <p:spPr>
          <a:xfrm>
            <a:off x="2929819" y="944783"/>
            <a:ext cx="128852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hình hộp giấy và trang trí sản phẩm</a:t>
            </a:r>
            <a:endParaRPr lang="en-US" sz="4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72625F-46A0-B80D-0F0A-570734734896}"/>
              </a:ext>
            </a:extLst>
          </p:cNvPr>
          <p:cNvSpPr txBox="1"/>
          <p:nvPr/>
        </p:nvSpPr>
        <p:spPr>
          <a:xfrm>
            <a:off x="701243" y="5941927"/>
            <a:ext cx="3918117" cy="26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Vẽ các mặt của hộp lên giấy. 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7862E7-0EB0-1E88-27D2-439996AF7F88}"/>
              </a:ext>
            </a:extLst>
          </p:cNvPr>
          <p:cNvSpPr txBox="1"/>
          <p:nvPr/>
        </p:nvSpPr>
        <p:spPr>
          <a:xfrm>
            <a:off x="5412447" y="5957214"/>
            <a:ext cx="3224305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Cắt và tạo hình hộp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A5FF6A-9D88-AEC5-A021-304298A4F1DA}"/>
              </a:ext>
            </a:extLst>
          </p:cNvPr>
          <p:cNvSpPr txBox="1"/>
          <p:nvPr/>
        </p:nvSpPr>
        <p:spPr>
          <a:xfrm>
            <a:off x="9471362" y="5895005"/>
            <a:ext cx="4040646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Vẽ trang trí lên hộp giấy</a:t>
            </a:r>
            <a:r>
              <a:rPr lang="vi-VN" sz="3800" i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. </a:t>
            </a:r>
            <a:endParaRPr lang="en-US" sz="38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F2C3AA-EB75-9134-8350-57AA39B989A3}"/>
              </a:ext>
            </a:extLst>
          </p:cNvPr>
          <p:cNvSpPr txBox="1"/>
          <p:nvPr/>
        </p:nvSpPr>
        <p:spPr>
          <a:xfrm>
            <a:off x="13875002" y="5895005"/>
            <a:ext cx="4017833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algn="ctr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5089F72-1FF3-8EBC-2908-81C20816A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166" y="2324100"/>
            <a:ext cx="3956194" cy="2564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F7E39B-5587-456A-4694-B7FCDCB85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1160" y="2324100"/>
            <a:ext cx="3866541" cy="25585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0586966-6428-D70E-D571-1C4ED68B03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7643" y="2325973"/>
            <a:ext cx="3866541" cy="25585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63E86F-339D-96A2-961A-8A317B8CF8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27300" y="2325971"/>
            <a:ext cx="4079372" cy="2556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9600" y="-476492"/>
            <a:ext cx="3341816" cy="24102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55983">
            <a:off x="801681" y="7382300"/>
            <a:ext cx="1916620" cy="4444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59645">
            <a:off x="17066942" y="9125312"/>
            <a:ext cx="367206" cy="15543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85800" y="-318225"/>
            <a:ext cx="1970744" cy="20937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2C9026-8694-2684-2F59-034256EA21B6}"/>
              </a:ext>
            </a:extLst>
          </p:cNvPr>
          <p:cNvSpPr/>
          <p:nvPr/>
        </p:nvSpPr>
        <p:spPr>
          <a:xfrm>
            <a:off x="2057400" y="571500"/>
            <a:ext cx="14401800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Em hãy thiết kế hộp đựng bằng giấy theo ý thức. 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EEE94B-6C09-A1ED-9816-8450A1F42391}"/>
              </a:ext>
            </a:extLst>
          </p:cNvPr>
          <p:cNvCxnSpPr>
            <a:cxnSpLocks/>
          </p:cNvCxnSpPr>
          <p:nvPr/>
        </p:nvCxnSpPr>
        <p:spPr>
          <a:xfrm>
            <a:off x="1827743" y="3238500"/>
            <a:ext cx="14902692" cy="8663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300FD-E281-68B0-82E9-71D7BB412EA4}"/>
              </a:ext>
            </a:extLst>
          </p:cNvPr>
          <p:cNvGrpSpPr/>
          <p:nvPr/>
        </p:nvGrpSpPr>
        <p:grpSpPr>
          <a:xfrm>
            <a:off x="667587" y="5420115"/>
            <a:ext cx="5060293" cy="4405768"/>
            <a:chOff x="1969007" y="2859868"/>
            <a:chExt cx="5060293" cy="440576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C07624-9E0E-ECF5-6649-1428F506A750}"/>
                </a:ext>
              </a:extLst>
            </p:cNvPr>
            <p:cNvSpPr/>
            <p:nvPr/>
          </p:nvSpPr>
          <p:spPr>
            <a:xfrm>
              <a:off x="1969007" y="3181386"/>
              <a:ext cx="5060293" cy="40842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bìa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đảm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9CEEC7-C0EB-35B4-506D-C08E5D54E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512251" y="2859868"/>
              <a:ext cx="2080408" cy="64303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376AA9-531F-4C00-D2A0-AF22FD5DD0D1}"/>
              </a:ext>
            </a:extLst>
          </p:cNvPr>
          <p:cNvGrpSpPr/>
          <p:nvPr/>
        </p:nvGrpSpPr>
        <p:grpSpPr>
          <a:xfrm>
            <a:off x="6037110" y="4820151"/>
            <a:ext cx="6172200" cy="3628673"/>
            <a:chOff x="1969007" y="3666425"/>
            <a:chExt cx="6172200" cy="362867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9647364-8071-E46B-FB4B-AD3AEC491C6B}"/>
                </a:ext>
              </a:extLst>
            </p:cNvPr>
            <p:cNvSpPr/>
            <p:nvPr/>
          </p:nvSpPr>
          <p:spPr>
            <a:xfrm>
              <a:off x="1969007" y="4085221"/>
              <a:ext cx="6172200" cy="32098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 khi gấp hộp giấy, cần tạo ra các nếp gấp đ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ể</a:t>
              </a: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định hình các cạnh,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vi-V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thật chặt để phân biệt rõ các cạnh.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DDB3A3D8-8735-BC7F-AE30-3A0DC4BE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053003" y="3666425"/>
              <a:ext cx="2080408" cy="64303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52D545-1D33-6B12-A726-E997A11C177F}"/>
              </a:ext>
            </a:extLst>
          </p:cNvPr>
          <p:cNvGrpSpPr/>
          <p:nvPr/>
        </p:nvGrpSpPr>
        <p:grpSpPr>
          <a:xfrm>
            <a:off x="12518540" y="5338630"/>
            <a:ext cx="5218185" cy="4487253"/>
            <a:chOff x="1969007" y="2807846"/>
            <a:chExt cx="5218185" cy="44872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4CD3363-0536-E389-1BFC-E2AEDEE783E4}"/>
                </a:ext>
              </a:extLst>
            </p:cNvPr>
            <p:cNvSpPr/>
            <p:nvPr/>
          </p:nvSpPr>
          <p:spPr>
            <a:xfrm>
              <a:off x="1969007" y="3210849"/>
              <a:ext cx="5218185" cy="40842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....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giấy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tuỳ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đích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455717F1-DA7B-D969-9EF0-479B4E58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537895" y="2807846"/>
              <a:ext cx="2080408" cy="643035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CBBE7B8-1242-FF32-DDC4-9E8D9E68EAD4}"/>
              </a:ext>
            </a:extLst>
          </p:cNvPr>
          <p:cNvSpPr/>
          <p:nvPr/>
        </p:nvSpPr>
        <p:spPr>
          <a:xfrm>
            <a:off x="7162801" y="3657142"/>
            <a:ext cx="3974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9600" y="-476492"/>
            <a:ext cx="3341816" cy="24102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55983">
            <a:off x="801681" y="7382300"/>
            <a:ext cx="1916620" cy="4444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659645">
            <a:off x="17066942" y="9125312"/>
            <a:ext cx="367206" cy="15543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85800" y="-318225"/>
            <a:ext cx="1970744" cy="20937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B2C9026-8694-2684-2F59-034256EA21B6}"/>
              </a:ext>
            </a:extLst>
          </p:cNvPr>
          <p:cNvSpPr/>
          <p:nvPr/>
        </p:nvSpPr>
        <p:spPr>
          <a:xfrm>
            <a:off x="2057400" y="571500"/>
            <a:ext cx="14401800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Em hãy thiết kế hộp đựng bằng giấy theo ý thức. 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EEE94B-6C09-A1ED-9816-8450A1F42391}"/>
              </a:ext>
            </a:extLst>
          </p:cNvPr>
          <p:cNvCxnSpPr>
            <a:cxnSpLocks/>
          </p:cNvCxnSpPr>
          <p:nvPr/>
        </p:nvCxnSpPr>
        <p:spPr>
          <a:xfrm>
            <a:off x="1759991" y="3086217"/>
            <a:ext cx="15047701" cy="8663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CBBE7B8-1242-FF32-DDC4-9E8D9E68EAD4}"/>
              </a:ext>
            </a:extLst>
          </p:cNvPr>
          <p:cNvSpPr/>
          <p:nvPr/>
        </p:nvSpPr>
        <p:spPr>
          <a:xfrm>
            <a:off x="2622687" y="3553721"/>
            <a:ext cx="13226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một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, gallery, room, vector graphics&#10;&#10;Description automatically generated">
            <a:extLst>
              <a:ext uri="{FF2B5EF4-FFF2-40B4-BE49-F238E27FC236}">
                <a16:creationId xmlns:a16="http://schemas.microsoft.com/office/drawing/2014/main" id="{74BC1D4F-0F6D-1BA5-09CB-AEBCBD9FEE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31" y="4856556"/>
            <a:ext cx="4960613" cy="4858333"/>
          </a:xfrm>
          <a:prstGeom prst="rect">
            <a:avLst/>
          </a:prstGeom>
        </p:spPr>
      </p:pic>
      <p:pic>
        <p:nvPicPr>
          <p:cNvPr id="7" name="Picture 6" descr="A picture containing stationary, colorful&#10;&#10;Description automatically generated">
            <a:extLst>
              <a:ext uri="{FF2B5EF4-FFF2-40B4-BE49-F238E27FC236}">
                <a16:creationId xmlns:a16="http://schemas.microsoft.com/office/drawing/2014/main" id="{C73EFF25-F37A-E8C8-8474-D63236E7E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87" y="4862158"/>
            <a:ext cx="4700289" cy="485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577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550548" y="2301866"/>
            <a:ext cx="11765652" cy="4545358"/>
            <a:chOff x="3640399" y="2296482"/>
            <a:chExt cx="11765652" cy="454535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46802" y="2471533"/>
              <a:ext cx="11759249" cy="4370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640399" y="2296482"/>
              <a:ext cx="11506200" cy="43158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3.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THẢO LUẬN VÀ 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106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7706833"/>
            <a:ext cx="2357628" cy="2580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659" y="10886"/>
            <a:ext cx="1985389" cy="21668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8496300"/>
            <a:ext cx="2651311" cy="1912258"/>
          </a:xfrm>
          <a:prstGeom prst="rect">
            <a:avLst/>
          </a:prstGeom>
        </p:spPr>
      </p:pic>
      <p:sp>
        <p:nvSpPr>
          <p:cNvPr id="11" name="AutoShape 24">
            <a:extLst>
              <a:ext uri="{FF2B5EF4-FFF2-40B4-BE49-F238E27FC236}">
                <a16:creationId xmlns:a16="http://schemas.microsoft.com/office/drawing/2014/main" id="{356513B3-6F0F-3FF4-B01E-827DBD46B1C1}"/>
              </a:ext>
            </a:extLst>
          </p:cNvPr>
          <p:cNvSpPr/>
          <p:nvPr/>
        </p:nvSpPr>
        <p:spPr>
          <a:xfrm>
            <a:off x="5443" y="2072181"/>
            <a:ext cx="17814220" cy="1912258"/>
          </a:xfrm>
          <a:prstGeom prst="rect">
            <a:avLst/>
          </a:prstGeom>
          <a:solidFill>
            <a:schemeClr val="bg1"/>
          </a:solid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01A2D2-E5E1-FFD8-EB35-51D56BA3CD27}"/>
              </a:ext>
            </a:extLst>
          </p:cNvPr>
          <p:cNvSpPr/>
          <p:nvPr/>
        </p:nvSpPr>
        <p:spPr>
          <a:xfrm>
            <a:off x="495551" y="2090662"/>
            <a:ext cx="16586926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</a:t>
            </a:r>
            <a:r>
              <a:rPr lang="vi-VN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lớp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thảo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E3C70-1893-0384-7873-43D35A14388A}"/>
              </a:ext>
            </a:extLst>
          </p:cNvPr>
          <p:cNvSpPr txBox="1"/>
          <p:nvPr/>
        </p:nvSpPr>
        <p:spPr>
          <a:xfrm>
            <a:off x="5780695" y="834926"/>
            <a:ext cx="714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967B2467-9A72-2466-FCBF-BC95347EA319}"/>
              </a:ext>
            </a:extLst>
          </p:cNvPr>
          <p:cNvSpPr/>
          <p:nvPr/>
        </p:nvSpPr>
        <p:spPr>
          <a:xfrm>
            <a:off x="649309" y="4989687"/>
            <a:ext cx="5169486" cy="3733193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tưởng và cách sử dụng sản phẩm.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C3061C51-4B65-A752-3E6D-C12B27A8853E}"/>
              </a:ext>
            </a:extLst>
          </p:cNvPr>
          <p:cNvSpPr/>
          <p:nvPr/>
        </p:nvSpPr>
        <p:spPr>
          <a:xfrm>
            <a:off x="6355063" y="4978800"/>
            <a:ext cx="5169486" cy="3733193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 trình làm ra sản phẩm hộp giấy.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B8DED79-9601-3C48-6E0E-DC76EA9AE665}"/>
              </a:ext>
            </a:extLst>
          </p:cNvPr>
          <p:cNvSpPr/>
          <p:nvPr/>
        </p:nvSpPr>
        <p:spPr>
          <a:xfrm>
            <a:off x="12060817" y="4989687"/>
            <a:ext cx="5290044" cy="3733193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xét, góp ý về sản phẩm của bạn.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2625B8ED-CACB-7E12-3601-7C1F971CBD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17491" y="427865"/>
            <a:ext cx="4559417" cy="1666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264375" y="3282696"/>
            <a:ext cx="11759249" cy="3080004"/>
            <a:chOff x="3634956" y="2296482"/>
            <a:chExt cx="11759249" cy="29905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34956" y="2471535"/>
              <a:ext cx="11759249" cy="28154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640399" y="2296482"/>
              <a:ext cx="11613252" cy="281545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4.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5238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109186" y="4811068"/>
            <a:ext cx="2357628" cy="2580167"/>
          </a:xfrm>
          <a:prstGeom prst="rect">
            <a:avLst/>
          </a:prstGeom>
        </p:spPr>
      </p:pic>
      <p:pic>
        <p:nvPicPr>
          <p:cNvPr id="9" name="Picture 8" descr="A hand opening a cardboard box&#10;&#10;Description automatically generated with medium confidence">
            <a:extLst>
              <a:ext uri="{FF2B5EF4-FFF2-40B4-BE49-F238E27FC236}">
                <a16:creationId xmlns:a16="http://schemas.microsoft.com/office/drawing/2014/main" id="{02217242-59CB-F025-33C3-ACC1C18A05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>
          <a:xfrm>
            <a:off x="413977" y="0"/>
            <a:ext cx="6215423" cy="3924300"/>
          </a:xfrm>
          <a:prstGeom prst="rect">
            <a:avLst/>
          </a:prstGeom>
        </p:spPr>
      </p:pic>
      <p:pic>
        <p:nvPicPr>
          <p:cNvPr id="11" name="Picture 10" descr="Text, calendar&#10;&#10;Description automatically generated">
            <a:extLst>
              <a:ext uri="{FF2B5EF4-FFF2-40B4-BE49-F238E27FC236}">
                <a16:creationId xmlns:a16="http://schemas.microsoft.com/office/drawing/2014/main" id="{05D1B6EF-E61A-AE1B-51FB-483ACF7A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8" b="12220"/>
          <a:stretch/>
        </p:blipFill>
        <p:spPr>
          <a:xfrm>
            <a:off x="9617848" y="20690"/>
            <a:ext cx="8310923" cy="58086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F5AE96-5C94-35F2-A4DC-E37DD65119AE}"/>
              </a:ext>
            </a:extLst>
          </p:cNvPr>
          <p:cNvSpPr/>
          <p:nvPr/>
        </p:nvSpPr>
        <p:spPr>
          <a:xfrm>
            <a:off x="1943100" y="6096385"/>
            <a:ext cx="144018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  <a:r>
              <a:rPr lang="vi-VN" sz="4400" b="1" i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F38A03-0B71-D5AF-7B69-4737E3BBCE34}"/>
              </a:ext>
            </a:extLst>
          </p:cNvPr>
          <p:cNvSpPr/>
          <p:nvPr/>
        </p:nvSpPr>
        <p:spPr>
          <a:xfrm>
            <a:off x="625929" y="7380860"/>
            <a:ext cx="17036142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giảm thiểu rác thải nguy hại từ hộp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nhựa, góp phần bảo vệ môi trường, em hãy làm những chiếc hộp từ giấy, bìa.... để đựng đồ khi có thể.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0443" y="20084"/>
            <a:ext cx="5009533" cy="6735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24303" y="8088312"/>
            <a:ext cx="3341816" cy="24102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95211" y="0"/>
            <a:ext cx="1587346" cy="17324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99531" y="-495300"/>
            <a:ext cx="1879949" cy="205740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36E5C134-C304-316E-92BC-E72203841C42}"/>
              </a:ext>
            </a:extLst>
          </p:cNvPr>
          <p:cNvSpPr txBox="1"/>
          <p:nvPr/>
        </p:nvSpPr>
        <p:spPr>
          <a:xfrm>
            <a:off x="540442" y="2147657"/>
            <a:ext cx="50095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809398-1764-CFCE-235E-FEA0A0AD2178}"/>
              </a:ext>
            </a:extLst>
          </p:cNvPr>
          <p:cNvGrpSpPr/>
          <p:nvPr/>
        </p:nvGrpSpPr>
        <p:grpSpPr>
          <a:xfrm>
            <a:off x="6099894" y="841566"/>
            <a:ext cx="11370320" cy="2147845"/>
            <a:chOff x="6907360" y="-114597"/>
            <a:chExt cx="11370320" cy="214784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A73BA34-047F-B5BA-AFCF-976EDA3AA794}"/>
                </a:ext>
              </a:extLst>
            </p:cNvPr>
            <p:cNvSpPr/>
            <p:nvPr/>
          </p:nvSpPr>
          <p:spPr>
            <a:xfrm>
              <a:off x="6907360" y="380516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6" name="Plaque 55">
              <a:extLst>
                <a:ext uri="{FF2B5EF4-FFF2-40B4-BE49-F238E27FC236}">
                  <a16:creationId xmlns:a16="http://schemas.microsoft.com/office/drawing/2014/main" id="{AC02A708-59E0-F962-74BA-00398FDB4B01}"/>
                </a:ext>
              </a:extLst>
            </p:cNvPr>
            <p:cNvSpPr/>
            <p:nvPr/>
          </p:nvSpPr>
          <p:spPr>
            <a:xfrm>
              <a:off x="8828880" y="-114597"/>
              <a:ext cx="9448800" cy="2147845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 giấy có thể được tạo hình bằng cách vẽ các mặt và nhiều kiểu gập khác nhau.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D0F8EB0-B365-725A-F733-18652A4F8F2C}"/>
              </a:ext>
            </a:extLst>
          </p:cNvPr>
          <p:cNvGrpSpPr/>
          <p:nvPr/>
        </p:nvGrpSpPr>
        <p:grpSpPr>
          <a:xfrm>
            <a:off x="6158234" y="3512428"/>
            <a:ext cx="11330650" cy="2069292"/>
            <a:chOff x="6943645" y="-1032126"/>
            <a:chExt cx="11330650" cy="206929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ECDC461-FFB8-207F-33DA-FD05ECE8C6F1}"/>
                </a:ext>
              </a:extLst>
            </p:cNvPr>
            <p:cNvSpPr/>
            <p:nvPr/>
          </p:nvSpPr>
          <p:spPr>
            <a:xfrm>
              <a:off x="6943645" y="-656480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9" name="Plaque 58">
              <a:extLst>
                <a:ext uri="{FF2B5EF4-FFF2-40B4-BE49-F238E27FC236}">
                  <a16:creationId xmlns:a16="http://schemas.microsoft.com/office/drawing/2014/main" id="{80E854F0-CF98-E0D3-2883-5714FBD85FD2}"/>
                </a:ext>
              </a:extLst>
            </p:cNvPr>
            <p:cNvSpPr/>
            <p:nvPr/>
          </p:nvSpPr>
          <p:spPr>
            <a:xfrm>
              <a:off x="8825495" y="-1032126"/>
              <a:ext cx="9448800" cy="2069292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Hộp giấy có thể được tạo ra từ </a:t>
              </a:r>
              <a:r>
                <a:rPr lang="en-US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 liệu tái chế.</a:t>
              </a:r>
            </a:p>
          </p:txBody>
        </p:sp>
      </p:grpSp>
      <p:pic>
        <p:nvPicPr>
          <p:cNvPr id="3" name="Picture 10">
            <a:extLst>
              <a:ext uri="{FF2B5EF4-FFF2-40B4-BE49-F238E27FC236}">
                <a16:creationId xmlns:a16="http://schemas.microsoft.com/office/drawing/2014/main" id="{6BC4C855-591B-1E51-E01D-527C6901E5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3346" y="6170503"/>
            <a:ext cx="4403723" cy="35449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3B9DCA-C91C-4264-BF3C-2489D34A7570}"/>
              </a:ext>
            </a:extLst>
          </p:cNvPr>
          <p:cNvGrpSpPr/>
          <p:nvPr/>
        </p:nvGrpSpPr>
        <p:grpSpPr>
          <a:xfrm>
            <a:off x="6158234" y="6089593"/>
            <a:ext cx="11272310" cy="3355841"/>
            <a:chOff x="7001985" y="-1539643"/>
            <a:chExt cx="11272310" cy="33558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EC75BB-0139-3BF1-5DCC-24C13618AB54}"/>
                </a:ext>
              </a:extLst>
            </p:cNvPr>
            <p:cNvSpPr/>
            <p:nvPr/>
          </p:nvSpPr>
          <p:spPr>
            <a:xfrm>
              <a:off x="7001985" y="-655914"/>
              <a:ext cx="1371600" cy="1318000"/>
            </a:xfrm>
            <a:prstGeom prst="round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" name="Plaque 5">
              <a:extLst>
                <a:ext uri="{FF2B5EF4-FFF2-40B4-BE49-F238E27FC236}">
                  <a16:creationId xmlns:a16="http://schemas.microsoft.com/office/drawing/2014/main" id="{7DB4202B-D161-6AC8-D238-749137B23AD4}"/>
                </a:ext>
              </a:extLst>
            </p:cNvPr>
            <p:cNvSpPr/>
            <p:nvPr/>
          </p:nvSpPr>
          <p:spPr>
            <a:xfrm>
              <a:off x="8883835" y="-1539643"/>
              <a:ext cx="9390460" cy="3355841"/>
            </a:xfrm>
            <a:prstGeom prst="plaqu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ử dụng hộp nhựa là một trong những tác nhân gây nguy hại đến môi trường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vi-VN" sz="36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ần</a:t>
              </a:r>
              <a:r>
                <a:rPr lang="vi-VN" sz="36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tích cực sử dụng hộp giấy thay cho hộp nhựa.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15216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-464724"/>
            <a:ext cx="3341816" cy="2410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0931" y="-266700"/>
            <a:ext cx="2439962" cy="26629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888575"/>
            <a:ext cx="1626449" cy="3771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11200" y="6888575"/>
            <a:ext cx="6759425" cy="4114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7A42A4-12D2-C269-9975-94D63F74F7DE}"/>
              </a:ext>
            </a:extLst>
          </p:cNvPr>
          <p:cNvSpPr txBox="1"/>
          <p:nvPr/>
        </p:nvSpPr>
        <p:spPr>
          <a:xfrm>
            <a:off x="4648200" y="1315656"/>
            <a:ext cx="92202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0AC753-26C3-2D26-983C-F1A643D89C72}"/>
              </a:ext>
            </a:extLst>
          </p:cNvPr>
          <p:cNvGrpSpPr/>
          <p:nvPr/>
        </p:nvGrpSpPr>
        <p:grpSpPr>
          <a:xfrm>
            <a:off x="2330131" y="3301818"/>
            <a:ext cx="6159761" cy="5235372"/>
            <a:chOff x="352281" y="3408745"/>
            <a:chExt cx="8457976" cy="5273311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7BC18436-6EFA-BE36-E36E-87C88E45C812}"/>
                </a:ext>
              </a:extLst>
            </p:cNvPr>
            <p:cNvGrpSpPr/>
            <p:nvPr/>
          </p:nvGrpSpPr>
          <p:grpSpPr>
            <a:xfrm>
              <a:off x="352281" y="3408745"/>
              <a:ext cx="8457976" cy="5273311"/>
              <a:chOff x="-178317" y="-38100"/>
              <a:chExt cx="1000891" cy="138885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193ED462-6780-B6CB-C1BB-97A9217BA09B}"/>
                  </a:ext>
                </a:extLst>
              </p:cNvPr>
              <p:cNvSpPr/>
              <p:nvPr/>
            </p:nvSpPr>
            <p:spPr>
              <a:xfrm>
                <a:off x="-178317" y="0"/>
                <a:ext cx="1000891" cy="1350756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rgbClr val="FFF6E5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8C0F1BDC-16F7-D417-0A05-93671932F16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AC209C-D35C-D6BC-53AA-467E966A0BEC}"/>
                </a:ext>
              </a:extLst>
            </p:cNvPr>
            <p:cNvSpPr txBox="1"/>
            <p:nvPr/>
          </p:nvSpPr>
          <p:spPr>
            <a:xfrm>
              <a:off x="895286" y="4733646"/>
              <a:ext cx="7401637" cy="2768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thành sản phẩm thiết kế những chiếc hộp từ giấy, bìa....</a:t>
              </a:r>
              <a:endParaRPr lang="en-US" sz="4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2C582B-25C0-1E1E-8B59-19076E10A7C3}"/>
              </a:ext>
            </a:extLst>
          </p:cNvPr>
          <p:cNvGrpSpPr/>
          <p:nvPr/>
        </p:nvGrpSpPr>
        <p:grpSpPr>
          <a:xfrm>
            <a:off x="9456949" y="3301818"/>
            <a:ext cx="6159760" cy="5235372"/>
            <a:chOff x="1859139" y="3408745"/>
            <a:chExt cx="8457976" cy="5273311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3C6A652B-CA0B-022A-A4D5-123AFC86258F}"/>
                </a:ext>
              </a:extLst>
            </p:cNvPr>
            <p:cNvGrpSpPr/>
            <p:nvPr/>
          </p:nvGrpSpPr>
          <p:grpSpPr>
            <a:xfrm>
              <a:off x="1859139" y="3408745"/>
              <a:ext cx="8457976" cy="5273311"/>
              <a:chOff x="0" y="-38100"/>
              <a:chExt cx="1000891" cy="1388856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127B86EB-E7E7-30E1-9C05-F9F146FFA6AD}"/>
                  </a:ext>
                </a:extLst>
              </p:cNvPr>
              <p:cNvSpPr/>
              <p:nvPr/>
            </p:nvSpPr>
            <p:spPr>
              <a:xfrm>
                <a:off x="0" y="0"/>
                <a:ext cx="1000891" cy="1350756"/>
              </a:xfrm>
              <a:custGeom>
                <a:avLst/>
                <a:gdLst/>
                <a:ahLst/>
                <a:cxnLst/>
                <a:rect l="l" t="t" r="r" b="b"/>
                <a:pathLst>
                  <a:path w="889120" h="1350756">
                    <a:moveTo>
                      <a:pt x="27520" y="0"/>
                    </a:moveTo>
                    <a:lnTo>
                      <a:pt x="861600" y="0"/>
                    </a:lnTo>
                    <a:cubicBezTo>
                      <a:pt x="876799" y="0"/>
                      <a:pt x="889120" y="12321"/>
                      <a:pt x="889120" y="27520"/>
                    </a:cubicBezTo>
                    <a:lnTo>
                      <a:pt x="889120" y="1323236"/>
                    </a:lnTo>
                    <a:cubicBezTo>
                      <a:pt x="889120" y="1338435"/>
                      <a:pt x="876799" y="1350756"/>
                      <a:pt x="861600" y="1350756"/>
                    </a:cubicBezTo>
                    <a:lnTo>
                      <a:pt x="27520" y="1350756"/>
                    </a:lnTo>
                    <a:cubicBezTo>
                      <a:pt x="20221" y="1350756"/>
                      <a:pt x="13221" y="1347856"/>
                      <a:pt x="8060" y="1342695"/>
                    </a:cubicBezTo>
                    <a:cubicBezTo>
                      <a:pt x="2899" y="1337534"/>
                      <a:pt x="0" y="1330535"/>
                      <a:pt x="0" y="1323236"/>
                    </a:cubicBezTo>
                    <a:lnTo>
                      <a:pt x="0" y="27520"/>
                    </a:lnTo>
                    <a:cubicBezTo>
                      <a:pt x="0" y="12321"/>
                      <a:pt x="12321" y="0"/>
                      <a:pt x="27520" y="0"/>
                    </a:cubicBezTo>
                    <a:close/>
                  </a:path>
                </a:pathLst>
              </a:custGeom>
              <a:solidFill>
                <a:srgbClr val="FFF6E5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9EDD18EF-A2D9-BC2D-F2F2-DEC5327981E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B9DF46-9DC4-910A-83B3-8B8F1A5C17E9}"/>
                </a:ext>
              </a:extLst>
            </p:cNvPr>
            <p:cNvSpPr txBox="1"/>
            <p:nvPr/>
          </p:nvSpPr>
          <p:spPr>
            <a:xfrm>
              <a:off x="2231792" y="4612829"/>
              <a:ext cx="8033008" cy="2768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 và tìm hiểu trước 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6: Tìm hiểu nghệ thuật hiện đại thế giới. </a:t>
              </a:r>
              <a:endPara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A9034CD6-B315-95DB-9EA0-E29CE3E39262}"/>
              </a:ext>
            </a:extLst>
          </p:cNvPr>
          <p:cNvSpPr txBox="1"/>
          <p:nvPr/>
        </p:nvSpPr>
        <p:spPr>
          <a:xfrm>
            <a:off x="5105400" y="593134"/>
            <a:ext cx="85725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2F4B769-E1B0-EB0B-F20D-ECF1F5DF8004}"/>
              </a:ext>
            </a:extLst>
          </p:cNvPr>
          <p:cNvSpPr/>
          <p:nvPr/>
        </p:nvSpPr>
        <p:spPr>
          <a:xfrm>
            <a:off x="701666" y="1465807"/>
            <a:ext cx="16884666" cy="175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 thuộc vào sản phẩm, mục đích sử dụng, chất liệu… mà hộp giấy được phân loại thành nhiều nhóm nhỏ khác nhau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9168953" y="4467256"/>
            <a:ext cx="8305800" cy="14301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13321853" y="5897374"/>
            <a:ext cx="0" cy="94988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9168953" y="6847254"/>
            <a:ext cx="8305800" cy="259086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bì tiếp xúc trực tiếp tới sản phẩm, có ảnh hưởng gần nhất tới việc bảo quản. 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27214" y="3376919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pic>
        <p:nvPicPr>
          <p:cNvPr id="75" name="Picture 7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155946EA-ACEA-F7CE-C3A0-2DC67EBD29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58" y="5340175"/>
            <a:ext cx="5831686" cy="4097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57" grpId="0" animBg="1"/>
      <p:bldP spid="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46958"/>
            <a:ext cx="2745692" cy="3691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1717" y="6422517"/>
            <a:ext cx="4800600" cy="38644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1808" y="7610015"/>
            <a:ext cx="3341816" cy="24102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48038" y="0"/>
            <a:ext cx="2439962" cy="266298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2532118-35AD-5B1C-090C-B85A7F9E5D06}"/>
              </a:ext>
            </a:extLst>
          </p:cNvPr>
          <p:cNvSpPr txBox="1"/>
          <p:nvPr/>
        </p:nvSpPr>
        <p:spPr>
          <a:xfrm>
            <a:off x="1532032" y="3544729"/>
            <a:ext cx="15223935" cy="3291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3744979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8382000" y="2476501"/>
            <a:ext cx="8899532" cy="1278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12831766" y="3754509"/>
            <a:ext cx="0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8382000" y="4484583"/>
            <a:ext cx="8899532" cy="20479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ngoài cùng nhằm đảm bảo </a:t>
            </a:r>
            <a:r>
              <a:rPr lang="en-US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mặt chất lượng và số lượng hàng </a:t>
            </a:r>
            <a:r>
              <a:rPr lang="vi-VN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bên trong</a:t>
            </a:r>
            <a:endParaRPr kumimoji="0" lang="en-US" sz="3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0" y="723900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68030-D0C0-DFFD-3DC1-6BC46AB213B5}"/>
              </a:ext>
            </a:extLst>
          </p:cNvPr>
          <p:cNvCxnSpPr>
            <a:cxnSpLocks/>
            <a:stCxn id="59" idx="2"/>
            <a:endCxn id="18" idx="0"/>
          </p:cNvCxnSpPr>
          <p:nvPr/>
        </p:nvCxnSpPr>
        <p:spPr>
          <a:xfrm>
            <a:off x="12831766" y="6532492"/>
            <a:ext cx="0" cy="941282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AE96A-1301-C247-0AAD-7779A34B10BB}"/>
              </a:ext>
            </a:extLst>
          </p:cNvPr>
          <p:cNvSpPr/>
          <p:nvPr/>
        </p:nvSpPr>
        <p:spPr>
          <a:xfrm>
            <a:off x="8382000" y="7473774"/>
            <a:ext cx="8899532" cy="193692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cs typeface="Arial" panose="020B0604020202020204" pitchFamily="34" charset="0"/>
              </a:rPr>
              <a:t>Thường cứng cáp, chịu lực cao, để bảo vệ sản phẩm trong quá trình vận chuyển, lưu trữ</a:t>
            </a:r>
            <a:endParaRPr kumimoji="0" lang="en-US" sz="3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15056CC8-1CA0-E5D9-7597-7677B62D0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619500"/>
            <a:ext cx="5739553" cy="4964713"/>
          </a:xfrm>
          <a:prstGeom prst="rect">
            <a:avLst/>
          </a:prstGeom>
        </p:spPr>
      </p:pic>
      <p:pic>
        <p:nvPicPr>
          <p:cNvPr id="32" name="Picture 22">
            <a:extLst>
              <a:ext uri="{FF2B5EF4-FFF2-40B4-BE49-F238E27FC236}">
                <a16:creationId xmlns:a16="http://schemas.microsoft.com/office/drawing/2014/main" id="{EA79EBBF-DDDC-86D5-70E9-A1248B238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34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1418455" y="2305470"/>
            <a:ext cx="8899532" cy="1278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5868221" y="3583478"/>
            <a:ext cx="0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1418455" y="4313552"/>
            <a:ext cx="8899532" cy="168447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được dùng 1 lần và không có khả năng tái sử dụng</a:t>
            </a:r>
            <a:endParaRPr kumimoji="0" lang="en-US" sz="3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0" y="363220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68030-D0C0-DFFD-3DC1-6BC46AB213B5}"/>
              </a:ext>
            </a:extLst>
          </p:cNvPr>
          <p:cNvCxnSpPr>
            <a:cxnSpLocks/>
            <a:stCxn id="59" idx="2"/>
            <a:endCxn id="18" idx="0"/>
          </p:cNvCxnSpPr>
          <p:nvPr/>
        </p:nvCxnSpPr>
        <p:spPr>
          <a:xfrm>
            <a:off x="5868221" y="5998029"/>
            <a:ext cx="0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AE96A-1301-C247-0AAD-7779A34B10BB}"/>
              </a:ext>
            </a:extLst>
          </p:cNvPr>
          <p:cNvSpPr/>
          <p:nvPr/>
        </p:nvSpPr>
        <p:spPr>
          <a:xfrm>
            <a:off x="1418455" y="6728103"/>
            <a:ext cx="8899532" cy="285132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dụng cụ giấy (</a:t>
            </a:r>
            <a:r>
              <a:rPr lang="vi-VN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 giấy, chén dĩa giấy, ống hút giấy...)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sản phẩm trang trí tiệc bằng giấy </a:t>
            </a:r>
            <a:r>
              <a:rPr lang="vi-VN" sz="3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(hoa giấy, cờ giấy...).</a:t>
            </a:r>
            <a:endParaRPr kumimoji="0" lang="en-US" sz="34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2">
            <a:extLst>
              <a:ext uri="{FF2B5EF4-FFF2-40B4-BE49-F238E27FC236}">
                <a16:creationId xmlns:a16="http://schemas.microsoft.com/office/drawing/2014/main" id="{EA79EBBF-DDDC-86D5-70E9-A1248B238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82C78DF-048F-BA90-2588-FC056AE9541B}"/>
              </a:ext>
            </a:extLst>
          </p:cNvPr>
          <p:cNvGrpSpPr/>
          <p:nvPr/>
        </p:nvGrpSpPr>
        <p:grpSpPr>
          <a:xfrm>
            <a:off x="11342913" y="2038901"/>
            <a:ext cx="5515745" cy="7500264"/>
            <a:chOff x="11353800" y="2408286"/>
            <a:chExt cx="5515745" cy="7500264"/>
          </a:xfrm>
        </p:grpSpPr>
        <p:pic>
          <p:nvPicPr>
            <p:cNvPr id="40" name="Picture 39" descr="A picture containing cup, coffee, bottle, drink&#10;&#10;Description automatically generated">
              <a:extLst>
                <a:ext uri="{FF2B5EF4-FFF2-40B4-BE49-F238E27FC236}">
                  <a16:creationId xmlns:a16="http://schemas.microsoft.com/office/drawing/2014/main" id="{76B6C1AB-4442-735B-F1B8-3BB4D87F3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800" y="2408286"/>
              <a:ext cx="5515745" cy="3810532"/>
            </a:xfrm>
            <a:prstGeom prst="rect">
              <a:avLst/>
            </a:prstGeom>
          </p:spPr>
        </p:pic>
        <p:pic>
          <p:nvPicPr>
            <p:cNvPr id="42" name="Picture 41" descr="A group of flowers&#10;&#10;Description automatically generated with medium confidence">
              <a:extLst>
                <a:ext uri="{FF2B5EF4-FFF2-40B4-BE49-F238E27FC236}">
                  <a16:creationId xmlns:a16="http://schemas.microsoft.com/office/drawing/2014/main" id="{A0CE82A0-D602-7BA0-F26F-8016FFA0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3800" y="6218818"/>
              <a:ext cx="5515745" cy="3689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8493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052246" y="-656350"/>
            <a:ext cx="3956194" cy="338074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851EFA9-3A76-6937-E841-33A16EAD549C}"/>
              </a:ext>
            </a:extLst>
          </p:cNvPr>
          <p:cNvSpPr/>
          <p:nvPr/>
        </p:nvSpPr>
        <p:spPr>
          <a:xfrm>
            <a:off x="1017527" y="2400300"/>
            <a:ext cx="9146863" cy="12780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4CD1139-120A-DA25-C571-0637D9FA3D20}"/>
              </a:ext>
            </a:extLst>
          </p:cNvPr>
          <p:cNvCxnSpPr>
            <a:cxnSpLocks/>
            <a:stCxn id="57" idx="2"/>
            <a:endCxn id="59" idx="0"/>
          </p:cNvCxnSpPr>
          <p:nvPr/>
        </p:nvCxnSpPr>
        <p:spPr>
          <a:xfrm>
            <a:off x="5590959" y="3678308"/>
            <a:ext cx="1" cy="7300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4A032B0-3EC2-1428-4AC2-241538797723}"/>
              </a:ext>
            </a:extLst>
          </p:cNvPr>
          <p:cNvSpPr/>
          <p:nvPr/>
        </p:nvSpPr>
        <p:spPr>
          <a:xfrm>
            <a:off x="1017528" y="4408382"/>
            <a:ext cx="9146864" cy="182054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của bao bì có khả năng tái sử dụng nhiều lần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10032E2-5D8E-C20F-44E9-969E7BB81C6B}"/>
              </a:ext>
            </a:extLst>
          </p:cNvPr>
          <p:cNvGrpSpPr/>
          <p:nvPr/>
        </p:nvGrpSpPr>
        <p:grpSpPr>
          <a:xfrm>
            <a:off x="0" y="363220"/>
            <a:ext cx="7523622" cy="1220890"/>
            <a:chOff x="-1" y="246145"/>
            <a:chExt cx="7523622" cy="122089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4F440A3-1FDF-64D6-B643-06115ED77404}"/>
                </a:ext>
              </a:extLst>
            </p:cNvPr>
            <p:cNvSpPr/>
            <p:nvPr/>
          </p:nvSpPr>
          <p:spPr>
            <a:xfrm>
              <a:off x="-1" y="476250"/>
              <a:ext cx="6919463" cy="933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4B5ED70-32FF-0EED-3940-99714FD218F3}"/>
                </a:ext>
              </a:extLst>
            </p:cNvPr>
            <p:cNvSpPr txBox="1"/>
            <p:nvPr/>
          </p:nvSpPr>
          <p:spPr>
            <a:xfrm>
              <a:off x="357303" y="590496"/>
              <a:ext cx="7148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B7DC4A2-70AF-4DC6-F163-414751075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37243" y="246145"/>
              <a:ext cx="1286378" cy="1220890"/>
            </a:xfrm>
            <a:prstGeom prst="rect">
              <a:avLst/>
            </a:prstGeom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768030-D0C0-DFFD-3DC1-6BC46AB213B5}"/>
              </a:ext>
            </a:extLst>
          </p:cNvPr>
          <p:cNvCxnSpPr>
            <a:cxnSpLocks/>
            <a:stCxn id="59" idx="2"/>
            <a:endCxn id="18" idx="0"/>
          </p:cNvCxnSpPr>
          <p:nvPr/>
        </p:nvCxnSpPr>
        <p:spPr>
          <a:xfrm>
            <a:off x="5590960" y="6228930"/>
            <a:ext cx="0" cy="990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FFAE96A-1301-C247-0AAD-7779A34B10BB}"/>
              </a:ext>
            </a:extLst>
          </p:cNvPr>
          <p:cNvSpPr/>
          <p:nvPr/>
        </p:nvSpPr>
        <p:spPr>
          <a:xfrm>
            <a:off x="1017527" y="7219530"/>
            <a:ext cx="9146865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 giấy, hộp cứng quà tặng, hộp cao cấp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22">
            <a:extLst>
              <a:ext uri="{FF2B5EF4-FFF2-40B4-BE49-F238E27FC236}">
                <a16:creationId xmlns:a16="http://schemas.microsoft.com/office/drawing/2014/main" id="{EA79EBBF-DDDC-86D5-70E9-A1248B238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2261">
            <a:off x="-1067082" y="5906126"/>
            <a:ext cx="2110012" cy="48927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40BA41-72F5-53C6-FCEC-51C2969E8AAD}"/>
              </a:ext>
            </a:extLst>
          </p:cNvPr>
          <p:cNvGrpSpPr/>
          <p:nvPr/>
        </p:nvGrpSpPr>
        <p:grpSpPr>
          <a:xfrm>
            <a:off x="11049000" y="1866900"/>
            <a:ext cx="5916568" cy="7468165"/>
            <a:chOff x="11161300" y="1925781"/>
            <a:chExt cx="5916568" cy="7468165"/>
          </a:xfrm>
        </p:grpSpPr>
        <p:pic>
          <p:nvPicPr>
            <p:cNvPr id="12" name="Picture 11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63429A6E-515D-DA31-A5E6-CC593B85F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1300" y="1925781"/>
              <a:ext cx="5916568" cy="3944379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820609D8-86CC-B22A-70DA-B3CD95570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279"/>
            <a:stretch/>
          </p:blipFill>
          <p:spPr>
            <a:xfrm>
              <a:off x="11161300" y="5870160"/>
              <a:ext cx="5916568" cy="35237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99349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05310" y="7029372"/>
            <a:ext cx="3231280" cy="34651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29048" y="7837628"/>
            <a:ext cx="4223619" cy="2460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74157" y="-419100"/>
            <a:ext cx="2024729" cy="2209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41816" cy="241028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60DE7D3-1B30-E6A8-E5B1-D195A19163CE}"/>
              </a:ext>
            </a:extLst>
          </p:cNvPr>
          <p:cNvSpPr txBox="1"/>
          <p:nvPr/>
        </p:nvSpPr>
        <p:spPr>
          <a:xfrm>
            <a:off x="1938727" y="5142896"/>
            <a:ext cx="1488939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 THIẾT KẾ TRANG TRÍ BAO BÌ BẰNG GIẤY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FAC99F4-08FC-2982-083C-1B592590C53E}"/>
              </a:ext>
            </a:extLst>
          </p:cNvPr>
          <p:cNvSpPr txBox="1"/>
          <p:nvPr/>
        </p:nvSpPr>
        <p:spPr>
          <a:xfrm>
            <a:off x="3441082" y="1020254"/>
            <a:ext cx="1140583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ĐỀ.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 TRƯỜNG XANH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769BD2-DED0-8253-3F77-0C80B9DD40F3}"/>
              </a:ext>
            </a:extLst>
          </p:cNvPr>
          <p:cNvCxnSpPr>
            <a:cxnSpLocks/>
          </p:cNvCxnSpPr>
          <p:nvPr/>
        </p:nvCxnSpPr>
        <p:spPr>
          <a:xfrm>
            <a:off x="4026517" y="4694812"/>
            <a:ext cx="1039044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7939" y="0"/>
            <a:ext cx="5009533" cy="673550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-911143"/>
            <a:ext cx="3956194" cy="33807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6030" y="8053158"/>
            <a:ext cx="3341816" cy="241028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881E701-82F1-541A-DE5F-EC05B28DB3CF}"/>
              </a:ext>
            </a:extLst>
          </p:cNvPr>
          <p:cNvGrpSpPr/>
          <p:nvPr/>
        </p:nvGrpSpPr>
        <p:grpSpPr>
          <a:xfrm>
            <a:off x="7690093" y="1406273"/>
            <a:ext cx="8844819" cy="1293192"/>
            <a:chOff x="2133600" y="1901917"/>
            <a:chExt cx="8844819" cy="12931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DBF7E86-BF37-9381-AB91-EA5FC516E562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23" name="Group 12">
                <a:extLst>
                  <a:ext uri="{FF2B5EF4-FFF2-40B4-BE49-F238E27FC236}">
                    <a16:creationId xmlns:a16="http://schemas.microsoft.com/office/drawing/2014/main" id="{99B76856-4A90-AD15-A698-196E26EEF8A5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25" name="Freeform 13">
                  <a:extLst>
                    <a:ext uri="{FF2B5EF4-FFF2-40B4-BE49-F238E27FC236}">
                      <a16:creationId xmlns:a16="http://schemas.microsoft.com/office/drawing/2014/main" id="{3CEB3172-7687-681B-2C1C-A2088B01CFF6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</p:sp>
          </p:grpSp>
          <p:sp>
            <p:nvSpPr>
              <p:cNvPr id="24" name="TextBox 20">
                <a:extLst>
                  <a:ext uri="{FF2B5EF4-FFF2-40B4-BE49-F238E27FC236}">
                    <a16:creationId xmlns:a16="http://schemas.microsoft.com/office/drawing/2014/main" id="{1F180828-D0EF-DB58-F96B-9A0EA827C314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71A0B3-BC01-B39B-404B-5CFA33AB521D}"/>
                </a:ext>
              </a:extLst>
            </p:cNvPr>
            <p:cNvSpPr txBox="1"/>
            <p:nvPr/>
          </p:nvSpPr>
          <p:spPr>
            <a:xfrm>
              <a:off x="2817881" y="2250082"/>
              <a:ext cx="8160538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DE2C14-ADFB-1E08-C3C3-86BD8399C412}"/>
              </a:ext>
            </a:extLst>
          </p:cNvPr>
          <p:cNvGrpSpPr/>
          <p:nvPr/>
        </p:nvGrpSpPr>
        <p:grpSpPr>
          <a:xfrm>
            <a:off x="7690093" y="3491407"/>
            <a:ext cx="5628563" cy="1293192"/>
            <a:chOff x="2133600" y="1901917"/>
            <a:chExt cx="5628563" cy="12931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342F191-741E-5DEF-7F97-E91E11924217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29" name="Group 12">
                <a:extLst>
                  <a:ext uri="{FF2B5EF4-FFF2-40B4-BE49-F238E27FC236}">
                    <a16:creationId xmlns:a16="http://schemas.microsoft.com/office/drawing/2014/main" id="{9914B734-C3E1-6DDC-275B-C420DE1192C2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31" name="Freeform 13">
                  <a:extLst>
                    <a:ext uri="{FF2B5EF4-FFF2-40B4-BE49-F238E27FC236}">
                      <a16:creationId xmlns:a16="http://schemas.microsoft.com/office/drawing/2014/main" id="{04170C45-4AEE-C683-26A9-DA7327C28F98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</p:sp>
          </p:grpSp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BB4F06AE-14FB-45AA-3057-60A690C7C624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28" name="TextBox 21">
              <a:extLst>
                <a:ext uri="{FF2B5EF4-FFF2-40B4-BE49-F238E27FC236}">
                  <a16:creationId xmlns:a16="http://schemas.microsoft.com/office/drawing/2014/main" id="{8753C539-B537-C3BB-5EF3-762E1321C993}"/>
                </a:ext>
              </a:extLst>
            </p:cNvPr>
            <p:cNvSpPr txBox="1"/>
            <p:nvPr/>
          </p:nvSpPr>
          <p:spPr>
            <a:xfrm>
              <a:off x="2683138" y="2185707"/>
              <a:ext cx="507902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71858F-10CD-35B9-DD74-3DDE0BDB7A02}"/>
              </a:ext>
            </a:extLst>
          </p:cNvPr>
          <p:cNvGrpSpPr/>
          <p:nvPr/>
        </p:nvGrpSpPr>
        <p:grpSpPr>
          <a:xfrm>
            <a:off x="7690093" y="5587747"/>
            <a:ext cx="8707185" cy="1293192"/>
            <a:chOff x="2133600" y="1901917"/>
            <a:chExt cx="8707185" cy="129319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948BCD-B2EC-F8CA-BB77-188087AB1C1C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35" name="Group 12">
                <a:extLst>
                  <a:ext uri="{FF2B5EF4-FFF2-40B4-BE49-F238E27FC236}">
                    <a16:creationId xmlns:a16="http://schemas.microsoft.com/office/drawing/2014/main" id="{D7BEF6F5-45B6-1950-CDFB-A59BED5BD8D0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id="{8BB57CFF-00E5-8C30-10C5-DB658D287FF6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</p:sp>
          </p:grpSp>
          <p:sp>
            <p:nvSpPr>
              <p:cNvPr id="36" name="TextBox 20">
                <a:extLst>
                  <a:ext uri="{FF2B5EF4-FFF2-40B4-BE49-F238E27FC236}">
                    <a16:creationId xmlns:a16="http://schemas.microsoft.com/office/drawing/2014/main" id="{888FC109-7A6B-137B-CA18-2A3107C12296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7B9620D7-3A91-FCDE-42A5-2CF9D4C42DD0}"/>
                </a:ext>
              </a:extLst>
            </p:cNvPr>
            <p:cNvSpPr txBox="1"/>
            <p:nvPr/>
          </p:nvSpPr>
          <p:spPr>
            <a:xfrm>
              <a:off x="3086100" y="2191681"/>
              <a:ext cx="775468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vi-VN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DCA12A-140A-57BA-B160-4097F42754CC}"/>
              </a:ext>
            </a:extLst>
          </p:cNvPr>
          <p:cNvGrpSpPr/>
          <p:nvPr/>
        </p:nvGrpSpPr>
        <p:grpSpPr>
          <a:xfrm>
            <a:off x="7690093" y="7587535"/>
            <a:ext cx="5841151" cy="1293192"/>
            <a:chOff x="2133600" y="1901917"/>
            <a:chExt cx="5841151" cy="12931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16E3F4B-E222-1D19-DE21-E2D06AABC129}"/>
                </a:ext>
              </a:extLst>
            </p:cNvPr>
            <p:cNvGrpSpPr/>
            <p:nvPr/>
          </p:nvGrpSpPr>
          <p:grpSpPr>
            <a:xfrm>
              <a:off x="2133600" y="1901917"/>
              <a:ext cx="1239263" cy="1293192"/>
              <a:chOff x="4147478" y="1627244"/>
              <a:chExt cx="1239263" cy="1293192"/>
            </a:xfrm>
          </p:grpSpPr>
          <p:grpSp>
            <p:nvGrpSpPr>
              <p:cNvPr id="41" name="Group 12">
                <a:extLst>
                  <a:ext uri="{FF2B5EF4-FFF2-40B4-BE49-F238E27FC236}">
                    <a16:creationId xmlns:a16="http://schemas.microsoft.com/office/drawing/2014/main" id="{EE49C682-2FD4-8959-49D0-484778066F08}"/>
                  </a:ext>
                </a:extLst>
              </p:cNvPr>
              <p:cNvGrpSpPr/>
              <p:nvPr/>
            </p:nvGrpSpPr>
            <p:grpSpPr>
              <a:xfrm>
                <a:off x="4153008" y="1681173"/>
                <a:ext cx="1233733" cy="1239263"/>
                <a:chOff x="14167" y="0"/>
                <a:chExt cx="6321664" cy="6350000"/>
              </a:xfrm>
            </p:grpSpPr>
            <p:sp>
              <p:nvSpPr>
                <p:cNvPr id="43" name="Freeform 13">
                  <a:extLst>
                    <a:ext uri="{FF2B5EF4-FFF2-40B4-BE49-F238E27FC236}">
                      <a16:creationId xmlns:a16="http://schemas.microsoft.com/office/drawing/2014/main" id="{0C77F690-1C73-AD87-6941-C4FC6A225EFE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4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</p:spPr>
            </p:sp>
          </p:grpSp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C4840644-1E44-1B4E-22BD-11442288588A}"/>
                  </a:ext>
                </a:extLst>
              </p:cNvPr>
              <p:cNvSpPr txBox="1"/>
              <p:nvPr/>
            </p:nvSpPr>
            <p:spPr>
              <a:xfrm>
                <a:off x="4147478" y="1627244"/>
                <a:ext cx="1239263" cy="11485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10047"/>
                  </a:lnSpc>
                  <a:spcBef>
                    <a:spcPct val="0"/>
                  </a:spcBef>
                </a:pPr>
                <a:r>
                  <a:rPr lang="en-US" sz="6399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40" name="TextBox 21">
              <a:extLst>
                <a:ext uri="{FF2B5EF4-FFF2-40B4-BE49-F238E27FC236}">
                  <a16:creationId xmlns:a16="http://schemas.microsoft.com/office/drawing/2014/main" id="{0529AF85-6F4B-6EBE-1774-A39367B830DF}"/>
                </a:ext>
              </a:extLst>
            </p:cNvPr>
            <p:cNvSpPr txBox="1"/>
            <p:nvPr/>
          </p:nvSpPr>
          <p:spPr>
            <a:xfrm>
              <a:off x="3039466" y="2206145"/>
              <a:ext cx="493528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8">
            <a:extLst>
              <a:ext uri="{FF2B5EF4-FFF2-40B4-BE49-F238E27FC236}">
                <a16:creationId xmlns:a16="http://schemas.microsoft.com/office/drawing/2014/main" id="{8BEF21B3-83C7-3BA8-5BF7-BFF8015A8612}"/>
              </a:ext>
            </a:extLst>
          </p:cNvPr>
          <p:cNvSpPr txBox="1"/>
          <p:nvPr/>
        </p:nvSpPr>
        <p:spPr>
          <a:xfrm>
            <a:off x="604504" y="1072948"/>
            <a:ext cx="5395758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04304"/>
            <a:ext cx="7315200" cy="32826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00718" y="314120"/>
            <a:ext cx="1879949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50367" y="5395576"/>
            <a:ext cx="6342715" cy="493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23" y="574371"/>
            <a:ext cx="2573595" cy="27342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29810" y="7022275"/>
            <a:ext cx="3341816" cy="24102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59645">
            <a:off x="16797146" y="3787627"/>
            <a:ext cx="481212" cy="2036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494E18-552F-692A-D3FA-6FEF9FF6CDBC}"/>
              </a:ext>
            </a:extLst>
          </p:cNvPr>
          <p:cNvGrpSpPr/>
          <p:nvPr/>
        </p:nvGrpSpPr>
        <p:grpSpPr>
          <a:xfrm>
            <a:off x="3352800" y="2322072"/>
            <a:ext cx="12160974" cy="4525152"/>
            <a:chOff x="3442651" y="2316688"/>
            <a:chExt cx="12160974" cy="45251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5DC8F4-7E5A-52C0-3DA1-4995560DDEB4}"/>
                </a:ext>
              </a:extLst>
            </p:cNvPr>
            <p:cNvSpPr/>
            <p:nvPr/>
          </p:nvSpPr>
          <p:spPr>
            <a:xfrm>
              <a:off x="3646802" y="2471533"/>
              <a:ext cx="11956823" cy="4370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3BC89120-E2F0-46D6-EFD2-C1CEF4AA24F6}"/>
                </a:ext>
              </a:extLst>
            </p:cNvPr>
            <p:cNvSpPr txBox="1"/>
            <p:nvPr/>
          </p:nvSpPr>
          <p:spPr>
            <a:xfrm>
              <a:off x="3442651" y="2316688"/>
              <a:ext cx="11963400" cy="431586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1.</a:t>
              </a:r>
            </a:p>
            <a:p>
              <a:pPr algn="ctr">
                <a:lnSpc>
                  <a:spcPct val="150000"/>
                </a:lnSpc>
              </a:pPr>
              <a:r>
                <a:rPr lang="en-US" sz="65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QUAN SÁT VÀ NHẬN THỨC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1134</Words>
  <Application>Microsoft Office PowerPoint</Application>
  <PresentationFormat>Custom</PresentationFormat>
  <Paragraphs>129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Courier New</vt:lpstr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Colorful Art Class Kids Education Presentation</dc:title>
  <cp:lastModifiedBy>Dell</cp:lastModifiedBy>
  <cp:revision>8</cp:revision>
  <dcterms:created xsi:type="dcterms:W3CDTF">2006-08-16T00:00:00Z</dcterms:created>
  <dcterms:modified xsi:type="dcterms:W3CDTF">2024-11-05T15:02:12Z</dcterms:modified>
  <dc:identifier>DAFbLOunFt8</dc:identifier>
</cp:coreProperties>
</file>