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2"/>
  </p:notesMasterIdLst>
  <p:sldIdLst>
    <p:sldId id="257" r:id="rId2"/>
    <p:sldId id="311" r:id="rId3"/>
    <p:sldId id="291" r:id="rId4"/>
    <p:sldId id="293" r:id="rId5"/>
    <p:sldId id="306"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5" r:id="rId19"/>
    <p:sldId id="326" r:id="rId20"/>
    <p:sldId id="327"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Maven Pro" panose="020B0604020202020204" charset="-93"/>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46A710-D519-42E4-9149-16E6232BBC10}">
  <a:tblStyle styleId="{2846A710-D519-42E4-9149-16E6232BBC1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645" autoAdjust="0"/>
  </p:normalViewPr>
  <p:slideViewPr>
    <p:cSldViewPr snapToGrid="0">
      <p:cViewPr varScale="1">
        <p:scale>
          <a:sx n="110" d="100"/>
          <a:sy n="110" d="100"/>
        </p:scale>
        <p:origin x="658" y="77"/>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766966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8892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391900" y="3113675"/>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4127400" y="1137925"/>
            <a:ext cx="889200" cy="1917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100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473">
            <a:off x="2409675" y="3912800"/>
            <a:ext cx="4360200" cy="39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4" name="Google Shape;24;p4"/>
          <p:cNvSpPr txBox="1">
            <a:spLocks noGrp="1"/>
          </p:cNvSpPr>
          <p:nvPr>
            <p:ph type="body" idx="1"/>
          </p:nvPr>
        </p:nvSpPr>
        <p:spPr>
          <a:xfrm>
            <a:off x="720000" y="1237083"/>
            <a:ext cx="7704000" cy="3366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2"/>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sz="1200">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pic>
        <p:nvPicPr>
          <p:cNvPr id="25" name="Google Shape;25;p4"/>
          <p:cNvPicPr preferRelativeResize="0"/>
          <p:nvPr/>
        </p:nvPicPr>
        <p:blipFill>
          <a:blip r:embed="rId3">
            <a:alphaModFix/>
          </a:blip>
          <a:stretch>
            <a:fillRect/>
          </a:stretch>
        </p:blipFill>
        <p:spPr>
          <a:xfrm rot="-9595682" flipH="1">
            <a:off x="7948825" y="3085275"/>
            <a:ext cx="1468101" cy="2554226"/>
          </a:xfrm>
          <a:prstGeom prst="rect">
            <a:avLst/>
          </a:prstGeom>
          <a:noFill/>
          <a:ln>
            <a:noFill/>
          </a:ln>
        </p:spPr>
      </p:pic>
      <p:pic>
        <p:nvPicPr>
          <p:cNvPr id="26" name="Google Shape;26;p4"/>
          <p:cNvPicPr preferRelativeResize="0"/>
          <p:nvPr/>
        </p:nvPicPr>
        <p:blipFill>
          <a:blip r:embed="rId3">
            <a:alphaModFix/>
          </a:blip>
          <a:stretch>
            <a:fillRect/>
          </a:stretch>
        </p:blipFill>
        <p:spPr>
          <a:xfrm rot="1403733" flipH="1">
            <a:off x="-546751" y="-590925"/>
            <a:ext cx="1468101" cy="25542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746375" y="1397700"/>
            <a:ext cx="5651100" cy="2348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51" name="Google Shape;51;p8"/>
          <p:cNvPicPr preferRelativeResize="0"/>
          <p:nvPr/>
        </p:nvPicPr>
        <p:blipFill>
          <a:blip r:embed="rId3">
            <a:alphaModFix/>
          </a:blip>
          <a:stretch>
            <a:fillRect/>
          </a:stretch>
        </p:blipFill>
        <p:spPr>
          <a:xfrm rot="-1176830">
            <a:off x="8064656" y="1720505"/>
            <a:ext cx="229781" cy="313549"/>
          </a:xfrm>
          <a:prstGeom prst="rect">
            <a:avLst/>
          </a:prstGeom>
          <a:noFill/>
          <a:ln>
            <a:noFill/>
          </a:ln>
        </p:spPr>
      </p:pic>
      <p:pic>
        <p:nvPicPr>
          <p:cNvPr id="52" name="Google Shape;52;p8"/>
          <p:cNvPicPr preferRelativeResize="0"/>
          <p:nvPr/>
        </p:nvPicPr>
        <p:blipFill>
          <a:blip r:embed="rId4">
            <a:alphaModFix/>
          </a:blip>
          <a:stretch>
            <a:fillRect/>
          </a:stretch>
        </p:blipFill>
        <p:spPr>
          <a:xfrm rot="-1813129">
            <a:off x="8517971" y="1631412"/>
            <a:ext cx="585550" cy="595376"/>
          </a:xfrm>
          <a:prstGeom prst="rect">
            <a:avLst/>
          </a:prstGeom>
          <a:noFill/>
          <a:ln>
            <a:noFill/>
          </a:ln>
        </p:spPr>
      </p:pic>
      <p:pic>
        <p:nvPicPr>
          <p:cNvPr id="53" name="Google Shape;53;p8"/>
          <p:cNvPicPr preferRelativeResize="0"/>
          <p:nvPr/>
        </p:nvPicPr>
        <p:blipFill>
          <a:blip r:embed="rId5">
            <a:alphaModFix/>
          </a:blip>
          <a:stretch>
            <a:fillRect/>
          </a:stretch>
        </p:blipFill>
        <p:spPr>
          <a:xfrm rot="-807443">
            <a:off x="8503496" y="2458633"/>
            <a:ext cx="386939" cy="428365"/>
          </a:xfrm>
          <a:prstGeom prst="rect">
            <a:avLst/>
          </a:prstGeom>
          <a:noFill/>
          <a:ln>
            <a:noFill/>
          </a:ln>
        </p:spPr>
      </p:pic>
      <p:pic>
        <p:nvPicPr>
          <p:cNvPr id="54" name="Google Shape;54;p8"/>
          <p:cNvPicPr preferRelativeResize="0"/>
          <p:nvPr/>
        </p:nvPicPr>
        <p:blipFill>
          <a:blip r:embed="rId6">
            <a:alphaModFix/>
          </a:blip>
          <a:stretch>
            <a:fillRect/>
          </a:stretch>
        </p:blipFill>
        <p:spPr>
          <a:xfrm>
            <a:off x="7544275" y="2342435"/>
            <a:ext cx="1975124" cy="3436379"/>
          </a:xfrm>
          <a:prstGeom prst="rect">
            <a:avLst/>
          </a:prstGeom>
          <a:noFill/>
          <a:ln>
            <a:noFill/>
          </a:ln>
        </p:spPr>
      </p:pic>
      <p:pic>
        <p:nvPicPr>
          <p:cNvPr id="55" name="Google Shape;55;p8"/>
          <p:cNvPicPr preferRelativeResize="0"/>
          <p:nvPr/>
        </p:nvPicPr>
        <p:blipFill>
          <a:blip r:embed="rId3">
            <a:alphaModFix/>
          </a:blip>
          <a:stretch>
            <a:fillRect/>
          </a:stretch>
        </p:blipFill>
        <p:spPr>
          <a:xfrm rot="9623170">
            <a:off x="849412" y="3070395"/>
            <a:ext cx="229781" cy="313549"/>
          </a:xfrm>
          <a:prstGeom prst="rect">
            <a:avLst/>
          </a:prstGeom>
          <a:noFill/>
          <a:ln>
            <a:noFill/>
          </a:ln>
        </p:spPr>
      </p:pic>
      <p:pic>
        <p:nvPicPr>
          <p:cNvPr id="56" name="Google Shape;56;p8"/>
          <p:cNvPicPr preferRelativeResize="0"/>
          <p:nvPr/>
        </p:nvPicPr>
        <p:blipFill>
          <a:blip r:embed="rId4">
            <a:alphaModFix/>
          </a:blip>
          <a:stretch>
            <a:fillRect/>
          </a:stretch>
        </p:blipFill>
        <p:spPr>
          <a:xfrm rot="8986871">
            <a:off x="40328" y="2877661"/>
            <a:ext cx="585550" cy="595376"/>
          </a:xfrm>
          <a:prstGeom prst="rect">
            <a:avLst/>
          </a:prstGeom>
          <a:noFill/>
          <a:ln>
            <a:noFill/>
          </a:ln>
        </p:spPr>
      </p:pic>
      <p:pic>
        <p:nvPicPr>
          <p:cNvPr id="57" name="Google Shape;57;p8"/>
          <p:cNvPicPr preferRelativeResize="0"/>
          <p:nvPr/>
        </p:nvPicPr>
        <p:blipFill>
          <a:blip r:embed="rId5">
            <a:alphaModFix/>
          </a:blip>
          <a:stretch>
            <a:fillRect/>
          </a:stretch>
        </p:blipFill>
        <p:spPr>
          <a:xfrm rot="9992557">
            <a:off x="253414" y="2217451"/>
            <a:ext cx="386939" cy="428365"/>
          </a:xfrm>
          <a:prstGeom prst="rect">
            <a:avLst/>
          </a:prstGeom>
          <a:noFill/>
          <a:ln>
            <a:noFill/>
          </a:ln>
        </p:spPr>
      </p:pic>
      <p:pic>
        <p:nvPicPr>
          <p:cNvPr id="58" name="Google Shape;58;p8"/>
          <p:cNvPicPr preferRelativeResize="0"/>
          <p:nvPr/>
        </p:nvPicPr>
        <p:blipFill>
          <a:blip r:embed="rId6">
            <a:alphaModFix/>
          </a:blip>
          <a:stretch>
            <a:fillRect/>
          </a:stretch>
        </p:blipFill>
        <p:spPr>
          <a:xfrm rot="10800000">
            <a:off x="-375550" y="-674365"/>
            <a:ext cx="1975124" cy="34363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720000" y="2108988"/>
            <a:ext cx="4307700" cy="1349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100"/>
              <a:buNone/>
              <a:defRPr sz="3000" b="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_ONLY_1">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74" name="Google Shape;74;p13"/>
          <p:cNvPicPr preferRelativeResize="0"/>
          <p:nvPr/>
        </p:nvPicPr>
        <p:blipFill>
          <a:blip r:embed="rId3">
            <a:alphaModFix/>
          </a:blip>
          <a:stretch>
            <a:fillRect/>
          </a:stretch>
        </p:blipFill>
        <p:spPr>
          <a:xfrm rot="10580098">
            <a:off x="11851" y="-196062"/>
            <a:ext cx="732422" cy="173332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77" name="Google Shape;77;p14"/>
          <p:cNvGrpSpPr/>
          <p:nvPr/>
        </p:nvGrpSpPr>
        <p:grpSpPr>
          <a:xfrm rot="-1203961">
            <a:off x="8165310" y="3002578"/>
            <a:ext cx="1073798" cy="2117835"/>
            <a:chOff x="3863200" y="1776983"/>
            <a:chExt cx="1732125" cy="3416243"/>
          </a:xfrm>
        </p:grpSpPr>
        <p:pic>
          <p:nvPicPr>
            <p:cNvPr id="78" name="Google Shape;78;p14"/>
            <p:cNvPicPr preferRelativeResize="0"/>
            <p:nvPr/>
          </p:nvPicPr>
          <p:blipFill>
            <a:blip r:embed="rId2">
              <a:alphaModFix/>
            </a:blip>
            <a:stretch>
              <a:fillRect/>
            </a:stretch>
          </p:blipFill>
          <p:spPr>
            <a:xfrm>
              <a:off x="4005575" y="1776983"/>
              <a:ext cx="1589750" cy="3416234"/>
            </a:xfrm>
            <a:prstGeom prst="rect">
              <a:avLst/>
            </a:prstGeom>
            <a:noFill/>
            <a:ln>
              <a:noFill/>
            </a:ln>
          </p:spPr>
        </p:pic>
        <p:pic>
          <p:nvPicPr>
            <p:cNvPr id="79" name="Google Shape;79;p14"/>
            <p:cNvPicPr preferRelativeResize="0"/>
            <p:nvPr/>
          </p:nvPicPr>
          <p:blipFill>
            <a:blip r:embed="rId3">
              <a:alphaModFix/>
            </a:blip>
            <a:stretch>
              <a:fillRect/>
            </a:stretch>
          </p:blipFill>
          <p:spPr>
            <a:xfrm>
              <a:off x="3863200" y="3635275"/>
              <a:ext cx="881050" cy="1557951"/>
            </a:xfrm>
            <a:prstGeom prst="rect">
              <a:avLst/>
            </a:prstGeom>
            <a:noFill/>
            <a:ln>
              <a:noFill/>
            </a:ln>
          </p:spPr>
        </p:pic>
      </p:grpSp>
      <p:grpSp>
        <p:nvGrpSpPr>
          <p:cNvPr id="80" name="Google Shape;80;p14"/>
          <p:cNvGrpSpPr/>
          <p:nvPr/>
        </p:nvGrpSpPr>
        <p:grpSpPr>
          <a:xfrm rot="-1546888">
            <a:off x="-302188" y="3540499"/>
            <a:ext cx="1102872" cy="2398839"/>
            <a:chOff x="7893675" y="3028750"/>
            <a:chExt cx="1343649" cy="2922551"/>
          </a:xfrm>
        </p:grpSpPr>
        <p:pic>
          <p:nvPicPr>
            <p:cNvPr id="81" name="Google Shape;81;p14"/>
            <p:cNvPicPr preferRelativeResize="0"/>
            <p:nvPr/>
          </p:nvPicPr>
          <p:blipFill>
            <a:blip r:embed="rId4">
              <a:alphaModFix/>
            </a:blip>
            <a:stretch>
              <a:fillRect/>
            </a:stretch>
          </p:blipFill>
          <p:spPr>
            <a:xfrm>
              <a:off x="8171691" y="3028750"/>
              <a:ext cx="995708" cy="2396953"/>
            </a:xfrm>
            <a:prstGeom prst="rect">
              <a:avLst/>
            </a:prstGeom>
            <a:noFill/>
            <a:ln>
              <a:noFill/>
            </a:ln>
          </p:spPr>
        </p:pic>
        <p:pic>
          <p:nvPicPr>
            <p:cNvPr id="82" name="Google Shape;82;p14"/>
            <p:cNvPicPr preferRelativeResize="0"/>
            <p:nvPr/>
          </p:nvPicPr>
          <p:blipFill>
            <a:blip r:embed="rId2">
              <a:alphaModFix/>
            </a:blip>
            <a:stretch>
              <a:fillRect/>
            </a:stretch>
          </p:blipFill>
          <p:spPr>
            <a:xfrm rot="-532350">
              <a:off x="8056337" y="3697603"/>
              <a:ext cx="1018326" cy="2188259"/>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665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1pPr>
            <a:lvl2pPr lvl="1"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2pPr>
            <a:lvl3pPr lvl="2"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3pPr>
            <a:lvl4pPr lvl="3"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4pPr>
            <a:lvl5pPr lvl="4"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5pPr>
            <a:lvl6pPr lvl="5"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6pPr>
            <a:lvl7pPr lvl="6"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7pPr>
            <a:lvl8pPr lvl="7"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8pPr>
            <a:lvl9pPr lvl="8"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1pPr>
            <a:lvl2pPr marL="914400" lvl="1"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2pPr>
            <a:lvl3pPr marL="1371600" lvl="2"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3pPr>
            <a:lvl4pPr marL="1828800" lvl="3"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4pPr>
            <a:lvl5pPr marL="2286000" lvl="4"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5pPr>
            <a:lvl6pPr marL="2743200" lvl="5"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6pPr>
            <a:lvl7pPr marL="3200400" lvl="6"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7pPr>
            <a:lvl8pPr marL="3657600" lvl="7"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8pPr>
            <a:lvl9pPr marL="4114800" lvl="8" indent="-317500">
              <a:lnSpc>
                <a:spcPct val="100000"/>
              </a:lnSpc>
              <a:spcBef>
                <a:spcPts val="1600"/>
              </a:spcBef>
              <a:spcAft>
                <a:spcPts val="1600"/>
              </a:spcAft>
              <a:buClr>
                <a:schemeClr val="dk1"/>
              </a:buClr>
              <a:buSzPts val="1400"/>
              <a:buFont typeface="Maven Pro"/>
              <a:buChar char="■"/>
              <a:defRPr>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 id="2147483659" r:id="rId5"/>
    <p:sldLayoutId id="2147483660" r:id="rId6"/>
    <p:sldLayoutId id="214748366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7" name="Google Shape;127;p23"/>
          <p:cNvPicPr preferRelativeResize="0"/>
          <p:nvPr/>
        </p:nvPicPr>
        <p:blipFill>
          <a:blip r:embed="rId5">
            <a:alphaModFix/>
          </a:blip>
          <a:stretch>
            <a:fillRect/>
          </a:stretch>
        </p:blipFill>
        <p:spPr>
          <a:xfrm>
            <a:off x="854377" y="4258105"/>
            <a:ext cx="702623" cy="777821"/>
          </a:xfrm>
          <a:prstGeom prst="rect">
            <a:avLst/>
          </a:prstGeom>
          <a:noFill/>
          <a:ln>
            <a:noFill/>
          </a:ln>
        </p:spPr>
      </p:pic>
      <p:pic>
        <p:nvPicPr>
          <p:cNvPr id="128" name="Google Shape;128;p23"/>
          <p:cNvPicPr preferRelativeResize="0"/>
          <p:nvPr/>
        </p:nvPicPr>
        <p:blipFill>
          <a:blip r:embed="rId6">
            <a:alphaModFix/>
          </a:blip>
          <a:stretch>
            <a:fillRect/>
          </a:stretch>
        </p:blipFill>
        <p:spPr>
          <a:xfrm>
            <a:off x="147925" y="3583762"/>
            <a:ext cx="946067" cy="961885"/>
          </a:xfrm>
          <a:prstGeom prst="rect">
            <a:avLst/>
          </a:prstGeom>
          <a:noFill/>
          <a:ln>
            <a:noFill/>
          </a:ln>
        </p:spPr>
      </p:pic>
      <p:pic>
        <p:nvPicPr>
          <p:cNvPr id="129" name="Google Shape;129;p23"/>
          <p:cNvPicPr preferRelativeResize="0"/>
          <p:nvPr/>
        </p:nvPicPr>
        <p:blipFill>
          <a:blip r:embed="rId6">
            <a:alphaModFix/>
          </a:blip>
          <a:stretch>
            <a:fillRect/>
          </a:stretch>
        </p:blipFill>
        <p:spPr>
          <a:xfrm>
            <a:off x="8486175" y="1708225"/>
            <a:ext cx="504775" cy="513225"/>
          </a:xfrm>
          <a:prstGeom prst="rect">
            <a:avLst/>
          </a:prstGeom>
          <a:noFill/>
          <a:ln>
            <a:noFill/>
          </a:ln>
        </p:spPr>
      </p:pic>
      <p:pic>
        <p:nvPicPr>
          <p:cNvPr id="130" name="Google Shape;130;p23"/>
          <p:cNvPicPr preferRelativeResize="0"/>
          <p:nvPr/>
        </p:nvPicPr>
        <p:blipFill>
          <a:blip r:embed="rId5">
            <a:alphaModFix/>
          </a:blip>
          <a:stretch>
            <a:fillRect/>
          </a:stretch>
        </p:blipFill>
        <p:spPr>
          <a:xfrm>
            <a:off x="8665800" y="2481600"/>
            <a:ext cx="425925" cy="471525"/>
          </a:xfrm>
          <a:prstGeom prst="rect">
            <a:avLst/>
          </a:prstGeom>
          <a:noFill/>
          <a:ln>
            <a:noFill/>
          </a:ln>
        </p:spPr>
      </p:pic>
      <p:sp>
        <p:nvSpPr>
          <p:cNvPr id="18" name="TextBox 17">
            <a:extLst>
              <a:ext uri="{FF2B5EF4-FFF2-40B4-BE49-F238E27FC236}">
                <a16:creationId xmlns="" xmlns:a16="http://schemas.microsoft.com/office/drawing/2014/main" id="{D911B220-3434-4032-B20F-0D3D75AC7723}"/>
              </a:ext>
            </a:extLst>
          </p:cNvPr>
          <p:cNvSpPr txBox="1"/>
          <p:nvPr/>
        </p:nvSpPr>
        <p:spPr>
          <a:xfrm>
            <a:off x="2012689" y="4256452"/>
            <a:ext cx="5137047" cy="923330"/>
          </a:xfrm>
          <a:prstGeom prst="rect">
            <a:avLst/>
          </a:prstGeom>
          <a:noFill/>
        </p:spPr>
        <p:txBody>
          <a:bodyPr wrap="square">
            <a:spAutoFit/>
          </a:bodyPr>
          <a:lstStyle/>
          <a:p>
            <a:pPr algn="ctr">
              <a:lnSpc>
                <a:spcPct val="150000"/>
              </a:lnSpc>
            </a:pPr>
            <a:r>
              <a:rPr lang="vi-VN" sz="1800" smtClean="0">
                <a:latin typeface="+mn-lt"/>
              </a:rPr>
              <a:t>Hãy nghe bài hát sau và trả lời đây là bài hát gì và nói về điều gì? </a:t>
            </a:r>
            <a:endParaRPr lang="vi-VN" sz="1800" dirty="0">
              <a:latin typeface="+mn-lt"/>
            </a:endParaRPr>
          </a:p>
        </p:txBody>
      </p:sp>
      <p:pic>
        <p:nvPicPr>
          <p:cNvPr id="19" name="Picture 40">
            <a:extLst>
              <a:ext uri="{FF2B5EF4-FFF2-40B4-BE49-F238E27FC236}">
                <a16:creationId xmlns="" xmlns:a16="http://schemas.microsoft.com/office/drawing/2014/main" id="{34631FB1-09E0-4720-B186-126CDFECE72A}"/>
              </a:ext>
            </a:extLst>
          </p:cNvPr>
          <p:cNvPicPr>
            <a:picLocks noChangeAspect="1"/>
          </p:cNvPicPr>
          <p:nvPr/>
        </p:nvPicPr>
        <p:blipFill>
          <a:blip r:embed="rId7"/>
          <a:srcRect/>
          <a:stretch>
            <a:fillRect/>
          </a:stretch>
        </p:blipFill>
        <p:spPr>
          <a:xfrm>
            <a:off x="429645" y="3929071"/>
            <a:ext cx="1614003" cy="1156702"/>
          </a:xfrm>
          <a:prstGeom prst="rect">
            <a:avLst/>
          </a:prstGeom>
        </p:spPr>
      </p:pic>
      <p:pic>
        <p:nvPicPr>
          <p:cNvPr id="3" name="tra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9999" y="0"/>
            <a:ext cx="7488068" cy="3967296"/>
          </a:xfrm>
          <a:prstGeom prst="roundRect">
            <a:avLst>
              <a:gd name="adj" fmla="val 5439"/>
            </a:avLst>
          </a:prstGeom>
          <a:ln>
            <a:noFill/>
          </a:ln>
          <a:effectLst>
            <a:innerShdw blurRad="114300" dist="50800">
              <a:srgbClr val="000000">
                <a:alpha val="0"/>
              </a:srgbClr>
            </a:innerShdw>
          </a:effectLst>
        </p:spPr>
      </p:pic>
    </p:spTree>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75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Hai câu thơ đầu </a:t>
            </a:r>
            <a:endParaRPr lang="vi-VN" sz="1800">
              <a:solidFill>
                <a:srgbClr val="FFC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pic>
        <p:nvPicPr>
          <p:cNvPr id="921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025" t="-41016" r="-33230" b="-28086"/>
          <a:stretch/>
        </p:blipFill>
        <p:spPr bwMode="auto">
          <a:xfrm>
            <a:off x="-3148369" y="-2416530"/>
            <a:ext cx="15878400" cy="893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51030" y="949077"/>
            <a:ext cx="5123637" cy="369332"/>
          </a:xfrm>
          <a:prstGeom prst="rect">
            <a:avLst/>
          </a:prstGeom>
          <a:noFill/>
        </p:spPr>
        <p:txBody>
          <a:bodyPr wrap="square" rtlCol="0">
            <a:spAutoFit/>
          </a:bodyPr>
          <a:lstStyle/>
          <a:p>
            <a:r>
              <a:rPr lang="vi-VN" sz="1800" smtClean="0">
                <a:latin typeface="+mj-lt"/>
              </a:rPr>
              <a:t>- Câu 1: Quả cau nho nhỏ, miếng trầu hôi</a:t>
            </a:r>
            <a:endParaRPr lang="vi-VN" sz="1800">
              <a:latin typeface="+mj-lt"/>
            </a:endParaRPr>
          </a:p>
        </p:txBody>
      </p:sp>
      <p:sp>
        <p:nvSpPr>
          <p:cNvPr id="8" name="TextBox 7"/>
          <p:cNvSpPr txBox="1"/>
          <p:nvPr/>
        </p:nvSpPr>
        <p:spPr>
          <a:xfrm>
            <a:off x="3884896" y="1342265"/>
            <a:ext cx="5123637" cy="646331"/>
          </a:xfrm>
          <a:prstGeom prst="rect">
            <a:avLst/>
          </a:prstGeom>
          <a:noFill/>
        </p:spPr>
        <p:txBody>
          <a:bodyPr wrap="square" rtlCol="0">
            <a:spAutoFit/>
          </a:bodyPr>
          <a:lstStyle/>
          <a:p>
            <a:r>
              <a:rPr lang="vi-VN" sz="1800" smtClean="0">
                <a:latin typeface="+mj-lt"/>
              </a:rPr>
              <a:t>=&gt; Giới thiệu hình ảnh </a:t>
            </a:r>
            <a:r>
              <a:rPr lang="vi-VN" sz="1800" smtClean="0">
                <a:latin typeface="+mj-lt"/>
              </a:rPr>
              <a:t>qu</a:t>
            </a:r>
            <a:r>
              <a:rPr lang="en-US" sz="1800">
                <a:latin typeface="Times New Roman" panose="02020603050405020304" pitchFamily="18" charset="0"/>
                <a:cs typeface="Times New Roman" panose="02020603050405020304" pitchFamily="18" charset="0"/>
              </a:rPr>
              <a:t>ả</a:t>
            </a:r>
            <a:r>
              <a:rPr lang="vi-VN" sz="1800" smtClean="0">
                <a:latin typeface="+mj-lt"/>
              </a:rPr>
              <a:t> </a:t>
            </a:r>
            <a:r>
              <a:rPr lang="vi-VN" sz="1800" smtClean="0">
                <a:latin typeface="+mj-lt"/>
              </a:rPr>
              <a:t>cau, miếng trầu’ nho nhỏ ‘, xoàng xĩnh</a:t>
            </a:r>
            <a:endParaRPr lang="vi-VN" sz="1800">
              <a:latin typeface="+mj-lt"/>
            </a:endParaRPr>
          </a:p>
        </p:txBody>
      </p:sp>
      <p:sp>
        <p:nvSpPr>
          <p:cNvPr id="9" name="TextBox 8"/>
          <p:cNvSpPr txBox="1"/>
          <p:nvPr/>
        </p:nvSpPr>
        <p:spPr>
          <a:xfrm>
            <a:off x="3962400" y="2049270"/>
            <a:ext cx="5012266" cy="1200329"/>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Phong tục của người Việt</a:t>
            </a:r>
          </a:p>
          <a:p>
            <a:pPr marL="285750" indent="-285750">
              <a:buFont typeface="Courier New" pitchFamily="49" charset="0"/>
              <a:buChar char="o"/>
            </a:pPr>
            <a:r>
              <a:rPr lang="vi-VN" sz="1800" smtClean="0">
                <a:latin typeface="+mj-lt"/>
              </a:rPr>
              <a:t>    Bài thơ gắn với phong tục ăn trầu</a:t>
            </a:r>
          </a:p>
          <a:p>
            <a:pPr marL="285750" indent="-285750">
              <a:buFont typeface="Courier New" pitchFamily="49" charset="0"/>
              <a:buChar char="o"/>
            </a:pPr>
            <a:r>
              <a:rPr lang="vi-VN" sz="1800" smtClean="0">
                <a:latin typeface="+mj-lt"/>
              </a:rPr>
              <a:t>    Nội dung phong tục được thể hiện rõ trong bài thơ</a:t>
            </a:r>
            <a:endParaRPr lang="vi-VN" sz="1800">
              <a:latin typeface="+mj-lt"/>
            </a:endParaRPr>
          </a:p>
        </p:txBody>
      </p:sp>
    </p:spTree>
    <p:extLst>
      <p:ext uri="{BB962C8B-B14F-4D97-AF65-F5344CB8AC3E}">
        <p14:creationId xmlns:p14="http://schemas.microsoft.com/office/powerpoint/2010/main" val="218639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75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Hai câu thơ đầu </a:t>
            </a:r>
            <a:endParaRPr lang="vi-VN" sz="1800">
              <a:solidFill>
                <a:srgbClr val="FFC000"/>
              </a:solidFill>
              <a:latin typeface="+mj-lt"/>
            </a:endParaRPr>
          </a:p>
        </p:txBody>
      </p:sp>
      <p:sp>
        <p:nvSpPr>
          <p:cNvPr id="5" name="Rounded Rectangle 4"/>
          <p:cNvSpPr/>
          <p:nvPr/>
        </p:nvSpPr>
        <p:spPr>
          <a:xfrm>
            <a:off x="581891" y="980902"/>
            <a:ext cx="3408218"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sp>
        <p:nvSpPr>
          <p:cNvPr id="10" name="TextBox 9"/>
          <p:cNvSpPr txBox="1"/>
          <p:nvPr/>
        </p:nvSpPr>
        <p:spPr>
          <a:xfrm>
            <a:off x="3911139" y="1142210"/>
            <a:ext cx="4875414" cy="923330"/>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Khi gặp nhau hoặc tiếp khách , người Việt thường mời nhau ăn trầu để thể hiện tình nghĩa và sự hiếu khách </a:t>
            </a:r>
            <a:endParaRPr lang="vi-VN" sz="1800">
              <a:latin typeface="+mj-lt"/>
            </a:endParaRPr>
          </a:p>
        </p:txBody>
      </p:sp>
      <p:sp>
        <p:nvSpPr>
          <p:cNvPr id="11" name="TextBox 10"/>
          <p:cNvSpPr txBox="1"/>
          <p:nvPr/>
        </p:nvSpPr>
        <p:spPr>
          <a:xfrm>
            <a:off x="3888971" y="2335860"/>
            <a:ext cx="4980709" cy="923330"/>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Trong hôn nhân:Đồ sắm lễ của nhà trai mang tới nhà gái luôn phải có trầu cau, thể hiện sự gắn bó keo sơn khi thành vợ chồng </a:t>
            </a:r>
            <a:endParaRPr lang="vi-VN" sz="1800">
              <a:latin typeface="+mj-lt"/>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78" y="1711941"/>
            <a:ext cx="3199168" cy="2389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78" y="1711940"/>
            <a:ext cx="3245370" cy="2389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36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fade">
                                      <p:cBhvr>
                                        <p:cTn id="15" dur="500"/>
                                        <p:tgtEl>
                                          <p:spTgt spid="102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75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Hai câu thơ đầu </a:t>
            </a:r>
            <a:endParaRPr lang="vi-VN" sz="1800">
              <a:solidFill>
                <a:srgbClr val="FFC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pic>
        <p:nvPicPr>
          <p:cNvPr id="921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025" t="-41016" r="-33230" b="-28086"/>
          <a:stretch/>
        </p:blipFill>
        <p:spPr bwMode="auto">
          <a:xfrm>
            <a:off x="-3182237" y="-2722958"/>
            <a:ext cx="15878400" cy="893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65712" y="832833"/>
            <a:ext cx="4954955" cy="646331"/>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Nhà thơ sử dụng những từ ngữ liên quan đến ca dao, tục ngữ, thành ngữ</a:t>
            </a:r>
            <a:endParaRPr lang="vi-VN" sz="1800">
              <a:latin typeface="+mj-lt"/>
            </a:endParaRPr>
          </a:p>
        </p:txBody>
      </p:sp>
      <p:sp>
        <p:nvSpPr>
          <p:cNvPr id="8" name="TextBox 7"/>
          <p:cNvSpPr txBox="1"/>
          <p:nvPr/>
        </p:nvSpPr>
        <p:spPr>
          <a:xfrm>
            <a:off x="3765710" y="1485127"/>
            <a:ext cx="4353821" cy="923330"/>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Nhà thơ chủ yếu sử dụng thành phần ca dao, tục ngữ, thành ngữ để gợi nhớ đến các câu trọn vẹn </a:t>
            </a:r>
            <a:endParaRPr lang="vi-VN" sz="1800">
              <a:latin typeface="+mj-lt"/>
            </a:endParaRPr>
          </a:p>
        </p:txBody>
      </p:sp>
      <p:sp>
        <p:nvSpPr>
          <p:cNvPr id="9" name="TextBox 8"/>
          <p:cNvSpPr txBox="1"/>
          <p:nvPr/>
        </p:nvSpPr>
        <p:spPr>
          <a:xfrm>
            <a:off x="3765712" y="2408457"/>
            <a:ext cx="4353821" cy="923330"/>
          </a:xfrm>
          <a:prstGeom prst="rect">
            <a:avLst/>
          </a:prstGeom>
          <a:noFill/>
        </p:spPr>
        <p:txBody>
          <a:bodyPr wrap="square" rtlCol="0">
            <a:spAutoFit/>
          </a:bodyPr>
          <a:lstStyle/>
          <a:p>
            <a:r>
              <a:rPr lang="vi-VN" sz="1800" smtClean="0">
                <a:latin typeface="+mj-lt"/>
              </a:rPr>
              <a:t>=&gt; Những yếu tố ấy có tác dụng rât lớn trong việc biểu đạt nội dung của bài thơ,nói được những điều sâu kín trong tình cảm.</a:t>
            </a:r>
            <a:endParaRPr lang="vi-VN" sz="1800">
              <a:latin typeface="+mj-lt"/>
            </a:endParaRPr>
          </a:p>
        </p:txBody>
      </p:sp>
      <p:sp>
        <p:nvSpPr>
          <p:cNvPr id="3" name="TextBox 2"/>
          <p:cNvSpPr txBox="1"/>
          <p:nvPr/>
        </p:nvSpPr>
        <p:spPr>
          <a:xfrm>
            <a:off x="3808045" y="3275023"/>
            <a:ext cx="4954955" cy="923330"/>
          </a:xfrm>
          <a:prstGeom prst="rect">
            <a:avLst/>
          </a:prstGeom>
          <a:noFill/>
        </p:spPr>
        <p:txBody>
          <a:bodyPr wrap="square" rtlCol="0">
            <a:spAutoFit/>
          </a:bodyPr>
          <a:lstStyle/>
          <a:p>
            <a:r>
              <a:rPr lang="vi-VN" sz="1800" smtClean="0">
                <a:latin typeface="+mj-lt"/>
              </a:rPr>
              <a:t>=&gt; Các yếu tố ấy được nhà thơ ghép thêm từ, thành phần mới để tạo lập nghĩa phù hợp với nội dung biểu đạt mang phong cách riêng </a:t>
            </a:r>
            <a:endParaRPr lang="vi-VN" sz="1800">
              <a:latin typeface="+mj-lt"/>
            </a:endParaRPr>
          </a:p>
        </p:txBody>
      </p:sp>
    </p:spTree>
    <p:extLst>
      <p:ext uri="{BB962C8B-B14F-4D97-AF65-F5344CB8AC3E}">
        <p14:creationId xmlns:p14="http://schemas.microsoft.com/office/powerpoint/2010/main" val="33016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75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Hai câu thơ đầu </a:t>
            </a:r>
            <a:endParaRPr lang="vi-VN" sz="1800">
              <a:solidFill>
                <a:srgbClr val="FFC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sp>
        <p:nvSpPr>
          <p:cNvPr id="7" name="TextBox 6"/>
          <p:cNvSpPr txBox="1"/>
          <p:nvPr/>
        </p:nvSpPr>
        <p:spPr>
          <a:xfrm>
            <a:off x="3698668" y="980902"/>
            <a:ext cx="4954955" cy="369332"/>
          </a:xfrm>
          <a:prstGeom prst="rect">
            <a:avLst/>
          </a:prstGeom>
          <a:noFill/>
        </p:spPr>
        <p:txBody>
          <a:bodyPr wrap="square" rtlCol="0">
            <a:spAutoFit/>
          </a:bodyPr>
          <a:lstStyle/>
          <a:p>
            <a:pPr marL="285750" indent="-285750">
              <a:buFont typeface="Wingdings" pitchFamily="2" charset="2"/>
              <a:buChar char="Ø"/>
            </a:pPr>
            <a:r>
              <a:rPr lang="vi-VN" sz="1800" b="1" smtClean="0">
                <a:latin typeface="+mj-lt"/>
              </a:rPr>
              <a:t>Dấu ấn cá nhân của Hồ xuân Hương </a:t>
            </a:r>
            <a:endParaRPr lang="vi-VN" sz="1800" b="1">
              <a:latin typeface="+mj-lt"/>
            </a:endParaRPr>
          </a:p>
        </p:txBody>
      </p:sp>
      <p:sp>
        <p:nvSpPr>
          <p:cNvPr id="8" name="TextBox 7"/>
          <p:cNvSpPr txBox="1"/>
          <p:nvPr/>
        </p:nvSpPr>
        <p:spPr>
          <a:xfrm>
            <a:off x="3903178" y="1434598"/>
            <a:ext cx="4353821" cy="338554"/>
          </a:xfrm>
          <a:prstGeom prst="rect">
            <a:avLst/>
          </a:prstGeom>
          <a:noFill/>
        </p:spPr>
        <p:txBody>
          <a:bodyPr wrap="square" rtlCol="0">
            <a:spAutoFit/>
          </a:bodyPr>
          <a:lstStyle/>
          <a:p>
            <a:pPr marL="285750" indent="-285750">
              <a:buFont typeface="Arial" pitchFamily="34" charset="0"/>
              <a:buChar char="•"/>
            </a:pPr>
            <a:r>
              <a:rPr lang="vi-VN" sz="1600" smtClean="0">
                <a:latin typeface="+mj-lt"/>
              </a:rPr>
              <a:t>Câu 1:</a:t>
            </a:r>
            <a:endParaRPr lang="vi-VN" sz="1600">
              <a:latin typeface="+mj-lt"/>
            </a:endParaRPr>
          </a:p>
        </p:txBody>
      </p:sp>
      <p:sp>
        <p:nvSpPr>
          <p:cNvPr id="9" name="TextBox 8"/>
          <p:cNvSpPr txBox="1"/>
          <p:nvPr/>
        </p:nvSpPr>
        <p:spPr>
          <a:xfrm>
            <a:off x="3999236" y="1832860"/>
            <a:ext cx="4353821" cy="584775"/>
          </a:xfrm>
          <a:prstGeom prst="rect">
            <a:avLst/>
          </a:prstGeom>
          <a:noFill/>
        </p:spPr>
        <p:txBody>
          <a:bodyPr wrap="square" rtlCol="0">
            <a:spAutoFit/>
          </a:bodyPr>
          <a:lstStyle/>
          <a:p>
            <a:r>
              <a:rPr lang="vi-VN" sz="1600" smtClean="0">
                <a:latin typeface="+mj-lt"/>
              </a:rPr>
              <a:t>+ Từ láy ‘ nho nhỏ’ kết hợp với cách dùng từ giản dị: ‘quả cau’, ‘trầu hôi’</a:t>
            </a:r>
            <a:endParaRPr lang="vi-VN" sz="1600">
              <a:latin typeface="+mj-lt"/>
            </a:endParaRPr>
          </a:p>
        </p:txBody>
      </p:sp>
      <p:sp>
        <p:nvSpPr>
          <p:cNvPr id="3" name="TextBox 2"/>
          <p:cNvSpPr txBox="1"/>
          <p:nvPr/>
        </p:nvSpPr>
        <p:spPr>
          <a:xfrm>
            <a:off x="3999236" y="2471997"/>
            <a:ext cx="4954955" cy="338554"/>
          </a:xfrm>
          <a:prstGeom prst="rect">
            <a:avLst/>
          </a:prstGeom>
          <a:noFill/>
        </p:spPr>
        <p:txBody>
          <a:bodyPr wrap="square" rtlCol="0">
            <a:spAutoFit/>
          </a:bodyPr>
          <a:lstStyle/>
          <a:p>
            <a:r>
              <a:rPr lang="vi-VN" sz="1600" smtClean="0">
                <a:latin typeface="+mj-lt"/>
              </a:rPr>
              <a:t>+ Hình ảnh ‘quả cau nho nhỏ,  miếng trầu hôi’</a:t>
            </a:r>
            <a:endParaRPr lang="vi-VN" sz="1600">
              <a:latin typeface="+mj-lt"/>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16" y="1832860"/>
            <a:ext cx="3133942" cy="2074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903178" y="3048230"/>
            <a:ext cx="4680021" cy="369332"/>
          </a:xfrm>
          <a:prstGeom prst="rect">
            <a:avLst/>
          </a:prstGeom>
          <a:noFill/>
        </p:spPr>
        <p:txBody>
          <a:bodyPr wrap="square" rtlCol="0">
            <a:spAutoFit/>
          </a:bodyPr>
          <a:lstStyle/>
          <a:p>
            <a:r>
              <a:rPr lang="vi-VN" sz="1800" smtClean="0">
                <a:latin typeface="+mj-lt"/>
              </a:rPr>
              <a:t>=&gt; Sự khiêm tốn,chân thật của người mời trầu </a:t>
            </a:r>
            <a:endParaRPr lang="vi-VN" sz="1800">
              <a:latin typeface="+mj-lt"/>
            </a:endParaRPr>
          </a:p>
        </p:txBody>
      </p:sp>
    </p:spTree>
    <p:extLst>
      <p:ext uri="{BB962C8B-B14F-4D97-AF65-F5344CB8AC3E}">
        <p14:creationId xmlns:p14="http://schemas.microsoft.com/office/powerpoint/2010/main" val="207348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75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Hai câu thơ đầu </a:t>
            </a:r>
            <a:endParaRPr lang="vi-VN" sz="1800">
              <a:solidFill>
                <a:srgbClr val="FFC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sp>
        <p:nvSpPr>
          <p:cNvPr id="7" name="TextBox 6"/>
          <p:cNvSpPr txBox="1"/>
          <p:nvPr/>
        </p:nvSpPr>
        <p:spPr>
          <a:xfrm>
            <a:off x="3698668" y="980902"/>
            <a:ext cx="4954955" cy="369332"/>
          </a:xfrm>
          <a:prstGeom prst="rect">
            <a:avLst/>
          </a:prstGeom>
          <a:noFill/>
        </p:spPr>
        <p:txBody>
          <a:bodyPr wrap="square" rtlCol="0">
            <a:spAutoFit/>
          </a:bodyPr>
          <a:lstStyle/>
          <a:p>
            <a:pPr marL="285750" indent="-285750">
              <a:buFont typeface="Wingdings" pitchFamily="2" charset="2"/>
              <a:buChar char="Ø"/>
            </a:pPr>
            <a:r>
              <a:rPr lang="vi-VN" sz="1800" b="1" smtClean="0">
                <a:latin typeface="+mj-lt"/>
              </a:rPr>
              <a:t>Dấu ấn cá nhân của Hồ xuân Hương </a:t>
            </a:r>
            <a:endParaRPr lang="vi-VN" sz="1800" b="1">
              <a:latin typeface="+mj-lt"/>
            </a:endParaRPr>
          </a:p>
        </p:txBody>
      </p:sp>
      <p:sp>
        <p:nvSpPr>
          <p:cNvPr id="8" name="TextBox 7"/>
          <p:cNvSpPr txBox="1"/>
          <p:nvPr/>
        </p:nvSpPr>
        <p:spPr>
          <a:xfrm>
            <a:off x="3903178" y="1434598"/>
            <a:ext cx="4353821" cy="338554"/>
          </a:xfrm>
          <a:prstGeom prst="rect">
            <a:avLst/>
          </a:prstGeom>
          <a:noFill/>
        </p:spPr>
        <p:txBody>
          <a:bodyPr wrap="square" rtlCol="0">
            <a:spAutoFit/>
          </a:bodyPr>
          <a:lstStyle/>
          <a:p>
            <a:pPr marL="285750" indent="-285750">
              <a:buFont typeface="Arial" pitchFamily="34" charset="0"/>
              <a:buChar char="•"/>
            </a:pPr>
            <a:r>
              <a:rPr lang="vi-VN" sz="1600" smtClean="0">
                <a:latin typeface="+mj-lt"/>
              </a:rPr>
              <a:t>Câu 2:</a:t>
            </a:r>
            <a:endParaRPr lang="vi-VN" sz="1600">
              <a:latin typeface="+mj-lt"/>
            </a:endParaRPr>
          </a:p>
        </p:txBody>
      </p:sp>
      <p:sp>
        <p:nvSpPr>
          <p:cNvPr id="9" name="TextBox 8"/>
          <p:cNvSpPr txBox="1"/>
          <p:nvPr/>
        </p:nvSpPr>
        <p:spPr>
          <a:xfrm>
            <a:off x="3999236" y="1777212"/>
            <a:ext cx="4353821" cy="338554"/>
          </a:xfrm>
          <a:prstGeom prst="rect">
            <a:avLst/>
          </a:prstGeom>
          <a:noFill/>
        </p:spPr>
        <p:txBody>
          <a:bodyPr wrap="square" rtlCol="0">
            <a:spAutoFit/>
          </a:bodyPr>
          <a:lstStyle/>
          <a:p>
            <a:r>
              <a:rPr lang="vi-VN" sz="1600" smtClean="0">
                <a:latin typeface="+mj-lt"/>
              </a:rPr>
              <a:t>+ Từ láy ‘ này’ khẳng định sự việc cụ thể.</a:t>
            </a:r>
            <a:endParaRPr lang="vi-VN" sz="1600">
              <a:latin typeface="+mj-lt"/>
            </a:endParaRPr>
          </a:p>
        </p:txBody>
      </p:sp>
      <p:sp>
        <p:nvSpPr>
          <p:cNvPr id="3" name="TextBox 2"/>
          <p:cNvSpPr txBox="1"/>
          <p:nvPr/>
        </p:nvSpPr>
        <p:spPr>
          <a:xfrm>
            <a:off x="3999236" y="2031422"/>
            <a:ext cx="4954955" cy="584775"/>
          </a:xfrm>
          <a:prstGeom prst="rect">
            <a:avLst/>
          </a:prstGeom>
          <a:noFill/>
        </p:spPr>
        <p:txBody>
          <a:bodyPr wrap="square" rtlCol="0">
            <a:spAutoFit/>
          </a:bodyPr>
          <a:lstStyle/>
          <a:p>
            <a:r>
              <a:rPr lang="vi-VN" sz="1600" smtClean="0">
                <a:latin typeface="+mj-lt"/>
              </a:rPr>
              <a:t>+ Động từ ‘quệt’ tăng ý thân mật đối với khách, không câu nệ, khách sáo</a:t>
            </a:r>
            <a:endParaRPr lang="vi-VN" sz="1600">
              <a:latin typeface="+mj-lt"/>
            </a:endParaRPr>
          </a:p>
        </p:txBody>
      </p:sp>
      <p:sp>
        <p:nvSpPr>
          <p:cNvPr id="10" name="TextBox 9"/>
          <p:cNvSpPr txBox="1"/>
          <p:nvPr/>
        </p:nvSpPr>
        <p:spPr>
          <a:xfrm>
            <a:off x="3836135" y="2686917"/>
            <a:ext cx="4680021" cy="646331"/>
          </a:xfrm>
          <a:prstGeom prst="rect">
            <a:avLst/>
          </a:prstGeom>
          <a:noFill/>
        </p:spPr>
        <p:txBody>
          <a:bodyPr wrap="square" rtlCol="0">
            <a:spAutoFit/>
          </a:bodyPr>
          <a:lstStyle/>
          <a:p>
            <a:r>
              <a:rPr lang="vi-VN" sz="1800" smtClean="0">
                <a:latin typeface="+mj-lt"/>
              </a:rPr>
              <a:t>=&gt; Tấm lòng chân thành, cởi mở và sẵn sàng đón nhận tình yêu.</a:t>
            </a:r>
            <a:endParaRPr lang="vi-VN" sz="1800">
              <a:latin typeface="+mj-lt"/>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24" y="1773152"/>
            <a:ext cx="2900103" cy="2175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903177" y="3299917"/>
            <a:ext cx="4353822" cy="646331"/>
          </a:xfrm>
          <a:prstGeom prst="rect">
            <a:avLst/>
          </a:prstGeom>
          <a:noFill/>
        </p:spPr>
        <p:txBody>
          <a:bodyPr wrap="square" rtlCol="0">
            <a:spAutoFit/>
          </a:bodyPr>
          <a:lstStyle/>
          <a:p>
            <a:r>
              <a:rPr lang="vi-VN" sz="1800" smtClean="0">
                <a:latin typeface="+mj-lt"/>
              </a:rPr>
              <a:t>=&gt; Câu thơ khẳng định cái tôi của người phụ nữ </a:t>
            </a:r>
            <a:endParaRPr lang="vi-VN" sz="1800">
              <a:latin typeface="+mj-lt"/>
            </a:endParaRPr>
          </a:p>
        </p:txBody>
      </p:sp>
    </p:spTree>
    <p:extLst>
      <p:ext uri="{BB962C8B-B14F-4D97-AF65-F5344CB8AC3E}">
        <p14:creationId xmlns:p14="http://schemas.microsoft.com/office/powerpoint/2010/main" val="72009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3" y="75585"/>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Hai câu thơ đầu </a:t>
            </a:r>
            <a:endParaRPr lang="vi-VN" sz="1800">
              <a:solidFill>
                <a:srgbClr val="FFC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sp>
        <p:nvSpPr>
          <p:cNvPr id="12" name="Rounded Rectangle 11"/>
          <p:cNvSpPr/>
          <p:nvPr/>
        </p:nvSpPr>
        <p:spPr>
          <a:xfrm>
            <a:off x="3873520" y="980903"/>
            <a:ext cx="4622160" cy="2053242"/>
          </a:xfrm>
          <a:prstGeom prst="round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3998247" y="1130361"/>
            <a:ext cx="4372705" cy="1754326"/>
          </a:xfrm>
          <a:prstGeom prst="rect">
            <a:avLst/>
          </a:prstGeom>
          <a:noFill/>
        </p:spPr>
        <p:txBody>
          <a:bodyPr wrap="square" rtlCol="0">
            <a:spAutoFit/>
          </a:bodyPr>
          <a:lstStyle/>
          <a:p>
            <a:r>
              <a:rPr lang="vi-VN" sz="1800" smtClean="0">
                <a:latin typeface="+mj-lt"/>
              </a:rPr>
              <a:t>     Nội dung và hình thức của hai câu đã gợi nhớ đến câu ‘ Miếng trầu là đầu câu chuyện’ . Những từ ngữ mang dấu ấn cá nhân đã được tác giả đưa vào thơ và điều đó đã thể hiện rõ nét thái độ và tình cám thắm thiết của tác giả trước tình yêu và hôn nhân.</a:t>
            </a:r>
            <a:endParaRPr lang="vi-VN" sz="1800">
              <a:latin typeface="+mj-lt"/>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98" y="1913421"/>
            <a:ext cx="2919751" cy="1942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9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a:solidFill>
                  <a:srgbClr val="FFC000"/>
                </a:solidFill>
                <a:latin typeface="+mj-lt"/>
              </a:rPr>
              <a:t>2</a:t>
            </a:r>
            <a:r>
              <a:rPr lang="vi-VN" sz="1800" smtClean="0">
                <a:solidFill>
                  <a:srgbClr val="FFC000"/>
                </a:solidFill>
                <a:latin typeface="+mj-lt"/>
              </a:rPr>
              <a:t>. Hai câu thơ cuối</a:t>
            </a:r>
            <a:endParaRPr lang="vi-VN" sz="1800">
              <a:solidFill>
                <a:srgbClr val="FFC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Có phải duyên nhau thì thắm lại</a:t>
            </a:r>
          </a:p>
          <a:p>
            <a:r>
              <a:rPr lang="vi-VN" i="1" smtClean="0">
                <a:solidFill>
                  <a:srgbClr val="FFC000"/>
                </a:solidFill>
                <a:latin typeface="+mj-lt"/>
              </a:rPr>
              <a:t>Đừng xanh như lá, bạc như vôi</a:t>
            </a:r>
            <a:endParaRPr lang="vi-VN" i="1">
              <a:solidFill>
                <a:srgbClr val="FFC000"/>
              </a:solidFill>
              <a:latin typeface="+mj-lt"/>
            </a:endParaRPr>
          </a:p>
        </p:txBody>
      </p:sp>
      <p:sp>
        <p:nvSpPr>
          <p:cNvPr id="7" name="TextBox 6"/>
          <p:cNvSpPr txBox="1"/>
          <p:nvPr/>
        </p:nvSpPr>
        <p:spPr>
          <a:xfrm>
            <a:off x="3615931" y="1072172"/>
            <a:ext cx="4372705" cy="369332"/>
          </a:xfrm>
          <a:prstGeom prst="rect">
            <a:avLst/>
          </a:prstGeom>
          <a:noFill/>
        </p:spPr>
        <p:txBody>
          <a:bodyPr wrap="square" rtlCol="0">
            <a:spAutoFit/>
          </a:bodyPr>
          <a:lstStyle/>
          <a:p>
            <a:pPr marL="285750" indent="-285750">
              <a:buFont typeface="Wingdings" pitchFamily="2" charset="2"/>
              <a:buChar char="Ø"/>
            </a:pPr>
            <a:r>
              <a:rPr lang="vi-VN" sz="1800" b="1" smtClean="0">
                <a:latin typeface="+mj-lt"/>
              </a:rPr>
              <a:t>Cảm xúc được thể hiện ở hai câu thơ:</a:t>
            </a:r>
            <a:endParaRPr lang="vi-VN" sz="1800" b="1">
              <a:latin typeface="+mj-lt"/>
            </a:endParaRPr>
          </a:p>
        </p:txBody>
      </p:sp>
      <p:sp>
        <p:nvSpPr>
          <p:cNvPr id="3" name="TextBox 2"/>
          <p:cNvSpPr txBox="1"/>
          <p:nvPr/>
        </p:nvSpPr>
        <p:spPr>
          <a:xfrm>
            <a:off x="3710073" y="2110085"/>
            <a:ext cx="4705178" cy="923330"/>
          </a:xfrm>
          <a:prstGeom prst="rect">
            <a:avLst/>
          </a:prstGeom>
          <a:noFill/>
        </p:spPr>
        <p:txBody>
          <a:bodyPr wrap="square" rtlCol="0">
            <a:spAutoFit/>
          </a:bodyPr>
          <a:lstStyle/>
          <a:p>
            <a:pPr marL="285750" indent="-285750">
              <a:buFont typeface="Arial" pitchFamily="34" charset="0"/>
              <a:buChar char="•"/>
            </a:pPr>
            <a:r>
              <a:rPr lang="vi-VN" sz="1800" smtClean="0">
                <a:latin typeface="+mj-lt"/>
              </a:rPr>
              <a:t>Thâm trầm, phẳng phất nỗi buồn sâu xa, xen lẫn sự trách móc, ngờ vực: ‘ Đừng xanh như lá, bạc như vôi’.</a:t>
            </a:r>
            <a:endParaRPr lang="vi-VN" sz="1800">
              <a:latin typeface="+mj-lt"/>
            </a:endParaRPr>
          </a:p>
        </p:txBody>
      </p:sp>
      <p:sp>
        <p:nvSpPr>
          <p:cNvPr id="13" name="TextBox 12"/>
          <p:cNvSpPr txBox="1"/>
          <p:nvPr/>
        </p:nvSpPr>
        <p:spPr>
          <a:xfrm>
            <a:off x="3710073" y="1560698"/>
            <a:ext cx="4705178" cy="646331"/>
          </a:xfrm>
          <a:prstGeom prst="rect">
            <a:avLst/>
          </a:prstGeom>
          <a:noFill/>
        </p:spPr>
        <p:txBody>
          <a:bodyPr wrap="square" rtlCol="0">
            <a:spAutoFit/>
          </a:bodyPr>
          <a:lstStyle/>
          <a:p>
            <a:pPr marL="285750" indent="-285750">
              <a:buFont typeface="Arial" pitchFamily="34" charset="0"/>
              <a:buChar char="•"/>
            </a:pPr>
            <a:r>
              <a:rPr lang="vi-VN" sz="1800" smtClean="0">
                <a:latin typeface="+mj-lt"/>
              </a:rPr>
              <a:t>Hi vọng, nghiêm túc: ‘Có phải duyên thì thắm lại’.</a:t>
            </a:r>
            <a:endParaRPr lang="vi-VN" sz="1800">
              <a:latin typeface="+mj-lt"/>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87" y="1715077"/>
            <a:ext cx="2737662" cy="2309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615931" y="3058354"/>
            <a:ext cx="4799320" cy="646331"/>
          </a:xfrm>
          <a:prstGeom prst="rect">
            <a:avLst/>
          </a:prstGeom>
          <a:noFill/>
        </p:spPr>
        <p:txBody>
          <a:bodyPr wrap="square" rtlCol="0">
            <a:spAutoFit/>
          </a:bodyPr>
          <a:lstStyle/>
          <a:p>
            <a:r>
              <a:rPr lang="vi-VN" sz="1800" smtClean="0">
                <a:latin typeface="+mj-lt"/>
              </a:rPr>
              <a:t>=&gt; Nỗi khao khát hạnh phúc, đồng thời còn là lời cảnh giác đối với thói bạc tình, bạc nghĩa </a:t>
            </a:r>
            <a:endParaRPr lang="vi-VN" sz="1800">
              <a:latin typeface="+mj-lt"/>
            </a:endParaRPr>
          </a:p>
        </p:txBody>
      </p:sp>
    </p:spTree>
    <p:extLst>
      <p:ext uri="{BB962C8B-B14F-4D97-AF65-F5344CB8AC3E}">
        <p14:creationId xmlns:p14="http://schemas.microsoft.com/office/powerpoint/2010/main" val="22038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0017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9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211966"/>
            <a:ext cx="1745675" cy="4572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Nội dung </a:t>
            </a:r>
            <a:endParaRPr lang="vi-VN" sz="1800">
              <a:solidFill>
                <a:srgbClr val="FFC000"/>
              </a:solidFill>
              <a:latin typeface="+mj-lt"/>
            </a:endParaRPr>
          </a:p>
        </p:txBody>
      </p:sp>
      <p:sp>
        <p:nvSpPr>
          <p:cNvPr id="3" name="TextBox 2"/>
          <p:cNvSpPr txBox="1"/>
          <p:nvPr/>
        </p:nvSpPr>
        <p:spPr>
          <a:xfrm>
            <a:off x="1357573" y="2562657"/>
            <a:ext cx="5949314" cy="1200329"/>
          </a:xfrm>
          <a:prstGeom prst="rect">
            <a:avLst/>
          </a:prstGeom>
          <a:noFill/>
        </p:spPr>
        <p:txBody>
          <a:bodyPr wrap="square" rtlCol="0">
            <a:spAutoFit/>
          </a:bodyPr>
          <a:lstStyle/>
          <a:p>
            <a:pPr marL="285750" indent="-285750">
              <a:buFont typeface="Wingdings" pitchFamily="2" charset="2"/>
              <a:buChar char="v"/>
            </a:pPr>
            <a:r>
              <a:rPr lang="vi-VN" sz="1800" smtClean="0">
                <a:latin typeface="+mj-lt"/>
              </a:rPr>
              <a:t>Bài thơ mang đậm phong cách thơ của Hồ Xuân Hương, là tiếng nói bênh vực số phận bi thảm của người phụ nữ trong thời kì xưa.Chỉ với bốn câu thơ nhưng cũng đủ bộc lộ những tâm tư của bà về tình duyên và cuộc đời.</a:t>
            </a:r>
            <a:endParaRPr lang="vi-VN" sz="1800">
              <a:latin typeface="+mj-lt"/>
            </a:endParaRPr>
          </a:p>
        </p:txBody>
      </p:sp>
      <p:sp>
        <p:nvSpPr>
          <p:cNvPr id="13" name="TextBox 12"/>
          <p:cNvSpPr txBox="1"/>
          <p:nvPr/>
        </p:nvSpPr>
        <p:spPr>
          <a:xfrm>
            <a:off x="1356273" y="1144030"/>
            <a:ext cx="5949314" cy="646331"/>
          </a:xfrm>
          <a:prstGeom prst="rect">
            <a:avLst/>
          </a:prstGeom>
          <a:noFill/>
        </p:spPr>
        <p:txBody>
          <a:bodyPr wrap="square" rtlCol="0">
            <a:spAutoFit/>
          </a:bodyPr>
          <a:lstStyle/>
          <a:p>
            <a:pPr marL="285750" indent="-285750">
              <a:buFont typeface="Wingdings" pitchFamily="2" charset="2"/>
              <a:buChar char="v"/>
            </a:pPr>
            <a:r>
              <a:rPr lang="vi-VN" sz="1800" smtClean="0">
                <a:latin typeface="+mj-lt"/>
              </a:rPr>
              <a:t>Bài thơ viết về chuyện mời trầu nhưng thực chất nói về chuyện tình yêu nam nữ</a:t>
            </a:r>
            <a:endParaRPr lang="vi-VN" sz="1800">
              <a:latin typeface="+mj-lt"/>
            </a:endParaRPr>
          </a:p>
        </p:txBody>
      </p:sp>
      <p:sp>
        <p:nvSpPr>
          <p:cNvPr id="9" name="Rounded Rectangle 8"/>
          <p:cNvSpPr/>
          <p:nvPr/>
        </p:nvSpPr>
        <p:spPr>
          <a:xfrm>
            <a:off x="1138843" y="989215"/>
            <a:ext cx="6267797" cy="955963"/>
          </a:xfrm>
          <a:prstGeom prst="round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p:cNvSpPr/>
          <p:nvPr/>
        </p:nvSpPr>
        <p:spPr>
          <a:xfrm>
            <a:off x="1138843" y="2394065"/>
            <a:ext cx="6267797" cy="1537855"/>
          </a:xfrm>
          <a:prstGeom prst="round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3916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9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211966"/>
            <a:ext cx="1745675" cy="4572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Nghệ thuật</a:t>
            </a:r>
            <a:endParaRPr lang="vi-VN" sz="1800">
              <a:solidFill>
                <a:srgbClr val="FFC000"/>
              </a:solidFill>
              <a:latin typeface="+mj-lt"/>
            </a:endParaRPr>
          </a:p>
        </p:txBody>
      </p:sp>
      <p:sp>
        <p:nvSpPr>
          <p:cNvPr id="3" name="TextBox 2"/>
          <p:cNvSpPr txBox="1"/>
          <p:nvPr/>
        </p:nvSpPr>
        <p:spPr>
          <a:xfrm>
            <a:off x="3458093" y="1113598"/>
            <a:ext cx="1745675" cy="923330"/>
          </a:xfrm>
          <a:prstGeom prst="rect">
            <a:avLst/>
          </a:prstGeom>
          <a:noFill/>
        </p:spPr>
        <p:txBody>
          <a:bodyPr wrap="square" rtlCol="0">
            <a:spAutoFit/>
          </a:bodyPr>
          <a:lstStyle/>
          <a:p>
            <a:r>
              <a:rPr lang="vi-VN" sz="1800" smtClean="0">
                <a:latin typeface="+mj-lt"/>
              </a:rPr>
              <a:t>Từ ngữ mang đậm dấu ấn cá nhân</a:t>
            </a:r>
            <a:endParaRPr lang="vi-VN" sz="1800">
              <a:latin typeface="+mj-lt"/>
            </a:endParaRPr>
          </a:p>
        </p:txBody>
      </p:sp>
      <p:sp>
        <p:nvSpPr>
          <p:cNvPr id="13" name="TextBox 12"/>
          <p:cNvSpPr txBox="1"/>
          <p:nvPr/>
        </p:nvSpPr>
        <p:spPr>
          <a:xfrm>
            <a:off x="1248207" y="1113597"/>
            <a:ext cx="2101820" cy="923330"/>
          </a:xfrm>
          <a:prstGeom prst="rect">
            <a:avLst/>
          </a:prstGeom>
          <a:noFill/>
        </p:spPr>
        <p:txBody>
          <a:bodyPr wrap="square" rtlCol="0">
            <a:spAutoFit/>
          </a:bodyPr>
          <a:lstStyle/>
          <a:p>
            <a:r>
              <a:rPr lang="vi-VN" sz="1800" smtClean="0">
                <a:latin typeface="+mj-lt"/>
              </a:rPr>
              <a:t>Thể thơ Nôm Đường luật thất ngôn tứ tuyệt</a:t>
            </a:r>
            <a:endParaRPr lang="vi-VN" sz="1800">
              <a:latin typeface="+mj-lt"/>
            </a:endParaRPr>
          </a:p>
        </p:txBody>
      </p:sp>
      <p:sp>
        <p:nvSpPr>
          <p:cNvPr id="9" name="Rounded Rectangle 8"/>
          <p:cNvSpPr/>
          <p:nvPr/>
        </p:nvSpPr>
        <p:spPr>
          <a:xfrm>
            <a:off x="1138844" y="989215"/>
            <a:ext cx="1753985" cy="1291460"/>
          </a:xfrm>
          <a:prstGeom prst="round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p:cNvSpPr/>
          <p:nvPr/>
        </p:nvSpPr>
        <p:spPr>
          <a:xfrm>
            <a:off x="3458094" y="989215"/>
            <a:ext cx="1753986" cy="1291459"/>
          </a:xfrm>
          <a:prstGeom prst="round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100" y="1005532"/>
            <a:ext cx="1879802" cy="127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76040" y="1080347"/>
            <a:ext cx="1945742" cy="923330"/>
          </a:xfrm>
          <a:prstGeom prst="rect">
            <a:avLst/>
          </a:prstGeom>
          <a:noFill/>
        </p:spPr>
        <p:txBody>
          <a:bodyPr wrap="square" rtlCol="0">
            <a:spAutoFit/>
          </a:bodyPr>
          <a:lstStyle/>
          <a:p>
            <a:r>
              <a:rPr lang="vi-VN" sz="1800" smtClean="0">
                <a:latin typeface="+mj-lt"/>
              </a:rPr>
              <a:t>Từ ngữ liên quan đến ca dao, tục ngữ, thành ngữ </a:t>
            </a:r>
            <a:endParaRPr lang="vi-VN" sz="1800">
              <a:latin typeface="+mj-lt"/>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941" y="2367497"/>
            <a:ext cx="3981797" cy="2450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89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6386"/>
                                        </p:tgtEl>
                                        <p:attrNameLst>
                                          <p:attrName>style.visibility</p:attrName>
                                        </p:attrNameLst>
                                      </p:cBhvr>
                                      <p:to>
                                        <p:strVal val="visible"/>
                                      </p:to>
                                    </p:set>
                                    <p:animEffect transition="in" filter="fade">
                                      <p:cBhvr>
                                        <p:cTn id="31" dur="500"/>
                                        <p:tgtEl>
                                          <p:spTgt spid="1638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387"/>
                                        </p:tgtEl>
                                        <p:attrNameLst>
                                          <p:attrName>style.visibility</p:attrName>
                                        </p:attrNameLst>
                                      </p:cBhvr>
                                      <p:to>
                                        <p:strVal val="visible"/>
                                      </p:to>
                                    </p:set>
                                    <p:animEffect transition="in" filter="fade">
                                      <p:cBhvr>
                                        <p:cTn id="36"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9" grpId="0" animBg="1"/>
      <p:bldP spid="10"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936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429986" cy="530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189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A4EF971-1FF7-4E7B-ABA9-999A0842F011}"/>
              </a:ext>
            </a:extLst>
          </p:cNvPr>
          <p:cNvSpPr txBox="1"/>
          <p:nvPr/>
        </p:nvSpPr>
        <p:spPr>
          <a:xfrm>
            <a:off x="24339" y="998434"/>
            <a:ext cx="9095322" cy="3146631"/>
          </a:xfrm>
          <a:prstGeom prst="rect">
            <a:avLst/>
          </a:prstGeom>
          <a:noFill/>
        </p:spPr>
        <p:txBody>
          <a:bodyPr wrap="square" rtlCol="0">
            <a:spAutoFit/>
          </a:bodyPr>
          <a:lstStyle/>
          <a:p>
            <a:pPr algn="ctr">
              <a:lnSpc>
                <a:spcPct val="150000"/>
              </a:lnSpc>
            </a:pPr>
            <a:r>
              <a:rPr lang="vi-VN" sz="4600" b="1" dirty="0">
                <a:effectLst/>
                <a:ea typeface="Calibri" panose="020F0502020204030204" pitchFamily="34" charset="0"/>
                <a:cs typeface="Times New Roman" panose="02020603050405020304" pitchFamily="18" charset="0"/>
              </a:rPr>
              <a:t>BÀI 7: THƠ ĐƯỜNG LUẬT</a:t>
            </a:r>
          </a:p>
          <a:p>
            <a:pPr algn="ctr">
              <a:lnSpc>
                <a:spcPct val="150000"/>
              </a:lnSpc>
            </a:pPr>
            <a:r>
              <a:rPr lang="vi-VN" sz="4600" b="1" dirty="0">
                <a:ea typeface="Calibri" panose="020F0502020204030204" pitchFamily="34" charset="0"/>
                <a:cs typeface="Times New Roman" panose="02020603050405020304" pitchFamily="18" charset="0"/>
              </a:rPr>
              <a:t>[</a:t>
            </a:r>
            <a:r>
              <a:rPr lang="vi-VN" sz="4600" b="1" dirty="0">
                <a:solidFill>
                  <a:srgbClr val="C00000"/>
                </a:solidFill>
                <a:ea typeface="Calibri" panose="020F0502020204030204" pitchFamily="34" charset="0"/>
                <a:cs typeface="Times New Roman" panose="02020603050405020304" pitchFamily="18" charset="0"/>
              </a:rPr>
              <a:t>Văn </a:t>
            </a:r>
            <a:r>
              <a:rPr lang="vi-VN" sz="4600" b="1" dirty="0" err="1">
                <a:solidFill>
                  <a:srgbClr val="C00000"/>
                </a:solidFill>
                <a:ea typeface="Calibri" panose="020F0502020204030204" pitchFamily="34" charset="0"/>
                <a:cs typeface="Times New Roman" panose="02020603050405020304" pitchFamily="18" charset="0"/>
              </a:rPr>
              <a:t>bản</a:t>
            </a:r>
            <a:r>
              <a:rPr lang="vi-VN" sz="4600" b="1" dirty="0">
                <a:solidFill>
                  <a:srgbClr val="C00000"/>
                </a:solidFill>
                <a:ea typeface="Calibri" panose="020F0502020204030204" pitchFamily="34" charset="0"/>
                <a:cs typeface="Times New Roman" panose="02020603050405020304" pitchFamily="18" charset="0"/>
              </a:rPr>
              <a:t> 1</a:t>
            </a:r>
            <a:r>
              <a:rPr lang="vi-VN" sz="4600" b="1" dirty="0">
                <a:ea typeface="Calibri" panose="020F0502020204030204" pitchFamily="34" charset="0"/>
                <a:cs typeface="Times New Roman" panose="02020603050405020304" pitchFamily="18" charset="0"/>
              </a:rPr>
              <a:t>] MỜI TRẦU - </a:t>
            </a:r>
          </a:p>
          <a:p>
            <a:pPr algn="ctr">
              <a:lnSpc>
                <a:spcPct val="150000"/>
              </a:lnSpc>
            </a:pPr>
            <a:r>
              <a:rPr lang="vi-VN" sz="4600" b="1" dirty="0">
                <a:ea typeface="Calibri" panose="020F0502020204030204" pitchFamily="34" charset="0"/>
                <a:cs typeface="Times New Roman" panose="02020603050405020304" pitchFamily="18" charset="0"/>
              </a:rPr>
              <a:t>HỒ XUÂN HƯƠNG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515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89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B72353-C6BA-40FE-86B0-8BEBD4AA5AD9}"/>
              </a:ext>
            </a:extLst>
          </p:cNvPr>
          <p:cNvSpPr>
            <a:spLocks noGrp="1"/>
          </p:cNvSpPr>
          <p:nvPr>
            <p:ph type="title"/>
          </p:nvPr>
        </p:nvSpPr>
        <p:spPr>
          <a:ln w="38100">
            <a:solidFill>
              <a:schemeClr val="bg1">
                <a:lumMod val="10000"/>
              </a:schemeClr>
            </a:solidFill>
          </a:ln>
        </p:spPr>
        <p:txBody>
          <a:bodyPr/>
          <a:lstStyle/>
          <a:p>
            <a:r>
              <a:rPr lang="vi-VN" sz="3800" b="1" dirty="0">
                <a:latin typeface="+mn-lt"/>
              </a:rPr>
              <a:t>I. </a:t>
            </a:r>
            <a:br>
              <a:rPr lang="vi-VN" sz="3800" b="1" dirty="0">
                <a:latin typeface="+mn-lt"/>
              </a:rPr>
            </a:br>
            <a:r>
              <a:rPr lang="vi-VN" sz="3800" b="1" dirty="0">
                <a:latin typeface="+mn-lt"/>
              </a:rPr>
              <a:t>Tri </a:t>
            </a:r>
            <a:r>
              <a:rPr lang="vi-VN" sz="3800" b="1" dirty="0" err="1">
                <a:latin typeface="+mn-lt"/>
              </a:rPr>
              <a:t>thức</a:t>
            </a:r>
            <a:r>
              <a:rPr lang="vi-VN" sz="3800" b="1" dirty="0">
                <a:latin typeface="+mn-lt"/>
              </a:rPr>
              <a:t> </a:t>
            </a:r>
            <a:r>
              <a:rPr lang="vi-VN" sz="3800" b="1" dirty="0" err="1">
                <a:latin typeface="+mn-lt"/>
              </a:rPr>
              <a:t>ngữ</a:t>
            </a:r>
            <a:r>
              <a:rPr lang="vi-VN" sz="3800" b="1" dirty="0">
                <a:latin typeface="+mn-lt"/>
              </a:rPr>
              <a:t> văn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3706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66901" y="2295308"/>
            <a:ext cx="5104016" cy="923330"/>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Cuộc đời Hồ Xuân Hương có nhiều éo le, ngang trái do số phận riêng và hoàn cảnh chung của xã hội </a:t>
            </a:r>
            <a:endParaRPr lang="vi-VN" sz="1800">
              <a:latin typeface="+mj-lt"/>
            </a:endParaRPr>
          </a:p>
        </p:txBody>
      </p:sp>
      <p:sp>
        <p:nvSpPr>
          <p:cNvPr id="7" name="TextBox 6"/>
          <p:cNvSpPr txBox="1"/>
          <p:nvPr/>
        </p:nvSpPr>
        <p:spPr>
          <a:xfrm>
            <a:off x="3266901" y="3218638"/>
            <a:ext cx="5212082" cy="646331"/>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Bà là một nữ lưu khá đặc biệt thời bấy giờ. Bà từng đặt chân tới nhiều nơi của đất nước</a:t>
            </a:r>
            <a:endParaRPr lang="vi-VN" sz="1800">
              <a:latin typeface="+mj-lt"/>
            </a:endParaRPr>
          </a:p>
        </p:txBody>
      </p:sp>
      <p:sp>
        <p:nvSpPr>
          <p:cNvPr id="9" name="TextBox 8"/>
          <p:cNvSpPr txBox="1"/>
          <p:nvPr/>
        </p:nvSpPr>
        <p:spPr>
          <a:xfrm>
            <a:off x="3266900" y="3864969"/>
            <a:ext cx="3624350" cy="646331"/>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Bà thường giao du với nhiều văn nhân thời bấy giờ.</a:t>
            </a:r>
            <a:endParaRPr lang="vi-VN" sz="1800">
              <a:latin typeface="+mj-lt"/>
            </a:endParaRPr>
          </a:p>
        </p:txBody>
      </p:sp>
      <p:sp>
        <p:nvSpPr>
          <p:cNvPr id="10" name="Rectangle 9"/>
          <p:cNvSpPr/>
          <p:nvPr/>
        </p:nvSpPr>
        <p:spPr>
          <a:xfrm>
            <a:off x="3308463" y="972966"/>
            <a:ext cx="5552904" cy="1200329"/>
          </a:xfrm>
          <a:prstGeom prst="rect">
            <a:avLst/>
          </a:prstGeom>
        </p:spPr>
        <p:txBody>
          <a:bodyPr wrap="square">
            <a:spAutoFit/>
          </a:bodyPr>
          <a:lstStyle/>
          <a:p>
            <a:pPr marL="285750" indent="-285750">
              <a:buFont typeface="Wingdings" pitchFamily="2" charset="2"/>
              <a:buChar char="Ø"/>
            </a:pPr>
            <a:r>
              <a:rPr lang="vi-VN" sz="1800">
                <a:latin typeface="+mj-lt"/>
              </a:rPr>
              <a:t>Một số ý kiến </a:t>
            </a:r>
            <a:r>
              <a:rPr lang="vi-VN" sz="1800" smtClean="0">
                <a:latin typeface="+mj-lt"/>
              </a:rPr>
              <a:t>:Hồ </a:t>
            </a:r>
            <a:r>
              <a:rPr lang="vi-VN" sz="1800">
                <a:latin typeface="+mj-lt"/>
              </a:rPr>
              <a:t>Xuân Hương là con Hồ Sĩ Danh (1706-1783), em cùng cha khác mẹ với Hồ Sĩ Đống (1738-1786).</a:t>
            </a:r>
          </a:p>
          <a:p>
            <a:pPr marL="285750" indent="-285750">
              <a:buFont typeface="Wingdings" pitchFamily="2" charset="2"/>
              <a:buChar char="Ø"/>
            </a:pPr>
            <a:r>
              <a:rPr lang="vi-VN" sz="1800">
                <a:latin typeface="+mj-lt"/>
              </a:rPr>
              <a:t>Nguyên quán: </a:t>
            </a:r>
            <a:r>
              <a:rPr lang="vi-VN" sz="1800" smtClean="0">
                <a:latin typeface="+mj-lt"/>
              </a:rPr>
              <a:t>Nghệ </a:t>
            </a:r>
            <a:r>
              <a:rPr lang="vi-VN" sz="1800">
                <a:latin typeface="+mj-lt"/>
              </a:rPr>
              <a:t>An.</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70" y="1098711"/>
            <a:ext cx="2283229" cy="2946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17408" y="4032967"/>
            <a:ext cx="1967352" cy="738664"/>
          </a:xfrm>
          <a:prstGeom prst="rect">
            <a:avLst/>
          </a:prstGeom>
          <a:noFill/>
        </p:spPr>
        <p:txBody>
          <a:bodyPr wrap="square" rtlCol="0">
            <a:spAutoFit/>
          </a:bodyPr>
          <a:lstStyle/>
          <a:p>
            <a:pPr algn="ctr"/>
            <a:r>
              <a:rPr lang="vi-VN" smtClean="0"/>
              <a:t>Tranh vẽ Hồ Xuân Hương của họa sĩ Lê lam</a:t>
            </a:r>
            <a:endParaRPr lang="vi-VN"/>
          </a:p>
        </p:txBody>
      </p:sp>
    </p:spTree>
    <p:extLst>
      <p:ext uri="{BB962C8B-B14F-4D97-AF65-F5344CB8AC3E}">
        <p14:creationId xmlns:p14="http://schemas.microsoft.com/office/powerpoint/2010/main" val="331547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 y="-262771"/>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62496" y="1754981"/>
            <a:ext cx="5104016" cy="1107996"/>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Đặc điểm thơ của tác giả:</a:t>
            </a:r>
          </a:p>
          <a:p>
            <a:pPr marL="285750" indent="-285750">
              <a:buFont typeface="Courier New" pitchFamily="49" charset="0"/>
              <a:buChar char="o"/>
            </a:pPr>
            <a:r>
              <a:rPr lang="vi-VN" sz="1600" smtClean="0">
                <a:latin typeface="+mj-lt"/>
              </a:rPr>
              <a:t>Thường gắn với các lễ hội, phong tục tập quán, thể hiện sự khát vọng hạnh phúc, tình yêu, đề cao vẻ đẹp của người phụ nữ.</a:t>
            </a:r>
            <a:endParaRPr lang="vi-VN" sz="1600">
              <a:latin typeface="+mj-lt"/>
            </a:endParaRPr>
          </a:p>
        </p:txBody>
      </p:sp>
      <p:sp>
        <p:nvSpPr>
          <p:cNvPr id="7" name="TextBox 6"/>
          <p:cNvSpPr txBox="1"/>
          <p:nvPr/>
        </p:nvSpPr>
        <p:spPr>
          <a:xfrm>
            <a:off x="3308463" y="2862977"/>
            <a:ext cx="5212082" cy="338554"/>
          </a:xfrm>
          <a:prstGeom prst="rect">
            <a:avLst/>
          </a:prstGeom>
          <a:noFill/>
        </p:spPr>
        <p:txBody>
          <a:bodyPr wrap="square" rtlCol="0">
            <a:spAutoFit/>
          </a:bodyPr>
          <a:lstStyle/>
          <a:p>
            <a:pPr marL="285750" indent="-285750">
              <a:buFont typeface="Courier New" pitchFamily="49" charset="0"/>
              <a:buChar char="o"/>
            </a:pPr>
            <a:r>
              <a:rPr lang="vi-VN" sz="1600" smtClean="0">
                <a:latin typeface="+mj-lt"/>
              </a:rPr>
              <a:t>Trữ tình, đằm thắm, chua xót</a:t>
            </a:r>
            <a:endParaRPr lang="vi-VN" sz="1600">
              <a:latin typeface="+mj-lt"/>
            </a:endParaRPr>
          </a:p>
        </p:txBody>
      </p:sp>
      <p:sp>
        <p:nvSpPr>
          <p:cNvPr id="9" name="TextBox 8"/>
          <p:cNvSpPr txBox="1"/>
          <p:nvPr/>
        </p:nvSpPr>
        <p:spPr>
          <a:xfrm>
            <a:off x="3308463" y="3332955"/>
            <a:ext cx="3624350" cy="369332"/>
          </a:xfrm>
          <a:prstGeom prst="rect">
            <a:avLst/>
          </a:prstGeom>
          <a:noFill/>
        </p:spPr>
        <p:txBody>
          <a:bodyPr wrap="square" rtlCol="0">
            <a:spAutoFit/>
          </a:bodyPr>
          <a:lstStyle/>
          <a:p>
            <a:pPr marL="285750" indent="-285750">
              <a:buFont typeface="Courier New" pitchFamily="49" charset="0"/>
              <a:buChar char="o"/>
            </a:pPr>
            <a:r>
              <a:rPr lang="vi-VN" sz="1600" smtClean="0">
                <a:latin typeface="+mj-lt"/>
              </a:rPr>
              <a:t>Trào phúng, hóm hỉnh, sâu cay</a:t>
            </a:r>
            <a:r>
              <a:rPr lang="vi-VN" sz="1800" smtClean="0">
                <a:latin typeface="+mj-lt"/>
              </a:rPr>
              <a:t> </a:t>
            </a:r>
            <a:endParaRPr lang="vi-VN" sz="1800">
              <a:latin typeface="+mj-lt"/>
            </a:endParaRPr>
          </a:p>
        </p:txBody>
      </p:sp>
      <p:sp>
        <p:nvSpPr>
          <p:cNvPr id="10" name="Rectangle 9"/>
          <p:cNvSpPr/>
          <p:nvPr/>
        </p:nvSpPr>
        <p:spPr>
          <a:xfrm>
            <a:off x="3266900" y="989968"/>
            <a:ext cx="5552904" cy="646331"/>
          </a:xfrm>
          <a:prstGeom prst="rect">
            <a:avLst/>
          </a:prstGeom>
        </p:spPr>
        <p:txBody>
          <a:bodyPr wrap="square">
            <a:spAutoFit/>
          </a:bodyPr>
          <a:lstStyle/>
          <a:p>
            <a:pPr marL="285750" indent="-285750">
              <a:buFont typeface="Wingdings" pitchFamily="2" charset="2"/>
              <a:buChar char="Ø"/>
            </a:pPr>
            <a:r>
              <a:rPr lang="vi-VN" sz="1800" smtClean="0">
                <a:latin typeface="+mj-lt"/>
              </a:rPr>
              <a:t>Hồ Xuân Hương được tôn xưng là’Bà chúa thơ Nôm’</a:t>
            </a:r>
          </a:p>
          <a:p>
            <a:r>
              <a:rPr lang="vi-VN" sz="1800" smtClean="0">
                <a:latin typeface="+mj-lt"/>
              </a:rPr>
              <a:t>     + Bà sáng tác khoảng trên dưới 50 bài thơ Nôm</a:t>
            </a:r>
            <a:endParaRPr lang="vi-VN" sz="1800">
              <a:latin typeface="+mj-l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1" y="773084"/>
            <a:ext cx="3214699" cy="359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08463" y="3803045"/>
            <a:ext cx="4164679" cy="338554"/>
          </a:xfrm>
          <a:prstGeom prst="rect">
            <a:avLst/>
          </a:prstGeom>
          <a:noFill/>
        </p:spPr>
        <p:txBody>
          <a:bodyPr wrap="square" rtlCol="0">
            <a:spAutoFit/>
          </a:bodyPr>
          <a:lstStyle/>
          <a:p>
            <a:pPr marL="285750" indent="-285750">
              <a:buFont typeface="Courier New" pitchFamily="49" charset="0"/>
              <a:buChar char="o"/>
            </a:pPr>
            <a:r>
              <a:rPr lang="vi-VN" sz="1600" smtClean="0">
                <a:latin typeface="+mj-lt"/>
              </a:rPr>
              <a:t>Ngôn ngữ bình dị, trong sáng, giàu cá tính</a:t>
            </a:r>
            <a:endParaRPr lang="vi-VN" sz="1600">
              <a:latin typeface="+mj-lt"/>
            </a:endParaRPr>
          </a:p>
        </p:txBody>
      </p:sp>
    </p:spTree>
    <p:extLst>
      <p:ext uri="{BB962C8B-B14F-4D97-AF65-F5344CB8AC3E}">
        <p14:creationId xmlns:p14="http://schemas.microsoft.com/office/powerpoint/2010/main" val="21644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222"/>
            <a:ext cx="9398924" cy="528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11" y="1412341"/>
            <a:ext cx="3584575"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77667" y="1224520"/>
            <a:ext cx="4866332"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Bài thơ được viết bằng chữ Nôm</a:t>
            </a:r>
          </a:p>
        </p:txBody>
      </p:sp>
      <p:sp>
        <p:nvSpPr>
          <p:cNvPr id="4" name="TextBox 3"/>
          <p:cNvSpPr txBox="1"/>
          <p:nvPr/>
        </p:nvSpPr>
        <p:spPr>
          <a:xfrm>
            <a:off x="4277667" y="1681326"/>
            <a:ext cx="5752407"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Thể thơ Nôm Đường luật thất ngôn tứ tuyệt</a:t>
            </a:r>
            <a:endParaRPr lang="vi-VN" sz="1800">
              <a:latin typeface="+mj-lt"/>
            </a:endParaRPr>
          </a:p>
        </p:txBody>
      </p:sp>
      <p:sp>
        <p:nvSpPr>
          <p:cNvPr id="7" name="TextBox 6"/>
          <p:cNvSpPr txBox="1"/>
          <p:nvPr/>
        </p:nvSpPr>
        <p:spPr>
          <a:xfrm>
            <a:off x="4277667" y="2159894"/>
            <a:ext cx="3164532"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PTBĐ chính: Biểu cảm </a:t>
            </a:r>
            <a:endParaRPr lang="vi-VN" sz="1800">
              <a:latin typeface="+mj-lt"/>
            </a:endParaRPr>
          </a:p>
        </p:txBody>
      </p:sp>
      <p:sp>
        <p:nvSpPr>
          <p:cNvPr id="8" name="TextBox 7"/>
          <p:cNvSpPr txBox="1"/>
          <p:nvPr/>
        </p:nvSpPr>
        <p:spPr>
          <a:xfrm>
            <a:off x="4277667" y="2643447"/>
            <a:ext cx="1877599"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Luật: luật bằng</a:t>
            </a:r>
            <a:endParaRPr lang="vi-VN" sz="1800">
              <a:latin typeface="+mj-lt"/>
            </a:endParaRPr>
          </a:p>
        </p:txBody>
      </p:sp>
      <p:sp>
        <p:nvSpPr>
          <p:cNvPr id="9" name="TextBox 8"/>
          <p:cNvSpPr txBox="1"/>
          <p:nvPr/>
        </p:nvSpPr>
        <p:spPr>
          <a:xfrm>
            <a:off x="4277668" y="3571029"/>
            <a:ext cx="3443932"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Văn: ‘ôi’,cuối câu 1,4</a:t>
            </a:r>
            <a:endParaRPr lang="vi-VN" sz="1800">
              <a:latin typeface="+mj-lt"/>
            </a:endParaRPr>
          </a:p>
        </p:txBody>
      </p:sp>
      <p:sp>
        <p:nvSpPr>
          <p:cNvPr id="10" name="TextBox 9"/>
          <p:cNvSpPr txBox="1"/>
          <p:nvPr/>
        </p:nvSpPr>
        <p:spPr>
          <a:xfrm>
            <a:off x="4277667" y="3106158"/>
            <a:ext cx="2580332"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Nhịp: 4/3</a:t>
            </a:r>
            <a:endParaRPr lang="vi-VN" sz="1800">
              <a:latin typeface="+mj-lt"/>
            </a:endParaRPr>
          </a:p>
        </p:txBody>
      </p:sp>
    </p:spTree>
    <p:extLst>
      <p:ext uri="{BB962C8B-B14F-4D97-AF65-F5344CB8AC3E}">
        <p14:creationId xmlns:p14="http://schemas.microsoft.com/office/powerpoint/2010/main" val="229578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74"/>
            <a:ext cx="9398924" cy="528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11" y="1412341"/>
            <a:ext cx="3584575"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121853" y="1268061"/>
            <a:ext cx="4705465" cy="1477328"/>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Chủ đề:Qua việc mời trầu,một phong tục của người Việt Nam. Hồ Xuân Hương đã thể hiện sự khát vọng mãnh liệt về tình cảm lứa đôi và phê phán sự bạc bẽo của tình đời  trong xã hội phong kiến.</a:t>
            </a:r>
            <a:endParaRPr lang="vi-VN" sz="1800">
              <a:latin typeface="+mj-lt"/>
            </a:endParaRPr>
          </a:p>
        </p:txBody>
      </p:sp>
      <p:sp>
        <p:nvSpPr>
          <p:cNvPr id="5" name="TextBox 4"/>
          <p:cNvSpPr txBox="1"/>
          <p:nvPr/>
        </p:nvSpPr>
        <p:spPr>
          <a:xfrm>
            <a:off x="4121853" y="2745389"/>
            <a:ext cx="4488747"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Bố cục : Khởi-thừa- chuyển- hợp </a:t>
            </a:r>
            <a:endParaRPr lang="vi-VN" sz="1800">
              <a:latin typeface="+mj-lt"/>
            </a:endParaRPr>
          </a:p>
        </p:txBody>
      </p:sp>
      <p:sp>
        <p:nvSpPr>
          <p:cNvPr id="11" name="TextBox 10"/>
          <p:cNvSpPr txBox="1"/>
          <p:nvPr/>
        </p:nvSpPr>
        <p:spPr>
          <a:xfrm>
            <a:off x="4517785" y="3163152"/>
            <a:ext cx="4411133" cy="1077218"/>
          </a:xfrm>
          <a:prstGeom prst="rect">
            <a:avLst/>
          </a:prstGeom>
          <a:noFill/>
        </p:spPr>
        <p:txBody>
          <a:bodyPr wrap="square" rtlCol="0">
            <a:spAutoFit/>
          </a:bodyPr>
          <a:lstStyle/>
          <a:p>
            <a:r>
              <a:rPr lang="vi-VN" sz="1600" smtClean="0">
                <a:latin typeface="+mj-lt"/>
              </a:rPr>
              <a:t>+Câu 1:Hình ảnh quả cau miếng trầu</a:t>
            </a:r>
          </a:p>
          <a:p>
            <a:r>
              <a:rPr lang="vi-VN" sz="1600" smtClean="0">
                <a:latin typeface="+mj-lt"/>
              </a:rPr>
              <a:t>+Câu 2:Khẳng định bản thân</a:t>
            </a:r>
          </a:p>
          <a:p>
            <a:r>
              <a:rPr lang="vi-VN" sz="1600" smtClean="0">
                <a:latin typeface="+mj-lt"/>
              </a:rPr>
              <a:t>+Câu 3:Câu nói giao duyên</a:t>
            </a:r>
          </a:p>
          <a:p>
            <a:r>
              <a:rPr lang="vi-VN" sz="1600" smtClean="0">
                <a:latin typeface="+mj-lt"/>
              </a:rPr>
              <a:t>+Câu 4:Niệm mong nói về hạnh phúc lứa đôi</a:t>
            </a:r>
            <a:endParaRPr lang="vi-VN" sz="1600">
              <a:latin typeface="+mj-lt"/>
            </a:endParaRPr>
          </a:p>
        </p:txBody>
      </p:sp>
    </p:spTree>
    <p:extLst>
      <p:ext uri="{BB962C8B-B14F-4D97-AF65-F5344CB8AC3E}">
        <p14:creationId xmlns:p14="http://schemas.microsoft.com/office/powerpoint/2010/main" val="58419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986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Ancient History of China Thesis Infographics by Slidesgo">
  <a:themeElements>
    <a:clrScheme name="Simple Light">
      <a:dk1>
        <a:srgbClr val="232322"/>
      </a:dk1>
      <a:lt1>
        <a:srgbClr val="F7FAF2"/>
      </a:lt1>
      <a:dk2>
        <a:srgbClr val="99C8A7"/>
      </a:dk2>
      <a:lt2>
        <a:srgbClr val="97B2A4"/>
      </a:lt2>
      <a:accent1>
        <a:srgbClr val="7C836B"/>
      </a:accent1>
      <a:accent2>
        <a:srgbClr val="F0E5D0"/>
      </a:accent2>
      <a:accent3>
        <a:srgbClr val="9A5C47"/>
      </a:accent3>
      <a:accent4>
        <a:srgbClr val="D48C72"/>
      </a:accent4>
      <a:accent5>
        <a:srgbClr val="F19072"/>
      </a:accent5>
      <a:accent6>
        <a:srgbClr val="F8CDC1"/>
      </a:accent6>
      <a:hlink>
        <a:srgbClr val="2323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1370</TotalTime>
  <Words>1077</Words>
  <Application>Microsoft Office PowerPoint</Application>
  <PresentationFormat>On-screen Show (16:9)</PresentationFormat>
  <Paragraphs>100</Paragraphs>
  <Slides>20</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Maven Pro</vt:lpstr>
      <vt:lpstr>Courier New</vt:lpstr>
      <vt:lpstr>Times New Roman</vt:lpstr>
      <vt:lpstr>Wingdings</vt:lpstr>
      <vt:lpstr>Merienda One</vt:lpstr>
      <vt:lpstr>Arial</vt:lpstr>
      <vt:lpstr>Ancient History of China Thesis Infographics by Slidesgo</vt:lpstr>
      <vt:lpstr>PowerPoint Presentation</vt:lpstr>
      <vt:lpstr>PowerPoint Presentation</vt:lpstr>
      <vt:lpstr>PowerPoint Presentation</vt:lpstr>
      <vt:lpstr>I.  Tri thức ngữ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Thao Hoang</cp:lastModifiedBy>
  <cp:revision>42</cp:revision>
  <dcterms:modified xsi:type="dcterms:W3CDTF">2025-01-20T14:04:09Z</dcterms:modified>
</cp:coreProperties>
</file>