
<file path=[Content_Types].xml><?xml version="1.0" encoding="utf-8"?>
<Types xmlns="http://schemas.openxmlformats.org/package/2006/content-types">
  <Default Extension="png" ContentType="image/png"/>
  <Default Extension="mp3" ContentType="audio/mpe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6"/>
  </p:notesMasterIdLst>
  <p:sldIdLst>
    <p:sldId id="256" r:id="rId2"/>
    <p:sldId id="332" r:id="rId3"/>
    <p:sldId id="344" r:id="rId4"/>
    <p:sldId id="345" r:id="rId5"/>
    <p:sldId id="348" r:id="rId6"/>
    <p:sldId id="347" r:id="rId7"/>
    <p:sldId id="358" r:id="rId8"/>
    <p:sldId id="346" r:id="rId9"/>
    <p:sldId id="349" r:id="rId10"/>
    <p:sldId id="355" r:id="rId11"/>
    <p:sldId id="357" r:id="rId12"/>
    <p:sldId id="359" r:id="rId13"/>
    <p:sldId id="314" r:id="rId14"/>
    <p:sldId id="330"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BCDCD"/>
    <a:srgbClr val="EF4B66"/>
    <a:srgbClr val="D8E5E5"/>
    <a:srgbClr val="7192A9"/>
    <a:srgbClr val="F37D91"/>
    <a:srgbClr val="F26649"/>
    <a:srgbClr val="F7A5A5"/>
    <a:srgbClr val="F3F6F6"/>
    <a:srgbClr val="3B87CD"/>
    <a:srgbClr val="E0702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669" autoAdjust="0"/>
    <p:restoredTop sz="94660"/>
  </p:normalViewPr>
  <p:slideViewPr>
    <p:cSldViewPr snapToGrid="0" showGuides="1">
      <p:cViewPr varScale="1">
        <p:scale>
          <a:sx n="63" d="100"/>
          <a:sy n="63" d="100"/>
        </p:scale>
        <p:origin x="932" y="6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0280945-BB74-47ED-919A-9C361166EB61}" type="datetimeFigureOut">
              <a:rPr lang="en-US" smtClean="0"/>
              <a:t>2/23/2025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62FB90-C021-40C3-ACC1-60A35BBA1602}" type="slidenum">
              <a:rPr lang="en-US" smtClean="0"/>
              <a:t>‹#›</a:t>
            </a:fld>
            <a:endParaRPr lang="en-US"/>
          </a:p>
        </p:txBody>
      </p:sp>
    </p:spTree>
    <p:extLst>
      <p:ext uri="{BB962C8B-B14F-4D97-AF65-F5344CB8AC3E}">
        <p14:creationId xmlns:p14="http://schemas.microsoft.com/office/powerpoint/2010/main" val="8948544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3</a:t>
            </a:fld>
            <a:endParaRPr lang="en-US"/>
          </a:p>
        </p:txBody>
      </p:sp>
    </p:spTree>
    <p:extLst>
      <p:ext uri="{BB962C8B-B14F-4D97-AF65-F5344CB8AC3E}">
        <p14:creationId xmlns:p14="http://schemas.microsoft.com/office/powerpoint/2010/main" val="15978824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12</a:t>
            </a:fld>
            <a:endParaRPr lang="en-US"/>
          </a:p>
        </p:txBody>
      </p:sp>
    </p:spTree>
    <p:extLst>
      <p:ext uri="{BB962C8B-B14F-4D97-AF65-F5344CB8AC3E}">
        <p14:creationId xmlns:p14="http://schemas.microsoft.com/office/powerpoint/2010/main" val="29996988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13</a:t>
            </a:fld>
            <a:endParaRPr lang="en-US"/>
          </a:p>
        </p:txBody>
      </p:sp>
    </p:spTree>
    <p:extLst>
      <p:ext uri="{BB962C8B-B14F-4D97-AF65-F5344CB8AC3E}">
        <p14:creationId xmlns:p14="http://schemas.microsoft.com/office/powerpoint/2010/main" val="31574942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14</a:t>
            </a:fld>
            <a:endParaRPr lang="en-US"/>
          </a:p>
        </p:txBody>
      </p:sp>
    </p:spTree>
    <p:extLst>
      <p:ext uri="{BB962C8B-B14F-4D97-AF65-F5344CB8AC3E}">
        <p14:creationId xmlns:p14="http://schemas.microsoft.com/office/powerpoint/2010/main" val="5203998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4</a:t>
            </a:fld>
            <a:endParaRPr lang="en-US"/>
          </a:p>
        </p:txBody>
      </p:sp>
    </p:spTree>
    <p:extLst>
      <p:ext uri="{BB962C8B-B14F-4D97-AF65-F5344CB8AC3E}">
        <p14:creationId xmlns:p14="http://schemas.microsoft.com/office/powerpoint/2010/main" val="34569539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5</a:t>
            </a:fld>
            <a:endParaRPr lang="en-US"/>
          </a:p>
        </p:txBody>
      </p:sp>
    </p:spTree>
    <p:extLst>
      <p:ext uri="{BB962C8B-B14F-4D97-AF65-F5344CB8AC3E}">
        <p14:creationId xmlns:p14="http://schemas.microsoft.com/office/powerpoint/2010/main" val="4658512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6</a:t>
            </a:fld>
            <a:endParaRPr lang="en-US"/>
          </a:p>
        </p:txBody>
      </p:sp>
    </p:spTree>
    <p:extLst>
      <p:ext uri="{BB962C8B-B14F-4D97-AF65-F5344CB8AC3E}">
        <p14:creationId xmlns:p14="http://schemas.microsoft.com/office/powerpoint/2010/main" val="15371259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7</a:t>
            </a:fld>
            <a:endParaRPr lang="en-US"/>
          </a:p>
        </p:txBody>
      </p:sp>
    </p:spTree>
    <p:extLst>
      <p:ext uri="{BB962C8B-B14F-4D97-AF65-F5344CB8AC3E}">
        <p14:creationId xmlns:p14="http://schemas.microsoft.com/office/powerpoint/2010/main" val="38600730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8</a:t>
            </a:fld>
            <a:endParaRPr lang="en-US"/>
          </a:p>
        </p:txBody>
      </p:sp>
    </p:spTree>
    <p:extLst>
      <p:ext uri="{BB962C8B-B14F-4D97-AF65-F5344CB8AC3E}">
        <p14:creationId xmlns:p14="http://schemas.microsoft.com/office/powerpoint/2010/main" val="34738653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9</a:t>
            </a:fld>
            <a:endParaRPr lang="en-US"/>
          </a:p>
        </p:txBody>
      </p:sp>
    </p:spTree>
    <p:extLst>
      <p:ext uri="{BB962C8B-B14F-4D97-AF65-F5344CB8AC3E}">
        <p14:creationId xmlns:p14="http://schemas.microsoft.com/office/powerpoint/2010/main" val="19062613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10</a:t>
            </a:fld>
            <a:endParaRPr lang="en-US"/>
          </a:p>
        </p:txBody>
      </p:sp>
    </p:spTree>
    <p:extLst>
      <p:ext uri="{BB962C8B-B14F-4D97-AF65-F5344CB8AC3E}">
        <p14:creationId xmlns:p14="http://schemas.microsoft.com/office/powerpoint/2010/main" val="33038411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11</a:t>
            </a:fld>
            <a:endParaRPr lang="en-US"/>
          </a:p>
        </p:txBody>
      </p:sp>
    </p:spTree>
    <p:extLst>
      <p:ext uri="{BB962C8B-B14F-4D97-AF65-F5344CB8AC3E}">
        <p14:creationId xmlns:p14="http://schemas.microsoft.com/office/powerpoint/2010/main" val="18496132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2/23/2025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20874840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2/23/2025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3286063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2/23/2025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24273215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2/23/2025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12780465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B526A92-8AAF-4BF0-85FE-B336BF0F8D2D}" type="datetimeFigureOut">
              <a:rPr lang="en-US" smtClean="0"/>
              <a:t>2/23/2025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5592797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B526A92-8AAF-4BF0-85FE-B336BF0F8D2D}" type="datetimeFigureOut">
              <a:rPr lang="en-US" smtClean="0"/>
              <a:t>2/23/2025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9410164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B526A92-8AAF-4BF0-85FE-B336BF0F8D2D}" type="datetimeFigureOut">
              <a:rPr lang="en-US" smtClean="0"/>
              <a:t>2/23/2025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1559820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B526A92-8AAF-4BF0-85FE-B336BF0F8D2D}" type="datetimeFigureOut">
              <a:rPr lang="en-US" smtClean="0"/>
              <a:t>2/23/2025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0455301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526A92-8AAF-4BF0-85FE-B336BF0F8D2D}" type="datetimeFigureOut">
              <a:rPr lang="en-US" smtClean="0"/>
              <a:t>2/23/2025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7128005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B526A92-8AAF-4BF0-85FE-B336BF0F8D2D}" type="datetimeFigureOut">
              <a:rPr lang="en-US" smtClean="0"/>
              <a:t>2/23/2025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15296654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B526A92-8AAF-4BF0-85FE-B336BF0F8D2D}" type="datetimeFigureOut">
              <a:rPr lang="en-US" smtClean="0"/>
              <a:t>2/23/2025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25439451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526A92-8AAF-4BF0-85FE-B336BF0F8D2D}" type="datetimeFigureOut">
              <a:rPr lang="en-US" smtClean="0"/>
              <a:t>2/23/2025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AF2F91-6C79-4775-9E01-5F8EDCA63F89}" type="slidenum">
              <a:rPr lang="en-US" smtClean="0"/>
              <a:t>‹#›</a:t>
            </a:fld>
            <a:endParaRPr lang="en-US"/>
          </a:p>
        </p:txBody>
      </p:sp>
    </p:spTree>
    <p:extLst>
      <p:ext uri="{BB962C8B-B14F-4D97-AF65-F5344CB8AC3E}">
        <p14:creationId xmlns:p14="http://schemas.microsoft.com/office/powerpoint/2010/main" val="325267527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microsoft.com/office/2007/relationships/hdphoto" Target="../media/hdphoto2.wdp"/></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notesSlide" Target="../notesSlides/notesSlide1.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image" Target="../media/image4.png"/><Relationship Id="rId5" Type="http://schemas.openxmlformats.org/officeDocument/2006/relationships/image" Target="../media/image5.png"/><Relationship Id="rId4" Type="http://schemas.openxmlformats.org/officeDocument/2006/relationships/notesSlide" Target="../notesSlides/notesSlide2.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mp3"/><Relationship Id="rId1" Type="http://schemas.microsoft.com/office/2007/relationships/media" Target="../media/media3.mp3"/><Relationship Id="rId6" Type="http://schemas.openxmlformats.org/officeDocument/2006/relationships/image" Target="../media/image4.png"/><Relationship Id="rId5" Type="http://schemas.openxmlformats.org/officeDocument/2006/relationships/image" Target="../media/image6.png"/><Relationship Id="rId4" Type="http://schemas.openxmlformats.org/officeDocument/2006/relationships/notesSlide" Target="../notesSlides/notesSlide3.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mp3"/><Relationship Id="rId1" Type="http://schemas.microsoft.com/office/2007/relationships/media" Target="../media/media4.mp3"/><Relationship Id="rId6" Type="http://schemas.openxmlformats.org/officeDocument/2006/relationships/image" Target="../media/image4.png"/><Relationship Id="rId5" Type="http://schemas.openxmlformats.org/officeDocument/2006/relationships/image" Target="../media/image7.png"/><Relationship Id="rId4" Type="http://schemas.openxmlformats.org/officeDocument/2006/relationships/notesSlide" Target="../notesSlides/notesSlide4.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mp3"/><Relationship Id="rId1" Type="http://schemas.microsoft.com/office/2007/relationships/media" Target="../media/media5.mp3"/><Relationship Id="rId5" Type="http://schemas.openxmlformats.org/officeDocument/2006/relationships/image" Target="../media/image4.png"/><Relationship Id="rId4" Type="http://schemas.openxmlformats.org/officeDocument/2006/relationships/notesSlide" Target="../notesSlides/notesSlide6.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0"/>
          <p:cNvGrpSpPr/>
          <p:nvPr/>
        </p:nvGrpSpPr>
        <p:grpSpPr>
          <a:xfrm>
            <a:off x="7620" y="-7620"/>
            <a:ext cx="12192000" cy="1083309"/>
            <a:chOff x="0" y="-3"/>
            <a:chExt cx="12192000" cy="1083309"/>
          </a:xfrm>
        </p:grpSpPr>
        <p:sp>
          <p:nvSpPr>
            <p:cNvPr id="23" name="Round Single Corner Rectangle 22"/>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ound Single Corner Rectangle 23"/>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ound Single Corner Rectangle 24"/>
            <p:cNvSpPr/>
            <p:nvPr/>
          </p:nvSpPr>
          <p:spPr>
            <a:xfrm flipV="1">
              <a:off x="0" y="-3"/>
              <a:ext cx="12014200" cy="914401"/>
            </a:xfrm>
            <a:prstGeom prst="round1Rect">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3" name="Group 32"/>
          <p:cNvGrpSpPr/>
          <p:nvPr/>
        </p:nvGrpSpPr>
        <p:grpSpPr>
          <a:xfrm>
            <a:off x="2261781" y="112190"/>
            <a:ext cx="712319" cy="709214"/>
            <a:chOff x="2180974" y="148629"/>
            <a:chExt cx="712319" cy="709214"/>
          </a:xfrm>
        </p:grpSpPr>
        <p:sp>
          <p:nvSpPr>
            <p:cNvPr id="30" name="Oval 29"/>
            <p:cNvSpPr/>
            <p:nvPr/>
          </p:nvSpPr>
          <p:spPr>
            <a:xfrm>
              <a:off x="2180974" y="148629"/>
              <a:ext cx="712319" cy="709214"/>
            </a:xfrm>
            <a:prstGeom prst="ellipse">
              <a:avLst/>
            </a:prstGeom>
            <a:solidFill>
              <a:srgbClr val="F7A5A5"/>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Chord 30"/>
            <p:cNvSpPr/>
            <p:nvPr/>
          </p:nvSpPr>
          <p:spPr>
            <a:xfrm rot="4088942">
              <a:off x="2197459" y="160739"/>
              <a:ext cx="676824" cy="685834"/>
            </a:xfrm>
            <a:prstGeom prst="chord">
              <a:avLst>
                <a:gd name="adj1" fmla="val 2761841"/>
                <a:gd name="adj2" fmla="val 16200000"/>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4" name="Rounded Rectangle 33"/>
          <p:cNvSpPr/>
          <p:nvPr/>
        </p:nvSpPr>
        <p:spPr>
          <a:xfrm>
            <a:off x="3927147" y="1788178"/>
            <a:ext cx="3528012" cy="625641"/>
          </a:xfrm>
          <a:prstGeom prst="roundRect">
            <a:avLst>
              <a:gd name="adj" fmla="val 42661"/>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35" name="Picture 34"/>
          <p:cNvPicPr>
            <a:picLocks noChangeAspect="1"/>
          </p:cNvPicPr>
          <p:nvPr/>
        </p:nvPicPr>
        <p:blipFill>
          <a:blip r:embed="rId2">
            <a:duotone>
              <a:schemeClr val="accent5">
                <a:shade val="45000"/>
                <a:satMod val="135000"/>
              </a:schemeClr>
              <a:prstClr val="white"/>
            </a:duotone>
            <a:extLst>
              <a:ext uri="{BEBA8EAE-BF5A-486C-A8C5-ECC9F3942E4B}">
                <a14:imgProps xmlns:a14="http://schemas.microsoft.com/office/drawing/2010/main">
                  <a14:imgLayer r:embed="rId3">
                    <a14:imgEffect>
                      <a14:saturation sat="7000"/>
                    </a14:imgEffect>
                  </a14:imgLayer>
                </a14:imgProps>
              </a:ext>
              <a:ext uri="{28A0092B-C50C-407E-A947-70E740481C1C}">
                <a14:useLocalDpi xmlns:a14="http://schemas.microsoft.com/office/drawing/2010/main" val="0"/>
              </a:ext>
            </a:extLst>
          </a:blip>
          <a:stretch>
            <a:fillRect/>
          </a:stretch>
        </p:blipFill>
        <p:spPr>
          <a:xfrm>
            <a:off x="2901820" y="1642754"/>
            <a:ext cx="1025326" cy="916490"/>
          </a:xfrm>
          <a:prstGeom prst="rect">
            <a:avLst/>
          </a:prstGeom>
        </p:spPr>
      </p:pic>
      <p:sp>
        <p:nvSpPr>
          <p:cNvPr id="36" name="TextBox 35"/>
          <p:cNvSpPr txBox="1"/>
          <p:nvPr/>
        </p:nvSpPr>
        <p:spPr>
          <a:xfrm>
            <a:off x="4294502" y="1839389"/>
            <a:ext cx="3160657" cy="523220"/>
          </a:xfrm>
          <a:prstGeom prst="rect">
            <a:avLst/>
          </a:prstGeom>
          <a:noFill/>
        </p:spPr>
        <p:txBody>
          <a:bodyPr wrap="square" rtlCol="0">
            <a:spAutoFit/>
          </a:bodyPr>
          <a:lstStyle/>
          <a:p>
            <a:r>
              <a:rPr lang="en-US" sz="2800" b="1" dirty="0">
                <a:solidFill>
                  <a:schemeClr val="bg1"/>
                </a:solidFill>
              </a:rPr>
              <a:t>LESSON 6</a:t>
            </a:r>
            <a:r>
              <a:rPr lang="en-US" sz="2800" b="1" dirty="0" smtClean="0">
                <a:solidFill>
                  <a:schemeClr val="bg1"/>
                </a:solidFill>
              </a:rPr>
              <a:t>:  SKILLS 2</a:t>
            </a:r>
            <a:endParaRPr lang="en-US" sz="3200" b="1" dirty="0">
              <a:solidFill>
                <a:schemeClr val="bg1"/>
              </a:solidFill>
            </a:endParaRPr>
          </a:p>
        </p:txBody>
      </p:sp>
      <p:sp>
        <p:nvSpPr>
          <p:cNvPr id="40" name="TextBox 39"/>
          <p:cNvSpPr txBox="1"/>
          <p:nvPr/>
        </p:nvSpPr>
        <p:spPr>
          <a:xfrm>
            <a:off x="928438" y="132929"/>
            <a:ext cx="1252347" cy="707886"/>
          </a:xfrm>
          <a:prstGeom prst="rect">
            <a:avLst/>
          </a:prstGeom>
          <a:noFill/>
        </p:spPr>
        <p:txBody>
          <a:bodyPr wrap="square" rtlCol="0">
            <a:spAutoFit/>
          </a:bodyPr>
          <a:lstStyle/>
          <a:p>
            <a:pPr algn="ctr"/>
            <a:r>
              <a:rPr lang="en-US" sz="4000" b="1" dirty="0">
                <a:solidFill>
                  <a:schemeClr val="bg1"/>
                </a:solidFill>
                <a:latin typeface="Myriad Pro" pitchFamily="34" charset="0"/>
              </a:rPr>
              <a:t>Unit</a:t>
            </a:r>
          </a:p>
        </p:txBody>
      </p:sp>
      <p:sp>
        <p:nvSpPr>
          <p:cNvPr id="41" name="TextBox 40"/>
          <p:cNvSpPr txBox="1"/>
          <p:nvPr/>
        </p:nvSpPr>
        <p:spPr>
          <a:xfrm>
            <a:off x="3150251" y="88279"/>
            <a:ext cx="6521108" cy="707886"/>
          </a:xfrm>
          <a:prstGeom prst="rect">
            <a:avLst/>
          </a:prstGeom>
          <a:noFill/>
        </p:spPr>
        <p:txBody>
          <a:bodyPr wrap="square" rtlCol="0">
            <a:spAutoFit/>
          </a:bodyPr>
          <a:lstStyle/>
          <a:p>
            <a:r>
              <a:rPr lang="en-US" sz="4000" b="1" dirty="0" smtClean="0">
                <a:solidFill>
                  <a:schemeClr val="bg1"/>
                </a:solidFill>
                <a:latin typeface="Myriad Pro" pitchFamily="34" charset="0"/>
              </a:rPr>
              <a:t>SHOPPING</a:t>
            </a:r>
            <a:endParaRPr lang="en-US" sz="4000" b="1" dirty="0">
              <a:solidFill>
                <a:schemeClr val="bg1"/>
              </a:solidFill>
              <a:latin typeface="Myriad Pro" pitchFamily="34" charset="0"/>
            </a:endParaRPr>
          </a:p>
        </p:txBody>
      </p:sp>
      <p:sp>
        <p:nvSpPr>
          <p:cNvPr id="42" name="TextBox 41"/>
          <p:cNvSpPr txBox="1"/>
          <p:nvPr/>
        </p:nvSpPr>
        <p:spPr>
          <a:xfrm>
            <a:off x="1276300" y="3793403"/>
            <a:ext cx="722440" cy="830997"/>
          </a:xfrm>
          <a:prstGeom prst="rect">
            <a:avLst/>
          </a:prstGeom>
          <a:noFill/>
        </p:spPr>
        <p:txBody>
          <a:bodyPr wrap="square" rtlCol="0">
            <a:spAutoFit/>
          </a:bodyPr>
          <a:lstStyle/>
          <a:p>
            <a:pPr algn="ctr"/>
            <a:r>
              <a:rPr lang="en-US" sz="4800" b="1" dirty="0">
                <a:solidFill>
                  <a:schemeClr val="bg1"/>
                </a:solidFill>
                <a:latin typeface="Myriad Pro" pitchFamily="34" charset="0"/>
              </a:rPr>
              <a:t>1</a:t>
            </a:r>
          </a:p>
        </p:txBody>
      </p:sp>
      <p:sp>
        <p:nvSpPr>
          <p:cNvPr id="17" name="TextBox 16"/>
          <p:cNvSpPr txBox="1"/>
          <p:nvPr/>
        </p:nvSpPr>
        <p:spPr>
          <a:xfrm>
            <a:off x="2243706" y="109060"/>
            <a:ext cx="730394" cy="707886"/>
          </a:xfrm>
          <a:prstGeom prst="rect">
            <a:avLst/>
          </a:prstGeom>
          <a:noFill/>
        </p:spPr>
        <p:txBody>
          <a:bodyPr wrap="square" rtlCol="0">
            <a:spAutoFit/>
          </a:bodyPr>
          <a:lstStyle/>
          <a:p>
            <a:pPr algn="ctr"/>
            <a:r>
              <a:rPr lang="en-US" sz="4000" b="1" dirty="0">
                <a:solidFill>
                  <a:schemeClr val="bg1"/>
                </a:solidFill>
                <a:latin typeface="Myriad Pro" pitchFamily="34" charset="0"/>
              </a:rPr>
              <a:t>8</a:t>
            </a:r>
          </a:p>
        </p:txBody>
      </p:sp>
    </p:spTree>
    <p:extLst>
      <p:ext uri="{BB962C8B-B14F-4D97-AF65-F5344CB8AC3E}">
        <p14:creationId xmlns:p14="http://schemas.microsoft.com/office/powerpoint/2010/main" val="25262115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0"/>
          <p:cNvGrpSpPr/>
          <p:nvPr/>
        </p:nvGrpSpPr>
        <p:grpSpPr>
          <a:xfrm>
            <a:off x="-1905" y="1905"/>
            <a:ext cx="12192000" cy="1083309"/>
            <a:chOff x="0" y="-3"/>
            <a:chExt cx="12192000" cy="1083309"/>
          </a:xfrm>
        </p:grpSpPr>
        <p:sp>
          <p:nvSpPr>
            <p:cNvPr id="23" name="Round Single Corner Rectangle 22"/>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ound Single Corner Rectangle 24"/>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Round Single Corner Rectangle 31"/>
            <p:cNvSpPr/>
            <p:nvPr/>
          </p:nvSpPr>
          <p:spPr>
            <a:xfrm flipV="1">
              <a:off x="0" y="-3"/>
              <a:ext cx="12014200" cy="914401"/>
            </a:xfrm>
            <a:prstGeom prst="round1Rect">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4" name="Rounded Rectangle 33"/>
          <p:cNvSpPr/>
          <p:nvPr/>
        </p:nvSpPr>
        <p:spPr>
          <a:xfrm>
            <a:off x="576198" y="1069300"/>
            <a:ext cx="502606" cy="502606"/>
          </a:xfrm>
          <a:prstGeom prst="roundRect">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35" name="TextBox 34"/>
          <p:cNvSpPr txBox="1"/>
          <p:nvPr/>
        </p:nvSpPr>
        <p:spPr>
          <a:xfrm>
            <a:off x="628983" y="970383"/>
            <a:ext cx="378723" cy="707886"/>
          </a:xfrm>
          <a:prstGeom prst="rect">
            <a:avLst/>
          </a:prstGeom>
          <a:noFill/>
        </p:spPr>
        <p:txBody>
          <a:bodyPr wrap="square" rtlCol="0">
            <a:spAutoFit/>
          </a:bodyPr>
          <a:lstStyle/>
          <a:p>
            <a:pPr algn="ctr"/>
            <a:r>
              <a:rPr lang="en-US" sz="4000" b="1" dirty="0">
                <a:solidFill>
                  <a:schemeClr val="bg1"/>
                </a:solidFill>
                <a:latin typeface="Myriad Pro" pitchFamily="34" charset="0"/>
              </a:rPr>
              <a:t>4</a:t>
            </a:r>
          </a:p>
        </p:txBody>
      </p:sp>
      <p:sp>
        <p:nvSpPr>
          <p:cNvPr id="39" name="TextBox 38"/>
          <p:cNvSpPr txBox="1"/>
          <p:nvPr/>
        </p:nvSpPr>
        <p:spPr>
          <a:xfrm>
            <a:off x="1131589" y="1033368"/>
            <a:ext cx="11399423" cy="892552"/>
          </a:xfrm>
          <a:prstGeom prst="rect">
            <a:avLst/>
          </a:prstGeom>
          <a:noFill/>
          <a:effectLst/>
        </p:spPr>
        <p:txBody>
          <a:bodyPr wrap="square" rtlCol="0">
            <a:spAutoFit/>
          </a:bodyPr>
          <a:lstStyle/>
          <a:p>
            <a:r>
              <a:rPr lang="en-US" sz="2600" b="1" dirty="0" smtClean="0">
                <a:effectLst>
                  <a:glow rad="88900">
                    <a:schemeClr val="bg1"/>
                  </a:glow>
                </a:effectLst>
                <a:latin typeface="Arial" panose="020B0604020202020204" pitchFamily="34" charset="0"/>
                <a:cs typeface="Arial" panose="020B0604020202020204" pitchFamily="34" charset="0"/>
              </a:rPr>
              <a:t>Work </a:t>
            </a:r>
            <a:r>
              <a:rPr lang="en-US" sz="2600" b="1" dirty="0">
                <a:effectLst>
                  <a:glow rad="88900">
                    <a:schemeClr val="bg1"/>
                  </a:glow>
                </a:effectLst>
                <a:latin typeface="Arial" panose="020B0604020202020204" pitchFamily="34" charset="0"/>
                <a:cs typeface="Arial" panose="020B0604020202020204" pitchFamily="34" charset="0"/>
              </a:rPr>
              <a:t>in pairs. Choose a type of shopping from the list. Discuss and take notes of its advantages and disadvantages.</a:t>
            </a:r>
          </a:p>
        </p:txBody>
      </p:sp>
      <p:sp>
        <p:nvSpPr>
          <p:cNvPr id="15" name="TextBox 14"/>
          <p:cNvSpPr txBox="1"/>
          <p:nvPr/>
        </p:nvSpPr>
        <p:spPr>
          <a:xfrm>
            <a:off x="130630" y="74645"/>
            <a:ext cx="4143902" cy="646331"/>
          </a:xfrm>
          <a:prstGeom prst="rect">
            <a:avLst/>
          </a:prstGeom>
          <a:noFill/>
          <a:effectLst/>
        </p:spPr>
        <p:txBody>
          <a:bodyPr wrap="square" rtlCol="0">
            <a:spAutoFit/>
          </a:bodyPr>
          <a:lstStyle/>
          <a:p>
            <a:r>
              <a:rPr lang="en-US" sz="3600" b="1" dirty="0" smtClean="0">
                <a:effectLst>
                  <a:glow rad="88900">
                    <a:schemeClr val="bg1"/>
                  </a:glow>
                </a:effectLst>
                <a:latin typeface="Arial" panose="020B0604020202020204" pitchFamily="34" charset="0"/>
                <a:cs typeface="Arial" panose="020B0604020202020204" pitchFamily="34" charset="0"/>
              </a:rPr>
              <a:t>PRODUCTION</a:t>
            </a:r>
            <a:endParaRPr lang="en-US" sz="3600" b="1" dirty="0">
              <a:effectLst>
                <a:glow rad="88900">
                  <a:schemeClr val="bg1"/>
                </a:glow>
              </a:effectLst>
              <a:latin typeface="Arial" panose="020B0604020202020204" pitchFamily="34" charset="0"/>
              <a:cs typeface="Arial" panose="020B0604020202020204" pitchFamily="34" charset="0"/>
            </a:endParaRPr>
          </a:p>
        </p:txBody>
      </p:sp>
      <p:sp>
        <p:nvSpPr>
          <p:cNvPr id="16" name="Rectangle 15"/>
          <p:cNvSpPr/>
          <p:nvPr/>
        </p:nvSpPr>
        <p:spPr>
          <a:xfrm>
            <a:off x="4640626" y="4346"/>
            <a:ext cx="3393032" cy="769441"/>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400" b="1" dirty="0" smtClean="0">
                <a:ln w="6600">
                  <a:solidFill>
                    <a:srgbClr val="ED7D31"/>
                  </a:solidFill>
                  <a:prstDash val="solid"/>
                </a:ln>
                <a:solidFill>
                  <a:srgbClr val="FFFFFF"/>
                </a:solidFill>
                <a:effectLst>
                  <a:outerShdw dist="38100" dir="2700000" algn="tl" rotWithShape="0">
                    <a:srgbClr val="ED7D31"/>
                  </a:outerShdw>
                </a:effectLst>
                <a:latin typeface="Calibri" panose="020F0502020204030204"/>
              </a:rPr>
              <a:t>II. WRITING</a:t>
            </a:r>
            <a:endParaRPr kumimoji="0" lang="en-US" sz="4400" b="1" i="0" u="none" strike="noStrike" kern="1200" cap="none" spc="0" normalizeH="0" baseline="0" noProof="0" dirty="0">
              <a:ln w="6600">
                <a:solidFill>
                  <a:srgbClr val="ED7D31"/>
                </a:solidFill>
                <a:prstDash val="solid"/>
              </a:ln>
              <a:solidFill>
                <a:srgbClr val="FFC000"/>
              </a:solidFill>
              <a:effectLst>
                <a:outerShdw dist="38100" dir="2700000" algn="tl" rotWithShape="0">
                  <a:srgbClr val="ED7D31"/>
                </a:outerShdw>
              </a:effectLst>
              <a:uLnTx/>
              <a:uFillTx/>
              <a:latin typeface="Calibri" panose="020F0502020204030204"/>
            </a:endParaRPr>
          </a:p>
        </p:txBody>
      </p:sp>
      <p:sp>
        <p:nvSpPr>
          <p:cNvPr id="22" name="Content Placeholder 2"/>
          <p:cNvSpPr>
            <a:spLocks noGrp="1"/>
          </p:cNvSpPr>
          <p:nvPr>
            <p:ph idx="1"/>
          </p:nvPr>
        </p:nvSpPr>
        <p:spPr>
          <a:xfrm>
            <a:off x="802093" y="2114933"/>
            <a:ext cx="10515600" cy="4351338"/>
          </a:xfrm>
        </p:spPr>
        <p:txBody>
          <a:bodyPr>
            <a:normAutofit/>
          </a:bodyPr>
          <a:lstStyle/>
          <a:p>
            <a:pPr>
              <a:lnSpc>
                <a:spcPct val="200000"/>
              </a:lnSpc>
            </a:pPr>
            <a:r>
              <a:rPr lang="en-US" sz="3000" dirty="0" smtClean="0"/>
              <a:t>1. Shopping online</a:t>
            </a:r>
          </a:p>
          <a:p>
            <a:pPr>
              <a:lnSpc>
                <a:spcPct val="200000"/>
              </a:lnSpc>
            </a:pPr>
            <a:r>
              <a:rPr lang="en-US" sz="3000" dirty="0" smtClean="0"/>
              <a:t>2. Shopping at a supermarket</a:t>
            </a:r>
          </a:p>
          <a:p>
            <a:pPr>
              <a:lnSpc>
                <a:spcPct val="200000"/>
              </a:lnSpc>
            </a:pPr>
            <a:r>
              <a:rPr lang="en-US" sz="3000" dirty="0" smtClean="0"/>
              <a:t>3. Shopping at an open-air market</a:t>
            </a:r>
            <a:endParaRPr lang="en-US" sz="3000" dirty="0"/>
          </a:p>
        </p:txBody>
      </p:sp>
    </p:spTree>
    <p:extLst>
      <p:ext uri="{BB962C8B-B14F-4D97-AF65-F5344CB8AC3E}">
        <p14:creationId xmlns:p14="http://schemas.microsoft.com/office/powerpoint/2010/main" val="20908103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0"/>
          <p:cNvGrpSpPr/>
          <p:nvPr/>
        </p:nvGrpSpPr>
        <p:grpSpPr>
          <a:xfrm>
            <a:off x="-1905" y="1905"/>
            <a:ext cx="12192000" cy="1083309"/>
            <a:chOff x="0" y="-3"/>
            <a:chExt cx="12192000" cy="1083309"/>
          </a:xfrm>
        </p:grpSpPr>
        <p:sp>
          <p:nvSpPr>
            <p:cNvPr id="23" name="Round Single Corner Rectangle 22"/>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ound Single Corner Rectangle 24"/>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Round Single Corner Rectangle 31"/>
            <p:cNvSpPr/>
            <p:nvPr/>
          </p:nvSpPr>
          <p:spPr>
            <a:xfrm flipV="1">
              <a:off x="0" y="-3"/>
              <a:ext cx="12014200" cy="914401"/>
            </a:xfrm>
            <a:prstGeom prst="round1Rect">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4" name="Rounded Rectangle 33"/>
          <p:cNvSpPr/>
          <p:nvPr/>
        </p:nvSpPr>
        <p:spPr>
          <a:xfrm>
            <a:off x="576198" y="1162606"/>
            <a:ext cx="502606" cy="502606"/>
          </a:xfrm>
          <a:prstGeom prst="roundRect">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35" name="TextBox 34"/>
          <p:cNvSpPr txBox="1"/>
          <p:nvPr/>
        </p:nvSpPr>
        <p:spPr>
          <a:xfrm>
            <a:off x="628983" y="1069302"/>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5</a:t>
            </a:r>
          </a:p>
        </p:txBody>
      </p:sp>
      <p:sp>
        <p:nvSpPr>
          <p:cNvPr id="39" name="TextBox 38"/>
          <p:cNvSpPr txBox="1"/>
          <p:nvPr/>
        </p:nvSpPr>
        <p:spPr>
          <a:xfrm>
            <a:off x="1131590" y="1232566"/>
            <a:ext cx="10880706" cy="811411"/>
          </a:xfrm>
          <a:prstGeom prst="rect">
            <a:avLst/>
          </a:prstGeom>
          <a:noFill/>
          <a:effectLst/>
        </p:spPr>
        <p:txBody>
          <a:bodyPr wrap="square" rtlCol="0">
            <a:spAutoFit/>
          </a:bodyPr>
          <a:lstStyle/>
          <a:p>
            <a:pPr algn="just"/>
            <a:r>
              <a:rPr lang="en-US" sz="2600" b="1" dirty="0">
                <a:effectLst>
                  <a:glow rad="88900">
                    <a:schemeClr val="bg1"/>
                  </a:glow>
                </a:effectLst>
                <a:latin typeface="Arial" panose="020B0604020202020204" pitchFamily="34" charset="0"/>
                <a:cs typeface="Arial" panose="020B0604020202020204" pitchFamily="34" charset="0"/>
              </a:rPr>
              <a:t>Write a paragraph (80-100 words) about the advantages or disadvantages of a type of shopping. Use the ideas in 4.</a:t>
            </a:r>
          </a:p>
        </p:txBody>
      </p:sp>
      <p:sp>
        <p:nvSpPr>
          <p:cNvPr id="15" name="TextBox 14"/>
          <p:cNvSpPr txBox="1"/>
          <p:nvPr/>
        </p:nvSpPr>
        <p:spPr>
          <a:xfrm>
            <a:off x="130630" y="74645"/>
            <a:ext cx="4143902" cy="646331"/>
          </a:xfrm>
          <a:prstGeom prst="rect">
            <a:avLst/>
          </a:prstGeom>
          <a:noFill/>
          <a:effectLst/>
        </p:spPr>
        <p:txBody>
          <a:bodyPr wrap="square" rtlCol="0">
            <a:spAutoFit/>
          </a:bodyPr>
          <a:lstStyle/>
          <a:p>
            <a:r>
              <a:rPr lang="en-US" sz="3600" b="1" dirty="0" smtClean="0">
                <a:effectLst>
                  <a:glow rad="88900">
                    <a:schemeClr val="bg1"/>
                  </a:glow>
                </a:effectLst>
                <a:latin typeface="Arial" panose="020B0604020202020204" pitchFamily="34" charset="0"/>
                <a:cs typeface="Arial" panose="020B0604020202020204" pitchFamily="34" charset="0"/>
              </a:rPr>
              <a:t>PRODUCTION</a:t>
            </a:r>
            <a:endParaRPr lang="en-US" sz="3600" b="1" dirty="0">
              <a:effectLst>
                <a:glow rad="88900">
                  <a:schemeClr val="bg1"/>
                </a:glow>
              </a:effectLst>
              <a:latin typeface="Arial" panose="020B0604020202020204" pitchFamily="34" charset="0"/>
              <a:cs typeface="Arial" panose="020B0604020202020204" pitchFamily="34" charset="0"/>
            </a:endParaRPr>
          </a:p>
        </p:txBody>
      </p:sp>
      <p:sp>
        <p:nvSpPr>
          <p:cNvPr id="16" name="Rectangle 15"/>
          <p:cNvSpPr/>
          <p:nvPr/>
        </p:nvSpPr>
        <p:spPr>
          <a:xfrm>
            <a:off x="4640626" y="4346"/>
            <a:ext cx="3393032" cy="769441"/>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400" b="1" dirty="0" smtClean="0">
                <a:ln w="6600">
                  <a:solidFill>
                    <a:srgbClr val="ED7D31"/>
                  </a:solidFill>
                  <a:prstDash val="solid"/>
                </a:ln>
                <a:solidFill>
                  <a:srgbClr val="FFFFFF"/>
                </a:solidFill>
                <a:effectLst>
                  <a:outerShdw dist="38100" dir="2700000" algn="tl" rotWithShape="0">
                    <a:srgbClr val="ED7D31"/>
                  </a:outerShdw>
                </a:effectLst>
                <a:latin typeface="Calibri" panose="020F0502020204030204"/>
              </a:rPr>
              <a:t>II. WRITING</a:t>
            </a:r>
            <a:endParaRPr kumimoji="0" lang="en-US" sz="4400" b="1" i="0" u="none" strike="noStrike" kern="1200" cap="none" spc="0" normalizeH="0" baseline="0" noProof="0" dirty="0">
              <a:ln w="6600">
                <a:solidFill>
                  <a:srgbClr val="ED7D31"/>
                </a:solidFill>
                <a:prstDash val="solid"/>
              </a:ln>
              <a:solidFill>
                <a:srgbClr val="FFC000"/>
              </a:solidFill>
              <a:effectLst>
                <a:outerShdw dist="38100" dir="2700000" algn="tl" rotWithShape="0">
                  <a:srgbClr val="ED7D31"/>
                </a:outerShdw>
              </a:effectLst>
              <a:uLnTx/>
              <a:uFillTx/>
              <a:latin typeface="Calibri" panose="020F0502020204030204"/>
            </a:endParaRPr>
          </a:p>
        </p:txBody>
      </p:sp>
      <p:sp>
        <p:nvSpPr>
          <p:cNvPr id="22" name="Content Placeholder 2"/>
          <p:cNvSpPr>
            <a:spLocks noGrp="1"/>
          </p:cNvSpPr>
          <p:nvPr>
            <p:ph idx="1"/>
          </p:nvPr>
        </p:nvSpPr>
        <p:spPr>
          <a:xfrm>
            <a:off x="628983" y="2191328"/>
            <a:ext cx="9487599" cy="3105190"/>
          </a:xfrm>
        </p:spPr>
        <p:txBody>
          <a:bodyPr/>
          <a:lstStyle/>
          <a:p>
            <a:pPr>
              <a:lnSpc>
                <a:spcPct val="100000"/>
              </a:lnSpc>
            </a:pPr>
            <a:r>
              <a:rPr lang="en-US" b="1" dirty="0" smtClean="0"/>
              <a:t>You can use the suggestions below:</a:t>
            </a:r>
          </a:p>
          <a:p>
            <a:pPr>
              <a:lnSpc>
                <a:spcPct val="100000"/>
              </a:lnSpc>
              <a:buFontTx/>
              <a:buChar char="-"/>
            </a:pPr>
            <a:r>
              <a:rPr lang="en-US" dirty="0" smtClean="0"/>
              <a:t>Shopping…….. </a:t>
            </a:r>
            <a:r>
              <a:rPr lang="en-US" dirty="0"/>
              <a:t>i</a:t>
            </a:r>
            <a:r>
              <a:rPr lang="en-US" dirty="0" smtClean="0"/>
              <a:t>s interesting/ convenient/ safe/ ………</a:t>
            </a:r>
            <a:endParaRPr lang="en-US" dirty="0"/>
          </a:p>
          <a:p>
            <a:pPr marL="0" indent="0">
              <a:lnSpc>
                <a:spcPct val="100000"/>
              </a:lnSpc>
              <a:buNone/>
            </a:pPr>
            <a:r>
              <a:rPr lang="en-US" dirty="0" smtClean="0"/>
              <a:t>Firstly, ……</a:t>
            </a:r>
          </a:p>
          <a:p>
            <a:pPr marL="0" indent="0">
              <a:lnSpc>
                <a:spcPct val="100000"/>
              </a:lnSpc>
              <a:buNone/>
            </a:pPr>
            <a:r>
              <a:rPr lang="en-US" dirty="0" smtClean="0"/>
              <a:t>Secondly, …..</a:t>
            </a:r>
            <a:endParaRPr lang="en-US" dirty="0"/>
          </a:p>
        </p:txBody>
      </p:sp>
      <p:pic>
        <p:nvPicPr>
          <p:cNvPr id="4" name="Picture 3"/>
          <p:cNvPicPr>
            <a:picLocks noChangeAspect="1"/>
          </p:cNvPicPr>
          <p:nvPr/>
        </p:nvPicPr>
        <p:blipFill>
          <a:blip r:embed="rId3"/>
          <a:stretch>
            <a:fillRect/>
          </a:stretch>
        </p:blipFill>
        <p:spPr>
          <a:xfrm>
            <a:off x="5673013" y="3333721"/>
            <a:ext cx="6050034" cy="3524279"/>
          </a:xfrm>
          <a:prstGeom prst="rect">
            <a:avLst/>
          </a:prstGeom>
        </p:spPr>
      </p:pic>
      <p:sp>
        <p:nvSpPr>
          <p:cNvPr id="5" name="TextBox 4"/>
          <p:cNvSpPr txBox="1"/>
          <p:nvPr/>
        </p:nvSpPr>
        <p:spPr>
          <a:xfrm>
            <a:off x="8509591" y="3091125"/>
            <a:ext cx="2596835" cy="1015663"/>
          </a:xfrm>
          <a:prstGeom prst="rect">
            <a:avLst/>
          </a:prstGeom>
          <a:noFill/>
        </p:spPr>
        <p:txBody>
          <a:bodyPr wrap="square" rtlCol="0">
            <a:spAutoFit/>
          </a:bodyPr>
          <a:lstStyle/>
          <a:p>
            <a:r>
              <a:rPr lang="en-US" sz="6000" b="1" i="1" dirty="0" smtClean="0">
                <a:solidFill>
                  <a:schemeClr val="accent6">
                    <a:lumMod val="75000"/>
                  </a:schemeClr>
                </a:solidFill>
                <a:latin typeface=".VnCommercial Script" panose="020B7200000000000000" pitchFamily="34" charset="0"/>
              </a:rPr>
              <a:t>Writing</a:t>
            </a:r>
            <a:endParaRPr lang="en-US" sz="6000" b="1" i="1" dirty="0">
              <a:solidFill>
                <a:schemeClr val="accent6">
                  <a:lumMod val="75000"/>
                </a:schemeClr>
              </a:solidFill>
              <a:latin typeface=".VnCommercial Script" panose="020B7200000000000000" pitchFamily="34" charset="0"/>
            </a:endParaRPr>
          </a:p>
        </p:txBody>
      </p:sp>
    </p:spTree>
    <p:extLst>
      <p:ext uri="{BB962C8B-B14F-4D97-AF65-F5344CB8AC3E}">
        <p14:creationId xmlns:p14="http://schemas.microsoft.com/office/powerpoint/2010/main" val="40581831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0"/>
          <p:cNvGrpSpPr/>
          <p:nvPr/>
        </p:nvGrpSpPr>
        <p:grpSpPr>
          <a:xfrm>
            <a:off x="-1905" y="1905"/>
            <a:ext cx="12192000" cy="1083309"/>
            <a:chOff x="0" y="-3"/>
            <a:chExt cx="12192000" cy="1083309"/>
          </a:xfrm>
        </p:grpSpPr>
        <p:sp>
          <p:nvSpPr>
            <p:cNvPr id="23" name="Round Single Corner Rectangle 22"/>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ound Single Corner Rectangle 24"/>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Round Single Corner Rectangle 31"/>
            <p:cNvSpPr/>
            <p:nvPr/>
          </p:nvSpPr>
          <p:spPr>
            <a:xfrm flipV="1">
              <a:off x="0" y="-3"/>
              <a:ext cx="12014200" cy="914401"/>
            </a:xfrm>
            <a:prstGeom prst="round1Rect">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4" name="Rounded Rectangle 33"/>
          <p:cNvSpPr/>
          <p:nvPr/>
        </p:nvSpPr>
        <p:spPr>
          <a:xfrm>
            <a:off x="576198" y="1162606"/>
            <a:ext cx="502606" cy="502606"/>
          </a:xfrm>
          <a:prstGeom prst="roundRect">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35" name="TextBox 34"/>
          <p:cNvSpPr txBox="1"/>
          <p:nvPr/>
        </p:nvSpPr>
        <p:spPr>
          <a:xfrm>
            <a:off x="628983" y="1069302"/>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5</a:t>
            </a:r>
          </a:p>
        </p:txBody>
      </p:sp>
      <p:sp>
        <p:nvSpPr>
          <p:cNvPr id="39" name="TextBox 38"/>
          <p:cNvSpPr txBox="1"/>
          <p:nvPr/>
        </p:nvSpPr>
        <p:spPr>
          <a:xfrm>
            <a:off x="1131590" y="1232566"/>
            <a:ext cx="9635937" cy="892552"/>
          </a:xfrm>
          <a:prstGeom prst="rect">
            <a:avLst/>
          </a:prstGeom>
          <a:noFill/>
          <a:effectLst/>
        </p:spPr>
        <p:txBody>
          <a:bodyPr wrap="square" rtlCol="0">
            <a:spAutoFit/>
          </a:bodyPr>
          <a:lstStyle/>
          <a:p>
            <a:pPr algn="just"/>
            <a:r>
              <a:rPr lang="en-US" sz="2600" b="1" dirty="0">
                <a:effectLst>
                  <a:glow rad="88900">
                    <a:schemeClr val="bg1"/>
                  </a:glow>
                </a:effectLst>
                <a:latin typeface="Arial" panose="020B0604020202020204" pitchFamily="34" charset="0"/>
                <a:cs typeface="Arial" panose="020B0604020202020204" pitchFamily="34" charset="0"/>
              </a:rPr>
              <a:t>Write a paragraph (80-100 words) about the advantages or disadvantages of a type of shopping. Use the ideas in 4.</a:t>
            </a:r>
          </a:p>
        </p:txBody>
      </p:sp>
      <p:sp>
        <p:nvSpPr>
          <p:cNvPr id="15" name="TextBox 14"/>
          <p:cNvSpPr txBox="1"/>
          <p:nvPr/>
        </p:nvSpPr>
        <p:spPr>
          <a:xfrm>
            <a:off x="130630" y="74645"/>
            <a:ext cx="4143902" cy="646331"/>
          </a:xfrm>
          <a:prstGeom prst="rect">
            <a:avLst/>
          </a:prstGeom>
          <a:noFill/>
          <a:effectLst/>
        </p:spPr>
        <p:txBody>
          <a:bodyPr wrap="square" rtlCol="0">
            <a:spAutoFit/>
          </a:bodyPr>
          <a:lstStyle/>
          <a:p>
            <a:r>
              <a:rPr lang="en-US" sz="3600" b="1" dirty="0" smtClean="0">
                <a:effectLst>
                  <a:glow rad="88900">
                    <a:schemeClr val="bg1"/>
                  </a:glow>
                </a:effectLst>
                <a:latin typeface="Arial" panose="020B0604020202020204" pitchFamily="34" charset="0"/>
                <a:cs typeface="Arial" panose="020B0604020202020204" pitchFamily="34" charset="0"/>
              </a:rPr>
              <a:t>PRODUCTION</a:t>
            </a:r>
            <a:endParaRPr lang="en-US" sz="3600" b="1" dirty="0">
              <a:effectLst>
                <a:glow rad="88900">
                  <a:schemeClr val="bg1"/>
                </a:glow>
              </a:effectLst>
              <a:latin typeface="Arial" panose="020B0604020202020204" pitchFamily="34" charset="0"/>
              <a:cs typeface="Arial" panose="020B0604020202020204" pitchFamily="34" charset="0"/>
            </a:endParaRPr>
          </a:p>
        </p:txBody>
      </p:sp>
      <p:sp>
        <p:nvSpPr>
          <p:cNvPr id="16" name="Rectangle 15"/>
          <p:cNvSpPr/>
          <p:nvPr/>
        </p:nvSpPr>
        <p:spPr>
          <a:xfrm>
            <a:off x="4640626" y="4346"/>
            <a:ext cx="3393032" cy="769441"/>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400" b="1" dirty="0" smtClean="0">
                <a:ln w="6600">
                  <a:solidFill>
                    <a:srgbClr val="ED7D31"/>
                  </a:solidFill>
                  <a:prstDash val="solid"/>
                </a:ln>
                <a:solidFill>
                  <a:srgbClr val="FFFFFF"/>
                </a:solidFill>
                <a:effectLst>
                  <a:outerShdw dist="38100" dir="2700000" algn="tl" rotWithShape="0">
                    <a:srgbClr val="ED7D31"/>
                  </a:outerShdw>
                </a:effectLst>
                <a:latin typeface="Calibri" panose="020F0502020204030204"/>
              </a:rPr>
              <a:t>II. WRITING</a:t>
            </a:r>
            <a:endParaRPr kumimoji="0" lang="en-US" sz="4400" b="1" i="0" u="none" strike="noStrike" kern="1200" cap="none" spc="0" normalizeH="0" baseline="0" noProof="0" dirty="0">
              <a:ln w="6600">
                <a:solidFill>
                  <a:srgbClr val="ED7D31"/>
                </a:solidFill>
                <a:prstDash val="solid"/>
              </a:ln>
              <a:solidFill>
                <a:srgbClr val="FFC000"/>
              </a:solidFill>
              <a:effectLst>
                <a:outerShdw dist="38100" dir="2700000" algn="tl" rotWithShape="0">
                  <a:srgbClr val="ED7D31"/>
                </a:outerShdw>
              </a:effectLst>
              <a:uLnTx/>
              <a:uFillTx/>
              <a:latin typeface="Calibri" panose="020F0502020204030204"/>
            </a:endParaRPr>
          </a:p>
        </p:txBody>
      </p:sp>
      <p:sp>
        <p:nvSpPr>
          <p:cNvPr id="2" name="Content Placeholder 1"/>
          <p:cNvSpPr>
            <a:spLocks noGrp="1"/>
          </p:cNvSpPr>
          <p:nvPr>
            <p:ph idx="1"/>
          </p:nvPr>
        </p:nvSpPr>
        <p:spPr>
          <a:xfrm>
            <a:off x="559892" y="2698372"/>
            <a:ext cx="11068406" cy="4006129"/>
          </a:xfrm>
          <a:solidFill>
            <a:srgbClr val="FBCDCD"/>
          </a:solidFill>
        </p:spPr>
        <p:txBody>
          <a:bodyPr>
            <a:normAutofit/>
          </a:bodyPr>
          <a:lstStyle/>
          <a:p>
            <a:pPr marL="0" indent="0" algn="just">
              <a:lnSpc>
                <a:spcPct val="150000"/>
              </a:lnSpc>
              <a:buNone/>
            </a:pPr>
            <a:r>
              <a:rPr lang="en-US" dirty="0" smtClean="0">
                <a:latin typeface=".VnMonotype corsiva" panose="020B7200000000000000" pitchFamily="34" charset="0"/>
              </a:rPr>
              <a:t>	I </a:t>
            </a:r>
            <a:r>
              <a:rPr lang="en-US" dirty="0">
                <a:latin typeface=".VnMonotype corsiva" panose="020B7200000000000000" pitchFamily="34" charset="0"/>
              </a:rPr>
              <a:t>often go shopping at the open-air market near my house. However, there are some things I don’t like about it. First, it is outdoor. On rainy or hot days, it is uncomfortable to shop. Secondly, the sellers usually ask for a higher price than the value of the goods and you have to bargain. It’s not easy if you don’t know the actual price of an item. Another disadvantage is hygiene. Fresh products like vegetables are often not very clean.</a:t>
            </a:r>
          </a:p>
        </p:txBody>
      </p:sp>
      <p:sp>
        <p:nvSpPr>
          <p:cNvPr id="17" name="TextBox 16"/>
          <p:cNvSpPr txBox="1"/>
          <p:nvPr/>
        </p:nvSpPr>
        <p:spPr>
          <a:xfrm>
            <a:off x="373297" y="1903914"/>
            <a:ext cx="3741503" cy="1015663"/>
          </a:xfrm>
          <a:prstGeom prst="rect">
            <a:avLst/>
          </a:prstGeom>
          <a:noFill/>
        </p:spPr>
        <p:txBody>
          <a:bodyPr wrap="square" rtlCol="0">
            <a:spAutoFit/>
          </a:bodyPr>
          <a:lstStyle/>
          <a:p>
            <a:r>
              <a:rPr lang="en-US" sz="6000" b="1" i="1" dirty="0" smtClean="0">
                <a:solidFill>
                  <a:schemeClr val="accent6">
                    <a:lumMod val="75000"/>
                  </a:schemeClr>
                </a:solidFill>
                <a:latin typeface=".VnCommercial Script" panose="020B7200000000000000" pitchFamily="34" charset="0"/>
              </a:rPr>
              <a:t>Sample writing:</a:t>
            </a:r>
            <a:endParaRPr lang="en-US" sz="6000" b="1" i="1" dirty="0">
              <a:solidFill>
                <a:schemeClr val="accent6">
                  <a:lumMod val="75000"/>
                </a:schemeClr>
              </a:solidFill>
              <a:latin typeface=".VnCommercial Script" panose="020B7200000000000000" pitchFamily="34" charset="0"/>
            </a:endParaRPr>
          </a:p>
        </p:txBody>
      </p:sp>
    </p:spTree>
    <p:extLst>
      <p:ext uri="{BB962C8B-B14F-4D97-AF65-F5344CB8AC3E}">
        <p14:creationId xmlns:p14="http://schemas.microsoft.com/office/powerpoint/2010/main" val="151258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bg/>
                                          </p:spTgt>
                                        </p:tgtEl>
                                        <p:attrNameLst>
                                          <p:attrName>style.visibility</p:attrName>
                                        </p:attrNameLst>
                                      </p:cBhvr>
                                      <p:to>
                                        <p:strVal val="visible"/>
                                      </p:to>
                                    </p:set>
                                    <p:anim calcmode="lin" valueType="num">
                                      <p:cBhvr additive="base">
                                        <p:cTn id="7" dur="500" fill="hold"/>
                                        <p:tgtEl>
                                          <p:spTgt spid="2">
                                            <p:bg/>
                                          </p:spTgt>
                                        </p:tgtEl>
                                        <p:attrNameLst>
                                          <p:attrName>ppt_x</p:attrName>
                                        </p:attrNameLst>
                                      </p:cBhvr>
                                      <p:tavLst>
                                        <p:tav tm="0">
                                          <p:val>
                                            <p:strVal val="#ppt_x"/>
                                          </p:val>
                                        </p:tav>
                                        <p:tav tm="100000">
                                          <p:val>
                                            <p:strVal val="#ppt_x"/>
                                          </p:val>
                                        </p:tav>
                                      </p:tavLst>
                                    </p:anim>
                                    <p:anim calcmode="lin" valueType="num">
                                      <p:cBhvr additive="base">
                                        <p:cTn id="8" dur="500" fill="hold"/>
                                        <p:tgtEl>
                                          <p:spTgt spid="2">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xEl>
                                              <p:pRg st="0" end="0"/>
                                            </p:txEl>
                                          </p:spTgt>
                                        </p:tgtEl>
                                        <p:attrNameLst>
                                          <p:attrName>style.visibility</p:attrName>
                                        </p:attrNameLst>
                                      </p:cBhvr>
                                      <p:to>
                                        <p:strVal val="visible"/>
                                      </p:to>
                                    </p:set>
                                    <p:anim calcmode="lin" valueType="num">
                                      <p:cBhvr additive="base">
                                        <p:cTn id="13"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p:cNvGrpSpPr/>
          <p:nvPr/>
        </p:nvGrpSpPr>
        <p:grpSpPr>
          <a:xfrm>
            <a:off x="-1905" y="1905"/>
            <a:ext cx="12192000" cy="1083309"/>
            <a:chOff x="0" y="-3"/>
            <a:chExt cx="12192000" cy="1083309"/>
          </a:xfrm>
        </p:grpSpPr>
        <p:sp>
          <p:nvSpPr>
            <p:cNvPr id="19" name="Round Single Corner Rectangle 18"/>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ound Single Corner Rectangle 19"/>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ound Single Corner Rectangle 20"/>
            <p:cNvSpPr/>
            <p:nvPr/>
          </p:nvSpPr>
          <p:spPr>
            <a:xfrm flipV="1">
              <a:off x="0" y="-3"/>
              <a:ext cx="12014200" cy="914401"/>
            </a:xfrm>
            <a:prstGeom prst="round1Rect">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2" name="TextBox 11"/>
          <p:cNvSpPr txBox="1"/>
          <p:nvPr/>
        </p:nvSpPr>
        <p:spPr>
          <a:xfrm>
            <a:off x="1131589" y="1331912"/>
            <a:ext cx="10815315" cy="523220"/>
          </a:xfrm>
          <a:prstGeom prst="rect">
            <a:avLst/>
          </a:prstGeom>
          <a:noFill/>
          <a:effectLst/>
        </p:spPr>
        <p:txBody>
          <a:bodyPr wrap="square" rtlCol="0">
            <a:spAutoFit/>
          </a:bodyPr>
          <a:lstStyle/>
          <a:p>
            <a:r>
              <a:rPr lang="en-US" sz="2800" b="1" dirty="0" smtClean="0">
                <a:effectLst>
                  <a:glow rad="88900">
                    <a:schemeClr val="bg1"/>
                  </a:glow>
                </a:effectLst>
                <a:latin typeface="Arial" panose="020B0604020202020204" pitchFamily="34" charset="0"/>
                <a:cs typeface="Arial" panose="020B0604020202020204" pitchFamily="34" charset="0"/>
              </a:rPr>
              <a:t>Wrap-up</a:t>
            </a:r>
            <a:endParaRPr lang="en-US" sz="2800" b="1" dirty="0">
              <a:effectLst>
                <a:glow rad="88900">
                  <a:schemeClr val="bg1"/>
                </a:glow>
              </a:effectLst>
              <a:latin typeface="Arial" panose="020B0604020202020204" pitchFamily="34" charset="0"/>
              <a:cs typeface="Arial" panose="020B0604020202020204" pitchFamily="34" charset="0"/>
            </a:endParaRPr>
          </a:p>
        </p:txBody>
      </p:sp>
      <p:sp>
        <p:nvSpPr>
          <p:cNvPr id="16" name="Rounded Rectangle 15"/>
          <p:cNvSpPr/>
          <p:nvPr/>
        </p:nvSpPr>
        <p:spPr>
          <a:xfrm>
            <a:off x="576198" y="1290971"/>
            <a:ext cx="502606" cy="502606"/>
          </a:xfrm>
          <a:prstGeom prst="roundRect">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628983" y="1188331"/>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1</a:t>
            </a:r>
          </a:p>
        </p:txBody>
      </p:sp>
      <p:sp>
        <p:nvSpPr>
          <p:cNvPr id="11" name="TextBox 10"/>
          <p:cNvSpPr txBox="1"/>
          <p:nvPr/>
        </p:nvSpPr>
        <p:spPr>
          <a:xfrm>
            <a:off x="487067" y="207665"/>
            <a:ext cx="4132696" cy="646331"/>
          </a:xfrm>
          <a:prstGeom prst="rect">
            <a:avLst/>
          </a:prstGeom>
          <a:noFill/>
          <a:effectLst/>
        </p:spPr>
        <p:txBody>
          <a:bodyPr wrap="square" rtlCol="0">
            <a:spAutoFit/>
          </a:bodyPr>
          <a:lstStyle/>
          <a:p>
            <a:r>
              <a:rPr lang="en-US" sz="3600" b="1">
                <a:effectLst>
                  <a:glow rad="88900">
                    <a:schemeClr val="bg1"/>
                  </a:glow>
                </a:effectLst>
                <a:latin typeface="Arial" panose="020B0604020202020204" pitchFamily="34" charset="0"/>
                <a:cs typeface="Arial" panose="020B0604020202020204" pitchFamily="34" charset="0"/>
              </a:rPr>
              <a:t>CONSOLIDATION</a:t>
            </a:r>
            <a:endParaRPr lang="en-US" sz="3600" b="1" dirty="0">
              <a:effectLst>
                <a:glow rad="88900">
                  <a:schemeClr val="bg1"/>
                </a:glow>
              </a:effectLst>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3985D3B7-A40A-4421-9C5F-777653C71BC7}"/>
              </a:ext>
            </a:extLst>
          </p:cNvPr>
          <p:cNvSpPr txBox="1"/>
          <p:nvPr/>
        </p:nvSpPr>
        <p:spPr>
          <a:xfrm>
            <a:off x="1499796" y="2453580"/>
            <a:ext cx="9770226" cy="2031325"/>
          </a:xfrm>
          <a:prstGeom prst="rect">
            <a:avLst/>
          </a:prstGeom>
          <a:noFill/>
        </p:spPr>
        <p:txBody>
          <a:bodyPr wrap="square" rtlCol="0">
            <a:spAutoFit/>
          </a:bodyPr>
          <a:lstStyle/>
          <a:p>
            <a:pPr>
              <a:lnSpc>
                <a:spcPct val="150000"/>
              </a:lnSpc>
            </a:pPr>
            <a:r>
              <a:rPr lang="en-US" sz="2800" dirty="0"/>
              <a:t>What have we learnt in this lesson?</a:t>
            </a:r>
          </a:p>
          <a:p>
            <a:pPr marL="457200" indent="-457200">
              <a:lnSpc>
                <a:spcPct val="150000"/>
              </a:lnSpc>
              <a:buFont typeface="Wingdings" panose="05000000000000000000" pitchFamily="2" charset="2"/>
              <a:buChar char="ü"/>
            </a:pPr>
            <a:r>
              <a:rPr lang="en-US" sz="2800" dirty="0" smtClean="0"/>
              <a:t>Online shopping</a:t>
            </a:r>
            <a:endParaRPr lang="en-US" sz="2800" dirty="0"/>
          </a:p>
          <a:p>
            <a:pPr marL="457200" indent="-457200">
              <a:lnSpc>
                <a:spcPct val="150000"/>
              </a:lnSpc>
              <a:buFont typeface="Wingdings" panose="05000000000000000000" pitchFamily="2" charset="2"/>
              <a:buChar char="ü"/>
            </a:pPr>
            <a:r>
              <a:rPr lang="en-US" sz="2800" dirty="0" smtClean="0"/>
              <a:t>Advantages or disadvantages of a kind of shopping.</a:t>
            </a:r>
            <a:endParaRPr lang="en-US" sz="2800" dirty="0"/>
          </a:p>
        </p:txBody>
      </p:sp>
      <p:pic>
        <p:nvPicPr>
          <p:cNvPr id="2050" name="Picture 2" descr="Recruiting Action Plan Wrap-Up – firecrackers">
            <a:extLst>
              <a:ext uri="{FF2B5EF4-FFF2-40B4-BE49-F238E27FC236}">
                <a16:creationId xmlns:a16="http://schemas.microsoft.com/office/drawing/2014/main" id="{FE7FA83B-BF66-4478-AC2F-3619125C5CD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30588" y="1436567"/>
            <a:ext cx="3203942" cy="21526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572784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p:cNvGrpSpPr/>
          <p:nvPr/>
        </p:nvGrpSpPr>
        <p:grpSpPr>
          <a:xfrm>
            <a:off x="-1905" y="1905"/>
            <a:ext cx="12192000" cy="1083309"/>
            <a:chOff x="0" y="-3"/>
            <a:chExt cx="12192000" cy="1083309"/>
          </a:xfrm>
        </p:grpSpPr>
        <p:sp>
          <p:nvSpPr>
            <p:cNvPr id="19" name="Round Single Corner Rectangle 18"/>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ound Single Corner Rectangle 19"/>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ound Single Corner Rectangle 20"/>
            <p:cNvSpPr/>
            <p:nvPr/>
          </p:nvSpPr>
          <p:spPr>
            <a:xfrm flipV="1">
              <a:off x="0" y="-3"/>
              <a:ext cx="12014200" cy="914401"/>
            </a:xfrm>
            <a:prstGeom prst="round1Rect">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2" name="TextBox 11"/>
          <p:cNvSpPr txBox="1"/>
          <p:nvPr/>
        </p:nvSpPr>
        <p:spPr>
          <a:xfrm>
            <a:off x="1078804" y="1305974"/>
            <a:ext cx="10815315" cy="461665"/>
          </a:xfrm>
          <a:prstGeom prst="rect">
            <a:avLst/>
          </a:prstGeom>
          <a:noFill/>
          <a:effectLst/>
        </p:spPr>
        <p:txBody>
          <a:bodyPr wrap="square" rtlCol="0">
            <a:spAutoFit/>
          </a:bodyPr>
          <a:lstStyle/>
          <a:p>
            <a:r>
              <a:rPr lang="en-US" sz="2400" b="1" dirty="0" err="1" smtClean="0">
                <a:effectLst>
                  <a:glow rad="88900">
                    <a:schemeClr val="bg1"/>
                  </a:glow>
                </a:effectLst>
                <a:latin typeface="Arial" panose="020B0604020202020204" pitchFamily="34" charset="0"/>
                <a:cs typeface="Arial" panose="020B0604020202020204" pitchFamily="34" charset="0"/>
              </a:rPr>
              <a:t>Homeassignment</a:t>
            </a:r>
            <a:endParaRPr lang="en-US" sz="2400" b="1" dirty="0">
              <a:effectLst>
                <a:glow rad="88900">
                  <a:schemeClr val="bg1"/>
                </a:glow>
              </a:effectLst>
              <a:latin typeface="Arial" panose="020B0604020202020204" pitchFamily="34" charset="0"/>
              <a:cs typeface="Arial" panose="020B0604020202020204" pitchFamily="34" charset="0"/>
            </a:endParaRPr>
          </a:p>
        </p:txBody>
      </p:sp>
      <p:sp>
        <p:nvSpPr>
          <p:cNvPr id="16" name="Rounded Rectangle 15"/>
          <p:cNvSpPr/>
          <p:nvPr/>
        </p:nvSpPr>
        <p:spPr>
          <a:xfrm>
            <a:off x="576198" y="1290971"/>
            <a:ext cx="502606" cy="502606"/>
          </a:xfrm>
          <a:prstGeom prst="roundRect">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636603" y="1195393"/>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2</a:t>
            </a:r>
          </a:p>
        </p:txBody>
      </p:sp>
      <p:sp>
        <p:nvSpPr>
          <p:cNvPr id="11" name="TextBox 10"/>
          <p:cNvSpPr txBox="1"/>
          <p:nvPr/>
        </p:nvSpPr>
        <p:spPr>
          <a:xfrm>
            <a:off x="487067" y="207665"/>
            <a:ext cx="4132696" cy="646331"/>
          </a:xfrm>
          <a:prstGeom prst="rect">
            <a:avLst/>
          </a:prstGeom>
          <a:noFill/>
          <a:effectLst/>
        </p:spPr>
        <p:txBody>
          <a:bodyPr wrap="square" rtlCol="0">
            <a:spAutoFit/>
          </a:bodyPr>
          <a:lstStyle/>
          <a:p>
            <a:r>
              <a:rPr lang="en-US" sz="3600" b="1">
                <a:effectLst>
                  <a:glow rad="88900">
                    <a:schemeClr val="bg1"/>
                  </a:glow>
                </a:effectLst>
                <a:latin typeface="Arial" panose="020B0604020202020204" pitchFamily="34" charset="0"/>
                <a:cs typeface="Arial" panose="020B0604020202020204" pitchFamily="34" charset="0"/>
              </a:rPr>
              <a:t>CONSOLIDATION</a:t>
            </a:r>
            <a:endParaRPr lang="en-US" sz="3600" b="1" dirty="0">
              <a:effectLst>
                <a:glow rad="88900">
                  <a:schemeClr val="bg1"/>
                </a:glow>
              </a:effectLst>
              <a:latin typeface="Arial" panose="020B0604020202020204" pitchFamily="34" charset="0"/>
              <a:cs typeface="Arial" panose="020B0604020202020204" pitchFamily="34" charset="0"/>
            </a:endParaRPr>
          </a:p>
        </p:txBody>
      </p:sp>
      <p:sp>
        <p:nvSpPr>
          <p:cNvPr id="2" name="TextBox 1"/>
          <p:cNvSpPr txBox="1"/>
          <p:nvPr/>
        </p:nvSpPr>
        <p:spPr>
          <a:xfrm>
            <a:off x="702074" y="1998857"/>
            <a:ext cx="9710889" cy="2677656"/>
          </a:xfrm>
          <a:prstGeom prst="rect">
            <a:avLst/>
          </a:prstGeom>
          <a:noFill/>
        </p:spPr>
        <p:txBody>
          <a:bodyPr wrap="square" rtlCol="0">
            <a:spAutoFit/>
          </a:bodyPr>
          <a:lstStyle/>
          <a:p>
            <a:pPr marL="457200" indent="-457200">
              <a:lnSpc>
                <a:spcPct val="150000"/>
              </a:lnSpc>
              <a:buFontTx/>
              <a:buChar char="-"/>
            </a:pPr>
            <a:r>
              <a:rPr lang="en-US" sz="2800" dirty="0" smtClean="0"/>
              <a:t>Learn the new words by heart.</a:t>
            </a:r>
          </a:p>
          <a:p>
            <a:pPr marL="457200" indent="-457200">
              <a:lnSpc>
                <a:spcPct val="150000"/>
              </a:lnSpc>
              <a:buFontTx/>
              <a:buChar char="-"/>
            </a:pPr>
            <a:r>
              <a:rPr lang="en-US" sz="2800" dirty="0" smtClean="0"/>
              <a:t> Rewrite the paragraph about the advantages or disadvantages of a type of shopping.</a:t>
            </a:r>
          </a:p>
          <a:p>
            <a:pPr marL="457200" indent="-457200">
              <a:lnSpc>
                <a:spcPct val="150000"/>
              </a:lnSpc>
              <a:buFontTx/>
              <a:buChar char="-"/>
            </a:pPr>
            <a:r>
              <a:rPr lang="en-US" sz="2800" smtClean="0"/>
              <a:t>Do </a:t>
            </a:r>
            <a:r>
              <a:rPr lang="en-US" sz="2800"/>
              <a:t>Exercise ………..page ……Unit </a:t>
            </a:r>
            <a:r>
              <a:rPr lang="en-US" sz="2800" smtClean="0"/>
              <a:t>8/Workbook</a:t>
            </a:r>
            <a:endParaRPr lang="en-US" sz="2800"/>
          </a:p>
        </p:txBody>
      </p:sp>
      <p:pic>
        <p:nvPicPr>
          <p:cNvPr id="9" name="Picture 8">
            <a:extLst>
              <a:ext uri="{FF2B5EF4-FFF2-40B4-BE49-F238E27FC236}">
                <a16:creationId xmlns:a16="http://schemas.microsoft.com/office/drawing/2014/main" id="{03BC39F2-4045-47C3-BEE7-34D157487839}"/>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0" b="100000" l="13736" r="86264"/>
                    </a14:imgEffect>
                  </a14:imgLayer>
                </a14:imgProps>
              </a:ext>
              <a:ext uri="{28A0092B-C50C-407E-A947-70E740481C1C}">
                <a14:useLocalDpi xmlns:a14="http://schemas.microsoft.com/office/drawing/2010/main" val="0"/>
              </a:ext>
            </a:extLst>
          </a:blip>
          <a:stretch>
            <a:fillRect/>
          </a:stretch>
        </p:blipFill>
        <p:spPr>
          <a:xfrm>
            <a:off x="8072365" y="3583179"/>
            <a:ext cx="4249429" cy="2965261"/>
          </a:xfrm>
          <a:prstGeom prst="rect">
            <a:avLst/>
          </a:prstGeom>
        </p:spPr>
      </p:pic>
    </p:spTree>
    <p:extLst>
      <p:ext uri="{BB962C8B-B14F-4D97-AF65-F5344CB8AC3E}">
        <p14:creationId xmlns:p14="http://schemas.microsoft.com/office/powerpoint/2010/main" val="38795796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0" y="1905"/>
            <a:ext cx="12192000" cy="1083309"/>
            <a:chOff x="0" y="-3"/>
            <a:chExt cx="12192000" cy="1083309"/>
          </a:xfrm>
        </p:grpSpPr>
        <p:sp>
          <p:nvSpPr>
            <p:cNvPr id="5" name="Round Single Corner Rectangle 4"/>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ound Single Corner Rectangle 5"/>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ound Single Corner Rectangle 6"/>
            <p:cNvSpPr/>
            <p:nvPr/>
          </p:nvSpPr>
          <p:spPr>
            <a:xfrm flipV="1">
              <a:off x="0" y="-3"/>
              <a:ext cx="12014200" cy="914401"/>
            </a:xfrm>
            <a:prstGeom prst="round1Rect">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8" name="TextBox 7">
            <a:extLst>
              <a:ext uri="{FF2B5EF4-FFF2-40B4-BE49-F238E27FC236}">
                <a16:creationId xmlns:a16="http://schemas.microsoft.com/office/drawing/2014/main" id="{3620506D-D0FB-4364-9BF0-303257236434}"/>
              </a:ext>
            </a:extLst>
          </p:cNvPr>
          <p:cNvSpPr txBox="1"/>
          <p:nvPr/>
        </p:nvSpPr>
        <p:spPr>
          <a:xfrm>
            <a:off x="487067" y="208434"/>
            <a:ext cx="4132696" cy="646331"/>
          </a:xfrm>
          <a:prstGeom prst="rect">
            <a:avLst/>
          </a:prstGeom>
          <a:noFill/>
          <a:effectLst/>
        </p:spPr>
        <p:txBody>
          <a:bodyPr wrap="square" rtlCol="0">
            <a:spAutoFit/>
          </a:bodyPr>
          <a:lstStyle/>
          <a:p>
            <a:r>
              <a:rPr lang="en-US" sz="3600" b="1" dirty="0">
                <a:effectLst>
                  <a:glow rad="88900">
                    <a:schemeClr val="bg1"/>
                  </a:glow>
                </a:effectLst>
                <a:latin typeface="Arial" panose="020B0604020202020204" pitchFamily="34" charset="0"/>
                <a:cs typeface="Arial" panose="020B0604020202020204" pitchFamily="34" charset="0"/>
              </a:rPr>
              <a:t>WARM-UP</a:t>
            </a:r>
          </a:p>
        </p:txBody>
      </p:sp>
      <p:sp>
        <p:nvSpPr>
          <p:cNvPr id="15" name="Rectangle 14"/>
          <p:cNvSpPr/>
          <p:nvPr/>
        </p:nvSpPr>
        <p:spPr>
          <a:xfrm>
            <a:off x="3784922" y="7452"/>
            <a:ext cx="5906387" cy="923330"/>
          </a:xfrm>
          <a:prstGeom prst="rect">
            <a:avLst/>
          </a:prstGeom>
          <a:noFill/>
        </p:spPr>
        <p:txBody>
          <a:bodyPr wrap="square" lIns="91440" tIns="45720" rIns="91440" bIns="45720">
            <a:spAutoFit/>
          </a:bodyPr>
          <a:lstStyle/>
          <a:p>
            <a:pPr algn="ctr"/>
            <a:r>
              <a:rPr lang="en-US" sz="5400" b="1" dirty="0" smtClean="0">
                <a:ln w="6600">
                  <a:solidFill>
                    <a:schemeClr val="accent2"/>
                  </a:solidFill>
                  <a:prstDash val="solid"/>
                </a:ln>
                <a:solidFill>
                  <a:srgbClr val="FFFFFF"/>
                </a:solidFill>
                <a:effectLst>
                  <a:outerShdw dist="38100" dir="2700000" algn="tl" rotWithShape="0">
                    <a:schemeClr val="accent2"/>
                  </a:outerShdw>
                </a:effectLst>
              </a:rPr>
              <a:t>CHATTING</a:t>
            </a:r>
            <a:endParaRPr lang="en-US" sz="5400" b="1" cap="none" spc="0" dirty="0">
              <a:ln w="6600">
                <a:solidFill>
                  <a:schemeClr val="accent2"/>
                </a:solidFill>
                <a:prstDash val="solid"/>
              </a:ln>
              <a:solidFill>
                <a:srgbClr val="FFFFFF"/>
              </a:solidFill>
              <a:effectLst>
                <a:outerShdw dist="38100" dir="2700000" algn="tl" rotWithShape="0">
                  <a:schemeClr val="accent2"/>
                </a:outerShdw>
              </a:effectLst>
            </a:endParaRPr>
          </a:p>
        </p:txBody>
      </p:sp>
      <p:sp>
        <p:nvSpPr>
          <p:cNvPr id="9" name="Content Placeholder 2"/>
          <p:cNvSpPr>
            <a:spLocks noGrp="1"/>
          </p:cNvSpPr>
          <p:nvPr>
            <p:ph idx="1"/>
          </p:nvPr>
        </p:nvSpPr>
        <p:spPr>
          <a:xfrm>
            <a:off x="3090307" y="1407927"/>
            <a:ext cx="7649227" cy="1248915"/>
          </a:xfrm>
        </p:spPr>
        <p:txBody>
          <a:bodyPr>
            <a:normAutofit/>
          </a:bodyPr>
          <a:lstStyle/>
          <a:p>
            <a:pPr algn="just">
              <a:lnSpc>
                <a:spcPct val="100000"/>
              </a:lnSpc>
            </a:pPr>
            <a:r>
              <a:rPr lang="en-US" sz="3200" dirty="0" smtClean="0"/>
              <a:t>Have you ever shopped online?</a:t>
            </a:r>
          </a:p>
          <a:p>
            <a:pPr algn="just">
              <a:lnSpc>
                <a:spcPct val="100000"/>
              </a:lnSpc>
            </a:pPr>
            <a:r>
              <a:rPr lang="en-US" sz="3200" dirty="0" smtClean="0"/>
              <a:t>What do you need to shop online?</a:t>
            </a:r>
            <a:endParaRPr lang="en-US" sz="2400" dirty="0"/>
          </a:p>
        </p:txBody>
      </p:sp>
      <p:pic>
        <p:nvPicPr>
          <p:cNvPr id="3" name="Picture 2"/>
          <p:cNvPicPr>
            <a:picLocks noChangeAspect="1"/>
          </p:cNvPicPr>
          <p:nvPr/>
        </p:nvPicPr>
        <p:blipFill>
          <a:blip r:embed="rId2"/>
          <a:stretch>
            <a:fillRect/>
          </a:stretch>
        </p:blipFill>
        <p:spPr>
          <a:xfrm>
            <a:off x="3250454" y="2743200"/>
            <a:ext cx="5915025" cy="3943350"/>
          </a:xfrm>
          <a:prstGeom prst="rect">
            <a:avLst/>
          </a:prstGeom>
        </p:spPr>
      </p:pic>
    </p:spTree>
    <p:extLst>
      <p:ext uri="{BB962C8B-B14F-4D97-AF65-F5344CB8AC3E}">
        <p14:creationId xmlns:p14="http://schemas.microsoft.com/office/powerpoint/2010/main" val="4644214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additive="base">
                                        <p:cTn id="7"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xEl>
                                              <p:pRg st="1" end="1"/>
                                            </p:txEl>
                                          </p:spTgt>
                                        </p:tgtEl>
                                        <p:attrNameLst>
                                          <p:attrName>style.visibility</p:attrName>
                                        </p:attrNameLst>
                                      </p:cBhvr>
                                      <p:to>
                                        <p:strVal val="visible"/>
                                      </p:to>
                                    </p:set>
                                    <p:anim calcmode="lin" valueType="num">
                                      <p:cBhvr additive="base">
                                        <p:cTn id="13" dur="500" fill="hold"/>
                                        <p:tgtEl>
                                          <p:spTgt spid="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p:cNvGrpSpPr/>
          <p:nvPr/>
        </p:nvGrpSpPr>
        <p:grpSpPr>
          <a:xfrm>
            <a:off x="-1905" y="1905"/>
            <a:ext cx="12192000" cy="1083309"/>
            <a:chOff x="0" y="-3"/>
            <a:chExt cx="12192000" cy="1083309"/>
          </a:xfrm>
        </p:grpSpPr>
        <p:sp>
          <p:nvSpPr>
            <p:cNvPr id="20" name="Round Single Corner Rectangle 19"/>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ound Single Corner Rectangle 20"/>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ound Single Corner Rectangle 21"/>
            <p:cNvSpPr/>
            <p:nvPr/>
          </p:nvSpPr>
          <p:spPr>
            <a:xfrm flipV="1">
              <a:off x="0" y="-3"/>
              <a:ext cx="12014200" cy="914401"/>
            </a:xfrm>
            <a:prstGeom prst="round1Rect">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7" name="Google Shape;1881;p31"/>
          <p:cNvSpPr txBox="1">
            <a:spLocks/>
          </p:cNvSpPr>
          <p:nvPr/>
        </p:nvSpPr>
        <p:spPr>
          <a:xfrm>
            <a:off x="-490293" y="2048282"/>
            <a:ext cx="5760980" cy="657441"/>
          </a:xfrm>
          <a:prstGeom prst="rect">
            <a:avLst/>
          </a:prstGeom>
          <a:noFill/>
          <a:ln>
            <a:noFill/>
          </a:ln>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4000" b="1" dirty="0">
                <a:solidFill>
                  <a:srgbClr val="AD4F0F"/>
                </a:solidFill>
              </a:rPr>
              <a:t>a</a:t>
            </a:r>
            <a:r>
              <a:rPr lang="en-US" sz="4000" b="1" dirty="0" smtClean="0">
                <a:solidFill>
                  <a:srgbClr val="AD4F0F"/>
                </a:solidFill>
              </a:rPr>
              <a:t>ccess (n)</a:t>
            </a:r>
            <a:endParaRPr lang="en-US" sz="4000" b="1" dirty="0">
              <a:solidFill>
                <a:srgbClr val="AD4F0F"/>
              </a:solidFill>
              <a:cs typeface="Calibri" panose="020F0502020204030204" pitchFamily="34" charset="0"/>
            </a:endParaRPr>
          </a:p>
        </p:txBody>
      </p:sp>
      <p:sp>
        <p:nvSpPr>
          <p:cNvPr id="12" name="Rectangle 11"/>
          <p:cNvSpPr/>
          <p:nvPr/>
        </p:nvSpPr>
        <p:spPr>
          <a:xfrm>
            <a:off x="281189" y="3673891"/>
            <a:ext cx="4050892" cy="584775"/>
          </a:xfrm>
          <a:prstGeom prst="rect">
            <a:avLst/>
          </a:prstGeom>
        </p:spPr>
        <p:txBody>
          <a:bodyPr wrap="square">
            <a:spAutoFit/>
          </a:bodyPr>
          <a:lstStyle/>
          <a:p>
            <a:pPr lvl="0" algn="ctr"/>
            <a:r>
              <a:rPr lang="en-US" sz="3200" dirty="0" err="1" smtClean="0"/>
              <a:t>Quyền</a:t>
            </a:r>
            <a:r>
              <a:rPr lang="en-US" sz="3200" dirty="0" smtClean="0"/>
              <a:t> </a:t>
            </a:r>
            <a:r>
              <a:rPr lang="en-US" sz="3200" dirty="0" err="1" smtClean="0"/>
              <a:t>truy</a:t>
            </a:r>
            <a:r>
              <a:rPr lang="en-US" sz="3200" dirty="0" smtClean="0"/>
              <a:t> </a:t>
            </a:r>
            <a:r>
              <a:rPr lang="en-US" sz="3200" dirty="0" err="1" smtClean="0"/>
              <a:t>cập</a:t>
            </a:r>
            <a:r>
              <a:rPr lang="en-US" sz="3200" dirty="0" smtClean="0"/>
              <a:t> </a:t>
            </a:r>
            <a:r>
              <a:rPr lang="en-US" sz="3200" dirty="0" err="1" smtClean="0"/>
              <a:t>vào</a:t>
            </a:r>
            <a:endParaRPr lang="en-US" sz="3200" dirty="0"/>
          </a:p>
        </p:txBody>
      </p:sp>
      <p:sp>
        <p:nvSpPr>
          <p:cNvPr id="2" name="Rectangle 1"/>
          <p:cNvSpPr/>
          <p:nvPr/>
        </p:nvSpPr>
        <p:spPr>
          <a:xfrm>
            <a:off x="1456177" y="3008667"/>
            <a:ext cx="1700914" cy="584775"/>
          </a:xfrm>
          <a:prstGeom prst="rect">
            <a:avLst/>
          </a:prstGeom>
        </p:spPr>
        <p:txBody>
          <a:bodyPr wrap="none">
            <a:spAutoFit/>
          </a:bodyPr>
          <a:lstStyle/>
          <a:p>
            <a:pPr algn="ctr"/>
            <a:r>
              <a:rPr lang="en-US" sz="3200" b="1" dirty="0">
                <a:solidFill>
                  <a:schemeClr val="accent5">
                    <a:lumMod val="50000"/>
                  </a:schemeClr>
                </a:solidFill>
              </a:rPr>
              <a:t>/ˈ</a:t>
            </a:r>
            <a:r>
              <a:rPr lang="en-US" sz="3200" b="1" dirty="0" err="1">
                <a:solidFill>
                  <a:schemeClr val="accent5">
                    <a:lumMod val="50000"/>
                  </a:schemeClr>
                </a:solidFill>
              </a:rPr>
              <a:t>ækses</a:t>
            </a:r>
            <a:r>
              <a:rPr lang="en-US" sz="3200" b="1" dirty="0">
                <a:solidFill>
                  <a:schemeClr val="accent5">
                    <a:lumMod val="50000"/>
                  </a:schemeClr>
                </a:solidFill>
              </a:rPr>
              <a:t>/</a:t>
            </a:r>
          </a:p>
        </p:txBody>
      </p:sp>
      <p:sp>
        <p:nvSpPr>
          <p:cNvPr id="15" name="TextBox 14"/>
          <p:cNvSpPr txBox="1"/>
          <p:nvPr/>
        </p:nvSpPr>
        <p:spPr>
          <a:xfrm>
            <a:off x="487067" y="135939"/>
            <a:ext cx="4132696" cy="646331"/>
          </a:xfrm>
          <a:prstGeom prst="rect">
            <a:avLst/>
          </a:prstGeom>
          <a:noFill/>
          <a:effectLst/>
        </p:spPr>
        <p:txBody>
          <a:bodyPr wrap="square" rtlCol="0">
            <a:spAutoFit/>
          </a:bodyPr>
          <a:lstStyle/>
          <a:p>
            <a:r>
              <a:rPr lang="en-US" sz="3600" b="1" dirty="0">
                <a:effectLst>
                  <a:glow rad="88900">
                    <a:schemeClr val="bg1"/>
                  </a:glow>
                </a:effectLst>
                <a:latin typeface="Arial" panose="020B0604020202020204" pitchFamily="34" charset="0"/>
                <a:cs typeface="Arial" panose="020B0604020202020204" pitchFamily="34" charset="0"/>
              </a:rPr>
              <a:t>PRESENTATION</a:t>
            </a:r>
          </a:p>
        </p:txBody>
      </p:sp>
      <p:sp>
        <p:nvSpPr>
          <p:cNvPr id="4" name="Rectangle 3"/>
          <p:cNvSpPr/>
          <p:nvPr/>
        </p:nvSpPr>
        <p:spPr>
          <a:xfrm>
            <a:off x="5532582" y="7452"/>
            <a:ext cx="4158727" cy="923330"/>
          </a:xfrm>
          <a:prstGeom prst="rect">
            <a:avLst/>
          </a:prstGeom>
          <a:noFill/>
        </p:spPr>
        <p:txBody>
          <a:bodyPr wrap="square" lIns="91440" tIns="45720" rIns="91440" bIns="45720">
            <a:spAutoFit/>
          </a:bodyPr>
          <a:lstStyle/>
          <a:p>
            <a:pPr algn="ctr"/>
            <a:r>
              <a:rPr lang="en-US" sz="5400" b="1" dirty="0" smtClean="0">
                <a:ln w="6600">
                  <a:solidFill>
                    <a:schemeClr val="accent2"/>
                  </a:solidFill>
                  <a:prstDash val="solid"/>
                </a:ln>
                <a:solidFill>
                  <a:srgbClr val="FFFFFF"/>
                </a:solidFill>
                <a:effectLst>
                  <a:outerShdw dist="38100" dir="2700000" algn="tl" rotWithShape="0">
                    <a:schemeClr val="accent2"/>
                  </a:outerShdw>
                </a:effectLst>
              </a:rPr>
              <a:t>VOCABULARY</a:t>
            </a:r>
            <a:endParaRPr lang="en-US" sz="5400" b="1" cap="none" spc="0" dirty="0">
              <a:ln w="6600">
                <a:solidFill>
                  <a:schemeClr val="accent2"/>
                </a:solidFill>
                <a:prstDash val="solid"/>
              </a:ln>
              <a:solidFill>
                <a:srgbClr val="FFFFFF"/>
              </a:solidFill>
              <a:effectLst>
                <a:outerShdw dist="38100" dir="2700000" algn="tl" rotWithShape="0">
                  <a:schemeClr val="accent2"/>
                </a:outerShdw>
              </a:effectLst>
            </a:endParaRPr>
          </a:p>
        </p:txBody>
      </p:sp>
      <p:pic>
        <p:nvPicPr>
          <p:cNvPr id="6" name="Picture 5"/>
          <p:cNvPicPr>
            <a:picLocks noChangeAspect="1"/>
          </p:cNvPicPr>
          <p:nvPr/>
        </p:nvPicPr>
        <p:blipFill>
          <a:blip r:embed="rId5"/>
          <a:stretch>
            <a:fillRect/>
          </a:stretch>
        </p:blipFill>
        <p:spPr>
          <a:xfrm>
            <a:off x="4165844" y="1660223"/>
            <a:ext cx="7779170" cy="4377307"/>
          </a:xfrm>
          <a:prstGeom prst="rect">
            <a:avLst/>
          </a:prstGeom>
        </p:spPr>
      </p:pic>
      <p:pic>
        <p:nvPicPr>
          <p:cNvPr id="8" name="access">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959700" y="4339115"/>
            <a:ext cx="693868" cy="693868"/>
          </a:xfrm>
          <a:prstGeom prst="rect">
            <a:avLst/>
          </a:prstGeom>
        </p:spPr>
      </p:pic>
    </p:spTree>
    <p:extLst>
      <p:ext uri="{BB962C8B-B14F-4D97-AF65-F5344CB8AC3E}">
        <p14:creationId xmlns:p14="http://schemas.microsoft.com/office/powerpoint/2010/main" val="3928060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up)">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3" restart="whenNotActive" fill="hold" evtFilter="cancelBubble" nodeType="interactiveSeq">
                <p:stCondLst>
                  <p:cond evt="onClick" delay="0">
                    <p:tgtEl>
                      <p:spTgt spid="8"/>
                    </p:tgtEl>
                  </p:cond>
                </p:stCondLst>
                <p:endSync evt="end" delay="0">
                  <p:rtn val="all"/>
                </p:endSync>
                <p:childTnLst>
                  <p:par>
                    <p:cTn id="14" fill="hold">
                      <p:stCondLst>
                        <p:cond delay="0"/>
                      </p:stCondLst>
                      <p:childTnLst>
                        <p:par>
                          <p:cTn id="15" fill="hold">
                            <p:stCondLst>
                              <p:cond delay="0"/>
                            </p:stCondLst>
                            <p:childTnLst>
                              <p:par>
                                <p:cTn id="16" presetID="1" presetClass="mediacall" presetSubtype="0" fill="hold" nodeType="clickEffect">
                                  <p:stCondLst>
                                    <p:cond delay="0"/>
                                  </p:stCondLst>
                                  <p:childTnLst>
                                    <p:cmd type="call" cmd="playFrom(0.0)">
                                      <p:cBhvr>
                                        <p:cTn id="17" dur="1104" fill="hold"/>
                                        <p:tgtEl>
                                          <p:spTgt spid="8"/>
                                        </p:tgtEl>
                                      </p:cBhvr>
                                    </p:cmd>
                                  </p:childTnLst>
                                </p:cTn>
                              </p:par>
                            </p:childTnLst>
                          </p:cTn>
                        </p:par>
                      </p:childTnLst>
                    </p:cTn>
                  </p:par>
                </p:childTnLst>
              </p:cTn>
              <p:nextCondLst>
                <p:cond evt="onClick" delay="0">
                  <p:tgtEl>
                    <p:spTgt spid="8"/>
                  </p:tgtEl>
                </p:cond>
              </p:nextCondLst>
            </p:seq>
            <p:audio>
              <p:cMediaNode vol="80000">
                <p:cTn id="18" fill="hold" display="0">
                  <p:stCondLst>
                    <p:cond delay="indefinite"/>
                  </p:stCondLst>
                  <p:endCondLst>
                    <p:cond evt="onStopAudio" delay="0">
                      <p:tgtEl>
                        <p:sldTgt/>
                      </p:tgtEl>
                    </p:cond>
                  </p:endCondLst>
                </p:cTn>
                <p:tgtEl>
                  <p:spTgt spid="8"/>
                </p:tgtEl>
              </p:cMediaNode>
            </p:audio>
          </p:childTnLst>
        </p:cTn>
      </p:par>
    </p:tnLst>
    <p:bldLst>
      <p:bldP spid="7"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p:cNvGrpSpPr/>
          <p:nvPr/>
        </p:nvGrpSpPr>
        <p:grpSpPr>
          <a:xfrm>
            <a:off x="-1905" y="1905"/>
            <a:ext cx="12192000" cy="1083309"/>
            <a:chOff x="0" y="-3"/>
            <a:chExt cx="12192000" cy="1083309"/>
          </a:xfrm>
        </p:grpSpPr>
        <p:sp>
          <p:nvSpPr>
            <p:cNvPr id="20" name="Round Single Corner Rectangle 19"/>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ound Single Corner Rectangle 20"/>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ound Single Corner Rectangle 21"/>
            <p:cNvSpPr/>
            <p:nvPr/>
          </p:nvSpPr>
          <p:spPr>
            <a:xfrm flipV="1">
              <a:off x="0" y="-3"/>
              <a:ext cx="12014200" cy="914401"/>
            </a:xfrm>
            <a:prstGeom prst="round1Rect">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7" name="Google Shape;1881;p31"/>
          <p:cNvSpPr txBox="1">
            <a:spLocks/>
          </p:cNvSpPr>
          <p:nvPr/>
        </p:nvSpPr>
        <p:spPr>
          <a:xfrm>
            <a:off x="-443640" y="2148393"/>
            <a:ext cx="5760980" cy="657441"/>
          </a:xfrm>
          <a:prstGeom prst="rect">
            <a:avLst/>
          </a:prstGeom>
          <a:noFill/>
          <a:ln>
            <a:noFill/>
          </a:ln>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4000" b="1" dirty="0">
                <a:solidFill>
                  <a:srgbClr val="AD4F0F"/>
                </a:solidFill>
              </a:rPr>
              <a:t>p</a:t>
            </a:r>
            <a:r>
              <a:rPr lang="en-US" sz="4000" b="1" dirty="0" smtClean="0">
                <a:solidFill>
                  <a:srgbClr val="AD4F0F"/>
                </a:solidFill>
              </a:rPr>
              <a:t>urchase </a:t>
            </a:r>
            <a:r>
              <a:rPr lang="en-US" sz="4000" b="1" dirty="0" smtClean="0">
                <a:solidFill>
                  <a:srgbClr val="AD4F0F"/>
                </a:solidFill>
                <a:cs typeface="Calibri" panose="020F0502020204030204" pitchFamily="34" charset="0"/>
              </a:rPr>
              <a:t>(v)</a:t>
            </a:r>
            <a:endParaRPr lang="en-US" sz="4000" b="1" dirty="0">
              <a:solidFill>
                <a:srgbClr val="AD4F0F"/>
              </a:solidFill>
              <a:cs typeface="Calibri" panose="020F0502020204030204" pitchFamily="34" charset="0"/>
            </a:endParaRPr>
          </a:p>
        </p:txBody>
      </p:sp>
      <p:sp>
        <p:nvSpPr>
          <p:cNvPr id="12" name="Rectangle 11"/>
          <p:cNvSpPr/>
          <p:nvPr/>
        </p:nvSpPr>
        <p:spPr>
          <a:xfrm>
            <a:off x="-11801" y="3662983"/>
            <a:ext cx="4897301" cy="584775"/>
          </a:xfrm>
          <a:prstGeom prst="rect">
            <a:avLst/>
          </a:prstGeom>
        </p:spPr>
        <p:txBody>
          <a:bodyPr wrap="square">
            <a:spAutoFit/>
          </a:bodyPr>
          <a:lstStyle/>
          <a:p>
            <a:pPr lvl="0" algn="ctr"/>
            <a:r>
              <a:rPr lang="en-US" sz="3200" dirty="0" err="1"/>
              <a:t>M</a:t>
            </a:r>
            <a:r>
              <a:rPr lang="en-US" sz="3200" dirty="0" err="1" smtClean="0"/>
              <a:t>ua</a:t>
            </a:r>
            <a:r>
              <a:rPr lang="en-US" sz="3200" dirty="0" smtClean="0"/>
              <a:t> </a:t>
            </a:r>
            <a:r>
              <a:rPr lang="en-US" sz="3200" dirty="0" err="1" smtClean="0"/>
              <a:t>sắm</a:t>
            </a:r>
            <a:endParaRPr lang="en-US" sz="3200" dirty="0"/>
          </a:p>
        </p:txBody>
      </p:sp>
      <p:sp>
        <p:nvSpPr>
          <p:cNvPr id="2" name="Rectangle 1"/>
          <p:cNvSpPr/>
          <p:nvPr/>
        </p:nvSpPr>
        <p:spPr>
          <a:xfrm>
            <a:off x="1418406" y="3008667"/>
            <a:ext cx="1776448" cy="584775"/>
          </a:xfrm>
          <a:prstGeom prst="rect">
            <a:avLst/>
          </a:prstGeom>
        </p:spPr>
        <p:txBody>
          <a:bodyPr wrap="none">
            <a:spAutoFit/>
          </a:bodyPr>
          <a:lstStyle/>
          <a:p>
            <a:pPr algn="ctr"/>
            <a:r>
              <a:rPr lang="en-US" sz="3200" b="1" dirty="0" smtClean="0">
                <a:solidFill>
                  <a:schemeClr val="accent5">
                    <a:lumMod val="50000"/>
                  </a:schemeClr>
                </a:solidFill>
              </a:rPr>
              <a:t>/</a:t>
            </a:r>
            <a:r>
              <a:rPr lang="en-US" sz="3200" b="1" dirty="0">
                <a:solidFill>
                  <a:schemeClr val="accent5">
                    <a:lumMod val="50000"/>
                  </a:schemeClr>
                </a:solidFill>
              </a:rPr>
              <a:t>ˈ</a:t>
            </a:r>
            <a:r>
              <a:rPr lang="en-US" sz="3200" b="1" dirty="0" err="1">
                <a:solidFill>
                  <a:schemeClr val="accent5">
                    <a:lumMod val="50000"/>
                  </a:schemeClr>
                </a:solidFill>
              </a:rPr>
              <a:t>pɜːtʃəs</a:t>
            </a:r>
            <a:r>
              <a:rPr lang="en-US" sz="3200" b="1" dirty="0">
                <a:solidFill>
                  <a:schemeClr val="accent5">
                    <a:lumMod val="50000"/>
                  </a:schemeClr>
                </a:solidFill>
              </a:rPr>
              <a:t>/</a:t>
            </a:r>
          </a:p>
        </p:txBody>
      </p:sp>
      <p:sp>
        <p:nvSpPr>
          <p:cNvPr id="15" name="TextBox 14"/>
          <p:cNvSpPr txBox="1"/>
          <p:nvPr/>
        </p:nvSpPr>
        <p:spPr>
          <a:xfrm>
            <a:off x="487067" y="135939"/>
            <a:ext cx="4132696" cy="646331"/>
          </a:xfrm>
          <a:prstGeom prst="rect">
            <a:avLst/>
          </a:prstGeom>
          <a:noFill/>
          <a:effectLst/>
        </p:spPr>
        <p:txBody>
          <a:bodyPr wrap="square" rtlCol="0">
            <a:spAutoFit/>
          </a:bodyPr>
          <a:lstStyle/>
          <a:p>
            <a:r>
              <a:rPr lang="en-US" sz="3600" b="1" dirty="0">
                <a:effectLst>
                  <a:glow rad="88900">
                    <a:schemeClr val="bg1"/>
                  </a:glow>
                </a:effectLst>
                <a:latin typeface="Arial" panose="020B0604020202020204" pitchFamily="34" charset="0"/>
                <a:cs typeface="Arial" panose="020B0604020202020204" pitchFamily="34" charset="0"/>
              </a:rPr>
              <a:t>PRESENTATION</a:t>
            </a:r>
          </a:p>
        </p:txBody>
      </p:sp>
      <p:sp>
        <p:nvSpPr>
          <p:cNvPr id="4" name="Rectangle 3"/>
          <p:cNvSpPr/>
          <p:nvPr/>
        </p:nvSpPr>
        <p:spPr>
          <a:xfrm>
            <a:off x="5532582" y="7452"/>
            <a:ext cx="4158727" cy="923330"/>
          </a:xfrm>
          <a:prstGeom prst="rect">
            <a:avLst/>
          </a:prstGeom>
          <a:noFill/>
        </p:spPr>
        <p:txBody>
          <a:bodyPr wrap="square" lIns="91440" tIns="45720" rIns="91440" bIns="45720">
            <a:spAutoFit/>
          </a:bodyPr>
          <a:lstStyle/>
          <a:p>
            <a:pPr algn="ctr"/>
            <a:r>
              <a:rPr lang="en-US" sz="5400" b="1" dirty="0" smtClean="0">
                <a:ln w="6600">
                  <a:solidFill>
                    <a:schemeClr val="accent2"/>
                  </a:solidFill>
                  <a:prstDash val="solid"/>
                </a:ln>
                <a:solidFill>
                  <a:srgbClr val="FFFFFF"/>
                </a:solidFill>
                <a:effectLst>
                  <a:outerShdw dist="38100" dir="2700000" algn="tl" rotWithShape="0">
                    <a:schemeClr val="accent2"/>
                  </a:outerShdw>
                </a:effectLst>
              </a:rPr>
              <a:t>VOCABULARY</a:t>
            </a:r>
            <a:endParaRPr lang="en-US" sz="5400" b="1" cap="none" spc="0" dirty="0">
              <a:ln w="6600">
                <a:solidFill>
                  <a:schemeClr val="accent2"/>
                </a:solidFill>
                <a:prstDash val="solid"/>
              </a:ln>
              <a:solidFill>
                <a:srgbClr val="FFFFFF"/>
              </a:solidFill>
              <a:effectLst>
                <a:outerShdw dist="38100" dir="2700000" algn="tl" rotWithShape="0">
                  <a:schemeClr val="accent2"/>
                </a:outerShdw>
              </a:effectLst>
            </a:endParaRPr>
          </a:p>
        </p:txBody>
      </p:sp>
      <p:pic>
        <p:nvPicPr>
          <p:cNvPr id="3" name="Picture 2"/>
          <p:cNvPicPr>
            <a:picLocks noChangeAspect="1"/>
          </p:cNvPicPr>
          <p:nvPr/>
        </p:nvPicPr>
        <p:blipFill>
          <a:blip r:embed="rId5"/>
          <a:stretch>
            <a:fillRect/>
          </a:stretch>
        </p:blipFill>
        <p:spPr>
          <a:xfrm>
            <a:off x="4189445" y="1795633"/>
            <a:ext cx="7736438" cy="4029395"/>
          </a:xfrm>
          <a:prstGeom prst="rect">
            <a:avLst/>
          </a:prstGeom>
        </p:spPr>
      </p:pic>
      <p:pic>
        <p:nvPicPr>
          <p:cNvPr id="8" name="purchase">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964361" y="4247758"/>
            <a:ext cx="684537" cy="684537"/>
          </a:xfrm>
          <a:prstGeom prst="rect">
            <a:avLst/>
          </a:prstGeom>
        </p:spPr>
      </p:pic>
    </p:spTree>
    <p:extLst>
      <p:ext uri="{BB962C8B-B14F-4D97-AF65-F5344CB8AC3E}">
        <p14:creationId xmlns:p14="http://schemas.microsoft.com/office/powerpoint/2010/main" val="3941796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up)">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3" restart="whenNotActive" fill="hold" evtFilter="cancelBubble" nodeType="interactiveSeq">
                <p:stCondLst>
                  <p:cond evt="onClick" delay="0">
                    <p:tgtEl>
                      <p:spTgt spid="8"/>
                    </p:tgtEl>
                  </p:cond>
                </p:stCondLst>
                <p:endSync evt="end" delay="0">
                  <p:rtn val="all"/>
                </p:endSync>
                <p:childTnLst>
                  <p:par>
                    <p:cTn id="14" fill="hold">
                      <p:stCondLst>
                        <p:cond delay="0"/>
                      </p:stCondLst>
                      <p:childTnLst>
                        <p:par>
                          <p:cTn id="15" fill="hold">
                            <p:stCondLst>
                              <p:cond delay="0"/>
                            </p:stCondLst>
                            <p:childTnLst>
                              <p:par>
                                <p:cTn id="16" presetID="1" presetClass="mediacall" presetSubtype="0" fill="hold" nodeType="clickEffect">
                                  <p:stCondLst>
                                    <p:cond delay="0"/>
                                  </p:stCondLst>
                                  <p:childTnLst>
                                    <p:cmd type="call" cmd="playFrom(0.0)">
                                      <p:cBhvr>
                                        <p:cTn id="17" dur="1032" fill="hold"/>
                                        <p:tgtEl>
                                          <p:spTgt spid="8"/>
                                        </p:tgtEl>
                                      </p:cBhvr>
                                    </p:cmd>
                                  </p:childTnLst>
                                </p:cTn>
                              </p:par>
                            </p:childTnLst>
                          </p:cTn>
                        </p:par>
                      </p:childTnLst>
                    </p:cTn>
                  </p:par>
                </p:childTnLst>
              </p:cTn>
              <p:nextCondLst>
                <p:cond evt="onClick" delay="0">
                  <p:tgtEl>
                    <p:spTgt spid="8"/>
                  </p:tgtEl>
                </p:cond>
              </p:nextCondLst>
            </p:seq>
            <p:audio>
              <p:cMediaNode vol="80000">
                <p:cTn id="18" fill="hold" display="0">
                  <p:stCondLst>
                    <p:cond delay="indefinite"/>
                  </p:stCondLst>
                  <p:endCondLst>
                    <p:cond evt="onStopAudio" delay="0">
                      <p:tgtEl>
                        <p:sldTgt/>
                      </p:tgtEl>
                    </p:cond>
                  </p:endCondLst>
                </p:cTn>
                <p:tgtEl>
                  <p:spTgt spid="8"/>
                </p:tgtEl>
              </p:cMediaNode>
            </p:audio>
          </p:childTnLst>
        </p:cTn>
      </p:par>
    </p:tnLst>
    <p:bldLst>
      <p:bldP spid="7" grpId="0"/>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p:cNvGrpSpPr/>
          <p:nvPr/>
        </p:nvGrpSpPr>
        <p:grpSpPr>
          <a:xfrm>
            <a:off x="-1905" y="1905"/>
            <a:ext cx="12192000" cy="1083309"/>
            <a:chOff x="0" y="-3"/>
            <a:chExt cx="12192000" cy="1083309"/>
          </a:xfrm>
        </p:grpSpPr>
        <p:sp>
          <p:nvSpPr>
            <p:cNvPr id="20" name="Round Single Corner Rectangle 19"/>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ound Single Corner Rectangle 20"/>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ound Single Corner Rectangle 21"/>
            <p:cNvSpPr/>
            <p:nvPr/>
          </p:nvSpPr>
          <p:spPr>
            <a:xfrm flipV="1">
              <a:off x="0" y="-3"/>
              <a:ext cx="12014200" cy="914401"/>
            </a:xfrm>
            <a:prstGeom prst="round1Rect">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7" name="Google Shape;1881;p31"/>
          <p:cNvSpPr txBox="1">
            <a:spLocks/>
          </p:cNvSpPr>
          <p:nvPr/>
        </p:nvSpPr>
        <p:spPr>
          <a:xfrm>
            <a:off x="-443640" y="2148393"/>
            <a:ext cx="5760980" cy="657441"/>
          </a:xfrm>
          <a:prstGeom prst="rect">
            <a:avLst/>
          </a:prstGeom>
          <a:noFill/>
          <a:ln>
            <a:noFill/>
          </a:ln>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4000" b="1" dirty="0" smtClean="0">
                <a:solidFill>
                  <a:srgbClr val="AD4F0F"/>
                </a:solidFill>
              </a:rPr>
              <a:t>shipping (n</a:t>
            </a:r>
            <a:r>
              <a:rPr lang="en-US" sz="4000" b="1" dirty="0" smtClean="0">
                <a:solidFill>
                  <a:srgbClr val="AD4F0F"/>
                </a:solidFill>
                <a:cs typeface="Calibri" panose="020F0502020204030204" pitchFamily="34" charset="0"/>
              </a:rPr>
              <a:t>)</a:t>
            </a:r>
            <a:endParaRPr lang="en-US" sz="4000" b="1" dirty="0">
              <a:solidFill>
                <a:srgbClr val="AD4F0F"/>
              </a:solidFill>
              <a:cs typeface="Calibri" panose="020F0502020204030204" pitchFamily="34" charset="0"/>
            </a:endParaRPr>
          </a:p>
        </p:txBody>
      </p:sp>
      <p:sp>
        <p:nvSpPr>
          <p:cNvPr id="12" name="Rectangle 11"/>
          <p:cNvSpPr/>
          <p:nvPr/>
        </p:nvSpPr>
        <p:spPr>
          <a:xfrm>
            <a:off x="-11801" y="3662983"/>
            <a:ext cx="4897301" cy="1077218"/>
          </a:xfrm>
          <a:prstGeom prst="rect">
            <a:avLst/>
          </a:prstGeom>
        </p:spPr>
        <p:txBody>
          <a:bodyPr wrap="square">
            <a:spAutoFit/>
          </a:bodyPr>
          <a:lstStyle/>
          <a:p>
            <a:pPr lvl="0" algn="ctr"/>
            <a:r>
              <a:rPr lang="en-US" sz="3200" dirty="0" err="1" smtClean="0"/>
              <a:t>Việc</a:t>
            </a:r>
            <a:r>
              <a:rPr lang="en-US" sz="3200" dirty="0" smtClean="0"/>
              <a:t> </a:t>
            </a:r>
            <a:r>
              <a:rPr lang="en-US" sz="3200" dirty="0" err="1" smtClean="0"/>
              <a:t>chuyển</a:t>
            </a:r>
            <a:r>
              <a:rPr lang="en-US" sz="3200" dirty="0" smtClean="0"/>
              <a:t> </a:t>
            </a:r>
            <a:r>
              <a:rPr lang="en-US" sz="3200" dirty="0" err="1" smtClean="0"/>
              <a:t>hàng</a:t>
            </a:r>
            <a:r>
              <a:rPr lang="en-US" sz="3200" dirty="0" smtClean="0"/>
              <a:t>, </a:t>
            </a:r>
          </a:p>
          <a:p>
            <a:pPr lvl="0" algn="ctr"/>
            <a:r>
              <a:rPr lang="en-US" sz="3200" dirty="0" err="1" smtClean="0"/>
              <a:t>giao</a:t>
            </a:r>
            <a:r>
              <a:rPr lang="en-US" sz="3200" dirty="0" smtClean="0"/>
              <a:t> </a:t>
            </a:r>
            <a:r>
              <a:rPr lang="en-US" sz="3200" dirty="0" err="1" smtClean="0"/>
              <a:t>hàng</a:t>
            </a:r>
            <a:endParaRPr lang="en-US" sz="3200" dirty="0"/>
          </a:p>
        </p:txBody>
      </p:sp>
      <p:sp>
        <p:nvSpPr>
          <p:cNvPr id="2" name="Rectangle 1"/>
          <p:cNvSpPr/>
          <p:nvPr/>
        </p:nvSpPr>
        <p:spPr>
          <a:xfrm>
            <a:off x="1574697" y="3008667"/>
            <a:ext cx="1463862" cy="584775"/>
          </a:xfrm>
          <a:prstGeom prst="rect">
            <a:avLst/>
          </a:prstGeom>
        </p:spPr>
        <p:txBody>
          <a:bodyPr wrap="none">
            <a:spAutoFit/>
          </a:bodyPr>
          <a:lstStyle/>
          <a:p>
            <a:pPr algn="ctr"/>
            <a:r>
              <a:rPr lang="en-US" sz="3200" b="1" dirty="0" smtClean="0">
                <a:solidFill>
                  <a:schemeClr val="accent5">
                    <a:lumMod val="50000"/>
                  </a:schemeClr>
                </a:solidFill>
              </a:rPr>
              <a:t>/</a:t>
            </a:r>
            <a:r>
              <a:rPr lang="en-US" sz="3200" b="1" dirty="0">
                <a:solidFill>
                  <a:schemeClr val="accent5">
                    <a:lumMod val="50000"/>
                  </a:schemeClr>
                </a:solidFill>
              </a:rPr>
              <a:t>ˈ</a:t>
            </a:r>
            <a:r>
              <a:rPr lang="en-US" sz="3200" b="1" dirty="0" err="1" smtClean="0">
                <a:solidFill>
                  <a:schemeClr val="accent5">
                    <a:lumMod val="50000"/>
                  </a:schemeClr>
                </a:solidFill>
              </a:rPr>
              <a:t>ʃɪpɪŋ</a:t>
            </a:r>
            <a:r>
              <a:rPr lang="en-US" sz="3200" b="1" dirty="0" smtClean="0">
                <a:solidFill>
                  <a:schemeClr val="accent5">
                    <a:lumMod val="50000"/>
                  </a:schemeClr>
                </a:solidFill>
              </a:rPr>
              <a:t>/</a:t>
            </a:r>
            <a:endParaRPr lang="en-US" sz="3200" b="1" dirty="0">
              <a:solidFill>
                <a:schemeClr val="accent5">
                  <a:lumMod val="50000"/>
                </a:schemeClr>
              </a:solidFill>
            </a:endParaRPr>
          </a:p>
        </p:txBody>
      </p:sp>
      <p:sp>
        <p:nvSpPr>
          <p:cNvPr id="15" name="TextBox 14"/>
          <p:cNvSpPr txBox="1"/>
          <p:nvPr/>
        </p:nvSpPr>
        <p:spPr>
          <a:xfrm>
            <a:off x="487067" y="135939"/>
            <a:ext cx="4132696" cy="646331"/>
          </a:xfrm>
          <a:prstGeom prst="rect">
            <a:avLst/>
          </a:prstGeom>
          <a:noFill/>
          <a:effectLst/>
        </p:spPr>
        <p:txBody>
          <a:bodyPr wrap="square" rtlCol="0">
            <a:spAutoFit/>
          </a:bodyPr>
          <a:lstStyle/>
          <a:p>
            <a:r>
              <a:rPr lang="en-US" sz="3600" b="1" dirty="0">
                <a:effectLst>
                  <a:glow rad="88900">
                    <a:schemeClr val="bg1"/>
                  </a:glow>
                </a:effectLst>
                <a:latin typeface="Arial" panose="020B0604020202020204" pitchFamily="34" charset="0"/>
                <a:cs typeface="Arial" panose="020B0604020202020204" pitchFamily="34" charset="0"/>
              </a:rPr>
              <a:t>PRESENTATION</a:t>
            </a:r>
          </a:p>
        </p:txBody>
      </p:sp>
      <p:sp>
        <p:nvSpPr>
          <p:cNvPr id="4" name="Rectangle 3"/>
          <p:cNvSpPr/>
          <p:nvPr/>
        </p:nvSpPr>
        <p:spPr>
          <a:xfrm>
            <a:off x="5532582" y="7452"/>
            <a:ext cx="4158727" cy="923330"/>
          </a:xfrm>
          <a:prstGeom prst="rect">
            <a:avLst/>
          </a:prstGeom>
          <a:noFill/>
        </p:spPr>
        <p:txBody>
          <a:bodyPr wrap="square" lIns="91440" tIns="45720" rIns="91440" bIns="45720">
            <a:spAutoFit/>
          </a:bodyPr>
          <a:lstStyle/>
          <a:p>
            <a:pPr algn="ctr"/>
            <a:r>
              <a:rPr lang="en-US" sz="5400" b="1" dirty="0" smtClean="0">
                <a:ln w="6600">
                  <a:solidFill>
                    <a:schemeClr val="accent2"/>
                  </a:solidFill>
                  <a:prstDash val="solid"/>
                </a:ln>
                <a:solidFill>
                  <a:srgbClr val="FFFFFF"/>
                </a:solidFill>
                <a:effectLst>
                  <a:outerShdw dist="38100" dir="2700000" algn="tl" rotWithShape="0">
                    <a:schemeClr val="accent2"/>
                  </a:outerShdw>
                </a:effectLst>
              </a:rPr>
              <a:t>VOCABULARY</a:t>
            </a:r>
            <a:endParaRPr lang="en-US" sz="5400" b="1" cap="none" spc="0" dirty="0">
              <a:ln w="6600">
                <a:solidFill>
                  <a:schemeClr val="accent2"/>
                </a:solidFill>
                <a:prstDash val="solid"/>
              </a:ln>
              <a:solidFill>
                <a:srgbClr val="FFFFFF"/>
              </a:solidFill>
              <a:effectLst>
                <a:outerShdw dist="38100" dir="2700000" algn="tl" rotWithShape="0">
                  <a:schemeClr val="accent2"/>
                </a:outerShdw>
              </a:effectLst>
            </a:endParaRPr>
          </a:p>
        </p:txBody>
      </p:sp>
      <p:pic>
        <p:nvPicPr>
          <p:cNvPr id="6" name="Picture 5"/>
          <p:cNvPicPr>
            <a:picLocks noChangeAspect="1"/>
          </p:cNvPicPr>
          <p:nvPr/>
        </p:nvPicPr>
        <p:blipFill>
          <a:blip r:embed="rId5"/>
          <a:stretch>
            <a:fillRect/>
          </a:stretch>
        </p:blipFill>
        <p:spPr>
          <a:xfrm>
            <a:off x="4539906" y="1396054"/>
            <a:ext cx="7269189" cy="4846126"/>
          </a:xfrm>
          <a:prstGeom prst="rect">
            <a:avLst/>
          </a:prstGeom>
        </p:spPr>
      </p:pic>
      <p:pic>
        <p:nvPicPr>
          <p:cNvPr id="8" name="shipping">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2062946" y="4809742"/>
            <a:ext cx="487363" cy="487363"/>
          </a:xfrm>
          <a:prstGeom prst="rect">
            <a:avLst/>
          </a:prstGeom>
        </p:spPr>
      </p:pic>
    </p:spTree>
    <p:extLst>
      <p:ext uri="{BB962C8B-B14F-4D97-AF65-F5344CB8AC3E}">
        <p14:creationId xmlns:p14="http://schemas.microsoft.com/office/powerpoint/2010/main" val="41466196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up)">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3" restart="whenNotActive" fill="hold" evtFilter="cancelBubble" nodeType="interactiveSeq">
                <p:stCondLst>
                  <p:cond evt="onClick" delay="0">
                    <p:tgtEl>
                      <p:spTgt spid="8"/>
                    </p:tgtEl>
                  </p:cond>
                </p:stCondLst>
                <p:endSync evt="end" delay="0">
                  <p:rtn val="all"/>
                </p:endSync>
                <p:childTnLst>
                  <p:par>
                    <p:cTn id="14" fill="hold">
                      <p:stCondLst>
                        <p:cond delay="0"/>
                      </p:stCondLst>
                      <p:childTnLst>
                        <p:par>
                          <p:cTn id="15" fill="hold">
                            <p:stCondLst>
                              <p:cond delay="0"/>
                            </p:stCondLst>
                            <p:childTnLst>
                              <p:par>
                                <p:cTn id="16" presetID="1" presetClass="mediacall" presetSubtype="0" fill="hold" nodeType="clickEffect">
                                  <p:stCondLst>
                                    <p:cond delay="0"/>
                                  </p:stCondLst>
                                  <p:childTnLst>
                                    <p:cmd type="call" cmd="playFrom(0.0)">
                                      <p:cBhvr>
                                        <p:cTn id="17" dur="912" fill="hold"/>
                                        <p:tgtEl>
                                          <p:spTgt spid="8"/>
                                        </p:tgtEl>
                                      </p:cBhvr>
                                    </p:cmd>
                                  </p:childTnLst>
                                </p:cTn>
                              </p:par>
                            </p:childTnLst>
                          </p:cTn>
                        </p:par>
                      </p:childTnLst>
                    </p:cTn>
                  </p:par>
                </p:childTnLst>
              </p:cTn>
              <p:nextCondLst>
                <p:cond evt="onClick" delay="0">
                  <p:tgtEl>
                    <p:spTgt spid="8"/>
                  </p:tgtEl>
                </p:cond>
              </p:nextCondLst>
            </p:seq>
            <p:audio>
              <p:cMediaNode vol="80000">
                <p:cTn id="18" fill="hold" display="0">
                  <p:stCondLst>
                    <p:cond delay="indefinite"/>
                  </p:stCondLst>
                  <p:endCondLst>
                    <p:cond evt="onStopAudio" delay="0">
                      <p:tgtEl>
                        <p:sldTgt/>
                      </p:tgtEl>
                    </p:cond>
                  </p:endCondLst>
                </p:cTn>
                <p:tgtEl>
                  <p:spTgt spid="8"/>
                </p:tgtEl>
              </p:cMediaNode>
            </p:audio>
          </p:childTnLst>
        </p:cTn>
      </p:par>
    </p:tnLst>
    <p:bldLst>
      <p:bldP spid="7" grpId="0"/>
      <p:bldP spid="1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p:cNvGrpSpPr/>
          <p:nvPr/>
        </p:nvGrpSpPr>
        <p:grpSpPr>
          <a:xfrm>
            <a:off x="-1905" y="1905"/>
            <a:ext cx="12192000" cy="1083309"/>
            <a:chOff x="0" y="-3"/>
            <a:chExt cx="12192000" cy="1083309"/>
          </a:xfrm>
        </p:grpSpPr>
        <p:sp>
          <p:nvSpPr>
            <p:cNvPr id="20" name="Round Single Corner Rectangle 19"/>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ound Single Corner Rectangle 20"/>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ound Single Corner Rectangle 21"/>
            <p:cNvSpPr/>
            <p:nvPr/>
          </p:nvSpPr>
          <p:spPr>
            <a:xfrm flipV="1">
              <a:off x="0" y="-3"/>
              <a:ext cx="12014200" cy="914401"/>
            </a:xfrm>
            <a:prstGeom prst="round1Rect">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7" name="Google Shape;1881;p31"/>
          <p:cNvSpPr txBox="1">
            <a:spLocks/>
          </p:cNvSpPr>
          <p:nvPr/>
        </p:nvSpPr>
        <p:spPr>
          <a:xfrm>
            <a:off x="-602263" y="2148393"/>
            <a:ext cx="5760980" cy="657441"/>
          </a:xfrm>
          <a:prstGeom prst="rect">
            <a:avLst/>
          </a:prstGeom>
          <a:noFill/>
          <a:ln>
            <a:noFill/>
          </a:ln>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4000" b="1" dirty="0" err="1" smtClean="0">
                <a:solidFill>
                  <a:srgbClr val="AD4F0F"/>
                </a:solidFill>
              </a:rPr>
              <a:t>overshopping</a:t>
            </a:r>
            <a:r>
              <a:rPr lang="en-US" sz="4000" b="1" dirty="0" smtClean="0">
                <a:solidFill>
                  <a:srgbClr val="AD4F0F"/>
                </a:solidFill>
              </a:rPr>
              <a:t> (v</a:t>
            </a:r>
            <a:r>
              <a:rPr lang="en-US" sz="4000" b="1" dirty="0" smtClean="0">
                <a:solidFill>
                  <a:srgbClr val="AD4F0F"/>
                </a:solidFill>
                <a:cs typeface="Calibri" panose="020F0502020204030204" pitchFamily="34" charset="0"/>
              </a:rPr>
              <a:t>)</a:t>
            </a:r>
            <a:endParaRPr lang="en-US" sz="4000" b="1" dirty="0">
              <a:solidFill>
                <a:srgbClr val="AD4F0F"/>
              </a:solidFill>
              <a:cs typeface="Calibri" panose="020F0502020204030204" pitchFamily="34" charset="0"/>
            </a:endParaRPr>
          </a:p>
        </p:txBody>
      </p:sp>
      <p:sp>
        <p:nvSpPr>
          <p:cNvPr id="12" name="Rectangle 11"/>
          <p:cNvSpPr/>
          <p:nvPr/>
        </p:nvSpPr>
        <p:spPr>
          <a:xfrm>
            <a:off x="-431272" y="3665597"/>
            <a:ext cx="4897301" cy="584775"/>
          </a:xfrm>
          <a:prstGeom prst="rect">
            <a:avLst/>
          </a:prstGeom>
        </p:spPr>
        <p:txBody>
          <a:bodyPr wrap="square">
            <a:spAutoFit/>
          </a:bodyPr>
          <a:lstStyle/>
          <a:p>
            <a:pPr lvl="0" algn="ctr"/>
            <a:r>
              <a:rPr lang="en-US" sz="3200" dirty="0" err="1" smtClean="0"/>
              <a:t>Mua</a:t>
            </a:r>
            <a:r>
              <a:rPr lang="en-US" sz="3200" dirty="0" smtClean="0"/>
              <a:t> </a:t>
            </a:r>
            <a:r>
              <a:rPr lang="en-US" sz="3200" dirty="0" err="1" smtClean="0"/>
              <a:t>sắm</a:t>
            </a:r>
            <a:r>
              <a:rPr lang="en-US" sz="3200" dirty="0" smtClean="0"/>
              <a:t> </a:t>
            </a:r>
            <a:r>
              <a:rPr lang="en-US" sz="3200" dirty="0" err="1" smtClean="0"/>
              <a:t>quá</a:t>
            </a:r>
            <a:r>
              <a:rPr lang="en-US" sz="3200" dirty="0" smtClean="0"/>
              <a:t> </a:t>
            </a:r>
            <a:r>
              <a:rPr lang="en-US" sz="3200" dirty="0" err="1" smtClean="0"/>
              <a:t>đà</a:t>
            </a:r>
            <a:r>
              <a:rPr lang="en-US" sz="3200" dirty="0" smtClean="0"/>
              <a:t> </a:t>
            </a:r>
            <a:endParaRPr lang="en-US" sz="3200" dirty="0"/>
          </a:p>
        </p:txBody>
      </p:sp>
      <p:sp>
        <p:nvSpPr>
          <p:cNvPr id="2" name="Rectangle 1"/>
          <p:cNvSpPr/>
          <p:nvPr/>
        </p:nvSpPr>
        <p:spPr>
          <a:xfrm>
            <a:off x="511198" y="3008667"/>
            <a:ext cx="3012363" cy="584775"/>
          </a:xfrm>
          <a:prstGeom prst="rect">
            <a:avLst/>
          </a:prstGeom>
        </p:spPr>
        <p:txBody>
          <a:bodyPr wrap="none">
            <a:spAutoFit/>
          </a:bodyPr>
          <a:lstStyle/>
          <a:p>
            <a:pPr algn="ctr"/>
            <a:r>
              <a:rPr lang="en-US" sz="3200" b="1" dirty="0" smtClean="0">
                <a:solidFill>
                  <a:schemeClr val="accent5">
                    <a:lumMod val="50000"/>
                  </a:schemeClr>
                </a:solidFill>
              </a:rPr>
              <a:t>/ˈ</a:t>
            </a:r>
            <a:r>
              <a:rPr lang="en-US" sz="3200" b="1" dirty="0" err="1">
                <a:solidFill>
                  <a:schemeClr val="accent5">
                    <a:lumMod val="50000"/>
                  </a:schemeClr>
                </a:solidFill>
              </a:rPr>
              <a:t>əʊvə</a:t>
            </a:r>
            <a:r>
              <a:rPr lang="en-US" sz="3200" b="1" dirty="0">
                <a:solidFill>
                  <a:schemeClr val="accent5">
                    <a:lumMod val="50000"/>
                  </a:schemeClr>
                </a:solidFill>
              </a:rPr>
              <a:t>(r</a:t>
            </a:r>
            <a:r>
              <a:rPr lang="en-US" sz="3200" b="1" dirty="0" smtClean="0">
                <a:solidFill>
                  <a:schemeClr val="accent5">
                    <a:lumMod val="50000"/>
                  </a:schemeClr>
                </a:solidFill>
              </a:rPr>
              <a:t>) ˈ</a:t>
            </a:r>
            <a:r>
              <a:rPr lang="en-US" sz="3200" b="1" dirty="0" err="1">
                <a:solidFill>
                  <a:schemeClr val="accent5">
                    <a:lumMod val="50000"/>
                  </a:schemeClr>
                </a:solidFill>
              </a:rPr>
              <a:t>ʃɒpɪŋ</a:t>
            </a:r>
            <a:r>
              <a:rPr lang="en-US" sz="3200" b="1" dirty="0" smtClean="0">
                <a:solidFill>
                  <a:schemeClr val="accent5">
                    <a:lumMod val="50000"/>
                  </a:schemeClr>
                </a:solidFill>
              </a:rPr>
              <a:t>/</a:t>
            </a:r>
            <a:endParaRPr lang="en-US" sz="3200" b="1" dirty="0">
              <a:solidFill>
                <a:schemeClr val="accent5">
                  <a:lumMod val="50000"/>
                </a:schemeClr>
              </a:solidFill>
            </a:endParaRPr>
          </a:p>
        </p:txBody>
      </p:sp>
      <p:sp>
        <p:nvSpPr>
          <p:cNvPr id="15" name="TextBox 14"/>
          <p:cNvSpPr txBox="1"/>
          <p:nvPr/>
        </p:nvSpPr>
        <p:spPr>
          <a:xfrm>
            <a:off x="487067" y="135939"/>
            <a:ext cx="4132696" cy="646331"/>
          </a:xfrm>
          <a:prstGeom prst="rect">
            <a:avLst/>
          </a:prstGeom>
          <a:noFill/>
          <a:effectLst/>
        </p:spPr>
        <p:txBody>
          <a:bodyPr wrap="square" rtlCol="0">
            <a:spAutoFit/>
          </a:bodyPr>
          <a:lstStyle/>
          <a:p>
            <a:r>
              <a:rPr lang="en-US" sz="3600" b="1" dirty="0">
                <a:effectLst>
                  <a:glow rad="88900">
                    <a:schemeClr val="bg1"/>
                  </a:glow>
                </a:effectLst>
                <a:latin typeface="Arial" panose="020B0604020202020204" pitchFamily="34" charset="0"/>
                <a:cs typeface="Arial" panose="020B0604020202020204" pitchFamily="34" charset="0"/>
              </a:rPr>
              <a:t>PRESENTATION</a:t>
            </a:r>
          </a:p>
        </p:txBody>
      </p:sp>
      <p:sp>
        <p:nvSpPr>
          <p:cNvPr id="4" name="Rectangle 3"/>
          <p:cNvSpPr/>
          <p:nvPr/>
        </p:nvSpPr>
        <p:spPr>
          <a:xfrm>
            <a:off x="5532582" y="7452"/>
            <a:ext cx="4158727" cy="923330"/>
          </a:xfrm>
          <a:prstGeom prst="rect">
            <a:avLst/>
          </a:prstGeom>
          <a:noFill/>
        </p:spPr>
        <p:txBody>
          <a:bodyPr wrap="square" lIns="91440" tIns="45720" rIns="91440" bIns="45720">
            <a:spAutoFit/>
          </a:bodyPr>
          <a:lstStyle/>
          <a:p>
            <a:pPr algn="ctr"/>
            <a:r>
              <a:rPr lang="en-US" sz="5400" b="1" dirty="0" smtClean="0">
                <a:ln w="6600">
                  <a:solidFill>
                    <a:schemeClr val="accent2"/>
                  </a:solidFill>
                  <a:prstDash val="solid"/>
                </a:ln>
                <a:solidFill>
                  <a:srgbClr val="FFFFFF"/>
                </a:solidFill>
                <a:effectLst>
                  <a:outerShdw dist="38100" dir="2700000" algn="tl" rotWithShape="0">
                    <a:schemeClr val="accent2"/>
                  </a:outerShdw>
                </a:effectLst>
              </a:rPr>
              <a:t>VOCABULARY</a:t>
            </a:r>
            <a:endParaRPr lang="en-US" sz="5400" b="1" cap="none" spc="0" dirty="0">
              <a:ln w="6600">
                <a:solidFill>
                  <a:schemeClr val="accent2"/>
                </a:solidFill>
                <a:prstDash val="solid"/>
              </a:ln>
              <a:solidFill>
                <a:srgbClr val="FFFFFF"/>
              </a:solidFill>
              <a:effectLst>
                <a:outerShdw dist="38100" dir="2700000" algn="tl" rotWithShape="0">
                  <a:schemeClr val="accent2"/>
                </a:outerShdw>
              </a:effectLst>
            </a:endParaRPr>
          </a:p>
        </p:txBody>
      </p:sp>
      <p:pic>
        <p:nvPicPr>
          <p:cNvPr id="5" name="Picture 4"/>
          <p:cNvPicPr>
            <a:picLocks noChangeAspect="1"/>
          </p:cNvPicPr>
          <p:nvPr/>
        </p:nvPicPr>
        <p:blipFill>
          <a:blip r:embed="rId5"/>
          <a:stretch>
            <a:fillRect/>
          </a:stretch>
        </p:blipFill>
        <p:spPr>
          <a:xfrm>
            <a:off x="4397987" y="1685518"/>
            <a:ext cx="7271890" cy="4544931"/>
          </a:xfrm>
          <a:prstGeom prst="rect">
            <a:avLst/>
          </a:prstGeom>
        </p:spPr>
      </p:pic>
      <p:pic>
        <p:nvPicPr>
          <p:cNvPr id="6" name="overshopping">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684440" y="4444259"/>
            <a:ext cx="665876" cy="665876"/>
          </a:xfrm>
          <a:prstGeom prst="rect">
            <a:avLst/>
          </a:prstGeom>
        </p:spPr>
      </p:pic>
    </p:spTree>
    <p:extLst>
      <p:ext uri="{BB962C8B-B14F-4D97-AF65-F5344CB8AC3E}">
        <p14:creationId xmlns:p14="http://schemas.microsoft.com/office/powerpoint/2010/main" val="1869578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up)">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3" restart="whenNotActive" fill="hold" evtFilter="cancelBubble" nodeType="interactiveSeq">
                <p:stCondLst>
                  <p:cond evt="onClick" delay="0">
                    <p:tgtEl>
                      <p:spTgt spid="6"/>
                    </p:tgtEl>
                  </p:cond>
                </p:stCondLst>
                <p:endSync evt="end" delay="0">
                  <p:rtn val="all"/>
                </p:endSync>
                <p:childTnLst>
                  <p:par>
                    <p:cTn id="14" fill="hold">
                      <p:stCondLst>
                        <p:cond delay="0"/>
                      </p:stCondLst>
                      <p:childTnLst>
                        <p:par>
                          <p:cTn id="15" fill="hold">
                            <p:stCondLst>
                              <p:cond delay="0"/>
                            </p:stCondLst>
                            <p:childTnLst>
                              <p:par>
                                <p:cTn id="16" presetID="1" presetClass="mediacall" presetSubtype="0" fill="hold" nodeType="clickEffect">
                                  <p:stCondLst>
                                    <p:cond delay="0"/>
                                  </p:stCondLst>
                                  <p:childTnLst>
                                    <p:cmd type="call" cmd="playFrom(0.0)">
                                      <p:cBhvr>
                                        <p:cTn id="17" dur="1248" fill="hold"/>
                                        <p:tgtEl>
                                          <p:spTgt spid="6"/>
                                        </p:tgtEl>
                                      </p:cBhvr>
                                    </p:cmd>
                                  </p:childTnLst>
                                </p:cTn>
                              </p:par>
                            </p:childTnLst>
                          </p:cTn>
                        </p:par>
                      </p:childTnLst>
                    </p:cTn>
                  </p:par>
                </p:childTnLst>
              </p:cTn>
              <p:nextCondLst>
                <p:cond evt="onClick" delay="0">
                  <p:tgtEl>
                    <p:spTgt spid="6"/>
                  </p:tgtEl>
                </p:cond>
              </p:nextCondLst>
            </p:seq>
            <p:audio>
              <p:cMediaNode vol="80000">
                <p:cTn id="18" fill="hold" display="0">
                  <p:stCondLst>
                    <p:cond delay="indefinite"/>
                  </p:stCondLst>
                  <p:endCondLst>
                    <p:cond evt="onStopAudio" delay="0">
                      <p:tgtEl>
                        <p:sldTgt/>
                      </p:tgtEl>
                    </p:cond>
                  </p:endCondLst>
                </p:cTn>
                <p:tgtEl>
                  <p:spTgt spid="6"/>
                </p:tgtEl>
              </p:cMediaNode>
            </p:audio>
          </p:childTnLst>
        </p:cTn>
      </p:par>
    </p:tnLst>
    <p:bldLst>
      <p:bldP spid="7" grpId="0"/>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504260" y="2117405"/>
            <a:ext cx="5028793" cy="4509861"/>
          </a:xfrm>
        </p:spPr>
        <p:txBody>
          <a:bodyPr>
            <a:normAutofit/>
          </a:bodyPr>
          <a:lstStyle/>
          <a:p>
            <a:pPr marL="0" indent="0" algn="just">
              <a:lnSpc>
                <a:spcPct val="150000"/>
              </a:lnSpc>
              <a:buNone/>
            </a:pPr>
            <a:r>
              <a:rPr lang="en-US" b="1" dirty="0" smtClean="0"/>
              <a:t>1.  internet access</a:t>
            </a:r>
          </a:p>
          <a:p>
            <a:pPr marL="0" indent="0" algn="just">
              <a:lnSpc>
                <a:spcPct val="150000"/>
              </a:lnSpc>
              <a:buNone/>
            </a:pPr>
            <a:r>
              <a:rPr lang="en-US" b="1" dirty="0" smtClean="0"/>
              <a:t>2.  travelling </a:t>
            </a:r>
          </a:p>
          <a:p>
            <a:pPr marL="514350" indent="-514350" algn="just">
              <a:lnSpc>
                <a:spcPct val="150000"/>
              </a:lnSpc>
              <a:buAutoNum type="arabicPeriod" startAt="3"/>
            </a:pPr>
            <a:r>
              <a:rPr lang="en-US" b="1" dirty="0" smtClean="0"/>
              <a:t>a smartphone/ laptop</a:t>
            </a:r>
          </a:p>
          <a:p>
            <a:pPr marL="514350" indent="-514350" algn="just">
              <a:lnSpc>
                <a:spcPct val="150000"/>
              </a:lnSpc>
              <a:buAutoNum type="arabicPeriod" startAt="3"/>
            </a:pPr>
            <a:r>
              <a:rPr lang="en-US" b="1" dirty="0"/>
              <a:t>a</a:t>
            </a:r>
            <a:r>
              <a:rPr lang="en-US" b="1" dirty="0" smtClean="0"/>
              <a:t> smartphone/laptop</a:t>
            </a:r>
          </a:p>
        </p:txBody>
      </p:sp>
      <p:grpSp>
        <p:nvGrpSpPr>
          <p:cNvPr id="21" name="Group 20"/>
          <p:cNvGrpSpPr/>
          <p:nvPr/>
        </p:nvGrpSpPr>
        <p:grpSpPr>
          <a:xfrm>
            <a:off x="-1905" y="1905"/>
            <a:ext cx="12192000" cy="1083309"/>
            <a:chOff x="0" y="-3"/>
            <a:chExt cx="12192000" cy="1083309"/>
          </a:xfrm>
        </p:grpSpPr>
        <p:sp>
          <p:nvSpPr>
            <p:cNvPr id="23" name="Round Single Corner Rectangle 22"/>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ound Single Corner Rectangle 24"/>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Round Single Corner Rectangle 31"/>
            <p:cNvSpPr/>
            <p:nvPr/>
          </p:nvSpPr>
          <p:spPr>
            <a:xfrm flipV="1">
              <a:off x="0" y="-3"/>
              <a:ext cx="12014200" cy="914401"/>
            </a:xfrm>
            <a:prstGeom prst="round1Rect">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4" name="Rounded Rectangle 33"/>
          <p:cNvSpPr/>
          <p:nvPr/>
        </p:nvSpPr>
        <p:spPr>
          <a:xfrm>
            <a:off x="193643" y="1069300"/>
            <a:ext cx="502606" cy="502606"/>
          </a:xfrm>
          <a:prstGeom prst="roundRect">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35" name="TextBox 34"/>
          <p:cNvSpPr txBox="1"/>
          <p:nvPr/>
        </p:nvSpPr>
        <p:spPr>
          <a:xfrm>
            <a:off x="246428" y="966660"/>
            <a:ext cx="397035" cy="707886"/>
          </a:xfrm>
          <a:prstGeom prst="rect">
            <a:avLst/>
          </a:prstGeom>
          <a:noFill/>
        </p:spPr>
        <p:txBody>
          <a:bodyPr wrap="square" rtlCol="0">
            <a:spAutoFit/>
          </a:bodyPr>
          <a:lstStyle/>
          <a:p>
            <a:pPr algn="ctr"/>
            <a:r>
              <a:rPr lang="en-US" sz="4000" b="1" dirty="0" smtClean="0">
                <a:solidFill>
                  <a:schemeClr val="bg1"/>
                </a:solidFill>
                <a:latin typeface="Myriad Pro" pitchFamily="34" charset="0"/>
              </a:rPr>
              <a:t>1</a:t>
            </a:r>
            <a:endParaRPr lang="en-US" sz="4000" b="1" dirty="0">
              <a:solidFill>
                <a:schemeClr val="bg1"/>
              </a:solidFill>
              <a:latin typeface="Myriad Pro" pitchFamily="34" charset="0"/>
            </a:endParaRPr>
          </a:p>
        </p:txBody>
      </p:sp>
      <p:sp>
        <p:nvSpPr>
          <p:cNvPr id="37" name="Rectangle 36"/>
          <p:cNvSpPr/>
          <p:nvPr/>
        </p:nvSpPr>
        <p:spPr>
          <a:xfrm>
            <a:off x="4495549" y="-7426"/>
            <a:ext cx="3197091" cy="769441"/>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400" b="1" dirty="0" smtClean="0">
                <a:ln w="6600">
                  <a:solidFill>
                    <a:srgbClr val="ED7D31"/>
                  </a:solidFill>
                  <a:prstDash val="solid"/>
                </a:ln>
                <a:solidFill>
                  <a:srgbClr val="FFFFFF"/>
                </a:solidFill>
                <a:effectLst>
                  <a:outerShdw dist="38100" dir="2700000" algn="tl" rotWithShape="0">
                    <a:srgbClr val="ED7D31"/>
                  </a:outerShdw>
                </a:effectLst>
                <a:latin typeface="Calibri" panose="020F0502020204030204"/>
              </a:rPr>
              <a:t>I. LISTENING</a:t>
            </a:r>
            <a:endParaRPr kumimoji="0" lang="en-US" sz="4400" b="1" i="0" u="none" strike="noStrike" kern="1200" cap="none" spc="0" normalizeH="0" baseline="0" noProof="0" dirty="0">
              <a:ln w="6600">
                <a:solidFill>
                  <a:srgbClr val="ED7D31"/>
                </a:solidFill>
                <a:prstDash val="solid"/>
              </a:ln>
              <a:solidFill>
                <a:schemeClr val="accent1">
                  <a:lumMod val="50000"/>
                </a:schemeClr>
              </a:solidFill>
              <a:effectLst>
                <a:outerShdw dist="38100" dir="2700000" algn="tl" rotWithShape="0">
                  <a:srgbClr val="ED7D31"/>
                </a:outerShdw>
              </a:effectLst>
              <a:uLnTx/>
              <a:uFillTx/>
              <a:latin typeface="Calibri" panose="020F0502020204030204"/>
            </a:endParaRPr>
          </a:p>
        </p:txBody>
      </p:sp>
      <p:sp>
        <p:nvSpPr>
          <p:cNvPr id="16" name="TextBox 15"/>
          <p:cNvSpPr txBox="1"/>
          <p:nvPr/>
        </p:nvSpPr>
        <p:spPr>
          <a:xfrm>
            <a:off x="717067" y="1077302"/>
            <a:ext cx="11399423" cy="461665"/>
          </a:xfrm>
          <a:prstGeom prst="rect">
            <a:avLst/>
          </a:prstGeom>
          <a:noFill/>
          <a:effectLst/>
        </p:spPr>
        <p:txBody>
          <a:bodyPr wrap="square" rtlCol="0">
            <a:spAutoFit/>
          </a:bodyPr>
          <a:lstStyle/>
          <a:p>
            <a:r>
              <a:rPr lang="en-US" sz="2400" b="1" dirty="0" smtClean="0">
                <a:effectLst>
                  <a:glow rad="88900">
                    <a:schemeClr val="bg1"/>
                  </a:glow>
                </a:effectLst>
                <a:latin typeface="Arial" panose="020B0604020202020204" pitchFamily="34" charset="0"/>
                <a:cs typeface="Arial" panose="020B0604020202020204" pitchFamily="34" charset="0"/>
              </a:rPr>
              <a:t>Work in pairs. Discuss and tick          the things related to online shopping.</a:t>
            </a:r>
            <a:endParaRPr lang="en-US" sz="2400" b="1" dirty="0">
              <a:effectLst>
                <a:glow rad="88900">
                  <a:schemeClr val="bg1"/>
                </a:glow>
              </a:effectLst>
              <a:latin typeface="Arial" panose="020B0604020202020204" pitchFamily="34" charset="0"/>
              <a:cs typeface="Arial" panose="020B0604020202020204" pitchFamily="34" charset="0"/>
            </a:endParaRPr>
          </a:p>
        </p:txBody>
      </p:sp>
      <p:sp>
        <p:nvSpPr>
          <p:cNvPr id="10" name="Rounded Rectangle 9"/>
          <p:cNvSpPr/>
          <p:nvPr/>
        </p:nvSpPr>
        <p:spPr>
          <a:xfrm>
            <a:off x="4593970" y="2325352"/>
            <a:ext cx="447869" cy="348882"/>
          </a:xfrm>
          <a:prstGeom prst="roundRect">
            <a:avLst/>
          </a:prstGeom>
          <a:solidFill>
            <a:srgbClr val="F37D9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2" name="Rounded Rectangle 21"/>
          <p:cNvSpPr/>
          <p:nvPr/>
        </p:nvSpPr>
        <p:spPr>
          <a:xfrm>
            <a:off x="4628578" y="4608187"/>
            <a:ext cx="447869" cy="348882"/>
          </a:xfrm>
          <a:prstGeom prst="roundRect">
            <a:avLst/>
          </a:prstGeom>
          <a:solidFill>
            <a:srgbClr val="F37D9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4" name="Rounded Rectangle 23"/>
          <p:cNvSpPr/>
          <p:nvPr/>
        </p:nvSpPr>
        <p:spPr>
          <a:xfrm>
            <a:off x="4615940" y="3086533"/>
            <a:ext cx="447869" cy="348882"/>
          </a:xfrm>
          <a:prstGeom prst="roundRect">
            <a:avLst/>
          </a:prstGeom>
          <a:solidFill>
            <a:srgbClr val="F37D9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6" name="Rounded Rectangle 25"/>
          <p:cNvSpPr/>
          <p:nvPr/>
        </p:nvSpPr>
        <p:spPr>
          <a:xfrm>
            <a:off x="4615939" y="3825456"/>
            <a:ext cx="447869" cy="348882"/>
          </a:xfrm>
          <a:prstGeom prst="roundRect">
            <a:avLst/>
          </a:prstGeom>
          <a:solidFill>
            <a:srgbClr val="F37D9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pic>
        <p:nvPicPr>
          <p:cNvPr id="11" name="Picture 10"/>
          <p:cNvPicPr>
            <a:picLocks noChangeAspect="1"/>
          </p:cNvPicPr>
          <p:nvPr/>
        </p:nvPicPr>
        <p:blipFill>
          <a:blip r:embed="rId3"/>
          <a:stretch>
            <a:fillRect/>
          </a:stretch>
        </p:blipFill>
        <p:spPr>
          <a:xfrm>
            <a:off x="5455844" y="1069626"/>
            <a:ext cx="596976" cy="501953"/>
          </a:xfrm>
          <a:prstGeom prst="rect">
            <a:avLst/>
          </a:prstGeom>
        </p:spPr>
      </p:pic>
      <p:pic>
        <p:nvPicPr>
          <p:cNvPr id="28" name="Picture 27"/>
          <p:cNvPicPr>
            <a:picLocks noChangeAspect="1"/>
          </p:cNvPicPr>
          <p:nvPr/>
        </p:nvPicPr>
        <p:blipFill>
          <a:blip r:embed="rId3"/>
          <a:stretch>
            <a:fillRect/>
          </a:stretch>
        </p:blipFill>
        <p:spPr>
          <a:xfrm>
            <a:off x="4593970" y="2236436"/>
            <a:ext cx="596976" cy="501953"/>
          </a:xfrm>
          <a:prstGeom prst="rect">
            <a:avLst/>
          </a:prstGeom>
        </p:spPr>
      </p:pic>
      <p:pic>
        <p:nvPicPr>
          <p:cNvPr id="29" name="Picture 28"/>
          <p:cNvPicPr>
            <a:picLocks noChangeAspect="1"/>
          </p:cNvPicPr>
          <p:nvPr/>
        </p:nvPicPr>
        <p:blipFill>
          <a:blip r:embed="rId3"/>
          <a:stretch>
            <a:fillRect/>
          </a:stretch>
        </p:blipFill>
        <p:spPr>
          <a:xfrm>
            <a:off x="4615757" y="3706425"/>
            <a:ext cx="596976" cy="501953"/>
          </a:xfrm>
          <a:prstGeom prst="rect">
            <a:avLst/>
          </a:prstGeom>
        </p:spPr>
      </p:pic>
      <p:pic>
        <p:nvPicPr>
          <p:cNvPr id="30" name="Picture 29"/>
          <p:cNvPicPr>
            <a:picLocks noChangeAspect="1"/>
          </p:cNvPicPr>
          <p:nvPr/>
        </p:nvPicPr>
        <p:blipFill>
          <a:blip r:embed="rId3"/>
          <a:stretch>
            <a:fillRect/>
          </a:stretch>
        </p:blipFill>
        <p:spPr>
          <a:xfrm>
            <a:off x="4593970" y="4501799"/>
            <a:ext cx="596976" cy="501953"/>
          </a:xfrm>
          <a:prstGeom prst="rect">
            <a:avLst/>
          </a:prstGeom>
        </p:spPr>
      </p:pic>
      <p:pic>
        <p:nvPicPr>
          <p:cNvPr id="2" name="Picture 1"/>
          <p:cNvPicPr>
            <a:picLocks noChangeAspect="1"/>
          </p:cNvPicPr>
          <p:nvPr/>
        </p:nvPicPr>
        <p:blipFill>
          <a:blip r:embed="rId4"/>
          <a:stretch>
            <a:fillRect/>
          </a:stretch>
        </p:blipFill>
        <p:spPr>
          <a:xfrm>
            <a:off x="5682344" y="1674818"/>
            <a:ext cx="6329951" cy="4768540"/>
          </a:xfrm>
          <a:prstGeom prst="rect">
            <a:avLst/>
          </a:prstGeom>
        </p:spPr>
      </p:pic>
      <p:sp>
        <p:nvSpPr>
          <p:cNvPr id="20" name="TextBox 19"/>
          <p:cNvSpPr txBox="1"/>
          <p:nvPr/>
        </p:nvSpPr>
        <p:spPr>
          <a:xfrm>
            <a:off x="130630" y="74645"/>
            <a:ext cx="4143902" cy="646331"/>
          </a:xfrm>
          <a:prstGeom prst="rect">
            <a:avLst/>
          </a:prstGeom>
          <a:noFill/>
          <a:effectLst/>
        </p:spPr>
        <p:txBody>
          <a:bodyPr wrap="square" rtlCol="0">
            <a:spAutoFit/>
          </a:bodyPr>
          <a:lstStyle/>
          <a:p>
            <a:r>
              <a:rPr lang="en-US" sz="3600" b="1" dirty="0" smtClean="0">
                <a:effectLst>
                  <a:glow rad="88900">
                    <a:schemeClr val="bg1"/>
                  </a:glow>
                </a:effectLst>
                <a:latin typeface="Arial" panose="020B0604020202020204" pitchFamily="34" charset="0"/>
                <a:cs typeface="Arial" panose="020B0604020202020204" pitchFamily="34" charset="0"/>
              </a:rPr>
              <a:t>PRESENTATION</a:t>
            </a:r>
            <a:endParaRPr lang="en-US" sz="3600" b="1" dirty="0">
              <a:effectLst>
                <a:glow rad="88900">
                  <a:schemeClr val="bg1"/>
                </a:glo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77574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 calcmode="lin" valueType="num">
                                      <p:cBhvr additive="base">
                                        <p:cTn id="19"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xEl>
                                              <p:pRg st="3" end="3"/>
                                            </p:txEl>
                                          </p:spTgt>
                                        </p:tgtEl>
                                        <p:attrNameLst>
                                          <p:attrName>style.visibility</p:attrName>
                                        </p:attrNameLst>
                                      </p:cBhvr>
                                      <p:to>
                                        <p:strVal val="visible"/>
                                      </p:to>
                                    </p:set>
                                    <p:anim calcmode="lin" valueType="num">
                                      <p:cBhvr additive="base">
                                        <p:cTn id="25"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576198" y="2202308"/>
            <a:ext cx="11269345" cy="3461373"/>
          </a:xfrm>
        </p:spPr>
        <p:txBody>
          <a:bodyPr>
            <a:normAutofit/>
          </a:bodyPr>
          <a:lstStyle/>
          <a:p>
            <a:pPr marL="514350" indent="-514350" algn="just">
              <a:lnSpc>
                <a:spcPct val="150000"/>
              </a:lnSpc>
              <a:spcBef>
                <a:spcPts val="0"/>
              </a:spcBef>
              <a:buAutoNum type="arabicPeriod"/>
            </a:pPr>
            <a:r>
              <a:rPr lang="en-US" dirty="0" smtClean="0"/>
              <a:t>You can buy a product or ___________ online.</a:t>
            </a:r>
          </a:p>
          <a:p>
            <a:pPr marL="514350" indent="-514350" algn="just">
              <a:lnSpc>
                <a:spcPct val="150000"/>
              </a:lnSpc>
              <a:spcBef>
                <a:spcPts val="0"/>
              </a:spcBef>
              <a:buAutoNum type="arabicPeriod"/>
            </a:pPr>
            <a:r>
              <a:rPr lang="en-US" dirty="0" smtClean="0"/>
              <a:t>When shopping online, you visit a _________ website.</a:t>
            </a:r>
          </a:p>
          <a:p>
            <a:pPr marL="514350" indent="-514350" algn="just">
              <a:lnSpc>
                <a:spcPct val="150000"/>
              </a:lnSpc>
              <a:spcBef>
                <a:spcPts val="0"/>
              </a:spcBef>
              <a:buAutoNum type="arabicPeriod"/>
            </a:pPr>
            <a:r>
              <a:rPr lang="en-US" dirty="0" smtClean="0"/>
              <a:t>Online shopping helps you save time and ___________.</a:t>
            </a:r>
          </a:p>
          <a:p>
            <a:pPr marL="514350" indent="-514350" algn="just">
              <a:lnSpc>
                <a:spcPct val="150000"/>
              </a:lnSpc>
              <a:spcBef>
                <a:spcPts val="0"/>
              </a:spcBef>
              <a:buAutoNum type="arabicPeriod"/>
            </a:pPr>
            <a:r>
              <a:rPr lang="en-US" dirty="0" smtClean="0"/>
              <a:t>If you return a product, you still must </a:t>
            </a:r>
            <a:r>
              <a:rPr lang="en-US" dirty="0"/>
              <a:t>pay for the </a:t>
            </a:r>
            <a:r>
              <a:rPr lang="en-US" dirty="0" smtClean="0"/>
              <a:t>___________.</a:t>
            </a:r>
          </a:p>
          <a:p>
            <a:pPr marL="514350" indent="-514350" algn="just">
              <a:lnSpc>
                <a:spcPct val="150000"/>
              </a:lnSpc>
              <a:spcBef>
                <a:spcPts val="0"/>
              </a:spcBef>
              <a:buAutoNum type="arabicPeriod"/>
            </a:pPr>
            <a:r>
              <a:rPr lang="en-US" dirty="0" smtClean="0"/>
              <a:t>Shopping online can make </a:t>
            </a:r>
            <a:r>
              <a:rPr lang="en-US" dirty="0"/>
              <a:t>you become a </a:t>
            </a:r>
            <a:r>
              <a:rPr lang="en-US" dirty="0" smtClean="0"/>
              <a:t>___________. </a:t>
            </a:r>
            <a:endParaRPr lang="en-US" dirty="0"/>
          </a:p>
        </p:txBody>
      </p:sp>
      <p:grpSp>
        <p:nvGrpSpPr>
          <p:cNvPr id="21" name="Group 20"/>
          <p:cNvGrpSpPr/>
          <p:nvPr/>
        </p:nvGrpSpPr>
        <p:grpSpPr>
          <a:xfrm>
            <a:off x="16756" y="6493"/>
            <a:ext cx="12192000" cy="1083309"/>
            <a:chOff x="0" y="-3"/>
            <a:chExt cx="12192000" cy="1083309"/>
          </a:xfrm>
        </p:grpSpPr>
        <p:sp>
          <p:nvSpPr>
            <p:cNvPr id="23" name="Round Single Corner Rectangle 22"/>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ound Single Corner Rectangle 24"/>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Round Single Corner Rectangle 31"/>
            <p:cNvSpPr/>
            <p:nvPr/>
          </p:nvSpPr>
          <p:spPr>
            <a:xfrm flipV="1">
              <a:off x="0" y="-3"/>
              <a:ext cx="12014200" cy="914401"/>
            </a:xfrm>
            <a:prstGeom prst="round1Rect">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4" name="Rounded Rectangle 33"/>
          <p:cNvSpPr/>
          <p:nvPr/>
        </p:nvSpPr>
        <p:spPr>
          <a:xfrm>
            <a:off x="576198" y="1162608"/>
            <a:ext cx="502606" cy="502606"/>
          </a:xfrm>
          <a:prstGeom prst="roundRect">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35" name="TextBox 34"/>
          <p:cNvSpPr txBox="1"/>
          <p:nvPr/>
        </p:nvSpPr>
        <p:spPr>
          <a:xfrm>
            <a:off x="628983" y="1050636"/>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2</a:t>
            </a:r>
          </a:p>
        </p:txBody>
      </p:sp>
      <p:sp>
        <p:nvSpPr>
          <p:cNvPr id="39" name="TextBox 38"/>
          <p:cNvSpPr txBox="1"/>
          <p:nvPr/>
        </p:nvSpPr>
        <p:spPr>
          <a:xfrm>
            <a:off x="1131589" y="1033368"/>
            <a:ext cx="11399423" cy="892552"/>
          </a:xfrm>
          <a:prstGeom prst="rect">
            <a:avLst/>
          </a:prstGeom>
          <a:noFill/>
          <a:effectLst/>
        </p:spPr>
        <p:txBody>
          <a:bodyPr wrap="square" rtlCol="0">
            <a:spAutoFit/>
          </a:bodyPr>
          <a:lstStyle/>
          <a:p>
            <a:r>
              <a:rPr lang="en-US" sz="2600" b="1" dirty="0">
                <a:effectLst>
                  <a:glow rad="88900">
                    <a:schemeClr val="bg1"/>
                  </a:glow>
                </a:effectLst>
                <a:latin typeface="Arial" panose="020B0604020202020204" pitchFamily="34" charset="0"/>
                <a:cs typeface="Arial" panose="020B0604020202020204" pitchFamily="34" charset="0"/>
              </a:rPr>
              <a:t>Listen to a talk about online shopping and fill in each blank with a suitable word.</a:t>
            </a:r>
          </a:p>
        </p:txBody>
      </p:sp>
      <p:sp>
        <p:nvSpPr>
          <p:cNvPr id="16" name="Rectangle 15"/>
          <p:cNvSpPr/>
          <p:nvPr/>
        </p:nvSpPr>
        <p:spPr>
          <a:xfrm>
            <a:off x="4741943" y="32888"/>
            <a:ext cx="3393032" cy="769441"/>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400" b="1" dirty="0" smtClean="0">
                <a:ln w="6600">
                  <a:solidFill>
                    <a:srgbClr val="ED7D31"/>
                  </a:solidFill>
                  <a:prstDash val="solid"/>
                </a:ln>
                <a:solidFill>
                  <a:srgbClr val="FFFFFF"/>
                </a:solidFill>
                <a:effectLst>
                  <a:outerShdw dist="38100" dir="2700000" algn="tl" rotWithShape="0">
                    <a:srgbClr val="ED7D31"/>
                  </a:outerShdw>
                </a:effectLst>
                <a:latin typeface="Calibri" panose="020F0502020204030204"/>
              </a:rPr>
              <a:t>I. LISTENING</a:t>
            </a:r>
            <a:endParaRPr kumimoji="0" lang="en-US" sz="4400" b="1" i="0" u="none" strike="noStrike" kern="1200" cap="none" spc="0" normalizeH="0" baseline="0" noProof="0" dirty="0">
              <a:ln w="6600">
                <a:solidFill>
                  <a:srgbClr val="ED7D31"/>
                </a:solidFill>
                <a:prstDash val="solid"/>
              </a:ln>
              <a:solidFill>
                <a:srgbClr val="FFC000"/>
              </a:solidFill>
              <a:effectLst>
                <a:outerShdw dist="38100" dir="2700000" algn="tl" rotWithShape="0">
                  <a:srgbClr val="ED7D31"/>
                </a:outerShdw>
              </a:effectLst>
              <a:uLnTx/>
              <a:uFillTx/>
              <a:latin typeface="Calibri" panose="020F0502020204030204"/>
            </a:endParaRPr>
          </a:p>
        </p:txBody>
      </p:sp>
      <p:sp>
        <p:nvSpPr>
          <p:cNvPr id="12" name="Google Shape;1881;p31"/>
          <p:cNvSpPr txBox="1">
            <a:spLocks/>
          </p:cNvSpPr>
          <p:nvPr/>
        </p:nvSpPr>
        <p:spPr>
          <a:xfrm>
            <a:off x="4432516" y="2183646"/>
            <a:ext cx="2752055" cy="657441"/>
          </a:xfrm>
          <a:prstGeom prst="rect">
            <a:avLst/>
          </a:prstGeom>
          <a:noFill/>
          <a:ln>
            <a:noFill/>
          </a:ln>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200" b="1" dirty="0" smtClean="0">
                <a:solidFill>
                  <a:srgbClr val="FF0000"/>
                </a:solidFill>
              </a:rPr>
              <a:t>service</a:t>
            </a:r>
            <a:endParaRPr lang="en-US" sz="3200" b="1" dirty="0">
              <a:solidFill>
                <a:srgbClr val="FF0000"/>
              </a:solidFill>
              <a:cs typeface="Calibri" panose="020F0502020204030204" pitchFamily="34" charset="0"/>
            </a:endParaRPr>
          </a:p>
        </p:txBody>
      </p:sp>
      <p:sp>
        <p:nvSpPr>
          <p:cNvPr id="13" name="Google Shape;1881;p31"/>
          <p:cNvSpPr txBox="1">
            <a:spLocks/>
          </p:cNvSpPr>
          <p:nvPr/>
        </p:nvSpPr>
        <p:spPr>
          <a:xfrm>
            <a:off x="5536639" y="2841585"/>
            <a:ext cx="2752055" cy="657441"/>
          </a:xfrm>
          <a:prstGeom prst="rect">
            <a:avLst/>
          </a:prstGeom>
          <a:noFill/>
          <a:ln>
            <a:noFill/>
          </a:ln>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200" b="1" dirty="0">
                <a:solidFill>
                  <a:srgbClr val="FF0000"/>
                </a:solidFill>
              </a:rPr>
              <a:t>s</a:t>
            </a:r>
            <a:r>
              <a:rPr lang="en-US" sz="3200" b="1" dirty="0" smtClean="0">
                <a:solidFill>
                  <a:srgbClr val="FF0000"/>
                </a:solidFill>
              </a:rPr>
              <a:t>eller’s</a:t>
            </a:r>
            <a:endParaRPr lang="en-US" sz="3200" b="1" dirty="0">
              <a:solidFill>
                <a:srgbClr val="FF0000"/>
              </a:solidFill>
              <a:cs typeface="Calibri" panose="020F0502020204030204" pitchFamily="34" charset="0"/>
            </a:endParaRPr>
          </a:p>
        </p:txBody>
      </p:sp>
      <p:sp>
        <p:nvSpPr>
          <p:cNvPr id="14" name="Google Shape;1881;p31"/>
          <p:cNvSpPr txBox="1">
            <a:spLocks/>
          </p:cNvSpPr>
          <p:nvPr/>
        </p:nvSpPr>
        <p:spPr>
          <a:xfrm>
            <a:off x="6640762" y="3457344"/>
            <a:ext cx="2752055" cy="657441"/>
          </a:xfrm>
          <a:prstGeom prst="rect">
            <a:avLst/>
          </a:prstGeom>
          <a:noFill/>
          <a:ln>
            <a:noFill/>
          </a:ln>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200" b="1" dirty="0" smtClean="0">
                <a:solidFill>
                  <a:srgbClr val="FF0000"/>
                </a:solidFill>
              </a:rPr>
              <a:t>money</a:t>
            </a:r>
            <a:endParaRPr lang="en-US" sz="3200" b="1" dirty="0">
              <a:solidFill>
                <a:srgbClr val="FF0000"/>
              </a:solidFill>
              <a:cs typeface="Calibri" panose="020F0502020204030204" pitchFamily="34" charset="0"/>
            </a:endParaRPr>
          </a:p>
        </p:txBody>
      </p:sp>
      <p:sp>
        <p:nvSpPr>
          <p:cNvPr id="17" name="Google Shape;1881;p31"/>
          <p:cNvSpPr txBox="1">
            <a:spLocks/>
          </p:cNvSpPr>
          <p:nvPr/>
        </p:nvSpPr>
        <p:spPr>
          <a:xfrm>
            <a:off x="7813308" y="4136301"/>
            <a:ext cx="2752055" cy="657441"/>
          </a:xfrm>
          <a:prstGeom prst="rect">
            <a:avLst/>
          </a:prstGeom>
          <a:noFill/>
          <a:ln>
            <a:noFill/>
          </a:ln>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200" b="1" dirty="0" smtClean="0">
                <a:solidFill>
                  <a:srgbClr val="FF0000"/>
                </a:solidFill>
              </a:rPr>
              <a:t>shipping</a:t>
            </a:r>
            <a:endParaRPr lang="en-US" sz="3200" b="1" dirty="0">
              <a:solidFill>
                <a:srgbClr val="FF0000"/>
              </a:solidFill>
              <a:cs typeface="Calibri" panose="020F0502020204030204" pitchFamily="34" charset="0"/>
            </a:endParaRPr>
          </a:p>
        </p:txBody>
      </p:sp>
      <p:sp>
        <p:nvSpPr>
          <p:cNvPr id="18" name="Google Shape;1881;p31"/>
          <p:cNvSpPr txBox="1">
            <a:spLocks/>
          </p:cNvSpPr>
          <p:nvPr/>
        </p:nvSpPr>
        <p:spPr>
          <a:xfrm>
            <a:off x="6758948" y="4725252"/>
            <a:ext cx="2752055" cy="657441"/>
          </a:xfrm>
          <a:prstGeom prst="rect">
            <a:avLst/>
          </a:prstGeom>
          <a:noFill/>
          <a:ln>
            <a:noFill/>
          </a:ln>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200" b="1" dirty="0" smtClean="0">
                <a:solidFill>
                  <a:srgbClr val="FF0000"/>
                </a:solidFill>
              </a:rPr>
              <a:t>shopaholic</a:t>
            </a:r>
            <a:endParaRPr lang="en-US" sz="3200" b="1" dirty="0">
              <a:solidFill>
                <a:srgbClr val="FF0000"/>
              </a:solidFill>
              <a:cs typeface="Calibri" panose="020F0502020204030204" pitchFamily="34" charset="0"/>
            </a:endParaRPr>
          </a:p>
        </p:txBody>
      </p:sp>
      <p:pic>
        <p:nvPicPr>
          <p:cNvPr id="2" name="05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0143607" y="2343344"/>
            <a:ext cx="614589" cy="614589"/>
          </a:xfrm>
          <a:prstGeom prst="rect">
            <a:avLst/>
          </a:prstGeom>
        </p:spPr>
      </p:pic>
      <p:sp>
        <p:nvSpPr>
          <p:cNvPr id="19" name="TextBox 18"/>
          <p:cNvSpPr txBox="1"/>
          <p:nvPr/>
        </p:nvSpPr>
        <p:spPr>
          <a:xfrm>
            <a:off x="139961" y="102638"/>
            <a:ext cx="4143902" cy="646331"/>
          </a:xfrm>
          <a:prstGeom prst="rect">
            <a:avLst/>
          </a:prstGeom>
          <a:noFill/>
          <a:effectLst/>
        </p:spPr>
        <p:txBody>
          <a:bodyPr wrap="square" rtlCol="0">
            <a:spAutoFit/>
          </a:bodyPr>
          <a:lstStyle/>
          <a:p>
            <a:r>
              <a:rPr lang="en-US" sz="3600" b="1" dirty="0" smtClean="0">
                <a:effectLst>
                  <a:glow rad="88900">
                    <a:schemeClr val="bg1"/>
                  </a:glow>
                </a:effectLst>
                <a:latin typeface="Arial" panose="020B0604020202020204" pitchFamily="34" charset="0"/>
                <a:cs typeface="Arial" panose="020B0604020202020204" pitchFamily="34" charset="0"/>
              </a:rPr>
              <a:t>PRACTICE</a:t>
            </a:r>
            <a:endParaRPr lang="en-US" sz="3600" b="1" dirty="0">
              <a:effectLst>
                <a:glow rad="88900">
                  <a:schemeClr val="bg1"/>
                </a:glo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244138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randombar(horizont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randombar(horizontal)">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randombar(horizontal)">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randombar(horizontal)">
                                      <p:cBhvr>
                                        <p:cTn id="22" dur="5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randombar(horizontal)">
                                      <p:cBhvr>
                                        <p:cTn id="2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8" restart="whenNotActive" fill="hold" evtFilter="cancelBubble" nodeType="interactiveSeq">
                <p:stCondLst>
                  <p:cond evt="onClick" delay="0">
                    <p:tgtEl>
                      <p:spTgt spid="2"/>
                    </p:tgtEl>
                  </p:cond>
                </p:stCondLst>
                <p:endSync evt="end" delay="0">
                  <p:rtn val="all"/>
                </p:endSync>
                <p:childTnLst>
                  <p:par>
                    <p:cTn id="29" fill="hold">
                      <p:stCondLst>
                        <p:cond delay="0"/>
                      </p:stCondLst>
                      <p:childTnLst>
                        <p:par>
                          <p:cTn id="30" fill="hold">
                            <p:stCondLst>
                              <p:cond delay="0"/>
                            </p:stCondLst>
                            <p:childTnLst>
                              <p:par>
                                <p:cTn id="31" presetID="1" presetClass="mediacall" presetSubtype="0" fill="hold" nodeType="clickEffect">
                                  <p:stCondLst>
                                    <p:cond delay="0"/>
                                  </p:stCondLst>
                                  <p:childTnLst>
                                    <p:cmd type="call" cmd="playFrom(0.0)">
                                      <p:cBhvr>
                                        <p:cTn id="32" dur="89863" fill="hold"/>
                                        <p:tgtEl>
                                          <p:spTgt spid="2"/>
                                        </p:tgtEl>
                                      </p:cBhvr>
                                    </p:cmd>
                                  </p:childTnLst>
                                </p:cTn>
                              </p:par>
                            </p:childTnLst>
                          </p:cTn>
                        </p:par>
                      </p:childTnLst>
                    </p:cTn>
                  </p:par>
                </p:childTnLst>
              </p:cTn>
              <p:nextCondLst>
                <p:cond evt="onClick" delay="0">
                  <p:tgtEl>
                    <p:spTgt spid="2"/>
                  </p:tgtEl>
                </p:cond>
              </p:nextCondLst>
            </p:seq>
            <p:audio>
              <p:cMediaNode vol="80000">
                <p:cTn id="33" fill="hold" display="0">
                  <p:stCondLst>
                    <p:cond delay="indefinite"/>
                  </p:stCondLst>
                  <p:endCondLst>
                    <p:cond evt="onStopAudio" delay="0">
                      <p:tgtEl>
                        <p:sldTgt/>
                      </p:tgtEl>
                    </p:cond>
                  </p:endCondLst>
                </p:cTn>
                <p:tgtEl>
                  <p:spTgt spid="2"/>
                </p:tgtEl>
              </p:cMediaNode>
            </p:audio>
          </p:childTnLst>
        </p:cTn>
      </p:par>
    </p:tnLst>
    <p:bldLst>
      <p:bldP spid="12" grpId="0"/>
      <p:bldP spid="13" grpId="0"/>
      <p:bldP spid="14" grpId="0"/>
      <p:bldP spid="17" grpId="0"/>
      <p:bldP spid="1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566244" y="1954647"/>
            <a:ext cx="11269345" cy="3265867"/>
          </a:xfrm>
        </p:spPr>
        <p:txBody>
          <a:bodyPr>
            <a:normAutofit/>
          </a:bodyPr>
          <a:lstStyle/>
          <a:p>
            <a:pPr marL="0" indent="0" algn="just">
              <a:lnSpc>
                <a:spcPct val="120000"/>
              </a:lnSpc>
              <a:spcBef>
                <a:spcPts val="0"/>
              </a:spcBef>
              <a:buNone/>
            </a:pPr>
            <a:r>
              <a:rPr lang="en-US" b="1" dirty="0"/>
              <a:t>1</a:t>
            </a:r>
            <a:r>
              <a:rPr lang="en-US" b="1" dirty="0" smtClean="0"/>
              <a:t>. When you shop online, you can pay______ ways.</a:t>
            </a:r>
          </a:p>
          <a:p>
            <a:pPr marL="0" indent="0" algn="just">
              <a:lnSpc>
                <a:spcPct val="120000"/>
              </a:lnSpc>
              <a:spcBef>
                <a:spcPts val="0"/>
              </a:spcBef>
              <a:buNone/>
            </a:pPr>
            <a:r>
              <a:rPr lang="en-US" dirty="0" smtClean="0"/>
              <a:t>A. one	B. two	C. three</a:t>
            </a:r>
            <a:endParaRPr lang="en-US" dirty="0"/>
          </a:p>
          <a:p>
            <a:pPr marL="0" indent="0" algn="just">
              <a:lnSpc>
                <a:spcPct val="120000"/>
              </a:lnSpc>
              <a:spcBef>
                <a:spcPts val="0"/>
              </a:spcBef>
              <a:buNone/>
            </a:pPr>
            <a:r>
              <a:rPr lang="en-US" b="1" dirty="0" smtClean="0"/>
              <a:t>2. The talk does NOT describe online shopping as_______.</a:t>
            </a:r>
          </a:p>
          <a:p>
            <a:pPr marL="514350" indent="-514350" algn="just">
              <a:lnSpc>
                <a:spcPct val="120000"/>
              </a:lnSpc>
              <a:spcBef>
                <a:spcPts val="0"/>
              </a:spcBef>
              <a:buAutoNum type="alphaUcPeriod"/>
            </a:pPr>
            <a:r>
              <a:rPr lang="en-US" dirty="0" smtClean="0"/>
              <a:t>convenient	B. ease			C. interesting</a:t>
            </a:r>
          </a:p>
          <a:p>
            <a:pPr marL="0" indent="0" algn="just">
              <a:lnSpc>
                <a:spcPct val="120000"/>
              </a:lnSpc>
              <a:spcBef>
                <a:spcPts val="0"/>
              </a:spcBef>
              <a:buNone/>
            </a:pPr>
            <a:r>
              <a:rPr lang="en-US" b="1" dirty="0" smtClean="0"/>
              <a:t>3. The talk is mainly about _______ of online shopping.</a:t>
            </a:r>
          </a:p>
          <a:p>
            <a:pPr marL="0" indent="0" algn="just">
              <a:lnSpc>
                <a:spcPct val="120000"/>
              </a:lnSpc>
              <a:spcBef>
                <a:spcPts val="0"/>
              </a:spcBef>
              <a:buNone/>
            </a:pPr>
            <a:r>
              <a:rPr lang="en-US" dirty="0" smtClean="0"/>
              <a:t>A. always			B. sometimes		C. rarely </a:t>
            </a:r>
          </a:p>
          <a:p>
            <a:pPr marL="0" indent="0" algn="just">
              <a:lnSpc>
                <a:spcPct val="120000"/>
              </a:lnSpc>
              <a:spcBef>
                <a:spcPts val="0"/>
              </a:spcBef>
              <a:buNone/>
            </a:pPr>
            <a:endParaRPr lang="en-US" b="1" dirty="0"/>
          </a:p>
        </p:txBody>
      </p:sp>
      <p:grpSp>
        <p:nvGrpSpPr>
          <p:cNvPr id="21" name="Group 20"/>
          <p:cNvGrpSpPr/>
          <p:nvPr/>
        </p:nvGrpSpPr>
        <p:grpSpPr>
          <a:xfrm>
            <a:off x="-1905" y="1905"/>
            <a:ext cx="12192000" cy="1083309"/>
            <a:chOff x="0" y="-3"/>
            <a:chExt cx="12192000" cy="1083309"/>
          </a:xfrm>
        </p:grpSpPr>
        <p:sp>
          <p:nvSpPr>
            <p:cNvPr id="23" name="Round Single Corner Rectangle 22"/>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ound Single Corner Rectangle 24"/>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Round Single Corner Rectangle 31"/>
            <p:cNvSpPr/>
            <p:nvPr/>
          </p:nvSpPr>
          <p:spPr>
            <a:xfrm flipV="1">
              <a:off x="0" y="-3"/>
              <a:ext cx="12014200" cy="914401"/>
            </a:xfrm>
            <a:prstGeom prst="round1Rect">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4" name="Rounded Rectangle 33"/>
          <p:cNvSpPr/>
          <p:nvPr/>
        </p:nvSpPr>
        <p:spPr>
          <a:xfrm>
            <a:off x="296280" y="1125275"/>
            <a:ext cx="502606" cy="502606"/>
          </a:xfrm>
          <a:prstGeom prst="roundRect">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35" name="TextBox 34"/>
          <p:cNvSpPr txBox="1"/>
          <p:nvPr/>
        </p:nvSpPr>
        <p:spPr>
          <a:xfrm>
            <a:off x="349065" y="1003977"/>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3</a:t>
            </a:r>
          </a:p>
        </p:txBody>
      </p:sp>
      <p:sp>
        <p:nvSpPr>
          <p:cNvPr id="39" name="TextBox 38"/>
          <p:cNvSpPr txBox="1"/>
          <p:nvPr/>
        </p:nvSpPr>
        <p:spPr>
          <a:xfrm>
            <a:off x="991739" y="1096682"/>
            <a:ext cx="10713954" cy="492443"/>
          </a:xfrm>
          <a:prstGeom prst="rect">
            <a:avLst/>
          </a:prstGeom>
          <a:noFill/>
          <a:effectLst/>
        </p:spPr>
        <p:txBody>
          <a:bodyPr wrap="square" rtlCol="0">
            <a:spAutoFit/>
          </a:bodyPr>
          <a:lstStyle/>
          <a:p>
            <a:r>
              <a:rPr lang="en-US" sz="2600" b="1" dirty="0" smtClean="0">
                <a:effectLst>
                  <a:glow rad="88900">
                    <a:schemeClr val="bg1"/>
                  </a:glow>
                </a:effectLst>
                <a:latin typeface="Arial" panose="020B0604020202020204" pitchFamily="34" charset="0"/>
                <a:cs typeface="Arial" panose="020B0604020202020204" pitchFamily="34" charset="0"/>
              </a:rPr>
              <a:t>Listen again and choose the correct answer A, B, or C.</a:t>
            </a:r>
            <a:endParaRPr lang="en-US" sz="2600" b="1" dirty="0">
              <a:effectLst>
                <a:glow rad="88900">
                  <a:schemeClr val="bg1"/>
                </a:glow>
              </a:effectLst>
              <a:latin typeface="Arial" panose="020B0604020202020204" pitchFamily="34" charset="0"/>
              <a:cs typeface="Arial" panose="020B0604020202020204" pitchFamily="34" charset="0"/>
            </a:endParaRPr>
          </a:p>
        </p:txBody>
      </p:sp>
      <p:sp>
        <p:nvSpPr>
          <p:cNvPr id="15" name="TextBox 14"/>
          <p:cNvSpPr txBox="1"/>
          <p:nvPr/>
        </p:nvSpPr>
        <p:spPr>
          <a:xfrm>
            <a:off x="130630" y="74645"/>
            <a:ext cx="4143902" cy="646331"/>
          </a:xfrm>
          <a:prstGeom prst="rect">
            <a:avLst/>
          </a:prstGeom>
          <a:noFill/>
          <a:effectLst/>
        </p:spPr>
        <p:txBody>
          <a:bodyPr wrap="square" rtlCol="0">
            <a:spAutoFit/>
          </a:bodyPr>
          <a:lstStyle/>
          <a:p>
            <a:r>
              <a:rPr lang="en-US" sz="3600" b="1" dirty="0" smtClean="0">
                <a:effectLst>
                  <a:glow rad="88900">
                    <a:schemeClr val="bg1"/>
                  </a:glow>
                </a:effectLst>
                <a:latin typeface="Arial" panose="020B0604020202020204" pitchFamily="34" charset="0"/>
                <a:cs typeface="Arial" panose="020B0604020202020204" pitchFamily="34" charset="0"/>
              </a:rPr>
              <a:t>PRACTICE</a:t>
            </a:r>
            <a:endParaRPr lang="en-US" sz="3600" b="1" dirty="0">
              <a:effectLst>
                <a:glow rad="88900">
                  <a:schemeClr val="bg1"/>
                </a:glow>
              </a:effectLst>
              <a:latin typeface="Arial" panose="020B0604020202020204" pitchFamily="34" charset="0"/>
              <a:cs typeface="Arial" panose="020B0604020202020204" pitchFamily="34" charset="0"/>
            </a:endParaRPr>
          </a:p>
        </p:txBody>
      </p:sp>
      <p:sp>
        <p:nvSpPr>
          <p:cNvPr id="16" name="Rectangle 15"/>
          <p:cNvSpPr/>
          <p:nvPr/>
        </p:nvSpPr>
        <p:spPr>
          <a:xfrm>
            <a:off x="4652200" y="-9655"/>
            <a:ext cx="3393032" cy="769441"/>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400" b="1" dirty="0" smtClean="0">
                <a:ln w="6600">
                  <a:solidFill>
                    <a:srgbClr val="ED7D31"/>
                  </a:solidFill>
                  <a:prstDash val="solid"/>
                </a:ln>
                <a:solidFill>
                  <a:srgbClr val="FFFFFF"/>
                </a:solidFill>
                <a:effectLst>
                  <a:outerShdw dist="38100" dir="2700000" algn="tl" rotWithShape="0">
                    <a:srgbClr val="ED7D31"/>
                  </a:outerShdw>
                </a:effectLst>
                <a:latin typeface="Calibri" panose="020F0502020204030204"/>
              </a:rPr>
              <a:t>I. LISTENING</a:t>
            </a:r>
            <a:endParaRPr kumimoji="0" lang="en-US" sz="4400" b="1" i="0" u="none" strike="noStrike" kern="1200" cap="none" spc="0" normalizeH="0" baseline="0" noProof="0" dirty="0">
              <a:ln w="6600">
                <a:solidFill>
                  <a:srgbClr val="ED7D31"/>
                </a:solidFill>
                <a:prstDash val="solid"/>
              </a:ln>
              <a:solidFill>
                <a:srgbClr val="FFC000"/>
              </a:solidFill>
              <a:effectLst>
                <a:outerShdw dist="38100" dir="2700000" algn="tl" rotWithShape="0">
                  <a:srgbClr val="ED7D31"/>
                </a:outerShdw>
              </a:effectLst>
              <a:uLnTx/>
              <a:uFillTx/>
              <a:latin typeface="Calibri" panose="020F0502020204030204"/>
            </a:endParaRPr>
          </a:p>
        </p:txBody>
      </p:sp>
      <p:sp>
        <p:nvSpPr>
          <p:cNvPr id="13" name="Oval 12"/>
          <p:cNvSpPr/>
          <p:nvPr/>
        </p:nvSpPr>
        <p:spPr>
          <a:xfrm>
            <a:off x="2267898" y="2480909"/>
            <a:ext cx="555585" cy="509286"/>
          </a:xfrm>
          <a:prstGeom prst="ellipse">
            <a:avLst/>
          </a:prstGeom>
          <a:noFill/>
          <a:ln w="412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14" name="Oval 13"/>
          <p:cNvSpPr/>
          <p:nvPr/>
        </p:nvSpPr>
        <p:spPr>
          <a:xfrm>
            <a:off x="6811824" y="3489178"/>
            <a:ext cx="555585" cy="509286"/>
          </a:xfrm>
          <a:prstGeom prst="ellipse">
            <a:avLst/>
          </a:prstGeom>
          <a:noFill/>
          <a:ln w="412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17" name="Oval 16"/>
          <p:cNvSpPr/>
          <p:nvPr/>
        </p:nvSpPr>
        <p:spPr>
          <a:xfrm>
            <a:off x="7767439" y="4529444"/>
            <a:ext cx="555585" cy="509286"/>
          </a:xfrm>
          <a:prstGeom prst="ellipse">
            <a:avLst/>
          </a:prstGeom>
          <a:noFill/>
          <a:ln w="412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pic>
        <p:nvPicPr>
          <p:cNvPr id="2" name="Picture 1"/>
          <p:cNvPicPr>
            <a:picLocks noChangeAspect="1"/>
          </p:cNvPicPr>
          <p:nvPr/>
        </p:nvPicPr>
        <p:blipFill>
          <a:blip r:embed="rId3"/>
          <a:stretch>
            <a:fillRect/>
          </a:stretch>
        </p:blipFill>
        <p:spPr>
          <a:xfrm>
            <a:off x="9601200" y="4022915"/>
            <a:ext cx="2604858" cy="2817234"/>
          </a:xfrm>
          <a:prstGeom prst="rect">
            <a:avLst/>
          </a:prstGeom>
        </p:spPr>
      </p:pic>
    </p:spTree>
    <p:extLst>
      <p:ext uri="{BB962C8B-B14F-4D97-AF65-F5344CB8AC3E}">
        <p14:creationId xmlns:p14="http://schemas.microsoft.com/office/powerpoint/2010/main" val="4042313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7" grpId="0" animBg="1"/>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4186</TotalTime>
  <Words>422</Words>
  <Application>Microsoft Office PowerPoint</Application>
  <PresentationFormat>Widescreen</PresentationFormat>
  <Paragraphs>108</Paragraphs>
  <Slides>14</Slides>
  <Notes>12</Notes>
  <HiddenSlides>0</HiddenSlides>
  <MMClips>5</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14</vt:i4>
      </vt:variant>
    </vt:vector>
  </HeadingPairs>
  <TitlesOfParts>
    <vt:vector size="22" baseType="lpstr">
      <vt:lpstr>.VnCommercial Script</vt:lpstr>
      <vt:lpstr>.VnMonotype corsiva</vt:lpstr>
      <vt:lpstr>Arial</vt:lpstr>
      <vt:lpstr>Calibri</vt:lpstr>
      <vt:lpstr>Calibri Light</vt:lpstr>
      <vt:lpstr>Myriad Pro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TrangDTT</dc:creator>
  <cp:lastModifiedBy>STD</cp:lastModifiedBy>
  <cp:revision>287</cp:revision>
  <dcterms:created xsi:type="dcterms:W3CDTF">2020-12-09T02:04:09Z</dcterms:created>
  <dcterms:modified xsi:type="dcterms:W3CDTF">2025-02-23T09:40:42Z</dcterms:modified>
</cp:coreProperties>
</file>