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4" r:id="rId8"/>
    <p:sldId id="262" r:id="rId9"/>
    <p:sldId id="263" r:id="rId10"/>
    <p:sldId id="265" r:id="rId11"/>
    <p:sldId id="266"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45" autoAdjust="0"/>
    <p:restoredTop sz="94654"/>
  </p:normalViewPr>
  <p:slideViewPr>
    <p:cSldViewPr snapToGrid="0" snapToObjects="1">
      <p:cViewPr varScale="1">
        <p:scale>
          <a:sx n="88" d="100"/>
          <a:sy n="88" d="100"/>
        </p:scale>
        <p:origin x="427"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748618E9-EE2D-4864-9EEE-58939BD4FBBA}"/>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 xmlns:a16="http://schemas.microsoft.com/office/drawing/2014/main" id="{2437C4A8-8E3A-4ADA-93B9-64737CE1ABB1}"/>
              </a:ext>
              <a:ext uri="{C183D7F6-B498-43B3-948B-1728B52AA6E4}">
                <adec:decorative xmlns=""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5" name="Footer Placeholder 4">
            <a:extLst>
              <a:ext uri="{FF2B5EF4-FFF2-40B4-BE49-F238E27FC236}">
                <a16:creationId xmlns=""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9876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5" name="Footer Placeholder 4">
            <a:extLst>
              <a:ext uri="{FF2B5EF4-FFF2-40B4-BE49-F238E27FC236}">
                <a16:creationId xmlns=""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8884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65405209-5179-4359-91ED-1B1A46619A99}"/>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 xmlns:a16="http://schemas.microsoft.com/office/drawing/2014/main" id="{ACE66A86-8455-497B-9CA4-F460A19E5FBB}"/>
              </a:ext>
              <a:ext uri="{C183D7F6-B498-43B3-948B-1728B52AA6E4}">
                <adec:decorative xmlns=""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5" name="Footer Placeholder 4">
            <a:extLst>
              <a:ext uri="{FF2B5EF4-FFF2-40B4-BE49-F238E27FC236}">
                <a16:creationId xmlns=""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2688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5" name="Footer Placeholder 4">
            <a:extLst>
              <a:ext uri="{FF2B5EF4-FFF2-40B4-BE49-F238E27FC236}">
                <a16:creationId xmlns=""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0646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A69DB7AC-F7D7-430A-A2A7-CD3EBBF1D35D}"/>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 xmlns:a16="http://schemas.microsoft.com/office/drawing/2014/main" id="{6741F519-22CF-4C01-B140-5480DBAB30F8}"/>
              </a:ext>
              <a:ext uri="{C183D7F6-B498-43B3-948B-1728B52AA6E4}">
                <adec:decorative xmlns=""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5" name="Footer Placeholder 4">
            <a:extLst>
              <a:ext uri="{FF2B5EF4-FFF2-40B4-BE49-F238E27FC236}">
                <a16:creationId xmlns=""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9238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6" name="Footer Placeholder 5">
            <a:extLst>
              <a:ext uri="{FF2B5EF4-FFF2-40B4-BE49-F238E27FC236}">
                <a16:creationId xmlns=""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9717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1/17/2025</a:t>
            </a:fld>
            <a:endParaRPr lang="en-US"/>
          </a:p>
        </p:txBody>
      </p:sp>
      <p:sp>
        <p:nvSpPr>
          <p:cNvPr id="8" name="Footer Placeholder 7">
            <a:extLst>
              <a:ext uri="{FF2B5EF4-FFF2-40B4-BE49-F238E27FC236}">
                <a16:creationId xmlns=""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106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4" name="Footer Placeholder 3">
            <a:extLst>
              <a:ext uri="{FF2B5EF4-FFF2-40B4-BE49-F238E27FC236}">
                <a16:creationId xmlns=""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6183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 xmlns:a16="http://schemas.microsoft.com/office/drawing/2014/main" id="{45BED274-5EB4-4EF4-B353-E55BD502655C}"/>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3" name="Footer Placeholder 2">
            <a:extLst>
              <a:ext uri="{FF2B5EF4-FFF2-40B4-BE49-F238E27FC236}">
                <a16:creationId xmlns=""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1830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 xmlns:a16="http://schemas.microsoft.com/office/drawing/2014/main" id="{C4853C57-22BC-4465-8B37-DC06FE5A0003}"/>
              </a:ext>
              <a:ext uri="{C183D7F6-B498-43B3-948B-1728B52AA6E4}">
                <adec:decorative xmlns=""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 xmlns:a16="http://schemas.microsoft.com/office/drawing/2014/main" id="{0550D594-9D00-4E12-9A7B-8B78EC199482}"/>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6" name="Footer Placeholder 5">
            <a:extLst>
              <a:ext uri="{FF2B5EF4-FFF2-40B4-BE49-F238E27FC236}">
                <a16:creationId xmlns=""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3040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 xmlns:a16="http://schemas.microsoft.com/office/drawing/2014/main" id="{0DDA6865-0A03-48FA-AD6E-D5BF8FDE9272}"/>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 xmlns:a16="http://schemas.microsoft.com/office/drawing/2014/main" id="{205CDEB9-8DED-4711-8140-4C943FC2CDA0}"/>
              </a:ext>
              <a:ext uri="{C183D7F6-B498-43B3-948B-1728B52AA6E4}">
                <adec:decorative xmlns=""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1/17/2025</a:t>
            </a:fld>
            <a:endParaRPr lang="en-US"/>
          </a:p>
        </p:txBody>
      </p:sp>
      <p:sp>
        <p:nvSpPr>
          <p:cNvPr id="6" name="Footer Placeholder 5">
            <a:extLst>
              <a:ext uri="{FF2B5EF4-FFF2-40B4-BE49-F238E27FC236}">
                <a16:creationId xmlns=""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2228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 xmlns:a16="http://schemas.microsoft.com/office/drawing/2014/main" id="{BDF0D99C-5D42-41C6-A50C-C4E2D6B2A36E}"/>
              </a:ext>
              <a:ext uri="{C183D7F6-B498-43B3-948B-1728B52AA6E4}">
                <adec:decorative xmlns=""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1/17/2025</a:t>
            </a:fld>
            <a:endParaRPr lang="en-US" dirty="0"/>
          </a:p>
        </p:txBody>
      </p:sp>
      <p:sp>
        <p:nvSpPr>
          <p:cNvPr id="5" name="Footer Placeholder 4">
            <a:extLst>
              <a:ext uri="{FF2B5EF4-FFF2-40B4-BE49-F238E27FC236}">
                <a16:creationId xmlns=""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 xmlns:a16="http://schemas.microsoft.com/office/drawing/2014/main" id="{63BAC6E0-ADAC-40FB-AF53-88FA5F83738C}"/>
              </a:ext>
              <a:ext uri="{C183D7F6-B498-43B3-948B-1728B52AA6E4}">
                <adec:decorative xmlns=""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1860356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8">
            <a:extLst>
              <a:ext uri="{FF2B5EF4-FFF2-40B4-BE49-F238E27FC236}">
                <a16:creationId xmlns="" xmlns:a16="http://schemas.microsoft.com/office/drawing/2014/main" id="{4187D111-0A9D-421B-84EB-FC5811C3A9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10">
            <a:extLst>
              <a:ext uri="{FF2B5EF4-FFF2-40B4-BE49-F238E27FC236}">
                <a16:creationId xmlns="" xmlns:a16="http://schemas.microsoft.com/office/drawing/2014/main" id="{015ECF02-0C11-4320-A868-5EC7DD53DEFD}"/>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 xmlns:a16="http://schemas.microsoft.com/office/drawing/2014/main" id="{8C74A336-DE5D-4AE0-9A50-8D93C4AA45E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12">
              <a:extLst>
                <a:ext uri="{FF2B5EF4-FFF2-40B4-BE49-F238E27FC236}">
                  <a16:creationId xmlns="" xmlns:a16="http://schemas.microsoft.com/office/drawing/2014/main" id="{A11A81C9-7A36-4A04-B14C-A45B899E4B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DAE1DE35-5349-4B57-B255-C07C69270CE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14">
              <a:extLst>
                <a:ext uri="{FF2B5EF4-FFF2-40B4-BE49-F238E27FC236}">
                  <a16:creationId xmlns="" xmlns:a16="http://schemas.microsoft.com/office/drawing/2014/main" id="{9AFE9588-5F4B-41DF-9FF6-6B4969245C6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D4CC9B87-707A-4D04-9336-B1418878A81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58CF5CAA-7C4D-408A-B1A8-E98C0E66338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B462EA1B-90F8-4C08-AE36-FFBA2B45BF6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9F7B5623-96F7-42F0-BAC5-78D6789E012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685D83B1-1723-4710-8FC5-18EDC879E42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6998838C-DFB6-48F7-A18D-30469E8162E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9BDB9A78-94CB-422D-B92E-65FD2732EC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9A5DBD01-426B-424D-815A-96518F6007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3B0218DF-D55B-4D41-AE23-F1E64BAC60E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F8D61EB8-98CC-4243-9E20-33CAC65BF55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A35F0944-B143-45B0-8B72-6CE34D46120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CF68EF7F-67D0-463D-AB84-EA24D18196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AE17074E-4E65-4CBD-B1B0-9C18D6F724F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9CC905ED-EF46-4349-9E9B-21743109482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6B91F234-1C65-45AC-8CCE-A1C4AE49CE4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4D46B3DB-5DBB-41CF-9FA5-010ECA0C3B4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B92A3FF8-F172-47ED-84C6-802C85C1CBD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15933982-9CB6-4199-B123-A3669A4FEFE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3CA832CD-B214-4ABC-AC95-A3DA116ACEE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D7EBA147-C4BA-4B48-B61D-CA24B8B06F4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FA8253B7-461E-48CC-B871-8A255EE3D7A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DADE46C3-C2E1-4492-AC59-870160A3C87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2B0052E9-B440-4C1E-BC41-39957D5901E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731F119B-638C-42B1-8400-709B94F1EE0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 xmlns:a16="http://schemas.microsoft.com/office/drawing/2014/main" id="{E16299ED-D998-4895-9CCF-02427F1954B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 xmlns:a16="http://schemas.microsoft.com/office/drawing/2014/main" id="{F4442675-84C9-45C8-9524-ABE4E250719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 xmlns:a16="http://schemas.microsoft.com/office/drawing/2014/main" id="{B5BE3E63-4FA5-4EBD-9F3B-E29F5128A84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 xmlns:a16="http://schemas.microsoft.com/office/drawing/2014/main" id="{F0753E91-DF19-4FA4-BFBF-221696B8D7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a:off x="6297356" y="-28737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 xmlns:a16="http://schemas.microsoft.com/office/drawing/2014/main" id="{B2EB928A-E5EF-8FF5-3565-37E04EAAE401}"/>
              </a:ext>
            </a:extLst>
          </p:cNvPr>
          <p:cNvSpPr>
            <a:spLocks noGrp="1"/>
          </p:cNvSpPr>
          <p:nvPr>
            <p:ph type="ctrTitle"/>
          </p:nvPr>
        </p:nvSpPr>
        <p:spPr>
          <a:xfrm>
            <a:off x="6089726" y="722903"/>
            <a:ext cx="5415521" cy="2706098"/>
          </a:xfrm>
        </p:spPr>
        <p:txBody>
          <a:bodyPr>
            <a:normAutofit/>
          </a:bodyPr>
          <a:lstStyle/>
          <a:p>
            <a:r>
              <a:rPr lang="x-none" dirty="0"/>
              <a:t>Chào mừng thầy cô giáo và các em học sinh !</a:t>
            </a:r>
          </a:p>
        </p:txBody>
      </p:sp>
      <p:pic>
        <p:nvPicPr>
          <p:cNvPr id="48" name="Picture 3" descr="Light bulb over people discussing">
            <a:extLst>
              <a:ext uri="{FF2B5EF4-FFF2-40B4-BE49-F238E27FC236}">
                <a16:creationId xmlns="" xmlns:a16="http://schemas.microsoft.com/office/drawing/2014/main" id="{02EC8617-5949-11BB-3656-7611D4D54067}"/>
              </a:ext>
            </a:extLst>
          </p:cNvPr>
          <p:cNvPicPr>
            <a:picLocks noChangeAspect="1"/>
          </p:cNvPicPr>
          <p:nvPr/>
        </p:nvPicPr>
        <p:blipFill rotWithShape="1">
          <a:blip r:embed="rId2"/>
          <a:srcRect l="27223" r="15790" b="-1"/>
          <a:stretch/>
        </p:blipFill>
        <p:spPr>
          <a:xfrm>
            <a:off x="1" y="10"/>
            <a:ext cx="5854890" cy="6857990"/>
          </a:xfrm>
          <a:custGeom>
            <a:avLst/>
            <a:gdLst/>
            <a:ahLst/>
            <a:cxnLst/>
            <a:rect l="l" t="t" r="r" b="b"/>
            <a:pathLst>
              <a:path w="6036633" h="6858000">
                <a:moveTo>
                  <a:pt x="0" y="0"/>
                </a:moveTo>
                <a:lnTo>
                  <a:pt x="5782584" y="0"/>
                </a:lnTo>
                <a:lnTo>
                  <a:pt x="5847735" y="280891"/>
                </a:lnTo>
                <a:cubicBezTo>
                  <a:pt x="6512611" y="3337011"/>
                  <a:pt x="5215360" y="3533975"/>
                  <a:pt x="5130974" y="6590095"/>
                </a:cubicBezTo>
                <a:lnTo>
                  <a:pt x="5127340" y="6858000"/>
                </a:lnTo>
                <a:lnTo>
                  <a:pt x="0" y="6858000"/>
                </a:lnTo>
                <a:close/>
              </a:path>
            </a:pathLst>
          </a:custGeom>
        </p:spPr>
      </p:pic>
    </p:spTree>
    <p:extLst>
      <p:ext uri="{BB962C8B-B14F-4D97-AF65-F5344CB8AC3E}">
        <p14:creationId xmlns:p14="http://schemas.microsoft.com/office/powerpoint/2010/main" val="424577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777B71-88D1-2856-E7CE-9C8974F86242}"/>
              </a:ext>
            </a:extLst>
          </p:cNvPr>
          <p:cNvSpPr>
            <a:spLocks noGrp="1"/>
          </p:cNvSpPr>
          <p:nvPr>
            <p:ph type="title"/>
          </p:nvPr>
        </p:nvSpPr>
        <p:spPr/>
        <p:txBody>
          <a:bodyPr/>
          <a:lstStyle/>
          <a:p>
            <a:pPr algn="ctr"/>
            <a:r>
              <a:rPr lang="x-none" dirty="0"/>
              <a:t>BÀI TẬP 4:</a:t>
            </a:r>
          </a:p>
        </p:txBody>
      </p:sp>
      <p:sp>
        <p:nvSpPr>
          <p:cNvPr id="3" name="Content Placeholder 2">
            <a:extLst>
              <a:ext uri="{FF2B5EF4-FFF2-40B4-BE49-F238E27FC236}">
                <a16:creationId xmlns="" xmlns:a16="http://schemas.microsoft.com/office/drawing/2014/main" id="{F2AEF373-6D1D-FA49-5C8C-D86F258DC8FA}"/>
              </a:ext>
            </a:extLst>
          </p:cNvPr>
          <p:cNvSpPr>
            <a:spLocks noGrp="1"/>
          </p:cNvSpPr>
          <p:nvPr>
            <p:ph idx="1"/>
          </p:nvPr>
        </p:nvSpPr>
        <p:spPr/>
        <p:txBody>
          <a:bodyPr>
            <a:normAutofit/>
          </a:bodyPr>
          <a:lstStyle/>
          <a:p>
            <a:pPr marL="0" indent="0" algn="ctr">
              <a:lnSpc>
                <a:spcPct val="150000"/>
              </a:lnSpc>
              <a:buNone/>
            </a:pPr>
            <a:r>
              <a:rPr lang="vi-VN" sz="3200" dirty="0"/>
              <a:t>Viết một đoạn văn (khoảng 5-7 dòng) về một chủ đề tự chọn, trong đó có sử dụng biện pháp tu từ nói quá hoặc nói giảm – nói tránh.</a:t>
            </a:r>
            <a:endParaRPr lang="x-none" sz="3200" dirty="0"/>
          </a:p>
        </p:txBody>
      </p:sp>
    </p:spTree>
    <p:extLst>
      <p:ext uri="{BB962C8B-B14F-4D97-AF65-F5344CB8AC3E}">
        <p14:creationId xmlns:p14="http://schemas.microsoft.com/office/powerpoint/2010/main" val="93767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51" name="Group 6150">
            <a:extLst>
              <a:ext uri="{FF2B5EF4-FFF2-40B4-BE49-F238E27FC236}">
                <a16:creationId xmlns="" xmlns:a16="http://schemas.microsoft.com/office/drawing/2014/main" id="{748618E9-EE2D-4864-9EEE-58939BD4FBB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6152" name="Straight Connector 6151">
              <a:extLst>
                <a:ext uri="{FF2B5EF4-FFF2-40B4-BE49-F238E27FC236}">
                  <a16:creationId xmlns="" xmlns:a16="http://schemas.microsoft.com/office/drawing/2014/main" id="{317D1EC0-23FF-4FC8-B22D-E34878EAA4C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3" name="Straight Connector 6152">
              <a:extLst>
                <a:ext uri="{FF2B5EF4-FFF2-40B4-BE49-F238E27FC236}">
                  <a16:creationId xmlns="" xmlns:a16="http://schemas.microsoft.com/office/drawing/2014/main" id="{5AB929A7-258C-4469-AAB4-A67D713F7A8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4" name="Straight Connector 6153">
              <a:extLst>
                <a:ext uri="{FF2B5EF4-FFF2-40B4-BE49-F238E27FC236}">
                  <a16:creationId xmlns="" xmlns:a16="http://schemas.microsoft.com/office/drawing/2014/main" id="{DA635CDB-2D00-49D5-B26E-0694A25000C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5" name="Straight Connector 6154">
              <a:extLst>
                <a:ext uri="{FF2B5EF4-FFF2-40B4-BE49-F238E27FC236}">
                  <a16:creationId xmlns="" xmlns:a16="http://schemas.microsoft.com/office/drawing/2014/main" id="{B4288D7A-F857-418D-92F2-368E841B9F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6" name="Straight Connector 6155">
              <a:extLst>
                <a:ext uri="{FF2B5EF4-FFF2-40B4-BE49-F238E27FC236}">
                  <a16:creationId xmlns="" xmlns:a16="http://schemas.microsoft.com/office/drawing/2014/main" id="{F1084F50-7F3C-4A4A-877E-FFD9EC7CD88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7" name="Straight Connector 6156">
              <a:extLst>
                <a:ext uri="{FF2B5EF4-FFF2-40B4-BE49-F238E27FC236}">
                  <a16:creationId xmlns="" xmlns:a16="http://schemas.microsoft.com/office/drawing/2014/main" id="{331E64C1-F4C0-4A94-B319-BB1A0A2450B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8" name="Straight Connector 6157">
              <a:extLst>
                <a:ext uri="{FF2B5EF4-FFF2-40B4-BE49-F238E27FC236}">
                  <a16:creationId xmlns="" xmlns:a16="http://schemas.microsoft.com/office/drawing/2014/main" id="{363D8374-8052-417F-AB69-B97EAC43D51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9" name="Straight Connector 6158">
              <a:extLst>
                <a:ext uri="{FF2B5EF4-FFF2-40B4-BE49-F238E27FC236}">
                  <a16:creationId xmlns="" xmlns:a16="http://schemas.microsoft.com/office/drawing/2014/main" id="{C7750734-4D51-4019-A003-38A3DE49B4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0" name="Straight Connector 6159">
              <a:extLst>
                <a:ext uri="{FF2B5EF4-FFF2-40B4-BE49-F238E27FC236}">
                  <a16:creationId xmlns="" xmlns:a16="http://schemas.microsoft.com/office/drawing/2014/main" id="{71B693D1-DBA2-4D3B-9B37-D9EE8C4112F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1" name="Straight Connector 6160">
              <a:extLst>
                <a:ext uri="{FF2B5EF4-FFF2-40B4-BE49-F238E27FC236}">
                  <a16:creationId xmlns="" xmlns:a16="http://schemas.microsoft.com/office/drawing/2014/main" id="{1BCD3EA8-E4C0-4AF6-817F-F9F29157A49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2" name="Straight Connector 6161">
              <a:extLst>
                <a:ext uri="{FF2B5EF4-FFF2-40B4-BE49-F238E27FC236}">
                  <a16:creationId xmlns="" xmlns:a16="http://schemas.microsoft.com/office/drawing/2014/main" id="{7A170FB3-B397-4AC9-85FD-65388F26D90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3" name="Straight Connector 6162">
              <a:extLst>
                <a:ext uri="{FF2B5EF4-FFF2-40B4-BE49-F238E27FC236}">
                  <a16:creationId xmlns="" xmlns:a16="http://schemas.microsoft.com/office/drawing/2014/main" id="{BE5EC0B9-49C7-4777-AEC5-B5EF8DE404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4" name="Straight Connector 6163">
              <a:extLst>
                <a:ext uri="{FF2B5EF4-FFF2-40B4-BE49-F238E27FC236}">
                  <a16:creationId xmlns="" xmlns:a16="http://schemas.microsoft.com/office/drawing/2014/main" id="{7902048B-30F7-4434-87A5-140F9BB4BEB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5" name="Straight Connector 6164">
              <a:extLst>
                <a:ext uri="{FF2B5EF4-FFF2-40B4-BE49-F238E27FC236}">
                  <a16:creationId xmlns="" xmlns:a16="http://schemas.microsoft.com/office/drawing/2014/main" id="{0500A6E2-A41C-4751-8A4E-9A0C5718D93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6" name="Straight Connector 6165">
              <a:extLst>
                <a:ext uri="{FF2B5EF4-FFF2-40B4-BE49-F238E27FC236}">
                  <a16:creationId xmlns="" xmlns:a16="http://schemas.microsoft.com/office/drawing/2014/main" id="{FC259517-7BE7-45F9-81C0-3A6362BF143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7" name="Straight Connector 6166">
              <a:extLst>
                <a:ext uri="{FF2B5EF4-FFF2-40B4-BE49-F238E27FC236}">
                  <a16:creationId xmlns="" xmlns:a16="http://schemas.microsoft.com/office/drawing/2014/main" id="{90652F56-7B71-42B2-AB68-22204A6DF17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8" name="Straight Connector 6167">
              <a:extLst>
                <a:ext uri="{FF2B5EF4-FFF2-40B4-BE49-F238E27FC236}">
                  <a16:creationId xmlns="" xmlns:a16="http://schemas.microsoft.com/office/drawing/2014/main" id="{1059830E-1C3D-4D42-8789-524971CB465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9" name="Straight Connector 6168">
              <a:extLst>
                <a:ext uri="{FF2B5EF4-FFF2-40B4-BE49-F238E27FC236}">
                  <a16:creationId xmlns="" xmlns:a16="http://schemas.microsoft.com/office/drawing/2014/main" id="{B53325A7-86D3-4B52-A7E3-ADDF408B406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0" name="Straight Connector 6169">
              <a:extLst>
                <a:ext uri="{FF2B5EF4-FFF2-40B4-BE49-F238E27FC236}">
                  <a16:creationId xmlns="" xmlns:a16="http://schemas.microsoft.com/office/drawing/2014/main" id="{6D53F46F-EC12-484C-A4E7-791E57687AC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1" name="Straight Connector 6170">
              <a:extLst>
                <a:ext uri="{FF2B5EF4-FFF2-40B4-BE49-F238E27FC236}">
                  <a16:creationId xmlns="" xmlns:a16="http://schemas.microsoft.com/office/drawing/2014/main" id="{464ED9CA-8950-47B8-A9ED-22B45CE15FB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2" name="Straight Connector 6171">
              <a:extLst>
                <a:ext uri="{FF2B5EF4-FFF2-40B4-BE49-F238E27FC236}">
                  <a16:creationId xmlns="" xmlns:a16="http://schemas.microsoft.com/office/drawing/2014/main" id="{E4429F7B-9FD7-438F-8ECA-3FCAD006180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3" name="Straight Connector 6172">
              <a:extLst>
                <a:ext uri="{FF2B5EF4-FFF2-40B4-BE49-F238E27FC236}">
                  <a16:creationId xmlns="" xmlns:a16="http://schemas.microsoft.com/office/drawing/2014/main" id="{0C558100-D455-4B41-890C-BCC898B2D1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4" name="Straight Connector 6173">
              <a:extLst>
                <a:ext uri="{FF2B5EF4-FFF2-40B4-BE49-F238E27FC236}">
                  <a16:creationId xmlns="" xmlns:a16="http://schemas.microsoft.com/office/drawing/2014/main" id="{F2886397-398A-4318-BE16-2CBAC1902F9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5" name="Straight Connector 6174">
              <a:extLst>
                <a:ext uri="{FF2B5EF4-FFF2-40B4-BE49-F238E27FC236}">
                  <a16:creationId xmlns="" xmlns:a16="http://schemas.microsoft.com/office/drawing/2014/main" id="{7D32A3A6-CE6E-4ABD-8522-2C8DC88C07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6" name="Straight Connector 6175">
              <a:extLst>
                <a:ext uri="{FF2B5EF4-FFF2-40B4-BE49-F238E27FC236}">
                  <a16:creationId xmlns="" xmlns:a16="http://schemas.microsoft.com/office/drawing/2014/main" id="{F9014C09-5B84-4798-8BDE-C80D76E67B8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7" name="Straight Connector 6176">
              <a:extLst>
                <a:ext uri="{FF2B5EF4-FFF2-40B4-BE49-F238E27FC236}">
                  <a16:creationId xmlns="" xmlns:a16="http://schemas.microsoft.com/office/drawing/2014/main" id="{2A29EB9E-ED9D-4C69-8A26-9A7A0A83056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8" name="Straight Connector 6177">
              <a:extLst>
                <a:ext uri="{FF2B5EF4-FFF2-40B4-BE49-F238E27FC236}">
                  <a16:creationId xmlns="" xmlns:a16="http://schemas.microsoft.com/office/drawing/2014/main" id="{AA2899F9-1795-416F-8F3D-26EEB684DB6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9" name="Straight Connector 6178">
              <a:extLst>
                <a:ext uri="{FF2B5EF4-FFF2-40B4-BE49-F238E27FC236}">
                  <a16:creationId xmlns="" xmlns:a16="http://schemas.microsoft.com/office/drawing/2014/main" id="{E3043474-8625-495C-BD06-3627FD286C5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0" name="Straight Connector 6179">
              <a:extLst>
                <a:ext uri="{FF2B5EF4-FFF2-40B4-BE49-F238E27FC236}">
                  <a16:creationId xmlns="" xmlns:a16="http://schemas.microsoft.com/office/drawing/2014/main" id="{D432CE47-7631-408E-8DDC-79EE378B707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1" name="Straight Connector 6180">
              <a:extLst>
                <a:ext uri="{FF2B5EF4-FFF2-40B4-BE49-F238E27FC236}">
                  <a16:creationId xmlns="" xmlns:a16="http://schemas.microsoft.com/office/drawing/2014/main" id="{B2C8832D-8B8D-4036-B913-2D36314327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2" name="Straight Connector 6181">
              <a:extLst>
                <a:ext uri="{FF2B5EF4-FFF2-40B4-BE49-F238E27FC236}">
                  <a16:creationId xmlns="" xmlns:a16="http://schemas.microsoft.com/office/drawing/2014/main" id="{1CCEFEAF-E87B-4FF2-A947-94CABAA0610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184" name="Right Triangle 6183">
            <a:extLst>
              <a:ext uri="{FF2B5EF4-FFF2-40B4-BE49-F238E27FC236}">
                <a16:creationId xmlns="" xmlns:a16="http://schemas.microsoft.com/office/drawing/2014/main" id="{2437C4A8-8E3A-4ADA-93B9-64737CE1AB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186" name="Rectangle 6185">
            <a:extLst>
              <a:ext uri="{FF2B5EF4-FFF2-40B4-BE49-F238E27FC236}">
                <a16:creationId xmlns="" xmlns:a16="http://schemas.microsoft.com/office/drawing/2014/main" id="{165794D4-DDCF-469D-A6C7-0AE18F6BB6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146" name="Picture 2" descr="9 mẹo phong thủy cho con cái học giỏi, thi cử đỗ đạt cao">
            <a:extLst>
              <a:ext uri="{FF2B5EF4-FFF2-40B4-BE49-F238E27FC236}">
                <a16:creationId xmlns="" xmlns:a16="http://schemas.microsoft.com/office/drawing/2014/main" id="{28535F16-A929-F3CB-7578-43E16115DF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14"/>
          <a:stretch/>
        </p:blipFill>
        <p:spPr bwMode="auto">
          <a:xfrm>
            <a:off x="-22827" y="-669251"/>
            <a:ext cx="12192000" cy="6857999"/>
          </a:xfrm>
          <a:prstGeom prst="rect">
            <a:avLst/>
          </a:prstGeom>
          <a:noFill/>
          <a:extLst>
            <a:ext uri="{909E8E84-426E-40DD-AFC4-6F175D3DCCD1}">
              <a14:hiddenFill xmlns:a14="http://schemas.microsoft.com/office/drawing/2010/main">
                <a:solidFill>
                  <a:srgbClr val="FFFFFF"/>
                </a:solidFill>
              </a14:hiddenFill>
            </a:ext>
          </a:extLst>
        </p:spPr>
      </p:pic>
      <p:grpSp>
        <p:nvGrpSpPr>
          <p:cNvPr id="6188" name="Group 6187">
            <a:extLst>
              <a:ext uri="{FF2B5EF4-FFF2-40B4-BE49-F238E27FC236}">
                <a16:creationId xmlns="" xmlns:a16="http://schemas.microsoft.com/office/drawing/2014/main" id="{88D25AED-03FE-496D-84B1-6BD007300A1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6189" name="Straight Connector 6188">
              <a:extLst>
                <a:ext uri="{FF2B5EF4-FFF2-40B4-BE49-F238E27FC236}">
                  <a16:creationId xmlns="" xmlns:a16="http://schemas.microsoft.com/office/drawing/2014/main" id="{636474AD-D65C-406B-83FB-C99C0600705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0" name="Straight Connector 6189">
              <a:extLst>
                <a:ext uri="{FF2B5EF4-FFF2-40B4-BE49-F238E27FC236}">
                  <a16:creationId xmlns="" xmlns:a16="http://schemas.microsoft.com/office/drawing/2014/main" id="{399322EB-87AA-45C9-A03C-52A874D8C8D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1" name="Straight Connector 6190">
              <a:extLst>
                <a:ext uri="{FF2B5EF4-FFF2-40B4-BE49-F238E27FC236}">
                  <a16:creationId xmlns="" xmlns:a16="http://schemas.microsoft.com/office/drawing/2014/main" id="{B0BCB4F5-395E-4192-9EBB-E9F0255AE39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2" name="Straight Connector 6191">
              <a:extLst>
                <a:ext uri="{FF2B5EF4-FFF2-40B4-BE49-F238E27FC236}">
                  <a16:creationId xmlns="" xmlns:a16="http://schemas.microsoft.com/office/drawing/2014/main" id="{F4B1466F-6782-407B-9C00-8DF501BC02D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3" name="Straight Connector 6192">
              <a:extLst>
                <a:ext uri="{FF2B5EF4-FFF2-40B4-BE49-F238E27FC236}">
                  <a16:creationId xmlns="" xmlns:a16="http://schemas.microsoft.com/office/drawing/2014/main" id="{C28CCAE2-B347-4439-A6F8-1F1C3548FAA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4" name="Straight Connector 6193">
              <a:extLst>
                <a:ext uri="{FF2B5EF4-FFF2-40B4-BE49-F238E27FC236}">
                  <a16:creationId xmlns="" xmlns:a16="http://schemas.microsoft.com/office/drawing/2014/main" id="{1FDDE5DC-1CFD-4141-BB8A-4E88DC953C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5" name="Straight Connector 6194">
              <a:extLst>
                <a:ext uri="{FF2B5EF4-FFF2-40B4-BE49-F238E27FC236}">
                  <a16:creationId xmlns="" xmlns:a16="http://schemas.microsoft.com/office/drawing/2014/main" id="{628B0EB6-7696-43A6-802C-7F71D1BA06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6" name="Straight Connector 6195">
              <a:extLst>
                <a:ext uri="{FF2B5EF4-FFF2-40B4-BE49-F238E27FC236}">
                  <a16:creationId xmlns="" xmlns:a16="http://schemas.microsoft.com/office/drawing/2014/main" id="{F4C27EFB-1419-4DCF-B0FB-19DFF5558B8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7" name="Straight Connector 6196">
              <a:extLst>
                <a:ext uri="{FF2B5EF4-FFF2-40B4-BE49-F238E27FC236}">
                  <a16:creationId xmlns="" xmlns:a16="http://schemas.microsoft.com/office/drawing/2014/main" id="{0B469F2C-8E3D-4F5A-B109-74EB0C1C629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8" name="Straight Connector 6197">
              <a:extLst>
                <a:ext uri="{FF2B5EF4-FFF2-40B4-BE49-F238E27FC236}">
                  <a16:creationId xmlns="" xmlns:a16="http://schemas.microsoft.com/office/drawing/2014/main" id="{1AF21893-899E-456E-B2C0-18C3B8661C1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9" name="Straight Connector 6198">
              <a:extLst>
                <a:ext uri="{FF2B5EF4-FFF2-40B4-BE49-F238E27FC236}">
                  <a16:creationId xmlns="" xmlns:a16="http://schemas.microsoft.com/office/drawing/2014/main" id="{5249F69B-8991-410D-B2BE-29792DFF046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0" name="Straight Connector 6199">
              <a:extLst>
                <a:ext uri="{FF2B5EF4-FFF2-40B4-BE49-F238E27FC236}">
                  <a16:creationId xmlns="" xmlns:a16="http://schemas.microsoft.com/office/drawing/2014/main" id="{A3B3B6AE-A176-4E37-9DC3-693D4D4A15C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1" name="Straight Connector 6200">
              <a:extLst>
                <a:ext uri="{FF2B5EF4-FFF2-40B4-BE49-F238E27FC236}">
                  <a16:creationId xmlns="" xmlns:a16="http://schemas.microsoft.com/office/drawing/2014/main" id="{8251166D-5D02-4F59-9CDD-176C32DCBA8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2" name="Straight Connector 6201">
              <a:extLst>
                <a:ext uri="{FF2B5EF4-FFF2-40B4-BE49-F238E27FC236}">
                  <a16:creationId xmlns="" xmlns:a16="http://schemas.microsoft.com/office/drawing/2014/main" id="{719ECF99-A74F-4670-B781-193D17D554F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3" name="Straight Connector 6202">
              <a:extLst>
                <a:ext uri="{FF2B5EF4-FFF2-40B4-BE49-F238E27FC236}">
                  <a16:creationId xmlns="" xmlns:a16="http://schemas.microsoft.com/office/drawing/2014/main" id="{678FECED-862A-4A60-A948-0B3FC1F6A01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4" name="Straight Connector 6203">
              <a:extLst>
                <a:ext uri="{FF2B5EF4-FFF2-40B4-BE49-F238E27FC236}">
                  <a16:creationId xmlns="" xmlns:a16="http://schemas.microsoft.com/office/drawing/2014/main" id="{86596925-5663-4DBB-BA20-5D8E5168A85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5" name="Straight Connector 6204">
              <a:extLst>
                <a:ext uri="{FF2B5EF4-FFF2-40B4-BE49-F238E27FC236}">
                  <a16:creationId xmlns="" xmlns:a16="http://schemas.microsoft.com/office/drawing/2014/main" id="{8D04049C-063B-4F59-801F-1DE9B4220C9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6" name="Straight Connector 6205">
              <a:extLst>
                <a:ext uri="{FF2B5EF4-FFF2-40B4-BE49-F238E27FC236}">
                  <a16:creationId xmlns="" xmlns:a16="http://schemas.microsoft.com/office/drawing/2014/main" id="{B5DFD5EC-AD64-4EA0-99D4-659BE87BFC1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7" name="Straight Connector 6206">
              <a:extLst>
                <a:ext uri="{FF2B5EF4-FFF2-40B4-BE49-F238E27FC236}">
                  <a16:creationId xmlns="" xmlns:a16="http://schemas.microsoft.com/office/drawing/2014/main" id="{39EDC0CD-7E2B-45B9-BEDA-07058067AC2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8" name="Straight Connector 6207">
              <a:extLst>
                <a:ext uri="{FF2B5EF4-FFF2-40B4-BE49-F238E27FC236}">
                  <a16:creationId xmlns="" xmlns:a16="http://schemas.microsoft.com/office/drawing/2014/main" id="{C2973EC6-F21A-40EB-9773-F830E2053F0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9" name="Straight Connector 6208">
              <a:extLst>
                <a:ext uri="{FF2B5EF4-FFF2-40B4-BE49-F238E27FC236}">
                  <a16:creationId xmlns="" xmlns:a16="http://schemas.microsoft.com/office/drawing/2014/main" id="{10727704-3B6D-4FBC-80D0-3452A78831C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0" name="Straight Connector 6209">
              <a:extLst>
                <a:ext uri="{FF2B5EF4-FFF2-40B4-BE49-F238E27FC236}">
                  <a16:creationId xmlns="" xmlns:a16="http://schemas.microsoft.com/office/drawing/2014/main" id="{B06C285D-96FA-4E4C-99DD-A4537CC8BA7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1" name="Straight Connector 6210">
              <a:extLst>
                <a:ext uri="{FF2B5EF4-FFF2-40B4-BE49-F238E27FC236}">
                  <a16:creationId xmlns="" xmlns:a16="http://schemas.microsoft.com/office/drawing/2014/main" id="{01A87ECD-5CEA-4CF1-B4D6-231036363DD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2" name="Straight Connector 6211">
              <a:extLst>
                <a:ext uri="{FF2B5EF4-FFF2-40B4-BE49-F238E27FC236}">
                  <a16:creationId xmlns="" xmlns:a16="http://schemas.microsoft.com/office/drawing/2014/main" id="{18D3432C-F58F-418C-B2A2-B675E0149F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3" name="Straight Connector 6212">
              <a:extLst>
                <a:ext uri="{FF2B5EF4-FFF2-40B4-BE49-F238E27FC236}">
                  <a16:creationId xmlns="" xmlns:a16="http://schemas.microsoft.com/office/drawing/2014/main" id="{37AA6FC6-50E8-4802-946A-A1408D0347B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4" name="Straight Connector 6213">
              <a:extLst>
                <a:ext uri="{FF2B5EF4-FFF2-40B4-BE49-F238E27FC236}">
                  <a16:creationId xmlns="" xmlns:a16="http://schemas.microsoft.com/office/drawing/2014/main" id="{E7879239-2C29-4598-89C4-DA6DE60996A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5" name="Straight Connector 6214">
              <a:extLst>
                <a:ext uri="{FF2B5EF4-FFF2-40B4-BE49-F238E27FC236}">
                  <a16:creationId xmlns="" xmlns:a16="http://schemas.microsoft.com/office/drawing/2014/main" id="{B5387EF3-939F-4251-95A2-B1FD10DB7D1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6" name="Straight Connector 6215">
              <a:extLst>
                <a:ext uri="{FF2B5EF4-FFF2-40B4-BE49-F238E27FC236}">
                  <a16:creationId xmlns="" xmlns:a16="http://schemas.microsoft.com/office/drawing/2014/main" id="{9D540311-BAC8-433E-9146-1804B5FD8FA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7" name="Straight Connector 6216">
              <a:extLst>
                <a:ext uri="{FF2B5EF4-FFF2-40B4-BE49-F238E27FC236}">
                  <a16:creationId xmlns="" xmlns:a16="http://schemas.microsoft.com/office/drawing/2014/main" id="{1D33AD0E-0DD9-49E5-B606-1269FBFEE1C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8" name="Straight Connector 6217">
              <a:extLst>
                <a:ext uri="{FF2B5EF4-FFF2-40B4-BE49-F238E27FC236}">
                  <a16:creationId xmlns="" xmlns:a16="http://schemas.microsoft.com/office/drawing/2014/main" id="{0CD0FDA4-88B0-47B3-AD08-B58785CF023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9" name="Straight Connector 6218">
              <a:extLst>
                <a:ext uri="{FF2B5EF4-FFF2-40B4-BE49-F238E27FC236}">
                  <a16:creationId xmlns="" xmlns:a16="http://schemas.microsoft.com/office/drawing/2014/main" id="{87273F8E-C71F-44CE-9C4C-4D0231215D0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221" name="Rectangle 6220">
            <a:extLst>
              <a:ext uri="{FF2B5EF4-FFF2-40B4-BE49-F238E27FC236}">
                <a16:creationId xmlns="" xmlns:a16="http://schemas.microsoft.com/office/drawing/2014/main" id="{406D8C29-9DDA-48D0-AF70-905FDB2CE39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681775"/>
            <a:ext cx="12191999" cy="5479852"/>
          </a:xfrm>
          <a:prstGeom prst="rect">
            <a:avLst/>
          </a:prstGeom>
          <a:gradFill flip="none" rotWithShape="1">
            <a:gsLst>
              <a:gs pos="50000">
                <a:srgbClr val="000000">
                  <a:alpha val="30000"/>
                </a:srgbClr>
              </a:gs>
              <a:gs pos="80000">
                <a:srgbClr val="000000">
                  <a:alpha val="15000"/>
                </a:srgbClr>
              </a:gs>
              <a:gs pos="0">
                <a:srgbClr val="000000">
                  <a:alpha val="0"/>
                </a:srgbClr>
              </a:gs>
              <a:gs pos="20000">
                <a:srgbClr val="000000">
                  <a:alpha val="15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EA4DA801-4BCA-0653-23DD-2F85C45F1848}"/>
              </a:ext>
            </a:extLst>
          </p:cNvPr>
          <p:cNvSpPr>
            <a:spLocks noGrp="1"/>
          </p:cNvSpPr>
          <p:nvPr>
            <p:ph type="title"/>
          </p:nvPr>
        </p:nvSpPr>
        <p:spPr>
          <a:xfrm>
            <a:off x="684225" y="1800353"/>
            <a:ext cx="10325636" cy="1628647"/>
          </a:xfrm>
        </p:spPr>
        <p:txBody>
          <a:bodyPr vert="horz" lIns="91440" tIns="45720" rIns="91440" bIns="45720" rtlCol="0" anchor="b">
            <a:normAutofit/>
          </a:bodyPr>
          <a:lstStyle/>
          <a:p>
            <a:r>
              <a:rPr lang="en-US" sz="5400">
                <a:solidFill>
                  <a:srgbClr val="FFFFFF"/>
                </a:solidFill>
              </a:rPr>
              <a:t>THANK YOU !</a:t>
            </a:r>
          </a:p>
        </p:txBody>
      </p:sp>
    </p:spTree>
    <p:extLst>
      <p:ext uri="{BB962C8B-B14F-4D97-AF65-F5344CB8AC3E}">
        <p14:creationId xmlns:p14="http://schemas.microsoft.com/office/powerpoint/2010/main" val="323995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 xmlns:a16="http://schemas.microsoft.com/office/drawing/2014/main" id="{748618E9-EE2D-4864-9EEE-58939BD4FBB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1032" name="Straight Connector 1031">
              <a:extLst>
                <a:ext uri="{FF2B5EF4-FFF2-40B4-BE49-F238E27FC236}">
                  <a16:creationId xmlns="" xmlns:a16="http://schemas.microsoft.com/office/drawing/2014/main" id="{317D1EC0-23FF-4FC8-B22D-E34878EAA4C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 xmlns:a16="http://schemas.microsoft.com/office/drawing/2014/main" id="{5AB929A7-258C-4469-AAB4-A67D713F7A8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 xmlns:a16="http://schemas.microsoft.com/office/drawing/2014/main" id="{DA635CDB-2D00-49D5-B26E-0694A25000C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 xmlns:a16="http://schemas.microsoft.com/office/drawing/2014/main" id="{B4288D7A-F857-418D-92F2-368E841B9F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 xmlns:a16="http://schemas.microsoft.com/office/drawing/2014/main" id="{F1084F50-7F3C-4A4A-877E-FFD9EC7CD88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 xmlns:a16="http://schemas.microsoft.com/office/drawing/2014/main" id="{331E64C1-F4C0-4A94-B319-BB1A0A2450B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8" name="Straight Connector 1037">
              <a:extLst>
                <a:ext uri="{FF2B5EF4-FFF2-40B4-BE49-F238E27FC236}">
                  <a16:creationId xmlns="" xmlns:a16="http://schemas.microsoft.com/office/drawing/2014/main" id="{363D8374-8052-417F-AB69-B97EAC43D51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 xmlns:a16="http://schemas.microsoft.com/office/drawing/2014/main" id="{C7750734-4D51-4019-A003-38A3DE49B4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0" name="Straight Connector 1039">
              <a:extLst>
                <a:ext uri="{FF2B5EF4-FFF2-40B4-BE49-F238E27FC236}">
                  <a16:creationId xmlns="" xmlns:a16="http://schemas.microsoft.com/office/drawing/2014/main" id="{71B693D1-DBA2-4D3B-9B37-D9EE8C4112F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1" name="Straight Connector 1040">
              <a:extLst>
                <a:ext uri="{FF2B5EF4-FFF2-40B4-BE49-F238E27FC236}">
                  <a16:creationId xmlns="" xmlns:a16="http://schemas.microsoft.com/office/drawing/2014/main" id="{1BCD3EA8-E4C0-4AF6-817F-F9F29157A49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2" name="Straight Connector 1041">
              <a:extLst>
                <a:ext uri="{FF2B5EF4-FFF2-40B4-BE49-F238E27FC236}">
                  <a16:creationId xmlns="" xmlns:a16="http://schemas.microsoft.com/office/drawing/2014/main" id="{7A170FB3-B397-4AC9-85FD-65388F26D90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 xmlns:a16="http://schemas.microsoft.com/office/drawing/2014/main" id="{BE5EC0B9-49C7-4777-AEC5-B5EF8DE404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4" name="Straight Connector 1043">
              <a:extLst>
                <a:ext uri="{FF2B5EF4-FFF2-40B4-BE49-F238E27FC236}">
                  <a16:creationId xmlns="" xmlns:a16="http://schemas.microsoft.com/office/drawing/2014/main" id="{7902048B-30F7-4434-87A5-140F9BB4BEB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5" name="Straight Connector 1044">
              <a:extLst>
                <a:ext uri="{FF2B5EF4-FFF2-40B4-BE49-F238E27FC236}">
                  <a16:creationId xmlns="" xmlns:a16="http://schemas.microsoft.com/office/drawing/2014/main" id="{0500A6E2-A41C-4751-8A4E-9A0C5718D93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6" name="Straight Connector 1045">
              <a:extLst>
                <a:ext uri="{FF2B5EF4-FFF2-40B4-BE49-F238E27FC236}">
                  <a16:creationId xmlns="" xmlns:a16="http://schemas.microsoft.com/office/drawing/2014/main" id="{FC259517-7BE7-45F9-81C0-3A6362BF143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7" name="Straight Connector 1046">
              <a:extLst>
                <a:ext uri="{FF2B5EF4-FFF2-40B4-BE49-F238E27FC236}">
                  <a16:creationId xmlns="" xmlns:a16="http://schemas.microsoft.com/office/drawing/2014/main" id="{90652F56-7B71-42B2-AB68-22204A6DF17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8" name="Straight Connector 1047">
              <a:extLst>
                <a:ext uri="{FF2B5EF4-FFF2-40B4-BE49-F238E27FC236}">
                  <a16:creationId xmlns="" xmlns:a16="http://schemas.microsoft.com/office/drawing/2014/main" id="{1059830E-1C3D-4D42-8789-524971CB465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9" name="Straight Connector 1048">
              <a:extLst>
                <a:ext uri="{FF2B5EF4-FFF2-40B4-BE49-F238E27FC236}">
                  <a16:creationId xmlns="" xmlns:a16="http://schemas.microsoft.com/office/drawing/2014/main" id="{B53325A7-86D3-4B52-A7E3-ADDF408B406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0" name="Straight Connector 1049">
              <a:extLst>
                <a:ext uri="{FF2B5EF4-FFF2-40B4-BE49-F238E27FC236}">
                  <a16:creationId xmlns="" xmlns:a16="http://schemas.microsoft.com/office/drawing/2014/main" id="{6D53F46F-EC12-484C-A4E7-791E57687AC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 xmlns:a16="http://schemas.microsoft.com/office/drawing/2014/main" id="{464ED9CA-8950-47B8-A9ED-22B45CE15FB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2" name="Straight Connector 1051">
              <a:extLst>
                <a:ext uri="{FF2B5EF4-FFF2-40B4-BE49-F238E27FC236}">
                  <a16:creationId xmlns="" xmlns:a16="http://schemas.microsoft.com/office/drawing/2014/main" id="{E4429F7B-9FD7-438F-8ECA-3FCAD006180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3" name="Straight Connector 1052">
              <a:extLst>
                <a:ext uri="{FF2B5EF4-FFF2-40B4-BE49-F238E27FC236}">
                  <a16:creationId xmlns="" xmlns:a16="http://schemas.microsoft.com/office/drawing/2014/main" id="{0C558100-D455-4B41-890C-BCC898B2D1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4" name="Straight Connector 1053">
              <a:extLst>
                <a:ext uri="{FF2B5EF4-FFF2-40B4-BE49-F238E27FC236}">
                  <a16:creationId xmlns="" xmlns:a16="http://schemas.microsoft.com/office/drawing/2014/main" id="{F2886397-398A-4318-BE16-2CBAC1902F9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5" name="Straight Connector 1054">
              <a:extLst>
                <a:ext uri="{FF2B5EF4-FFF2-40B4-BE49-F238E27FC236}">
                  <a16:creationId xmlns="" xmlns:a16="http://schemas.microsoft.com/office/drawing/2014/main" id="{7D32A3A6-CE6E-4ABD-8522-2C8DC88C07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 xmlns:a16="http://schemas.microsoft.com/office/drawing/2014/main" id="{F9014C09-5B84-4798-8BDE-C80D76E67B8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7" name="Straight Connector 1056">
              <a:extLst>
                <a:ext uri="{FF2B5EF4-FFF2-40B4-BE49-F238E27FC236}">
                  <a16:creationId xmlns="" xmlns:a16="http://schemas.microsoft.com/office/drawing/2014/main" id="{2A29EB9E-ED9D-4C69-8A26-9A7A0A83056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8" name="Straight Connector 1057">
              <a:extLst>
                <a:ext uri="{FF2B5EF4-FFF2-40B4-BE49-F238E27FC236}">
                  <a16:creationId xmlns="" xmlns:a16="http://schemas.microsoft.com/office/drawing/2014/main" id="{AA2899F9-1795-416F-8F3D-26EEB684DB6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 xmlns:a16="http://schemas.microsoft.com/office/drawing/2014/main" id="{E3043474-8625-495C-BD06-3627FD286C5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 xmlns:a16="http://schemas.microsoft.com/office/drawing/2014/main" id="{D432CE47-7631-408E-8DDC-79EE378B707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1" name="Straight Connector 1060">
              <a:extLst>
                <a:ext uri="{FF2B5EF4-FFF2-40B4-BE49-F238E27FC236}">
                  <a16:creationId xmlns="" xmlns:a16="http://schemas.microsoft.com/office/drawing/2014/main" id="{B2C8832D-8B8D-4036-B913-2D36314327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 xmlns:a16="http://schemas.microsoft.com/office/drawing/2014/main" id="{1CCEFEAF-E87B-4FF2-A947-94CABAA0610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064" name="Right Triangle 1063">
            <a:extLst>
              <a:ext uri="{FF2B5EF4-FFF2-40B4-BE49-F238E27FC236}">
                <a16:creationId xmlns="" xmlns:a16="http://schemas.microsoft.com/office/drawing/2014/main" id="{2437C4A8-8E3A-4ADA-93B9-64737CE1AB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66" name="Rectangle 1065">
            <a:extLst>
              <a:ext uri="{FF2B5EF4-FFF2-40B4-BE49-F238E27FC236}">
                <a16:creationId xmlns="" xmlns:a16="http://schemas.microsoft.com/office/drawing/2014/main" id="{4E1EF4E8-5513-4BF5-BC41-04645281C6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pic>
        <p:nvPicPr>
          <p:cNvPr id="1026" name="Picture 2" descr="Khám phá] 5 lợi ích của việc tự học các bạn không nên bỏ qua -">
            <a:extLst>
              <a:ext uri="{FF2B5EF4-FFF2-40B4-BE49-F238E27FC236}">
                <a16:creationId xmlns="" xmlns:a16="http://schemas.microsoft.com/office/drawing/2014/main" id="{E6072F96-2BD7-B2CD-9EF8-4BFE9D5B7E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20" y="10"/>
            <a:ext cx="12191980" cy="6857989"/>
          </a:xfrm>
          <a:prstGeom prst="rect">
            <a:avLst/>
          </a:prstGeom>
          <a:noFill/>
          <a:extLst>
            <a:ext uri="{909E8E84-426E-40DD-AFC4-6F175D3DCCD1}">
              <a14:hiddenFill xmlns:a14="http://schemas.microsoft.com/office/drawing/2010/main">
                <a:solidFill>
                  <a:srgbClr val="FFFFFF"/>
                </a:solidFill>
              </a14:hiddenFill>
            </a:ext>
          </a:extLst>
        </p:spPr>
      </p:pic>
      <p:grpSp>
        <p:nvGrpSpPr>
          <p:cNvPr id="1068" name="Group 1067">
            <a:extLst>
              <a:ext uri="{FF2B5EF4-FFF2-40B4-BE49-F238E27FC236}">
                <a16:creationId xmlns="" xmlns:a16="http://schemas.microsoft.com/office/drawing/2014/main" id="{0854B02B-0B9C-4F1C-AA77-81019299445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1069" name="Straight Connector 1068">
              <a:extLst>
                <a:ext uri="{FF2B5EF4-FFF2-40B4-BE49-F238E27FC236}">
                  <a16:creationId xmlns="" xmlns:a16="http://schemas.microsoft.com/office/drawing/2014/main" id="{D871A3F3-7B20-453C-B836-95EE1B19400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0" name="Straight Connector 1069">
              <a:extLst>
                <a:ext uri="{FF2B5EF4-FFF2-40B4-BE49-F238E27FC236}">
                  <a16:creationId xmlns="" xmlns:a16="http://schemas.microsoft.com/office/drawing/2014/main" id="{8F0D9088-A9DD-44D1-9480-54C6D9C5CE2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1" name="Straight Connector 1070">
              <a:extLst>
                <a:ext uri="{FF2B5EF4-FFF2-40B4-BE49-F238E27FC236}">
                  <a16:creationId xmlns="" xmlns:a16="http://schemas.microsoft.com/office/drawing/2014/main" id="{AEF294E8-3387-4EC5-8FEF-B661938146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2" name="Straight Connector 1071">
              <a:extLst>
                <a:ext uri="{FF2B5EF4-FFF2-40B4-BE49-F238E27FC236}">
                  <a16:creationId xmlns="" xmlns:a16="http://schemas.microsoft.com/office/drawing/2014/main" id="{AB9E4F71-1563-49A7-9E36-B6F17274CDF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3" name="Straight Connector 1072">
              <a:extLst>
                <a:ext uri="{FF2B5EF4-FFF2-40B4-BE49-F238E27FC236}">
                  <a16:creationId xmlns="" xmlns:a16="http://schemas.microsoft.com/office/drawing/2014/main" id="{15711EDE-15AE-45C1-BB5D-A75C2DBCEA0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4" name="Straight Connector 1073">
              <a:extLst>
                <a:ext uri="{FF2B5EF4-FFF2-40B4-BE49-F238E27FC236}">
                  <a16:creationId xmlns="" xmlns:a16="http://schemas.microsoft.com/office/drawing/2014/main" id="{F2B2208C-A2E8-4A3A-A096-18F4A4CFF6E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5" name="Straight Connector 1074">
              <a:extLst>
                <a:ext uri="{FF2B5EF4-FFF2-40B4-BE49-F238E27FC236}">
                  <a16:creationId xmlns="" xmlns:a16="http://schemas.microsoft.com/office/drawing/2014/main" id="{AF3D91FA-90DD-41F3-9BA4-DCECE004CA0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6" name="Straight Connector 1075">
              <a:extLst>
                <a:ext uri="{FF2B5EF4-FFF2-40B4-BE49-F238E27FC236}">
                  <a16:creationId xmlns="" xmlns:a16="http://schemas.microsoft.com/office/drawing/2014/main" id="{746A5051-8549-4326-889F-D444806DAF9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7" name="Straight Connector 1076">
              <a:extLst>
                <a:ext uri="{FF2B5EF4-FFF2-40B4-BE49-F238E27FC236}">
                  <a16:creationId xmlns="" xmlns:a16="http://schemas.microsoft.com/office/drawing/2014/main" id="{B21A1F84-F65A-4182-A980-DAB5DDBA188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8" name="Straight Connector 1077">
              <a:extLst>
                <a:ext uri="{FF2B5EF4-FFF2-40B4-BE49-F238E27FC236}">
                  <a16:creationId xmlns="" xmlns:a16="http://schemas.microsoft.com/office/drawing/2014/main" id="{DEB902F0-87AC-443C-80DE-A74F802B9B3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9" name="Straight Connector 1078">
              <a:extLst>
                <a:ext uri="{FF2B5EF4-FFF2-40B4-BE49-F238E27FC236}">
                  <a16:creationId xmlns="" xmlns:a16="http://schemas.microsoft.com/office/drawing/2014/main" id="{67E8A466-B6A0-4DB3-B8A3-CF8125CD337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0" name="Straight Connector 1079">
              <a:extLst>
                <a:ext uri="{FF2B5EF4-FFF2-40B4-BE49-F238E27FC236}">
                  <a16:creationId xmlns="" xmlns:a16="http://schemas.microsoft.com/office/drawing/2014/main" id="{41D000BE-82F9-40A6-8F25-A0599C52557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1" name="Straight Connector 1080">
              <a:extLst>
                <a:ext uri="{FF2B5EF4-FFF2-40B4-BE49-F238E27FC236}">
                  <a16:creationId xmlns="" xmlns:a16="http://schemas.microsoft.com/office/drawing/2014/main" id="{09C32A44-65BE-4E50-B57F-40F70F0F6B5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2" name="Straight Connector 1081">
              <a:extLst>
                <a:ext uri="{FF2B5EF4-FFF2-40B4-BE49-F238E27FC236}">
                  <a16:creationId xmlns="" xmlns:a16="http://schemas.microsoft.com/office/drawing/2014/main" id="{B1210BAD-6517-4B69-9957-4A96B63EEDB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3" name="Straight Connector 1082">
              <a:extLst>
                <a:ext uri="{FF2B5EF4-FFF2-40B4-BE49-F238E27FC236}">
                  <a16:creationId xmlns="" xmlns:a16="http://schemas.microsoft.com/office/drawing/2014/main" id="{F28EA630-A8D1-41B2-A192-87C68DBF698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4" name="Straight Connector 1083">
              <a:extLst>
                <a:ext uri="{FF2B5EF4-FFF2-40B4-BE49-F238E27FC236}">
                  <a16:creationId xmlns="" xmlns:a16="http://schemas.microsoft.com/office/drawing/2014/main" id="{1DC7DD0A-8900-44D2-ACC3-5BA55DC6BA9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5" name="Straight Connector 1084">
              <a:extLst>
                <a:ext uri="{FF2B5EF4-FFF2-40B4-BE49-F238E27FC236}">
                  <a16:creationId xmlns="" xmlns:a16="http://schemas.microsoft.com/office/drawing/2014/main" id="{CDF3D55D-BDAF-4568-B302-287E983B687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6" name="Straight Connector 1085">
              <a:extLst>
                <a:ext uri="{FF2B5EF4-FFF2-40B4-BE49-F238E27FC236}">
                  <a16:creationId xmlns="" xmlns:a16="http://schemas.microsoft.com/office/drawing/2014/main" id="{F7011E7F-BA17-4517-978C-62A1CAC75EC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7" name="Straight Connector 1086">
              <a:extLst>
                <a:ext uri="{FF2B5EF4-FFF2-40B4-BE49-F238E27FC236}">
                  <a16:creationId xmlns="" xmlns:a16="http://schemas.microsoft.com/office/drawing/2014/main" id="{8376F9B6-38DE-4DD5-86C1-3422118C41E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8" name="Straight Connector 1087">
              <a:extLst>
                <a:ext uri="{FF2B5EF4-FFF2-40B4-BE49-F238E27FC236}">
                  <a16:creationId xmlns="" xmlns:a16="http://schemas.microsoft.com/office/drawing/2014/main" id="{A41C3734-DAEF-4A46-BEA1-D5AD3312C40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9" name="Straight Connector 1088">
              <a:extLst>
                <a:ext uri="{FF2B5EF4-FFF2-40B4-BE49-F238E27FC236}">
                  <a16:creationId xmlns="" xmlns:a16="http://schemas.microsoft.com/office/drawing/2014/main" id="{6477B67C-64B0-4276-A896-25046D11B73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 xmlns:a16="http://schemas.microsoft.com/office/drawing/2014/main" id="{4DFC2517-2C23-416A-816A-78BC0D55C2B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1" name="Straight Connector 1090">
              <a:extLst>
                <a:ext uri="{FF2B5EF4-FFF2-40B4-BE49-F238E27FC236}">
                  <a16:creationId xmlns="" xmlns:a16="http://schemas.microsoft.com/office/drawing/2014/main" id="{B0C33528-1E61-46AF-AB71-5D8A4421AA3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2" name="Straight Connector 1091">
              <a:extLst>
                <a:ext uri="{FF2B5EF4-FFF2-40B4-BE49-F238E27FC236}">
                  <a16:creationId xmlns="" xmlns:a16="http://schemas.microsoft.com/office/drawing/2014/main" id="{CFEEF936-1B01-48F9-92E8-409D0D0AED6F}"/>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3" name="Straight Connector 1092">
              <a:extLst>
                <a:ext uri="{FF2B5EF4-FFF2-40B4-BE49-F238E27FC236}">
                  <a16:creationId xmlns="" xmlns:a16="http://schemas.microsoft.com/office/drawing/2014/main" id="{4A937AE8-840F-4140-9ABB-092572380A9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4" name="Straight Connector 1093">
              <a:extLst>
                <a:ext uri="{FF2B5EF4-FFF2-40B4-BE49-F238E27FC236}">
                  <a16:creationId xmlns="" xmlns:a16="http://schemas.microsoft.com/office/drawing/2014/main" id="{F29BB531-A47E-49A2-B75C-12D80A405D4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5" name="Straight Connector 1094">
              <a:extLst>
                <a:ext uri="{FF2B5EF4-FFF2-40B4-BE49-F238E27FC236}">
                  <a16:creationId xmlns="" xmlns:a16="http://schemas.microsoft.com/office/drawing/2014/main" id="{29A5FD65-1327-4177-AE7B-43F621AF5FD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 xmlns:a16="http://schemas.microsoft.com/office/drawing/2014/main" id="{39AE2EAE-6FC0-4C80-89B2-17458DB6086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 xmlns:a16="http://schemas.microsoft.com/office/drawing/2014/main" id="{DCE40E8B-1E04-4754-94C9-ACE347819BB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 xmlns:a16="http://schemas.microsoft.com/office/drawing/2014/main" id="{AFE685B0-23E4-4A55-97D5-8667B3690C1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 xmlns:a16="http://schemas.microsoft.com/office/drawing/2014/main" id="{02D75DC8-932A-4363-AFCC-31CD4672D1A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101" name="Freeform: Shape 1100">
            <a:extLst>
              <a:ext uri="{FF2B5EF4-FFF2-40B4-BE49-F238E27FC236}">
                <a16:creationId xmlns="" xmlns:a16="http://schemas.microsoft.com/office/drawing/2014/main" id="{00FA6579-9606-4A7A-8519-FBED9C6FAA9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4971" y="1"/>
            <a:ext cx="12196969" cy="3200399"/>
          </a:xfrm>
          <a:custGeom>
            <a:avLst/>
            <a:gdLst>
              <a:gd name="connsiteX0" fmla="*/ 8951169 w 12179808"/>
              <a:gd name="connsiteY0" fmla="*/ 14 h 3200399"/>
              <a:gd name="connsiteX1" fmla="*/ 11653845 w 12179808"/>
              <a:gd name="connsiteY1" fmla="*/ 98641 h 3200399"/>
              <a:gd name="connsiteX2" fmla="*/ 12178450 w 12179808"/>
              <a:gd name="connsiteY2" fmla="*/ 134761 h 3200399"/>
              <a:gd name="connsiteX3" fmla="*/ 12178450 w 12179808"/>
              <a:gd name="connsiteY3" fmla="*/ 852282 h 3200399"/>
              <a:gd name="connsiteX4" fmla="*/ 12179808 w 12179808"/>
              <a:gd name="connsiteY4" fmla="*/ 852282 h 3200399"/>
              <a:gd name="connsiteX5" fmla="*/ 12179808 w 12179808"/>
              <a:gd name="connsiteY5" fmla="*/ 1752600 h 3200399"/>
              <a:gd name="connsiteX6" fmla="*/ 12179808 w 12179808"/>
              <a:gd name="connsiteY6" fmla="*/ 1981199 h 3200399"/>
              <a:gd name="connsiteX7" fmla="*/ 12179808 w 12179808"/>
              <a:gd name="connsiteY7" fmla="*/ 3200399 h 3200399"/>
              <a:gd name="connsiteX8" fmla="*/ 0 w 12179808"/>
              <a:gd name="connsiteY8" fmla="*/ 3200399 h 3200399"/>
              <a:gd name="connsiteX9" fmla="*/ 0 w 12179808"/>
              <a:gd name="connsiteY9" fmla="*/ 1981199 h 3200399"/>
              <a:gd name="connsiteX10" fmla="*/ 0 w 12179808"/>
              <a:gd name="connsiteY10" fmla="*/ 1752600 h 3200399"/>
              <a:gd name="connsiteX11" fmla="*/ 0 w 12179808"/>
              <a:gd name="connsiteY11" fmla="*/ 940776 h 3200399"/>
              <a:gd name="connsiteX12" fmla="*/ 0 w 12179808"/>
              <a:gd name="connsiteY12" fmla="*/ 852282 h 3200399"/>
              <a:gd name="connsiteX13" fmla="*/ 0 w 12179808"/>
              <a:gd name="connsiteY13" fmla="*/ 475166 h 3200399"/>
              <a:gd name="connsiteX14" fmla="*/ 8951169 w 12179808"/>
              <a:gd name="connsiteY14" fmla="*/ 14 h 320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79808" h="3200399">
                <a:moveTo>
                  <a:pt x="8951169" y="14"/>
                </a:moveTo>
                <a:cubicBezTo>
                  <a:pt x="9704520" y="748"/>
                  <a:pt x="10578586" y="29202"/>
                  <a:pt x="11653845" y="98641"/>
                </a:cubicBezTo>
                <a:lnTo>
                  <a:pt x="12178450" y="134761"/>
                </a:lnTo>
                <a:lnTo>
                  <a:pt x="12178450" y="852282"/>
                </a:lnTo>
                <a:lnTo>
                  <a:pt x="12179808" y="852282"/>
                </a:lnTo>
                <a:lnTo>
                  <a:pt x="12179808" y="1752600"/>
                </a:lnTo>
                <a:lnTo>
                  <a:pt x="12179808" y="1981199"/>
                </a:lnTo>
                <a:lnTo>
                  <a:pt x="12179808" y="3200399"/>
                </a:lnTo>
                <a:lnTo>
                  <a:pt x="0" y="3200399"/>
                </a:lnTo>
                <a:lnTo>
                  <a:pt x="0" y="1981199"/>
                </a:lnTo>
                <a:lnTo>
                  <a:pt x="0" y="1752600"/>
                </a:lnTo>
                <a:lnTo>
                  <a:pt x="0" y="940776"/>
                </a:lnTo>
                <a:lnTo>
                  <a:pt x="0" y="852282"/>
                </a:lnTo>
                <a:lnTo>
                  <a:pt x="0" y="475166"/>
                </a:lnTo>
                <a:cubicBezTo>
                  <a:pt x="4768989" y="475166"/>
                  <a:pt x="5812206" y="-3043"/>
                  <a:pt x="8951169" y="14"/>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 xmlns:a16="http://schemas.microsoft.com/office/drawing/2014/main" id="{4D82921F-9D47-7873-1B1A-4B9137657957}"/>
              </a:ext>
            </a:extLst>
          </p:cNvPr>
          <p:cNvSpPr>
            <a:spLocks noGrp="1"/>
          </p:cNvSpPr>
          <p:nvPr>
            <p:ph type="title"/>
          </p:nvPr>
        </p:nvSpPr>
        <p:spPr>
          <a:xfrm>
            <a:off x="704829" y="1486081"/>
            <a:ext cx="10318738" cy="1085761"/>
          </a:xfrm>
        </p:spPr>
        <p:txBody>
          <a:bodyPr vert="horz" lIns="91440" tIns="45720" rIns="91440" bIns="45720" rtlCol="0" anchor="b">
            <a:normAutofit/>
          </a:bodyPr>
          <a:lstStyle/>
          <a:p>
            <a:pPr algn="ctr"/>
            <a:r>
              <a:rPr lang="en-US" sz="5400" dirty="0"/>
              <a:t>THỰC HÀNH TIẾNG VIỆT</a:t>
            </a:r>
          </a:p>
        </p:txBody>
      </p:sp>
    </p:spTree>
    <p:extLst>
      <p:ext uri="{BB962C8B-B14F-4D97-AF65-F5344CB8AC3E}">
        <p14:creationId xmlns:p14="http://schemas.microsoft.com/office/powerpoint/2010/main" val="8218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28" name="Group 2054">
            <a:extLst>
              <a:ext uri="{FF2B5EF4-FFF2-40B4-BE49-F238E27FC236}">
                <a16:creationId xmlns="" xmlns:a16="http://schemas.microsoft.com/office/drawing/2014/main" id="{748618E9-EE2D-4864-9EEE-58939BD4FBB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2056" name="Straight Connector 2055">
              <a:extLst>
                <a:ext uri="{FF2B5EF4-FFF2-40B4-BE49-F238E27FC236}">
                  <a16:creationId xmlns="" xmlns:a16="http://schemas.microsoft.com/office/drawing/2014/main" id="{317D1EC0-23FF-4FC8-B22D-E34878EAA4C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7" name="Straight Connector 2056">
              <a:extLst>
                <a:ext uri="{FF2B5EF4-FFF2-40B4-BE49-F238E27FC236}">
                  <a16:creationId xmlns="" xmlns:a16="http://schemas.microsoft.com/office/drawing/2014/main" id="{5AB929A7-258C-4469-AAB4-A67D713F7A8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8" name="Straight Connector 2057">
              <a:extLst>
                <a:ext uri="{FF2B5EF4-FFF2-40B4-BE49-F238E27FC236}">
                  <a16:creationId xmlns="" xmlns:a16="http://schemas.microsoft.com/office/drawing/2014/main" id="{DA635CDB-2D00-49D5-B26E-0694A25000C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9" name="Straight Connector 2058">
              <a:extLst>
                <a:ext uri="{FF2B5EF4-FFF2-40B4-BE49-F238E27FC236}">
                  <a16:creationId xmlns="" xmlns:a16="http://schemas.microsoft.com/office/drawing/2014/main" id="{B4288D7A-F857-418D-92F2-368E841B9F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0" name="Straight Connector 2059">
              <a:extLst>
                <a:ext uri="{FF2B5EF4-FFF2-40B4-BE49-F238E27FC236}">
                  <a16:creationId xmlns="" xmlns:a16="http://schemas.microsoft.com/office/drawing/2014/main" id="{F1084F50-7F3C-4A4A-877E-FFD9EC7CD88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1" name="Straight Connector 2060">
              <a:extLst>
                <a:ext uri="{FF2B5EF4-FFF2-40B4-BE49-F238E27FC236}">
                  <a16:creationId xmlns="" xmlns:a16="http://schemas.microsoft.com/office/drawing/2014/main" id="{331E64C1-F4C0-4A94-B319-BB1A0A2450B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2" name="Straight Connector 2061">
              <a:extLst>
                <a:ext uri="{FF2B5EF4-FFF2-40B4-BE49-F238E27FC236}">
                  <a16:creationId xmlns="" xmlns:a16="http://schemas.microsoft.com/office/drawing/2014/main" id="{363D8374-8052-417F-AB69-B97EAC43D51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3" name="Straight Connector 2062">
              <a:extLst>
                <a:ext uri="{FF2B5EF4-FFF2-40B4-BE49-F238E27FC236}">
                  <a16:creationId xmlns="" xmlns:a16="http://schemas.microsoft.com/office/drawing/2014/main" id="{C7750734-4D51-4019-A003-38A3DE49B4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4" name="Straight Connector 2063">
              <a:extLst>
                <a:ext uri="{FF2B5EF4-FFF2-40B4-BE49-F238E27FC236}">
                  <a16:creationId xmlns="" xmlns:a16="http://schemas.microsoft.com/office/drawing/2014/main" id="{71B693D1-DBA2-4D3B-9B37-D9EE8C4112F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5" name="Straight Connector 2064">
              <a:extLst>
                <a:ext uri="{FF2B5EF4-FFF2-40B4-BE49-F238E27FC236}">
                  <a16:creationId xmlns="" xmlns:a16="http://schemas.microsoft.com/office/drawing/2014/main" id="{1BCD3EA8-E4C0-4AF6-817F-F9F29157A49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6" name="Straight Connector 2065">
              <a:extLst>
                <a:ext uri="{FF2B5EF4-FFF2-40B4-BE49-F238E27FC236}">
                  <a16:creationId xmlns="" xmlns:a16="http://schemas.microsoft.com/office/drawing/2014/main" id="{7A170FB3-B397-4AC9-85FD-65388F26D90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7" name="Straight Connector 2066">
              <a:extLst>
                <a:ext uri="{FF2B5EF4-FFF2-40B4-BE49-F238E27FC236}">
                  <a16:creationId xmlns="" xmlns:a16="http://schemas.microsoft.com/office/drawing/2014/main" id="{BE5EC0B9-49C7-4777-AEC5-B5EF8DE404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8" name="Straight Connector 2067">
              <a:extLst>
                <a:ext uri="{FF2B5EF4-FFF2-40B4-BE49-F238E27FC236}">
                  <a16:creationId xmlns="" xmlns:a16="http://schemas.microsoft.com/office/drawing/2014/main" id="{7902048B-30F7-4434-87A5-140F9BB4BEB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9" name="Straight Connector 2068">
              <a:extLst>
                <a:ext uri="{FF2B5EF4-FFF2-40B4-BE49-F238E27FC236}">
                  <a16:creationId xmlns="" xmlns:a16="http://schemas.microsoft.com/office/drawing/2014/main" id="{0500A6E2-A41C-4751-8A4E-9A0C5718D93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0" name="Straight Connector 2069">
              <a:extLst>
                <a:ext uri="{FF2B5EF4-FFF2-40B4-BE49-F238E27FC236}">
                  <a16:creationId xmlns="" xmlns:a16="http://schemas.microsoft.com/office/drawing/2014/main" id="{FC259517-7BE7-45F9-81C0-3A6362BF143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1" name="Straight Connector 2070">
              <a:extLst>
                <a:ext uri="{FF2B5EF4-FFF2-40B4-BE49-F238E27FC236}">
                  <a16:creationId xmlns="" xmlns:a16="http://schemas.microsoft.com/office/drawing/2014/main" id="{90652F56-7B71-42B2-AB68-22204A6DF17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2" name="Straight Connector 2071">
              <a:extLst>
                <a:ext uri="{FF2B5EF4-FFF2-40B4-BE49-F238E27FC236}">
                  <a16:creationId xmlns="" xmlns:a16="http://schemas.microsoft.com/office/drawing/2014/main" id="{1059830E-1C3D-4D42-8789-524971CB465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3" name="Straight Connector 2072">
              <a:extLst>
                <a:ext uri="{FF2B5EF4-FFF2-40B4-BE49-F238E27FC236}">
                  <a16:creationId xmlns="" xmlns:a16="http://schemas.microsoft.com/office/drawing/2014/main" id="{B53325A7-86D3-4B52-A7E3-ADDF408B406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4" name="Straight Connector 2073">
              <a:extLst>
                <a:ext uri="{FF2B5EF4-FFF2-40B4-BE49-F238E27FC236}">
                  <a16:creationId xmlns="" xmlns:a16="http://schemas.microsoft.com/office/drawing/2014/main" id="{6D53F46F-EC12-484C-A4E7-791E57687AC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5" name="Straight Connector 2074">
              <a:extLst>
                <a:ext uri="{FF2B5EF4-FFF2-40B4-BE49-F238E27FC236}">
                  <a16:creationId xmlns="" xmlns:a16="http://schemas.microsoft.com/office/drawing/2014/main" id="{464ED9CA-8950-47B8-A9ED-22B45CE15FB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6" name="Straight Connector 2075">
              <a:extLst>
                <a:ext uri="{FF2B5EF4-FFF2-40B4-BE49-F238E27FC236}">
                  <a16:creationId xmlns="" xmlns:a16="http://schemas.microsoft.com/office/drawing/2014/main" id="{E4429F7B-9FD7-438F-8ECA-3FCAD006180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7" name="Straight Connector 2076">
              <a:extLst>
                <a:ext uri="{FF2B5EF4-FFF2-40B4-BE49-F238E27FC236}">
                  <a16:creationId xmlns="" xmlns:a16="http://schemas.microsoft.com/office/drawing/2014/main" id="{0C558100-D455-4B41-890C-BCC898B2D1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8" name="Straight Connector 2077">
              <a:extLst>
                <a:ext uri="{FF2B5EF4-FFF2-40B4-BE49-F238E27FC236}">
                  <a16:creationId xmlns="" xmlns:a16="http://schemas.microsoft.com/office/drawing/2014/main" id="{F2886397-398A-4318-BE16-2CBAC1902F9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9" name="Straight Connector 2078">
              <a:extLst>
                <a:ext uri="{FF2B5EF4-FFF2-40B4-BE49-F238E27FC236}">
                  <a16:creationId xmlns="" xmlns:a16="http://schemas.microsoft.com/office/drawing/2014/main" id="{7D32A3A6-CE6E-4ABD-8522-2C8DC88C07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0" name="Straight Connector 2079">
              <a:extLst>
                <a:ext uri="{FF2B5EF4-FFF2-40B4-BE49-F238E27FC236}">
                  <a16:creationId xmlns="" xmlns:a16="http://schemas.microsoft.com/office/drawing/2014/main" id="{F9014C09-5B84-4798-8BDE-C80D76E67B8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1" name="Straight Connector 2080">
              <a:extLst>
                <a:ext uri="{FF2B5EF4-FFF2-40B4-BE49-F238E27FC236}">
                  <a16:creationId xmlns="" xmlns:a16="http://schemas.microsoft.com/office/drawing/2014/main" id="{2A29EB9E-ED9D-4C69-8A26-9A7A0A83056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2" name="Straight Connector 2081">
              <a:extLst>
                <a:ext uri="{FF2B5EF4-FFF2-40B4-BE49-F238E27FC236}">
                  <a16:creationId xmlns="" xmlns:a16="http://schemas.microsoft.com/office/drawing/2014/main" id="{AA2899F9-1795-416F-8F3D-26EEB684DB6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3" name="Straight Connector 2082">
              <a:extLst>
                <a:ext uri="{FF2B5EF4-FFF2-40B4-BE49-F238E27FC236}">
                  <a16:creationId xmlns="" xmlns:a16="http://schemas.microsoft.com/office/drawing/2014/main" id="{E3043474-8625-495C-BD06-3627FD286C5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4" name="Straight Connector 2083">
              <a:extLst>
                <a:ext uri="{FF2B5EF4-FFF2-40B4-BE49-F238E27FC236}">
                  <a16:creationId xmlns="" xmlns:a16="http://schemas.microsoft.com/office/drawing/2014/main" id="{D432CE47-7631-408E-8DDC-79EE378B707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5" name="Straight Connector 2084">
              <a:extLst>
                <a:ext uri="{FF2B5EF4-FFF2-40B4-BE49-F238E27FC236}">
                  <a16:creationId xmlns="" xmlns:a16="http://schemas.microsoft.com/office/drawing/2014/main" id="{B2C8832D-8B8D-4036-B913-2D36314327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6" name="Straight Connector 2085">
              <a:extLst>
                <a:ext uri="{FF2B5EF4-FFF2-40B4-BE49-F238E27FC236}">
                  <a16:creationId xmlns="" xmlns:a16="http://schemas.microsoft.com/office/drawing/2014/main" id="{1CCEFEAF-E87B-4FF2-A947-94CABAA0610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9" name="Right Triangle 2087">
            <a:extLst>
              <a:ext uri="{FF2B5EF4-FFF2-40B4-BE49-F238E27FC236}">
                <a16:creationId xmlns="" xmlns:a16="http://schemas.microsoft.com/office/drawing/2014/main" id="{2437C4A8-8E3A-4ADA-93B9-64737CE1AB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130" name="Rectangle 2089">
            <a:extLst>
              <a:ext uri="{FF2B5EF4-FFF2-40B4-BE49-F238E27FC236}">
                <a16:creationId xmlns="" xmlns:a16="http://schemas.microsoft.com/office/drawing/2014/main" id="{13B6DAC6-0186-4D62-AD69-90B9C0411E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useBgFill="1">
        <p:nvSpPr>
          <p:cNvPr id="2131" name="Freeform: Shape 2091">
            <a:extLst>
              <a:ext uri="{FF2B5EF4-FFF2-40B4-BE49-F238E27FC236}">
                <a16:creationId xmlns="" xmlns:a16="http://schemas.microsoft.com/office/drawing/2014/main" id="{8BD06E9B-D0BF-47A6-AE6D-EAD4931280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V="1">
            <a:off x="5490555" y="162759"/>
            <a:ext cx="6857996" cy="6532473"/>
          </a:xfrm>
          <a:custGeom>
            <a:avLst/>
            <a:gdLst>
              <a:gd name="connsiteX0" fmla="*/ 0 w 6857996"/>
              <a:gd name="connsiteY0" fmla="*/ 2827344 h 6142577"/>
              <a:gd name="connsiteX1" fmla="*/ 0 w 6857996"/>
              <a:gd name="connsiteY1" fmla="*/ 5080510 h 6142577"/>
              <a:gd name="connsiteX2" fmla="*/ 3 w 6857996"/>
              <a:gd name="connsiteY2" fmla="*/ 5080510 h 6142577"/>
              <a:gd name="connsiteX3" fmla="*/ 3 w 6857996"/>
              <a:gd name="connsiteY3" fmla="*/ 6142577 h 6142577"/>
              <a:gd name="connsiteX4" fmla="*/ 6857996 w 6857996"/>
              <a:gd name="connsiteY4" fmla="*/ 6142577 h 6142577"/>
              <a:gd name="connsiteX5" fmla="*/ 6857996 w 6857996"/>
              <a:gd name="connsiteY5" fmla="*/ 3928749 h 6142577"/>
              <a:gd name="connsiteX6" fmla="*/ 6857996 w 6857996"/>
              <a:gd name="connsiteY6" fmla="*/ 2572597 h 6142577"/>
              <a:gd name="connsiteX7" fmla="*/ 6857996 w 6857996"/>
              <a:gd name="connsiteY7" fmla="*/ 307516 h 6142577"/>
              <a:gd name="connsiteX8" fmla="*/ 6550769 w 6857996"/>
              <a:gd name="connsiteY8" fmla="*/ 222609 h 6142577"/>
              <a:gd name="connsiteX9" fmla="*/ 5031274 w 6857996"/>
              <a:gd name="connsiteY9" fmla="*/ 33 h 6142577"/>
              <a:gd name="connsiteX10" fmla="*/ 310659 w 6857996"/>
              <a:gd name="connsiteY10" fmla="*/ 1067285 h 6142577"/>
              <a:gd name="connsiteX11" fmla="*/ 2 w 6857996"/>
              <a:gd name="connsiteY11" fmla="*/ 1072307 h 6142577"/>
              <a:gd name="connsiteX12" fmla="*/ 2 w 6857996"/>
              <a:gd name="connsiteY12" fmla="*/ 2827344 h 614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7996" h="6142577">
                <a:moveTo>
                  <a:pt x="0" y="2827344"/>
                </a:moveTo>
                <a:lnTo>
                  <a:pt x="0" y="5080510"/>
                </a:lnTo>
                <a:lnTo>
                  <a:pt x="3" y="5080510"/>
                </a:lnTo>
                <a:lnTo>
                  <a:pt x="3" y="6142577"/>
                </a:lnTo>
                <a:lnTo>
                  <a:pt x="6857996" y="6142577"/>
                </a:lnTo>
                <a:lnTo>
                  <a:pt x="6857996" y="3928749"/>
                </a:lnTo>
                <a:lnTo>
                  <a:pt x="6857996" y="2572597"/>
                </a:lnTo>
                <a:lnTo>
                  <a:pt x="6857996" y="307516"/>
                </a:lnTo>
                <a:lnTo>
                  <a:pt x="6550769" y="222609"/>
                </a:lnTo>
                <a:cubicBezTo>
                  <a:pt x="5946238" y="65902"/>
                  <a:pt x="5454822" y="1688"/>
                  <a:pt x="5031274" y="33"/>
                </a:cubicBezTo>
                <a:cubicBezTo>
                  <a:pt x="3337081" y="-6590"/>
                  <a:pt x="2728780" y="987729"/>
                  <a:pt x="310659" y="1067285"/>
                </a:cubicBezTo>
                <a:lnTo>
                  <a:pt x="2" y="1072307"/>
                </a:lnTo>
                <a:lnTo>
                  <a:pt x="2" y="2827344"/>
                </a:ln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094" name="Group 2093">
            <a:extLst>
              <a:ext uri="{FF2B5EF4-FFF2-40B4-BE49-F238E27FC236}">
                <a16:creationId xmlns="" xmlns:a16="http://schemas.microsoft.com/office/drawing/2014/main" id="{A0297160-077C-4B0C-9F1E-6519CEDB84C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2095" name="Straight Connector 2094">
              <a:extLst>
                <a:ext uri="{FF2B5EF4-FFF2-40B4-BE49-F238E27FC236}">
                  <a16:creationId xmlns="" xmlns:a16="http://schemas.microsoft.com/office/drawing/2014/main" id="{31F77CDE-CC8E-40E6-8745-8D7CB6208F8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6" name="Straight Connector 2095">
              <a:extLst>
                <a:ext uri="{FF2B5EF4-FFF2-40B4-BE49-F238E27FC236}">
                  <a16:creationId xmlns="" xmlns:a16="http://schemas.microsoft.com/office/drawing/2014/main" id="{83FCA172-142C-4352-A938-33B43EC3BEA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7" name="Straight Connector 2096">
              <a:extLst>
                <a:ext uri="{FF2B5EF4-FFF2-40B4-BE49-F238E27FC236}">
                  <a16:creationId xmlns="" xmlns:a16="http://schemas.microsoft.com/office/drawing/2014/main" id="{253BB53B-6660-4F6B-8C3C-4EAA148CFFD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8" name="Straight Connector 2097">
              <a:extLst>
                <a:ext uri="{FF2B5EF4-FFF2-40B4-BE49-F238E27FC236}">
                  <a16:creationId xmlns="" xmlns:a16="http://schemas.microsoft.com/office/drawing/2014/main" id="{921D1E67-3038-4399-8F14-244731FAE31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9" name="Straight Connector 2098">
              <a:extLst>
                <a:ext uri="{FF2B5EF4-FFF2-40B4-BE49-F238E27FC236}">
                  <a16:creationId xmlns="" xmlns:a16="http://schemas.microsoft.com/office/drawing/2014/main" id="{B9A17FB9-5481-4E6D-A157-C4A1D8F2974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0" name="Straight Connector 2099">
              <a:extLst>
                <a:ext uri="{FF2B5EF4-FFF2-40B4-BE49-F238E27FC236}">
                  <a16:creationId xmlns="" xmlns:a16="http://schemas.microsoft.com/office/drawing/2014/main" id="{9B5B4D4B-6074-48B5-B7D7-5B22BDC2AD8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1" name="Straight Connector 2100">
              <a:extLst>
                <a:ext uri="{FF2B5EF4-FFF2-40B4-BE49-F238E27FC236}">
                  <a16:creationId xmlns="" xmlns:a16="http://schemas.microsoft.com/office/drawing/2014/main" id="{DFE68CF5-4975-4F0E-98F8-E40F12E8FEA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2" name="Straight Connector 2101">
              <a:extLst>
                <a:ext uri="{FF2B5EF4-FFF2-40B4-BE49-F238E27FC236}">
                  <a16:creationId xmlns="" xmlns:a16="http://schemas.microsoft.com/office/drawing/2014/main" id="{B63AD0D6-BFAB-41EE-A0DD-BFEB6844D11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3" name="Straight Connector 2102">
              <a:extLst>
                <a:ext uri="{FF2B5EF4-FFF2-40B4-BE49-F238E27FC236}">
                  <a16:creationId xmlns="" xmlns:a16="http://schemas.microsoft.com/office/drawing/2014/main" id="{A7EA9615-8E94-4E0C-BAF0-C52132326CD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4" name="Straight Connector 2103">
              <a:extLst>
                <a:ext uri="{FF2B5EF4-FFF2-40B4-BE49-F238E27FC236}">
                  <a16:creationId xmlns="" xmlns:a16="http://schemas.microsoft.com/office/drawing/2014/main" id="{96A76D71-0BE7-402F-BF24-CB0154E2A00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5" name="Straight Connector 2104">
              <a:extLst>
                <a:ext uri="{FF2B5EF4-FFF2-40B4-BE49-F238E27FC236}">
                  <a16:creationId xmlns="" xmlns:a16="http://schemas.microsoft.com/office/drawing/2014/main" id="{8B18C09B-8FB5-4D88-B4FF-2090E7818FE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6" name="Straight Connector 2105">
              <a:extLst>
                <a:ext uri="{FF2B5EF4-FFF2-40B4-BE49-F238E27FC236}">
                  <a16:creationId xmlns="" xmlns:a16="http://schemas.microsoft.com/office/drawing/2014/main" id="{3A06FA18-2473-40B2-8AE0-DEDDC5E9A37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7" name="Straight Connector 2106">
              <a:extLst>
                <a:ext uri="{FF2B5EF4-FFF2-40B4-BE49-F238E27FC236}">
                  <a16:creationId xmlns="" xmlns:a16="http://schemas.microsoft.com/office/drawing/2014/main" id="{F187746C-FE57-4160-B924-6B283B3323D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8" name="Straight Connector 2107">
              <a:extLst>
                <a:ext uri="{FF2B5EF4-FFF2-40B4-BE49-F238E27FC236}">
                  <a16:creationId xmlns="" xmlns:a16="http://schemas.microsoft.com/office/drawing/2014/main" id="{D7337AAE-EB93-4FBD-9904-03664126075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9" name="Straight Connector 2108">
              <a:extLst>
                <a:ext uri="{FF2B5EF4-FFF2-40B4-BE49-F238E27FC236}">
                  <a16:creationId xmlns="" xmlns:a16="http://schemas.microsoft.com/office/drawing/2014/main" id="{D6FA7169-C5DB-4F02-935F-AA39EDA4B74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0" name="Straight Connector 2109">
              <a:extLst>
                <a:ext uri="{FF2B5EF4-FFF2-40B4-BE49-F238E27FC236}">
                  <a16:creationId xmlns="" xmlns:a16="http://schemas.microsoft.com/office/drawing/2014/main" id="{A4195B93-DBB3-4197-8D91-A786D4753A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1" name="Straight Connector 2110">
              <a:extLst>
                <a:ext uri="{FF2B5EF4-FFF2-40B4-BE49-F238E27FC236}">
                  <a16:creationId xmlns="" xmlns:a16="http://schemas.microsoft.com/office/drawing/2014/main" id="{3F2FF9EB-46CC-4A22-AF8A-9D11BC9666E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2" name="Straight Connector 2111">
              <a:extLst>
                <a:ext uri="{FF2B5EF4-FFF2-40B4-BE49-F238E27FC236}">
                  <a16:creationId xmlns="" xmlns:a16="http://schemas.microsoft.com/office/drawing/2014/main" id="{2631DADE-538C-4EA4-9D90-3AED82E01BE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3" name="Straight Connector 2112">
              <a:extLst>
                <a:ext uri="{FF2B5EF4-FFF2-40B4-BE49-F238E27FC236}">
                  <a16:creationId xmlns="" xmlns:a16="http://schemas.microsoft.com/office/drawing/2014/main" id="{035A7E2F-77A0-48A1-A881-1A12940D8F0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4" name="Straight Connector 2113">
              <a:extLst>
                <a:ext uri="{FF2B5EF4-FFF2-40B4-BE49-F238E27FC236}">
                  <a16:creationId xmlns="" xmlns:a16="http://schemas.microsoft.com/office/drawing/2014/main" id="{5AC39BAD-DB08-4260-BCE5-4E1FB09A442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5" name="Straight Connector 2114">
              <a:extLst>
                <a:ext uri="{FF2B5EF4-FFF2-40B4-BE49-F238E27FC236}">
                  <a16:creationId xmlns="" xmlns:a16="http://schemas.microsoft.com/office/drawing/2014/main" id="{468F31ED-A97B-4A9A-9F56-221FFB7A317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6" name="Straight Connector 2115">
              <a:extLst>
                <a:ext uri="{FF2B5EF4-FFF2-40B4-BE49-F238E27FC236}">
                  <a16:creationId xmlns="" xmlns:a16="http://schemas.microsoft.com/office/drawing/2014/main" id="{F362574E-3A61-4C31-915F-F541B7BE084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7" name="Straight Connector 2116">
              <a:extLst>
                <a:ext uri="{FF2B5EF4-FFF2-40B4-BE49-F238E27FC236}">
                  <a16:creationId xmlns="" xmlns:a16="http://schemas.microsoft.com/office/drawing/2014/main" id="{132BD431-3E1E-4528-AC59-5A23CE4CBA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8" name="Straight Connector 2117">
              <a:extLst>
                <a:ext uri="{FF2B5EF4-FFF2-40B4-BE49-F238E27FC236}">
                  <a16:creationId xmlns="" xmlns:a16="http://schemas.microsoft.com/office/drawing/2014/main" id="{7DE7131F-209C-4427-96DA-26E0E973EE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9" name="Straight Connector 2118">
              <a:extLst>
                <a:ext uri="{FF2B5EF4-FFF2-40B4-BE49-F238E27FC236}">
                  <a16:creationId xmlns="" xmlns:a16="http://schemas.microsoft.com/office/drawing/2014/main" id="{3283DFDB-6A1C-41B8-B590-9660646991E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0" name="Straight Connector 2119">
              <a:extLst>
                <a:ext uri="{FF2B5EF4-FFF2-40B4-BE49-F238E27FC236}">
                  <a16:creationId xmlns="" xmlns:a16="http://schemas.microsoft.com/office/drawing/2014/main" id="{1DA3D6B3-30E3-4C45-A709-4F775DB8467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1" name="Straight Connector 2120">
              <a:extLst>
                <a:ext uri="{FF2B5EF4-FFF2-40B4-BE49-F238E27FC236}">
                  <a16:creationId xmlns="" xmlns:a16="http://schemas.microsoft.com/office/drawing/2014/main" id="{8F481924-9C4A-4A91-8AB4-D796F33D73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2" name="Straight Connector 2121">
              <a:extLst>
                <a:ext uri="{FF2B5EF4-FFF2-40B4-BE49-F238E27FC236}">
                  <a16:creationId xmlns="" xmlns:a16="http://schemas.microsoft.com/office/drawing/2014/main" id="{53787DCF-DA69-4379-94AB-C361DF32605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3" name="Straight Connector 2122">
              <a:extLst>
                <a:ext uri="{FF2B5EF4-FFF2-40B4-BE49-F238E27FC236}">
                  <a16:creationId xmlns="" xmlns:a16="http://schemas.microsoft.com/office/drawing/2014/main" id="{753DC9D9-196D-4C02-982F-935945BD57C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4" name="Straight Connector 2123">
              <a:extLst>
                <a:ext uri="{FF2B5EF4-FFF2-40B4-BE49-F238E27FC236}">
                  <a16:creationId xmlns="" xmlns:a16="http://schemas.microsoft.com/office/drawing/2014/main" id="{E2AF9976-A85B-4FAC-ACA0-7B4F06D180B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32" name="Straight Connector 2124">
              <a:extLst>
                <a:ext uri="{FF2B5EF4-FFF2-40B4-BE49-F238E27FC236}">
                  <a16:creationId xmlns="" xmlns:a16="http://schemas.microsoft.com/office/drawing/2014/main" id="{BFD38ACD-F4A1-4970-BE99-87B0A04829F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7" name="Right Triangle 2126">
            <a:extLst>
              <a:ext uri="{FF2B5EF4-FFF2-40B4-BE49-F238E27FC236}">
                <a16:creationId xmlns="" xmlns:a16="http://schemas.microsoft.com/office/drawing/2014/main" id="{429C64BC-8915-422E-9361-EE04C48FFD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 xmlns:a16="http://schemas.microsoft.com/office/drawing/2014/main" id="{892C5923-0D2C-6352-87FD-529B6315638F}"/>
              </a:ext>
            </a:extLst>
          </p:cNvPr>
          <p:cNvSpPr>
            <a:spLocks noGrp="1"/>
          </p:cNvSpPr>
          <p:nvPr>
            <p:ph type="title"/>
          </p:nvPr>
        </p:nvSpPr>
        <p:spPr>
          <a:xfrm>
            <a:off x="691078" y="722903"/>
            <a:ext cx="5402451" cy="2460770"/>
          </a:xfrm>
        </p:spPr>
        <p:txBody>
          <a:bodyPr vert="horz" lIns="91440" tIns="45720" rIns="91440" bIns="45720" rtlCol="0" anchor="b">
            <a:normAutofit/>
          </a:bodyPr>
          <a:lstStyle/>
          <a:p>
            <a:pPr>
              <a:lnSpc>
                <a:spcPct val="90000"/>
              </a:lnSpc>
            </a:pPr>
            <a:r>
              <a:rPr lang="en-US" sz="3400" dirty="0" err="1"/>
              <a:t>Thành</a:t>
            </a:r>
            <a:r>
              <a:rPr lang="en-US" sz="3400" dirty="0"/>
              <a:t> </a:t>
            </a:r>
            <a:r>
              <a:rPr lang="en-US" sz="3400" dirty="0" err="1"/>
              <a:t>ngữ</a:t>
            </a:r>
            <a:r>
              <a:rPr lang="en-US" sz="3400" dirty="0"/>
              <a:t> “</a:t>
            </a:r>
            <a:r>
              <a:rPr lang="en-US" sz="3400" dirty="0" err="1"/>
              <a:t>mười</a:t>
            </a:r>
            <a:r>
              <a:rPr lang="en-US" sz="3400" dirty="0"/>
              <a:t> </a:t>
            </a:r>
            <a:r>
              <a:rPr lang="en-US" sz="3400" dirty="0" err="1"/>
              <a:t>bảy</a:t>
            </a:r>
            <a:r>
              <a:rPr lang="en-US" sz="3400" dirty="0"/>
              <a:t> </a:t>
            </a:r>
            <a:r>
              <a:rPr lang="en-US" sz="3400" dirty="0" err="1"/>
              <a:t>bẻ</a:t>
            </a:r>
            <a:r>
              <a:rPr lang="en-US" sz="3400" dirty="0"/>
              <a:t> </a:t>
            </a:r>
            <a:r>
              <a:rPr lang="en-US" sz="3400" dirty="0" err="1"/>
              <a:t>gãy</a:t>
            </a:r>
            <a:r>
              <a:rPr lang="en-US" sz="3400" dirty="0"/>
              <a:t> </a:t>
            </a:r>
            <a:r>
              <a:rPr lang="en-US" sz="3400" dirty="0" err="1"/>
              <a:t>sừng</a:t>
            </a:r>
            <a:r>
              <a:rPr lang="en-US" sz="3400" dirty="0"/>
              <a:t> </a:t>
            </a:r>
            <a:r>
              <a:rPr lang="en-US" sz="3400" dirty="0" err="1"/>
              <a:t>trâu</a:t>
            </a:r>
            <a:r>
              <a:rPr lang="en-US" sz="3400" dirty="0"/>
              <a:t>” </a:t>
            </a:r>
            <a:r>
              <a:rPr lang="en-US" sz="3400" dirty="0" err="1"/>
              <a:t>khẳng</a:t>
            </a:r>
            <a:r>
              <a:rPr lang="en-US" sz="3400" dirty="0"/>
              <a:t> </a:t>
            </a:r>
            <a:r>
              <a:rPr lang="en-US" sz="3400" dirty="0" err="1"/>
              <a:t>định</a:t>
            </a:r>
            <a:r>
              <a:rPr lang="en-US" sz="3400" dirty="0"/>
              <a:t> </a:t>
            </a:r>
            <a:r>
              <a:rPr lang="en-US" sz="3400" dirty="0" err="1"/>
              <a:t>điều</a:t>
            </a:r>
            <a:r>
              <a:rPr lang="en-US" sz="3400" dirty="0"/>
              <a:t> </a:t>
            </a:r>
            <a:r>
              <a:rPr lang="en-US" sz="3400" dirty="0" err="1"/>
              <a:t>gì</a:t>
            </a:r>
            <a:r>
              <a:rPr lang="en-US" sz="3400" dirty="0"/>
              <a:t>? </a:t>
            </a:r>
            <a:r>
              <a:rPr lang="en-US" sz="3400" dirty="0" err="1"/>
              <a:t>Cách</a:t>
            </a:r>
            <a:r>
              <a:rPr lang="en-US" sz="3400" dirty="0"/>
              <a:t> </a:t>
            </a:r>
            <a:r>
              <a:rPr lang="en-US" sz="3400" dirty="0" err="1"/>
              <a:t>nói</a:t>
            </a:r>
            <a:r>
              <a:rPr lang="en-US" sz="3400" dirty="0"/>
              <a:t> </a:t>
            </a:r>
            <a:r>
              <a:rPr lang="en-US" sz="3400" dirty="0" err="1"/>
              <a:t>như</a:t>
            </a:r>
            <a:r>
              <a:rPr lang="en-US" sz="3400" dirty="0"/>
              <a:t> </a:t>
            </a:r>
            <a:r>
              <a:rPr lang="en-US" sz="3400" dirty="0" err="1"/>
              <a:t>trong</a:t>
            </a:r>
            <a:r>
              <a:rPr lang="en-US" sz="3400" dirty="0"/>
              <a:t> </a:t>
            </a:r>
            <a:r>
              <a:rPr lang="en-US" sz="3400" dirty="0" err="1"/>
              <a:t>câu</a:t>
            </a:r>
            <a:r>
              <a:rPr lang="en-US" sz="3400" dirty="0"/>
              <a:t> </a:t>
            </a:r>
            <a:r>
              <a:rPr lang="en-US" sz="3400" dirty="0" err="1"/>
              <a:t>tục</a:t>
            </a:r>
            <a:r>
              <a:rPr lang="en-US" sz="3400" dirty="0"/>
              <a:t> </a:t>
            </a:r>
            <a:r>
              <a:rPr lang="en-US" sz="3400" dirty="0" err="1"/>
              <a:t>ngữ</a:t>
            </a:r>
            <a:r>
              <a:rPr lang="en-US" sz="3400" dirty="0"/>
              <a:t> </a:t>
            </a:r>
            <a:r>
              <a:rPr lang="en-US" sz="3400" dirty="0" err="1"/>
              <a:t>này</a:t>
            </a:r>
            <a:r>
              <a:rPr lang="en-US" sz="3400" dirty="0"/>
              <a:t> </a:t>
            </a:r>
            <a:r>
              <a:rPr lang="en-US" sz="3400" dirty="0" err="1"/>
              <a:t>được</a:t>
            </a:r>
            <a:r>
              <a:rPr lang="en-US" sz="3400" dirty="0"/>
              <a:t> </a:t>
            </a:r>
            <a:r>
              <a:rPr lang="en-US" sz="3400" dirty="0" err="1"/>
              <a:t>gọi</a:t>
            </a:r>
            <a:r>
              <a:rPr lang="en-US" sz="3400" dirty="0"/>
              <a:t> </a:t>
            </a:r>
            <a:r>
              <a:rPr lang="en-US" sz="3400" dirty="0" err="1"/>
              <a:t>là</a:t>
            </a:r>
            <a:r>
              <a:rPr lang="en-US" sz="3400" dirty="0"/>
              <a:t> </a:t>
            </a:r>
            <a:r>
              <a:rPr lang="en-US" sz="3400" dirty="0" err="1"/>
              <a:t>gì</a:t>
            </a:r>
            <a:r>
              <a:rPr lang="en-US" sz="3400" dirty="0"/>
              <a:t>?</a:t>
            </a:r>
          </a:p>
        </p:txBody>
      </p:sp>
      <p:pic>
        <p:nvPicPr>
          <p:cNvPr id="2050" name="Picture 2" descr="Bẻ Gãy Sừng Trâu - Home | Facebook">
            <a:extLst>
              <a:ext uri="{FF2B5EF4-FFF2-40B4-BE49-F238E27FC236}">
                <a16:creationId xmlns="" xmlns:a16="http://schemas.microsoft.com/office/drawing/2014/main" id="{88EDCCE5-0E46-BF31-B571-ED0F40FFC4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82505" y="1212208"/>
            <a:ext cx="4425271" cy="4425271"/>
          </a:xfrm>
          <a:prstGeom prst="rect">
            <a:avLst/>
          </a:prstGeom>
          <a:noFill/>
          <a:extLst>
            <a:ext uri="{909E8E84-426E-40DD-AFC4-6F175D3DCCD1}">
              <a14:hiddenFill xmlns:a14="http://schemas.microsoft.com/office/drawing/2010/main">
                <a:solidFill>
                  <a:srgbClr val="FFFFFF"/>
                </a:solidFill>
              </a14:hiddenFill>
            </a:ext>
          </a:extLst>
        </p:spPr>
      </p:pic>
      <p:sp>
        <p:nvSpPr>
          <p:cNvPr id="80" name="Title 1">
            <a:extLst>
              <a:ext uri="{FF2B5EF4-FFF2-40B4-BE49-F238E27FC236}">
                <a16:creationId xmlns="" xmlns:a16="http://schemas.microsoft.com/office/drawing/2014/main" id="{EF769BE1-AD33-2232-03AD-E7AC60C5E222}"/>
              </a:ext>
            </a:extLst>
          </p:cNvPr>
          <p:cNvSpPr txBox="1">
            <a:spLocks/>
          </p:cNvSpPr>
          <p:nvPr/>
        </p:nvSpPr>
        <p:spPr>
          <a:xfrm>
            <a:off x="616240" y="3573826"/>
            <a:ext cx="5402451" cy="2460770"/>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marL="571500" indent="-571500">
              <a:buFontTx/>
              <a:buChar char="-"/>
            </a:pPr>
            <a:r>
              <a:rPr lang="vi-VN" dirty="0"/>
              <a:t>Thành ngữ khẳng định sức mạnh phi của thanh niên </a:t>
            </a:r>
          </a:p>
          <a:p>
            <a:r>
              <a:rPr lang="vi-VN" dirty="0">
                <a:sym typeface="Symbol" pitchFamily="2" charset="2"/>
              </a:rPr>
              <a:t></a:t>
            </a:r>
            <a:r>
              <a:rPr lang="vi-VN" dirty="0"/>
              <a:t> Nói quá</a:t>
            </a:r>
            <a:endParaRPr lang="x-none" dirty="0"/>
          </a:p>
        </p:txBody>
      </p:sp>
    </p:spTree>
    <p:extLst>
      <p:ext uri="{BB962C8B-B14F-4D97-AF65-F5344CB8AC3E}">
        <p14:creationId xmlns:p14="http://schemas.microsoft.com/office/powerpoint/2010/main" val="223727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Effect transition="in" filter="blinds(horizontal)">
                                      <p:cBhvr>
                                        <p:cTn id="7" dur="500"/>
                                        <p:tgtEl>
                                          <p:spTgt spid="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0">
                                            <p:txEl>
                                              <p:pRg st="1" end="1"/>
                                            </p:txEl>
                                          </p:spTgt>
                                        </p:tgtEl>
                                        <p:attrNameLst>
                                          <p:attrName>style.visibility</p:attrName>
                                        </p:attrNameLst>
                                      </p:cBhvr>
                                      <p:to>
                                        <p:strVal val="visible"/>
                                      </p:to>
                                    </p:set>
                                    <p:animEffect transition="in" filter="blinds(horizontal)">
                                      <p:cBhvr>
                                        <p:cTn id="12" dur="500"/>
                                        <p:tgtEl>
                                          <p:spTgt spid="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9" name="Group 3078">
            <a:extLst>
              <a:ext uri="{FF2B5EF4-FFF2-40B4-BE49-F238E27FC236}">
                <a16:creationId xmlns="" xmlns:a16="http://schemas.microsoft.com/office/drawing/2014/main" id="{748618E9-EE2D-4864-9EEE-58939BD4FBB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3080" name="Straight Connector 3079">
              <a:extLst>
                <a:ext uri="{FF2B5EF4-FFF2-40B4-BE49-F238E27FC236}">
                  <a16:creationId xmlns="" xmlns:a16="http://schemas.microsoft.com/office/drawing/2014/main" id="{317D1EC0-23FF-4FC8-B22D-E34878EAA4C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1" name="Straight Connector 3080">
              <a:extLst>
                <a:ext uri="{FF2B5EF4-FFF2-40B4-BE49-F238E27FC236}">
                  <a16:creationId xmlns="" xmlns:a16="http://schemas.microsoft.com/office/drawing/2014/main" id="{5AB929A7-258C-4469-AAB4-A67D713F7A8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2" name="Straight Connector 3081">
              <a:extLst>
                <a:ext uri="{FF2B5EF4-FFF2-40B4-BE49-F238E27FC236}">
                  <a16:creationId xmlns="" xmlns:a16="http://schemas.microsoft.com/office/drawing/2014/main" id="{DA635CDB-2D00-49D5-B26E-0694A25000C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3" name="Straight Connector 3082">
              <a:extLst>
                <a:ext uri="{FF2B5EF4-FFF2-40B4-BE49-F238E27FC236}">
                  <a16:creationId xmlns="" xmlns:a16="http://schemas.microsoft.com/office/drawing/2014/main" id="{B4288D7A-F857-418D-92F2-368E841B9F2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4" name="Straight Connector 3083">
              <a:extLst>
                <a:ext uri="{FF2B5EF4-FFF2-40B4-BE49-F238E27FC236}">
                  <a16:creationId xmlns="" xmlns:a16="http://schemas.microsoft.com/office/drawing/2014/main" id="{F1084F50-7F3C-4A4A-877E-FFD9EC7CD88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5" name="Straight Connector 3084">
              <a:extLst>
                <a:ext uri="{FF2B5EF4-FFF2-40B4-BE49-F238E27FC236}">
                  <a16:creationId xmlns="" xmlns:a16="http://schemas.microsoft.com/office/drawing/2014/main" id="{331E64C1-F4C0-4A94-B319-BB1A0A2450B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6" name="Straight Connector 3085">
              <a:extLst>
                <a:ext uri="{FF2B5EF4-FFF2-40B4-BE49-F238E27FC236}">
                  <a16:creationId xmlns="" xmlns:a16="http://schemas.microsoft.com/office/drawing/2014/main" id="{363D8374-8052-417F-AB69-B97EAC43D51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7" name="Straight Connector 3086">
              <a:extLst>
                <a:ext uri="{FF2B5EF4-FFF2-40B4-BE49-F238E27FC236}">
                  <a16:creationId xmlns="" xmlns:a16="http://schemas.microsoft.com/office/drawing/2014/main" id="{C7750734-4D51-4019-A003-38A3DE49B4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8" name="Straight Connector 3087">
              <a:extLst>
                <a:ext uri="{FF2B5EF4-FFF2-40B4-BE49-F238E27FC236}">
                  <a16:creationId xmlns="" xmlns:a16="http://schemas.microsoft.com/office/drawing/2014/main" id="{71B693D1-DBA2-4D3B-9B37-D9EE8C4112F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9" name="Straight Connector 3088">
              <a:extLst>
                <a:ext uri="{FF2B5EF4-FFF2-40B4-BE49-F238E27FC236}">
                  <a16:creationId xmlns="" xmlns:a16="http://schemas.microsoft.com/office/drawing/2014/main" id="{1BCD3EA8-E4C0-4AF6-817F-F9F29157A49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0" name="Straight Connector 3089">
              <a:extLst>
                <a:ext uri="{FF2B5EF4-FFF2-40B4-BE49-F238E27FC236}">
                  <a16:creationId xmlns="" xmlns:a16="http://schemas.microsoft.com/office/drawing/2014/main" id="{7A170FB3-B397-4AC9-85FD-65388F26D90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1" name="Straight Connector 3090">
              <a:extLst>
                <a:ext uri="{FF2B5EF4-FFF2-40B4-BE49-F238E27FC236}">
                  <a16:creationId xmlns="" xmlns:a16="http://schemas.microsoft.com/office/drawing/2014/main" id="{BE5EC0B9-49C7-4777-AEC5-B5EF8DE404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2" name="Straight Connector 3091">
              <a:extLst>
                <a:ext uri="{FF2B5EF4-FFF2-40B4-BE49-F238E27FC236}">
                  <a16:creationId xmlns="" xmlns:a16="http://schemas.microsoft.com/office/drawing/2014/main" id="{7902048B-30F7-4434-87A5-140F9BB4BEB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3" name="Straight Connector 3092">
              <a:extLst>
                <a:ext uri="{FF2B5EF4-FFF2-40B4-BE49-F238E27FC236}">
                  <a16:creationId xmlns="" xmlns:a16="http://schemas.microsoft.com/office/drawing/2014/main" id="{0500A6E2-A41C-4751-8A4E-9A0C5718D93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4" name="Straight Connector 3093">
              <a:extLst>
                <a:ext uri="{FF2B5EF4-FFF2-40B4-BE49-F238E27FC236}">
                  <a16:creationId xmlns="" xmlns:a16="http://schemas.microsoft.com/office/drawing/2014/main" id="{FC259517-7BE7-45F9-81C0-3A6362BF143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5" name="Straight Connector 3094">
              <a:extLst>
                <a:ext uri="{FF2B5EF4-FFF2-40B4-BE49-F238E27FC236}">
                  <a16:creationId xmlns="" xmlns:a16="http://schemas.microsoft.com/office/drawing/2014/main" id="{90652F56-7B71-42B2-AB68-22204A6DF17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6" name="Straight Connector 3095">
              <a:extLst>
                <a:ext uri="{FF2B5EF4-FFF2-40B4-BE49-F238E27FC236}">
                  <a16:creationId xmlns="" xmlns:a16="http://schemas.microsoft.com/office/drawing/2014/main" id="{1059830E-1C3D-4D42-8789-524971CB465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7" name="Straight Connector 3096">
              <a:extLst>
                <a:ext uri="{FF2B5EF4-FFF2-40B4-BE49-F238E27FC236}">
                  <a16:creationId xmlns="" xmlns:a16="http://schemas.microsoft.com/office/drawing/2014/main" id="{B53325A7-86D3-4B52-A7E3-ADDF408B406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8" name="Straight Connector 3097">
              <a:extLst>
                <a:ext uri="{FF2B5EF4-FFF2-40B4-BE49-F238E27FC236}">
                  <a16:creationId xmlns="" xmlns:a16="http://schemas.microsoft.com/office/drawing/2014/main" id="{6D53F46F-EC12-484C-A4E7-791E57687AC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9" name="Straight Connector 3098">
              <a:extLst>
                <a:ext uri="{FF2B5EF4-FFF2-40B4-BE49-F238E27FC236}">
                  <a16:creationId xmlns="" xmlns:a16="http://schemas.microsoft.com/office/drawing/2014/main" id="{464ED9CA-8950-47B8-A9ED-22B45CE15FB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0" name="Straight Connector 3099">
              <a:extLst>
                <a:ext uri="{FF2B5EF4-FFF2-40B4-BE49-F238E27FC236}">
                  <a16:creationId xmlns="" xmlns:a16="http://schemas.microsoft.com/office/drawing/2014/main" id="{E4429F7B-9FD7-438F-8ECA-3FCAD006180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1" name="Straight Connector 3100">
              <a:extLst>
                <a:ext uri="{FF2B5EF4-FFF2-40B4-BE49-F238E27FC236}">
                  <a16:creationId xmlns="" xmlns:a16="http://schemas.microsoft.com/office/drawing/2014/main" id="{0C558100-D455-4B41-890C-BCC898B2D1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2" name="Straight Connector 3101">
              <a:extLst>
                <a:ext uri="{FF2B5EF4-FFF2-40B4-BE49-F238E27FC236}">
                  <a16:creationId xmlns="" xmlns:a16="http://schemas.microsoft.com/office/drawing/2014/main" id="{F2886397-398A-4318-BE16-2CBAC1902F9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3" name="Straight Connector 3102">
              <a:extLst>
                <a:ext uri="{FF2B5EF4-FFF2-40B4-BE49-F238E27FC236}">
                  <a16:creationId xmlns="" xmlns:a16="http://schemas.microsoft.com/office/drawing/2014/main" id="{7D32A3A6-CE6E-4ABD-8522-2C8DC88C070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4" name="Straight Connector 3103">
              <a:extLst>
                <a:ext uri="{FF2B5EF4-FFF2-40B4-BE49-F238E27FC236}">
                  <a16:creationId xmlns="" xmlns:a16="http://schemas.microsoft.com/office/drawing/2014/main" id="{F9014C09-5B84-4798-8BDE-C80D76E67B8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5" name="Straight Connector 3104">
              <a:extLst>
                <a:ext uri="{FF2B5EF4-FFF2-40B4-BE49-F238E27FC236}">
                  <a16:creationId xmlns="" xmlns:a16="http://schemas.microsoft.com/office/drawing/2014/main" id="{2A29EB9E-ED9D-4C69-8A26-9A7A0A830569}"/>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6" name="Straight Connector 3105">
              <a:extLst>
                <a:ext uri="{FF2B5EF4-FFF2-40B4-BE49-F238E27FC236}">
                  <a16:creationId xmlns="" xmlns:a16="http://schemas.microsoft.com/office/drawing/2014/main" id="{AA2899F9-1795-416F-8F3D-26EEB684DB6A}"/>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7" name="Straight Connector 3106">
              <a:extLst>
                <a:ext uri="{FF2B5EF4-FFF2-40B4-BE49-F238E27FC236}">
                  <a16:creationId xmlns="" xmlns:a16="http://schemas.microsoft.com/office/drawing/2014/main" id="{E3043474-8625-495C-BD06-3627FD286C5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8" name="Straight Connector 3107">
              <a:extLst>
                <a:ext uri="{FF2B5EF4-FFF2-40B4-BE49-F238E27FC236}">
                  <a16:creationId xmlns="" xmlns:a16="http://schemas.microsoft.com/office/drawing/2014/main" id="{D432CE47-7631-408E-8DDC-79EE378B707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9" name="Straight Connector 3108">
              <a:extLst>
                <a:ext uri="{FF2B5EF4-FFF2-40B4-BE49-F238E27FC236}">
                  <a16:creationId xmlns="" xmlns:a16="http://schemas.microsoft.com/office/drawing/2014/main" id="{B2C8832D-8B8D-4036-B913-2D36314327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0" name="Straight Connector 3109">
              <a:extLst>
                <a:ext uri="{FF2B5EF4-FFF2-40B4-BE49-F238E27FC236}">
                  <a16:creationId xmlns="" xmlns:a16="http://schemas.microsoft.com/office/drawing/2014/main" id="{1CCEFEAF-E87B-4FF2-A947-94CABAA0610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12" name="Right Triangle 3111">
            <a:extLst>
              <a:ext uri="{FF2B5EF4-FFF2-40B4-BE49-F238E27FC236}">
                <a16:creationId xmlns="" xmlns:a16="http://schemas.microsoft.com/office/drawing/2014/main" id="{2437C4A8-8E3A-4ADA-93B9-64737CE1AB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114" name="Rectangle 3113">
            <a:extLst>
              <a:ext uri="{FF2B5EF4-FFF2-40B4-BE49-F238E27FC236}">
                <a16:creationId xmlns="" xmlns:a16="http://schemas.microsoft.com/office/drawing/2014/main" id="{13B6DAC6-0186-4D62-AD69-90B9C0411E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116" name="Group 3115">
            <a:extLst>
              <a:ext uri="{FF2B5EF4-FFF2-40B4-BE49-F238E27FC236}">
                <a16:creationId xmlns="" xmlns:a16="http://schemas.microsoft.com/office/drawing/2014/main" id="{A0297160-077C-4B0C-9F1E-6519CEDB84C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214" y="-1"/>
            <a:ext cx="12214827" cy="6858000"/>
            <a:chOff x="-6214" y="-1"/>
            <a:chExt cx="12214827" cy="6858000"/>
          </a:xfrm>
        </p:grpSpPr>
        <p:cxnSp>
          <p:nvCxnSpPr>
            <p:cNvPr id="3117" name="Straight Connector 3116">
              <a:extLst>
                <a:ext uri="{FF2B5EF4-FFF2-40B4-BE49-F238E27FC236}">
                  <a16:creationId xmlns="" xmlns:a16="http://schemas.microsoft.com/office/drawing/2014/main" id="{31F77CDE-CC8E-40E6-8745-8D7CB6208F8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8" name="Straight Connector 3117">
              <a:extLst>
                <a:ext uri="{FF2B5EF4-FFF2-40B4-BE49-F238E27FC236}">
                  <a16:creationId xmlns="" xmlns:a16="http://schemas.microsoft.com/office/drawing/2014/main" id="{83FCA172-142C-4352-A938-33B43EC3BEA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9" name="Straight Connector 3118">
              <a:extLst>
                <a:ext uri="{FF2B5EF4-FFF2-40B4-BE49-F238E27FC236}">
                  <a16:creationId xmlns="" xmlns:a16="http://schemas.microsoft.com/office/drawing/2014/main" id="{253BB53B-6660-4F6B-8C3C-4EAA148CFFD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0" name="Straight Connector 3119">
              <a:extLst>
                <a:ext uri="{FF2B5EF4-FFF2-40B4-BE49-F238E27FC236}">
                  <a16:creationId xmlns="" xmlns:a16="http://schemas.microsoft.com/office/drawing/2014/main" id="{921D1E67-3038-4399-8F14-244731FAE31C}"/>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1" name="Straight Connector 3120">
              <a:extLst>
                <a:ext uri="{FF2B5EF4-FFF2-40B4-BE49-F238E27FC236}">
                  <a16:creationId xmlns="" xmlns:a16="http://schemas.microsoft.com/office/drawing/2014/main" id="{B9A17FB9-5481-4E6D-A157-C4A1D8F29741}"/>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2" name="Straight Connector 3121">
              <a:extLst>
                <a:ext uri="{FF2B5EF4-FFF2-40B4-BE49-F238E27FC236}">
                  <a16:creationId xmlns="" xmlns:a16="http://schemas.microsoft.com/office/drawing/2014/main" id="{9B5B4D4B-6074-48B5-B7D7-5B22BDC2AD8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3" name="Straight Connector 3122">
              <a:extLst>
                <a:ext uri="{FF2B5EF4-FFF2-40B4-BE49-F238E27FC236}">
                  <a16:creationId xmlns="" xmlns:a16="http://schemas.microsoft.com/office/drawing/2014/main" id="{DFE68CF5-4975-4F0E-98F8-E40F12E8FEA3}"/>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4" name="Straight Connector 3123">
              <a:extLst>
                <a:ext uri="{FF2B5EF4-FFF2-40B4-BE49-F238E27FC236}">
                  <a16:creationId xmlns="" xmlns:a16="http://schemas.microsoft.com/office/drawing/2014/main" id="{B63AD0D6-BFAB-41EE-A0DD-BFEB6844D11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5" name="Straight Connector 3124">
              <a:extLst>
                <a:ext uri="{FF2B5EF4-FFF2-40B4-BE49-F238E27FC236}">
                  <a16:creationId xmlns="" xmlns:a16="http://schemas.microsoft.com/office/drawing/2014/main" id="{A7EA9615-8E94-4E0C-BAF0-C52132326CD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6" name="Straight Connector 3125">
              <a:extLst>
                <a:ext uri="{FF2B5EF4-FFF2-40B4-BE49-F238E27FC236}">
                  <a16:creationId xmlns="" xmlns:a16="http://schemas.microsoft.com/office/drawing/2014/main" id="{96A76D71-0BE7-402F-BF24-CB0154E2A00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7" name="Straight Connector 3126">
              <a:extLst>
                <a:ext uri="{FF2B5EF4-FFF2-40B4-BE49-F238E27FC236}">
                  <a16:creationId xmlns="" xmlns:a16="http://schemas.microsoft.com/office/drawing/2014/main" id="{8B18C09B-8FB5-4D88-B4FF-2090E7818FE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8" name="Straight Connector 3127">
              <a:extLst>
                <a:ext uri="{FF2B5EF4-FFF2-40B4-BE49-F238E27FC236}">
                  <a16:creationId xmlns="" xmlns:a16="http://schemas.microsoft.com/office/drawing/2014/main" id="{3A06FA18-2473-40B2-8AE0-DEDDC5E9A37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9" name="Straight Connector 3128">
              <a:extLst>
                <a:ext uri="{FF2B5EF4-FFF2-40B4-BE49-F238E27FC236}">
                  <a16:creationId xmlns="" xmlns:a16="http://schemas.microsoft.com/office/drawing/2014/main" id="{F187746C-FE57-4160-B924-6B283B3323D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0" name="Straight Connector 3129">
              <a:extLst>
                <a:ext uri="{FF2B5EF4-FFF2-40B4-BE49-F238E27FC236}">
                  <a16:creationId xmlns="" xmlns:a16="http://schemas.microsoft.com/office/drawing/2014/main" id="{D7337AAE-EB93-4FBD-9904-03664126075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1" name="Straight Connector 3130">
              <a:extLst>
                <a:ext uri="{FF2B5EF4-FFF2-40B4-BE49-F238E27FC236}">
                  <a16:creationId xmlns="" xmlns:a16="http://schemas.microsoft.com/office/drawing/2014/main" id="{D6FA7169-C5DB-4F02-935F-AA39EDA4B74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2" name="Straight Connector 3131">
              <a:extLst>
                <a:ext uri="{FF2B5EF4-FFF2-40B4-BE49-F238E27FC236}">
                  <a16:creationId xmlns="" xmlns:a16="http://schemas.microsoft.com/office/drawing/2014/main" id="{A4195B93-DBB3-4197-8D91-A786D4753A9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3" name="Straight Connector 3132">
              <a:extLst>
                <a:ext uri="{FF2B5EF4-FFF2-40B4-BE49-F238E27FC236}">
                  <a16:creationId xmlns="" xmlns:a16="http://schemas.microsoft.com/office/drawing/2014/main" id="{3F2FF9EB-46CC-4A22-AF8A-9D11BC9666E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4" name="Straight Connector 3133">
              <a:extLst>
                <a:ext uri="{FF2B5EF4-FFF2-40B4-BE49-F238E27FC236}">
                  <a16:creationId xmlns="" xmlns:a16="http://schemas.microsoft.com/office/drawing/2014/main" id="{2631DADE-538C-4EA4-9D90-3AED82E01BED}"/>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5" name="Straight Connector 3134">
              <a:extLst>
                <a:ext uri="{FF2B5EF4-FFF2-40B4-BE49-F238E27FC236}">
                  <a16:creationId xmlns="" xmlns:a16="http://schemas.microsoft.com/office/drawing/2014/main" id="{035A7E2F-77A0-48A1-A881-1A12940D8F00}"/>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6" name="Straight Connector 3135">
              <a:extLst>
                <a:ext uri="{FF2B5EF4-FFF2-40B4-BE49-F238E27FC236}">
                  <a16:creationId xmlns="" xmlns:a16="http://schemas.microsoft.com/office/drawing/2014/main" id="{5AC39BAD-DB08-4260-BCE5-4E1FB09A4426}"/>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7" name="Straight Connector 3136">
              <a:extLst>
                <a:ext uri="{FF2B5EF4-FFF2-40B4-BE49-F238E27FC236}">
                  <a16:creationId xmlns="" xmlns:a16="http://schemas.microsoft.com/office/drawing/2014/main" id="{468F31ED-A97B-4A9A-9F56-221FFB7A317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8" name="Straight Connector 3137">
              <a:extLst>
                <a:ext uri="{FF2B5EF4-FFF2-40B4-BE49-F238E27FC236}">
                  <a16:creationId xmlns="" xmlns:a16="http://schemas.microsoft.com/office/drawing/2014/main" id="{F362574E-3A61-4C31-915F-F541B7BE084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9" name="Straight Connector 3138">
              <a:extLst>
                <a:ext uri="{FF2B5EF4-FFF2-40B4-BE49-F238E27FC236}">
                  <a16:creationId xmlns="" xmlns:a16="http://schemas.microsoft.com/office/drawing/2014/main" id="{132BD431-3E1E-4528-AC59-5A23CE4CBA3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0" name="Straight Connector 3139">
              <a:extLst>
                <a:ext uri="{FF2B5EF4-FFF2-40B4-BE49-F238E27FC236}">
                  <a16:creationId xmlns="" xmlns:a16="http://schemas.microsoft.com/office/drawing/2014/main" id="{7DE7131F-209C-4427-96DA-26E0E973EE4B}"/>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1" name="Straight Connector 3140">
              <a:extLst>
                <a:ext uri="{FF2B5EF4-FFF2-40B4-BE49-F238E27FC236}">
                  <a16:creationId xmlns="" xmlns:a16="http://schemas.microsoft.com/office/drawing/2014/main" id="{3283DFDB-6A1C-41B8-B590-9660646991E4}"/>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2" name="Straight Connector 3141">
              <a:extLst>
                <a:ext uri="{FF2B5EF4-FFF2-40B4-BE49-F238E27FC236}">
                  <a16:creationId xmlns="" xmlns:a16="http://schemas.microsoft.com/office/drawing/2014/main" id="{1DA3D6B3-30E3-4C45-A709-4F775DB8467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3" name="Straight Connector 3142">
              <a:extLst>
                <a:ext uri="{FF2B5EF4-FFF2-40B4-BE49-F238E27FC236}">
                  <a16:creationId xmlns="" xmlns:a16="http://schemas.microsoft.com/office/drawing/2014/main" id="{8F481924-9C4A-4A91-8AB4-D796F33D7365}"/>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4" name="Straight Connector 3143">
              <a:extLst>
                <a:ext uri="{FF2B5EF4-FFF2-40B4-BE49-F238E27FC236}">
                  <a16:creationId xmlns="" xmlns:a16="http://schemas.microsoft.com/office/drawing/2014/main" id="{53787DCF-DA69-4379-94AB-C361DF32605E}"/>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5" name="Straight Connector 3144">
              <a:extLst>
                <a:ext uri="{FF2B5EF4-FFF2-40B4-BE49-F238E27FC236}">
                  <a16:creationId xmlns="" xmlns:a16="http://schemas.microsoft.com/office/drawing/2014/main" id="{753DC9D9-196D-4C02-982F-935945BD57C8}"/>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6" name="Straight Connector 3145">
              <a:extLst>
                <a:ext uri="{FF2B5EF4-FFF2-40B4-BE49-F238E27FC236}">
                  <a16:creationId xmlns="" xmlns:a16="http://schemas.microsoft.com/office/drawing/2014/main" id="{E2AF9976-A85B-4FAC-ACA0-7B4F06D180B2}"/>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7" name="Straight Connector 3146">
              <a:extLst>
                <a:ext uri="{FF2B5EF4-FFF2-40B4-BE49-F238E27FC236}">
                  <a16:creationId xmlns="" xmlns:a16="http://schemas.microsoft.com/office/drawing/2014/main" id="{BFD38ACD-F4A1-4970-BE99-87B0A04829F7}"/>
                </a:ext>
                <a:ext uri="{C183D7F6-B498-43B3-948B-1728B52AA6E4}">
                  <adec:decorative xmlns="" xmlns:adec="http://schemas.microsoft.com/office/drawing/2017/decorative" val="1"/>
                </a:ext>
              </a:extLst>
            </p:cNvPr>
            <p:cNvCxnSpPr>
              <a:cxnSpLocks/>
            </p:cNvCxnSpPr>
            <p:nvPr>
              <p:extLst>
                <p:ext uri="{386F3935-93C4-4BCD-93E2-E3B085C9AB24}">
                  <p16:designElem xmlns=""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49" name="Right Triangle 3148">
            <a:extLst>
              <a:ext uri="{FF2B5EF4-FFF2-40B4-BE49-F238E27FC236}">
                <a16:creationId xmlns="" xmlns:a16="http://schemas.microsoft.com/office/drawing/2014/main" id="{429C64BC-8915-422E-9361-EE04C48FFD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 xmlns:a16="http://schemas.microsoft.com/office/drawing/2014/main" id="{57716B59-F13D-DA56-C2C0-427565A40F54}"/>
              </a:ext>
            </a:extLst>
          </p:cNvPr>
          <p:cNvSpPr>
            <a:spLocks noGrp="1"/>
          </p:cNvSpPr>
          <p:nvPr>
            <p:ph type="title"/>
          </p:nvPr>
        </p:nvSpPr>
        <p:spPr>
          <a:xfrm>
            <a:off x="691077" y="722902"/>
            <a:ext cx="6131309" cy="3077264"/>
          </a:xfrm>
        </p:spPr>
        <p:txBody>
          <a:bodyPr vert="horz" lIns="91440" tIns="45720" rIns="91440" bIns="45720" rtlCol="0" anchor="b">
            <a:normAutofit fontScale="90000"/>
          </a:bodyPr>
          <a:lstStyle/>
          <a:p>
            <a:pPr>
              <a:lnSpc>
                <a:spcPct val="150000"/>
              </a:lnSpc>
            </a:pPr>
            <a:r>
              <a:rPr lang="en-US" sz="3200" dirty="0"/>
              <a:t>“</a:t>
            </a:r>
            <a:r>
              <a:rPr lang="en-US" sz="3200" dirty="0" err="1"/>
              <a:t>Cách</a:t>
            </a:r>
            <a:r>
              <a:rPr lang="en-US" sz="3200" dirty="0"/>
              <a:t> </a:t>
            </a:r>
            <a:r>
              <a:rPr lang="en-US" sz="3200" dirty="0" err="1"/>
              <a:t>mấy</a:t>
            </a:r>
            <a:r>
              <a:rPr lang="en-US" sz="3200" dirty="0"/>
              <a:t> </a:t>
            </a:r>
            <a:r>
              <a:rPr lang="en-US" sz="3200" dirty="0" err="1"/>
              <a:t>tháng</a:t>
            </a:r>
            <a:r>
              <a:rPr lang="en-US" sz="3200" dirty="0"/>
              <a:t> </a:t>
            </a:r>
            <a:r>
              <a:rPr lang="en-US" sz="3200" dirty="0" err="1"/>
              <a:t>sau</a:t>
            </a:r>
            <a:r>
              <a:rPr lang="en-US" sz="3200" dirty="0"/>
              <a:t>, </a:t>
            </a:r>
            <a:r>
              <a:rPr lang="en-US" sz="3200" dirty="0" err="1"/>
              <a:t>đứa</a:t>
            </a:r>
            <a:r>
              <a:rPr lang="en-US" sz="3200" dirty="0"/>
              <a:t> con </a:t>
            </a:r>
            <a:r>
              <a:rPr lang="en-US" sz="3200" dirty="0" err="1"/>
              <a:t>lên</a:t>
            </a:r>
            <a:r>
              <a:rPr lang="en-US" sz="3200" dirty="0"/>
              <a:t> </a:t>
            </a:r>
            <a:r>
              <a:rPr lang="en-US" sz="3200" dirty="0" err="1"/>
              <a:t>sài</a:t>
            </a:r>
            <a:r>
              <a:rPr lang="en-US" sz="3200" dirty="0"/>
              <a:t> </a:t>
            </a:r>
            <a:r>
              <a:rPr lang="en-US" sz="3200" dirty="0" err="1"/>
              <a:t>bỏ</a:t>
            </a:r>
            <a:r>
              <a:rPr lang="en-US" sz="3200" dirty="0"/>
              <a:t> </a:t>
            </a:r>
            <a:r>
              <a:rPr lang="en-US" sz="3200" dirty="0" err="1"/>
              <a:t>đi</a:t>
            </a:r>
            <a:r>
              <a:rPr lang="en-US" sz="3200" dirty="0"/>
              <a:t> </a:t>
            </a:r>
            <a:r>
              <a:rPr lang="en-US" sz="3200" dirty="0" err="1"/>
              <a:t>để</a:t>
            </a:r>
            <a:r>
              <a:rPr lang="en-US" sz="3200" dirty="0"/>
              <a:t> </a:t>
            </a:r>
            <a:r>
              <a:rPr lang="en-US" sz="3200" dirty="0" err="1"/>
              <a:t>chị</a:t>
            </a:r>
            <a:r>
              <a:rPr lang="en-US" sz="3200" dirty="0"/>
              <a:t> </a:t>
            </a:r>
            <a:r>
              <a:rPr lang="en-US" sz="3200" dirty="0" err="1"/>
              <a:t>ở</a:t>
            </a:r>
            <a:r>
              <a:rPr lang="en-US" sz="3200" dirty="0"/>
              <a:t> </a:t>
            </a:r>
            <a:r>
              <a:rPr lang="en-US" sz="3200" dirty="0" err="1"/>
              <a:t>lại</a:t>
            </a:r>
            <a:r>
              <a:rPr lang="en-US" sz="3200" dirty="0"/>
              <a:t> </a:t>
            </a:r>
            <a:r>
              <a:rPr lang="en-US" sz="3200" dirty="0" err="1"/>
              <a:t>một</a:t>
            </a:r>
            <a:r>
              <a:rPr lang="en-US" sz="3200" dirty="0"/>
              <a:t> </a:t>
            </a:r>
            <a:r>
              <a:rPr lang="en-US" sz="3200" dirty="0" err="1"/>
              <a:t>mình</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hiểu</a:t>
            </a:r>
            <a:r>
              <a:rPr lang="en-US" sz="3200" dirty="0"/>
              <a:t> </a:t>
            </a:r>
            <a:r>
              <a:rPr lang="en-US" sz="3200" dirty="0" err="1"/>
              <a:t>là</a:t>
            </a:r>
            <a:r>
              <a:rPr lang="en-US" sz="3200" dirty="0"/>
              <a:t> </a:t>
            </a:r>
            <a:r>
              <a:rPr lang="en-US" sz="3200" dirty="0" err="1"/>
              <a:t>gì</a:t>
            </a:r>
            <a:r>
              <a:rPr lang="en-US" sz="3200" dirty="0"/>
              <a:t>? </a:t>
            </a:r>
            <a:r>
              <a:rPr lang="en-US" sz="3200" dirty="0" err="1"/>
              <a:t>Cách</a:t>
            </a:r>
            <a:r>
              <a:rPr lang="en-US" sz="3200" dirty="0"/>
              <a:t> </a:t>
            </a:r>
            <a:r>
              <a:rPr lang="en-US" sz="3200" dirty="0" err="1"/>
              <a:t>dùng</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ở</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gọi</a:t>
            </a:r>
            <a:r>
              <a:rPr lang="en-US" sz="3200" dirty="0"/>
              <a:t> </a:t>
            </a:r>
            <a:r>
              <a:rPr lang="en-US" sz="3200" dirty="0" err="1"/>
              <a:t>là</a:t>
            </a:r>
            <a:r>
              <a:rPr lang="en-US" sz="3200" dirty="0"/>
              <a:t> </a:t>
            </a:r>
            <a:r>
              <a:rPr lang="en-US" sz="3200" dirty="0" err="1"/>
              <a:t>cách</a:t>
            </a:r>
            <a:r>
              <a:rPr lang="en-US" sz="3200" dirty="0"/>
              <a:t> </a:t>
            </a:r>
            <a:r>
              <a:rPr lang="en-US" sz="3200" dirty="0" err="1"/>
              <a:t>nói</a:t>
            </a:r>
            <a:r>
              <a:rPr lang="en-US" sz="3200" dirty="0"/>
              <a:t> </a:t>
            </a:r>
            <a:r>
              <a:rPr lang="en-US" sz="3200" dirty="0" err="1"/>
              <a:t>gì</a:t>
            </a:r>
            <a:r>
              <a:rPr lang="en-US" sz="3200" dirty="0"/>
              <a:t>? </a:t>
            </a:r>
          </a:p>
        </p:txBody>
      </p:sp>
      <p:pic>
        <p:nvPicPr>
          <p:cNvPr id="3074" name="Picture 2" descr="Hình ảnh đẹp về tình mẹ, tình cảm mẹ dành cho con | VFO.VN">
            <a:extLst>
              <a:ext uri="{FF2B5EF4-FFF2-40B4-BE49-F238E27FC236}">
                <a16:creationId xmlns="" xmlns:a16="http://schemas.microsoft.com/office/drawing/2014/main" id="{C8F6D0FC-6E62-3D20-2891-EC82D309FE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20937" y="714591"/>
            <a:ext cx="3942185" cy="5420505"/>
          </a:xfrm>
          <a:prstGeom prst="rect">
            <a:avLst/>
          </a:prstGeom>
          <a:noFill/>
          <a:extLst>
            <a:ext uri="{909E8E84-426E-40DD-AFC4-6F175D3DCCD1}">
              <a14:hiddenFill xmlns:a14="http://schemas.microsoft.com/office/drawing/2010/main">
                <a:solidFill>
                  <a:srgbClr val="FFFFFF"/>
                </a:solidFill>
              </a14:hiddenFill>
            </a:ext>
          </a:extLst>
        </p:spPr>
      </p:pic>
      <p:sp>
        <p:nvSpPr>
          <p:cNvPr id="72" name="Title 1">
            <a:extLst>
              <a:ext uri="{FF2B5EF4-FFF2-40B4-BE49-F238E27FC236}">
                <a16:creationId xmlns="" xmlns:a16="http://schemas.microsoft.com/office/drawing/2014/main" id="{6BB55482-363B-1F33-729F-D18FC9A0FAAA}"/>
              </a:ext>
            </a:extLst>
          </p:cNvPr>
          <p:cNvSpPr txBox="1">
            <a:spLocks/>
          </p:cNvSpPr>
          <p:nvPr/>
        </p:nvSpPr>
        <p:spPr>
          <a:xfrm>
            <a:off x="664564" y="3913464"/>
            <a:ext cx="6131309" cy="2362664"/>
          </a:xfrm>
          <a:prstGeom prst="rect">
            <a:avLst/>
          </a:prstGeom>
        </p:spPr>
        <p:txBody>
          <a:bodyPr vert="horz" lIns="91440" tIns="45720" rIns="91440" bIns="45720" rtlCol="0" anchor="b">
            <a:normAutofit fontScale="82500" lnSpcReduction="2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a:lnSpc>
                <a:spcPct val="150000"/>
              </a:lnSpc>
            </a:pPr>
            <a:r>
              <a:rPr lang="vi-VN" dirty="0"/>
              <a:t>Cụm từ “bỏ đi” biểu thị cái chết của nhân vật đứa con </a:t>
            </a:r>
          </a:p>
          <a:p>
            <a:pPr>
              <a:lnSpc>
                <a:spcPct val="150000"/>
              </a:lnSpc>
            </a:pPr>
            <a:r>
              <a:rPr lang="vi-VN" dirty="0">
                <a:sym typeface="Symbol" pitchFamily="2" charset="2"/>
              </a:rPr>
              <a:t></a:t>
            </a:r>
            <a:r>
              <a:rPr lang="vi-VN" dirty="0"/>
              <a:t> Nói giảm, nói tránh.</a:t>
            </a:r>
            <a:endParaRPr lang="en-US" sz="3200" dirty="0"/>
          </a:p>
        </p:txBody>
      </p:sp>
    </p:spTree>
    <p:extLst>
      <p:ext uri="{BB962C8B-B14F-4D97-AF65-F5344CB8AC3E}">
        <p14:creationId xmlns:p14="http://schemas.microsoft.com/office/powerpoint/2010/main" val="225161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animEffect transition="in" filter="barn(inVertical)">
                                      <p:cBhvr>
                                        <p:cTn id="7" dur="500"/>
                                        <p:tgtEl>
                                          <p:spTgt spid="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2">
                                            <p:txEl>
                                              <p:pRg st="1" end="1"/>
                                            </p:txEl>
                                          </p:spTgt>
                                        </p:tgtEl>
                                        <p:attrNameLst>
                                          <p:attrName>style.visibility</p:attrName>
                                        </p:attrNameLst>
                                      </p:cBhvr>
                                      <p:to>
                                        <p:strVal val="visible"/>
                                      </p:to>
                                    </p:set>
                                    <p:animEffect transition="in" filter="barn(inVertical)">
                                      <p:cBhvr>
                                        <p:cTn id="12" dur="500"/>
                                        <p:tgtEl>
                                          <p:spTgt spid="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E58378-E8E9-2178-A544-9263B64DD7A8}"/>
              </a:ext>
            </a:extLst>
          </p:cNvPr>
          <p:cNvSpPr>
            <a:spLocks noGrp="1"/>
          </p:cNvSpPr>
          <p:nvPr>
            <p:ph type="title"/>
          </p:nvPr>
        </p:nvSpPr>
        <p:spPr>
          <a:xfrm>
            <a:off x="691079" y="1590924"/>
            <a:ext cx="10325000" cy="3228211"/>
          </a:xfrm>
        </p:spPr>
        <p:txBody>
          <a:bodyPr>
            <a:normAutofit fontScale="90000"/>
          </a:bodyPr>
          <a:lstStyle/>
          <a:p>
            <a:pPr algn="ctr"/>
            <a:r>
              <a:rPr lang="vi-VN" dirty="0"/>
              <a:t>BÀI TẬP 1:</a:t>
            </a:r>
            <a:br>
              <a:rPr lang="vi-VN" dirty="0"/>
            </a:br>
            <a:r>
              <a:rPr lang="vi-VN" dirty="0"/>
              <a:t>Xác định biện pháp tu từ nói quá trong những câu dưới đây. Cách nói quá trong mỗi trường hợp đó biểu thị điều gì? Chỉ ra tác dụng của chúng.</a:t>
            </a:r>
            <a:endParaRPr lang="x-none" dirty="0"/>
          </a:p>
        </p:txBody>
      </p:sp>
    </p:spTree>
    <p:extLst>
      <p:ext uri="{BB962C8B-B14F-4D97-AF65-F5344CB8AC3E}">
        <p14:creationId xmlns:p14="http://schemas.microsoft.com/office/powerpoint/2010/main" val="11518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 xmlns:a16="http://schemas.microsoft.com/office/drawing/2014/main" id="{AE478890-E71D-EF41-A68D-F6BDA8E9C3B2}"/>
              </a:ext>
            </a:extLst>
          </p:cNvPr>
          <p:cNvGraphicFramePr>
            <a:graphicFrameLocks noGrp="1"/>
          </p:cNvGraphicFramePr>
          <p:nvPr>
            <p:extLst>
              <p:ext uri="{D42A27DB-BD31-4B8C-83A1-F6EECF244321}">
                <p14:modId xmlns:p14="http://schemas.microsoft.com/office/powerpoint/2010/main" val="2395311590"/>
              </p:ext>
            </p:extLst>
          </p:nvPr>
        </p:nvGraphicFramePr>
        <p:xfrm>
          <a:off x="584790" y="213105"/>
          <a:ext cx="11291778" cy="6326886"/>
        </p:xfrm>
        <a:graphic>
          <a:graphicData uri="http://schemas.openxmlformats.org/drawingml/2006/table">
            <a:tbl>
              <a:tblPr firstRow="1" firstCol="1" bandRow="1">
                <a:tableStyleId>{93296810-A885-4BE3-A3E7-6D5BEEA58F35}</a:tableStyleId>
              </a:tblPr>
              <a:tblGrid>
                <a:gridCol w="3763926">
                  <a:extLst>
                    <a:ext uri="{9D8B030D-6E8A-4147-A177-3AD203B41FA5}">
                      <a16:colId xmlns="" xmlns:a16="http://schemas.microsoft.com/office/drawing/2014/main" val="3351571371"/>
                    </a:ext>
                  </a:extLst>
                </a:gridCol>
                <a:gridCol w="2744062">
                  <a:extLst>
                    <a:ext uri="{9D8B030D-6E8A-4147-A177-3AD203B41FA5}">
                      <a16:colId xmlns="" xmlns:a16="http://schemas.microsoft.com/office/drawing/2014/main" val="1644517780"/>
                    </a:ext>
                  </a:extLst>
                </a:gridCol>
                <a:gridCol w="4783790">
                  <a:extLst>
                    <a:ext uri="{9D8B030D-6E8A-4147-A177-3AD203B41FA5}">
                      <a16:colId xmlns="" xmlns:a16="http://schemas.microsoft.com/office/drawing/2014/main" val="2493046453"/>
                    </a:ext>
                  </a:extLst>
                </a:gridCol>
              </a:tblGrid>
              <a:tr h="287735">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Câu</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Biện pháp nói quá</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Tác dụng</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 xmlns:a16="http://schemas.microsoft.com/office/drawing/2014/main" val="1833337952"/>
                  </a:ext>
                </a:extLst>
              </a:tr>
              <a:tr h="151671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a. Đêm tháng Năm chưa nằm đã sáng.</a:t>
                      </a:r>
                      <a:endParaRPr lang="x-none" sz="2500" dirty="0">
                        <a:effectLst/>
                        <a:latin typeface="Times New Roman" panose="02020603050405020304" pitchFamily="18" charset="0"/>
                        <a:cs typeface="Times New Roman" panose="02020603050405020304" pitchFamily="18" charset="0"/>
                      </a:endParaRPr>
                    </a:p>
                    <a:p>
                      <a:pPr algn="just">
                        <a:lnSpc>
                          <a:spcPct val="115000"/>
                        </a:lnSpc>
                      </a:pPr>
                      <a:r>
                        <a:rPr lang="vi-VN" sz="2500" dirty="0">
                          <a:effectLst/>
                          <a:latin typeface="Times New Roman" panose="02020603050405020304" pitchFamily="18" charset="0"/>
                          <a:cs typeface="Times New Roman" panose="02020603050405020304" pitchFamily="18" charset="0"/>
                        </a:rPr>
                        <a:t>Ngày tháng Mười chưa cười đã tối.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 xmlns:a16="http://schemas.microsoft.com/office/drawing/2014/main" val="782109060"/>
                  </a:ext>
                </a:extLst>
              </a:tr>
              <a:tr h="115548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b. Thuận vợ thuận chồng, tát Biển Đông cũng cạn.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 xmlns:a16="http://schemas.microsoft.com/office/drawing/2014/main" val="1468179633"/>
                  </a:ext>
                </a:extLst>
              </a:tr>
              <a:tr h="2789601">
                <a:tc>
                  <a:txBody>
                    <a:bodyPr/>
                    <a:lstStyle/>
                    <a:p>
                      <a:pPr algn="just">
                        <a:lnSpc>
                          <a:spcPct val="115000"/>
                        </a:lnSpc>
                      </a:pPr>
                      <a:r>
                        <a:rPr lang="vi-VN" sz="2300" dirty="0">
                          <a:effectLst/>
                          <a:latin typeface="Times New Roman" panose="02020603050405020304" pitchFamily="18" charset="0"/>
                          <a:cs typeface="Times New Roman" panose="02020603050405020304" pitchFamily="18" charset="0"/>
                        </a:rPr>
                        <a:t>c. Cày đồng đang buổi ban trưa</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Mồ hôi thánh thót như mưa ruộng cày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Ai ơi bưng bát cơm đầy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Dẻo thơm một hạt đắng cay muôn phần. (Ca dao)</a:t>
                      </a:r>
                      <a:endParaRPr lang="x-none"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 xmlns:a16="http://schemas.microsoft.com/office/drawing/2014/main" val="4045614916"/>
                  </a:ext>
                </a:extLst>
              </a:tr>
            </a:tbl>
          </a:graphicData>
        </a:graphic>
      </p:graphicFrame>
      <p:sp>
        <p:nvSpPr>
          <p:cNvPr id="5" name="Rectangle 4">
            <a:extLst>
              <a:ext uri="{FF2B5EF4-FFF2-40B4-BE49-F238E27FC236}">
                <a16:creationId xmlns="" xmlns:a16="http://schemas.microsoft.com/office/drawing/2014/main" id="{B6B7B07E-E97E-6C0F-8C31-A2CAABECD69C}"/>
              </a:ext>
            </a:extLst>
          </p:cNvPr>
          <p:cNvSpPr/>
          <p:nvPr/>
        </p:nvSpPr>
        <p:spPr>
          <a:xfrm>
            <a:off x="4386120" y="715572"/>
            <a:ext cx="2484237" cy="1384161"/>
          </a:xfrm>
          <a:prstGeom prst="rect">
            <a:avLst/>
          </a:prstGeom>
        </p:spPr>
        <p:txBody>
          <a:bodyPr wrap="square">
            <a:spAutoFit/>
          </a:bodyPr>
          <a:lstStyle/>
          <a:p>
            <a:pPr algn="just">
              <a:lnSpc>
                <a:spcPct val="115000"/>
              </a:lnSpc>
            </a:pPr>
            <a:r>
              <a:rPr lang="vi-VN" sz="2500" dirty="0">
                <a:latin typeface="Times New Roman" panose="02020603050405020304" pitchFamily="18" charset="0"/>
                <a:ea typeface="Times New Roman" panose="02020603050405020304" pitchFamily="18" charset="0"/>
              </a:rPr>
              <a:t>“chưa nằm đã sáng”, “chưa cười đã tối”.</a:t>
            </a:r>
            <a:endParaRPr lang="x-none" sz="2500" dirty="0">
              <a:effectLst/>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 xmlns:a16="http://schemas.microsoft.com/office/drawing/2014/main" id="{C98B0B48-D18B-1278-52CC-2F037730EF9F}"/>
              </a:ext>
            </a:extLst>
          </p:cNvPr>
          <p:cNvSpPr/>
          <p:nvPr/>
        </p:nvSpPr>
        <p:spPr>
          <a:xfrm>
            <a:off x="7216346" y="715572"/>
            <a:ext cx="4660222" cy="1446550"/>
          </a:xfrm>
          <a:prstGeom prst="rect">
            <a:avLst/>
          </a:prstGeom>
        </p:spPr>
        <p:txBody>
          <a:bodyPr wrap="square">
            <a:spAutoFit/>
          </a:bodyPr>
          <a:lstStyle/>
          <a:p>
            <a:pPr algn="just"/>
            <a:r>
              <a:rPr lang="vi-VN" sz="2200" dirty="0">
                <a:latin typeface="Times New Roman" panose="02020603050405020304" pitchFamily="18" charset="0"/>
                <a:ea typeface="Times New Roman" panose="02020603050405020304" pitchFamily="18" charset="0"/>
              </a:rPr>
              <a:t>nhấn mạnh đặc điểm về thời gian của ngày và đêm giữa mùa hạ và mùa đông. Tháng 5 ÂL đêm ngắn ngày dài, tháng 10 ÂL đêm dài ngày ngắn.</a:t>
            </a:r>
            <a:r>
              <a:rPr lang="x-none" sz="2200" dirty="0">
                <a:effectLst/>
              </a:rPr>
              <a:t> </a:t>
            </a:r>
            <a:endParaRPr lang="x-none" sz="2200" dirty="0"/>
          </a:p>
        </p:txBody>
      </p:sp>
      <p:sp>
        <p:nvSpPr>
          <p:cNvPr id="7" name="Rectangle 6">
            <a:extLst>
              <a:ext uri="{FF2B5EF4-FFF2-40B4-BE49-F238E27FC236}">
                <a16:creationId xmlns="" xmlns:a16="http://schemas.microsoft.com/office/drawing/2014/main" id="{5191F4CD-E92A-C261-E02D-B72E8F3F6863}"/>
              </a:ext>
            </a:extLst>
          </p:cNvPr>
          <p:cNvSpPr/>
          <p:nvPr/>
        </p:nvSpPr>
        <p:spPr>
          <a:xfrm>
            <a:off x="4435548" y="2505807"/>
            <a:ext cx="2484237" cy="873765"/>
          </a:xfrm>
          <a:prstGeom prst="rect">
            <a:avLst/>
          </a:prstGeom>
        </p:spPr>
        <p:txBody>
          <a:bodyPr wrap="square">
            <a:spAutoFit/>
          </a:bodyPr>
          <a:lstStyle/>
          <a:p>
            <a:pPr algn="just">
              <a:lnSpc>
                <a:spcPct val="115000"/>
              </a:lnSpc>
            </a:pPr>
            <a:r>
              <a:rPr lang="vi-VN" sz="2300" dirty="0">
                <a:latin typeface="Times New Roman" panose="02020603050405020304" pitchFamily="18" charset="0"/>
                <a:ea typeface="Times New Roman" panose="02020603050405020304" pitchFamily="18" charset="0"/>
              </a:rPr>
              <a:t>“tát biển Đông cũng cạn”.</a:t>
            </a:r>
            <a:endParaRPr lang="x-none" sz="23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 xmlns:a16="http://schemas.microsoft.com/office/drawing/2014/main" id="{1DBB15D4-E299-37B4-5ADC-019F875892CE}"/>
              </a:ext>
            </a:extLst>
          </p:cNvPr>
          <p:cNvSpPr/>
          <p:nvPr/>
        </p:nvSpPr>
        <p:spPr>
          <a:xfrm>
            <a:off x="7216346" y="2384020"/>
            <a:ext cx="4557320" cy="1177438"/>
          </a:xfrm>
          <a:prstGeom prst="rect">
            <a:avLst/>
          </a:prstGeom>
        </p:spPr>
        <p:txBody>
          <a:bodyPr wrap="square">
            <a:spAutoFit/>
          </a:bodyPr>
          <a:lstStyle/>
          <a:p>
            <a:pPr algn="just">
              <a:lnSpc>
                <a:spcPct val="115000"/>
              </a:lnSpc>
            </a:pPr>
            <a:r>
              <a:rPr lang="vi-VN" sz="2100" dirty="0">
                <a:latin typeface="Times New Roman" panose="02020603050405020304" pitchFamily="18" charset="0"/>
                <a:ea typeface="Times New Roman" panose="02020603050405020304" pitchFamily="18" charset="0"/>
              </a:rPr>
              <a:t>nhấn mạnh sự hoà hợp vợ chồng có thể cùng nhau làm những điều lớn lao, vượt qua được mọi khó khăn, trở ngại. </a:t>
            </a:r>
            <a:endParaRPr lang="x-none" sz="21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 xmlns:a16="http://schemas.microsoft.com/office/drawing/2014/main" id="{8F63F785-6E26-1A58-01F7-A4FB294789CF}"/>
              </a:ext>
            </a:extLst>
          </p:cNvPr>
          <p:cNvSpPr/>
          <p:nvPr/>
        </p:nvSpPr>
        <p:spPr>
          <a:xfrm>
            <a:off x="4386120" y="3925458"/>
            <a:ext cx="2484237" cy="1757725"/>
          </a:xfrm>
          <a:prstGeom prst="rect">
            <a:avLst/>
          </a:prstGeom>
        </p:spPr>
        <p:txBody>
          <a:bodyPr wrap="square">
            <a:spAutoFit/>
          </a:bodyPr>
          <a:lstStyle/>
          <a:p>
            <a:pPr algn="just">
              <a:lnSpc>
                <a:spcPct val="150000"/>
              </a:lnSpc>
            </a:pPr>
            <a:r>
              <a:rPr lang="vi-VN" sz="2500" dirty="0">
                <a:latin typeface="Times New Roman" panose="02020603050405020304" pitchFamily="18" charset="0"/>
                <a:ea typeface="Times New Roman" panose="02020603050405020304" pitchFamily="18" charset="0"/>
              </a:rPr>
              <a:t>“Mồ hôi thánh thót như mưa ruộng cày”.</a:t>
            </a:r>
            <a:r>
              <a:rPr lang="x-none" sz="2500" dirty="0">
                <a:effectLst/>
              </a:rPr>
              <a:t> </a:t>
            </a:r>
            <a:endParaRPr lang="x-none" sz="2500" dirty="0"/>
          </a:p>
        </p:txBody>
      </p:sp>
      <p:sp>
        <p:nvSpPr>
          <p:cNvPr id="10" name="Rectangle 9">
            <a:extLst>
              <a:ext uri="{FF2B5EF4-FFF2-40B4-BE49-F238E27FC236}">
                <a16:creationId xmlns="" xmlns:a16="http://schemas.microsoft.com/office/drawing/2014/main" id="{16DBAED2-FC52-42C7-1CF4-A5BC86FA0092}"/>
              </a:ext>
            </a:extLst>
          </p:cNvPr>
          <p:cNvSpPr/>
          <p:nvPr/>
        </p:nvSpPr>
        <p:spPr>
          <a:xfrm>
            <a:off x="7339411" y="3823581"/>
            <a:ext cx="4557320"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nhấn mạnh sự vất vả của người nông dân. </a:t>
            </a:r>
            <a:endParaRPr lang="x-none" sz="2500" dirty="0"/>
          </a:p>
        </p:txBody>
      </p:sp>
    </p:spTree>
    <p:extLst>
      <p:ext uri="{BB962C8B-B14F-4D97-AF65-F5344CB8AC3E}">
        <p14:creationId xmlns:p14="http://schemas.microsoft.com/office/powerpoint/2010/main" val="16221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2268F2-D22D-76F5-E6CE-2D91DDD8AA70}"/>
              </a:ext>
            </a:extLst>
          </p:cNvPr>
          <p:cNvSpPr>
            <a:spLocks noGrp="1"/>
          </p:cNvSpPr>
          <p:nvPr>
            <p:ph type="title"/>
          </p:nvPr>
        </p:nvSpPr>
        <p:spPr>
          <a:xfrm>
            <a:off x="691079" y="305822"/>
            <a:ext cx="10325000" cy="831000"/>
          </a:xfrm>
        </p:spPr>
        <p:txBody>
          <a:bodyPr/>
          <a:lstStyle/>
          <a:p>
            <a:pPr algn="ctr"/>
            <a:r>
              <a:rPr lang="x-none" dirty="0"/>
              <a:t>BÀI TẬP 2:</a:t>
            </a:r>
          </a:p>
        </p:txBody>
      </p:sp>
      <p:graphicFrame>
        <p:nvGraphicFramePr>
          <p:cNvPr id="4" name="Table 4">
            <a:extLst>
              <a:ext uri="{FF2B5EF4-FFF2-40B4-BE49-F238E27FC236}">
                <a16:creationId xmlns="" xmlns:a16="http://schemas.microsoft.com/office/drawing/2014/main" id="{6825CF90-ED68-8B89-0460-E051504A4B73}"/>
              </a:ext>
            </a:extLst>
          </p:cNvPr>
          <p:cNvGraphicFramePr>
            <a:graphicFrameLocks noGrp="1"/>
          </p:cNvGraphicFramePr>
          <p:nvPr>
            <p:extLst>
              <p:ext uri="{D42A27DB-BD31-4B8C-83A1-F6EECF244321}">
                <p14:modId xmlns:p14="http://schemas.microsoft.com/office/powerpoint/2010/main" val="675100850"/>
              </p:ext>
            </p:extLst>
          </p:nvPr>
        </p:nvGraphicFramePr>
        <p:xfrm>
          <a:off x="691080" y="1510498"/>
          <a:ext cx="4019144" cy="4840875"/>
        </p:xfrm>
        <a:graphic>
          <a:graphicData uri="http://schemas.openxmlformats.org/drawingml/2006/table">
            <a:tbl>
              <a:tblPr firstRow="1" bandRow="1">
                <a:tableStyleId>{00A15C55-8517-42AA-B614-E9B94910E393}</a:tableStyleId>
              </a:tblPr>
              <a:tblGrid>
                <a:gridCol w="4019144">
                  <a:extLst>
                    <a:ext uri="{9D8B030D-6E8A-4147-A177-3AD203B41FA5}">
                      <a16:colId xmlns="" xmlns:a16="http://schemas.microsoft.com/office/drawing/2014/main" val="3241488282"/>
                    </a:ext>
                  </a:extLst>
                </a:gridCol>
              </a:tblGrid>
              <a:tr h="968175">
                <a:tc>
                  <a:txBody>
                    <a:bodyPr/>
                    <a:lstStyle/>
                    <a:p>
                      <a:pPr algn="ctr"/>
                      <a:r>
                        <a:rPr lang="x-none" sz="2500" dirty="0"/>
                        <a:t>CÁCH NÓI QUÁ</a:t>
                      </a:r>
                    </a:p>
                  </a:txBody>
                  <a:tcPr anchor="ctr"/>
                </a:tc>
                <a:extLst>
                  <a:ext uri="{0D108BD9-81ED-4DB2-BD59-A6C34878D82A}">
                    <a16:rowId xmlns="" xmlns:a16="http://schemas.microsoft.com/office/drawing/2014/main" val="3597629002"/>
                  </a:ext>
                </a:extLst>
              </a:tr>
              <a:tr h="968175">
                <a:tc>
                  <a:txBody>
                    <a:bodyPr/>
                    <a:lstStyle/>
                    <a:p>
                      <a:pPr algn="ctr"/>
                      <a:r>
                        <a:rPr lang="x-none" sz="2500" dirty="0"/>
                        <a:t>1. Nghìn cân treo sợi tóc</a:t>
                      </a:r>
                    </a:p>
                  </a:txBody>
                  <a:tcPr anchor="ctr"/>
                </a:tc>
                <a:extLst>
                  <a:ext uri="{0D108BD9-81ED-4DB2-BD59-A6C34878D82A}">
                    <a16:rowId xmlns="" xmlns:a16="http://schemas.microsoft.com/office/drawing/2014/main" val="159911441"/>
                  </a:ext>
                </a:extLst>
              </a:tr>
              <a:tr h="968175">
                <a:tc>
                  <a:txBody>
                    <a:bodyPr/>
                    <a:lstStyle/>
                    <a:p>
                      <a:pPr algn="ctr"/>
                      <a:r>
                        <a:rPr lang="x-none" sz="2500" dirty="0"/>
                        <a:t>2. Trăm công nghìn việc</a:t>
                      </a:r>
                    </a:p>
                  </a:txBody>
                  <a:tcPr anchor="ctr"/>
                </a:tc>
                <a:extLst>
                  <a:ext uri="{0D108BD9-81ED-4DB2-BD59-A6C34878D82A}">
                    <a16:rowId xmlns="" xmlns:a16="http://schemas.microsoft.com/office/drawing/2014/main" val="2126115793"/>
                  </a:ext>
                </a:extLst>
              </a:tr>
              <a:tr h="968175">
                <a:tc>
                  <a:txBody>
                    <a:bodyPr/>
                    <a:lstStyle/>
                    <a:p>
                      <a:pPr algn="ctr"/>
                      <a:r>
                        <a:rPr lang="x-none" sz="2500" dirty="0"/>
                        <a:t>3. Hiền như đất</a:t>
                      </a:r>
                    </a:p>
                  </a:txBody>
                  <a:tcPr anchor="ctr"/>
                </a:tc>
                <a:extLst>
                  <a:ext uri="{0D108BD9-81ED-4DB2-BD59-A6C34878D82A}">
                    <a16:rowId xmlns="" xmlns:a16="http://schemas.microsoft.com/office/drawing/2014/main" val="3480830147"/>
                  </a:ext>
                </a:extLst>
              </a:tr>
              <a:tr h="968175">
                <a:tc>
                  <a:txBody>
                    <a:bodyPr/>
                    <a:lstStyle/>
                    <a:p>
                      <a:pPr algn="ctr"/>
                      <a:r>
                        <a:rPr lang="x-none" sz="2500" dirty="0"/>
                        <a:t>4. Trói gà không chặt</a:t>
                      </a:r>
                    </a:p>
                  </a:txBody>
                  <a:tcPr anchor="ctr"/>
                </a:tc>
                <a:extLst>
                  <a:ext uri="{0D108BD9-81ED-4DB2-BD59-A6C34878D82A}">
                    <a16:rowId xmlns="" xmlns:a16="http://schemas.microsoft.com/office/drawing/2014/main" val="2009823776"/>
                  </a:ext>
                </a:extLst>
              </a:tr>
            </a:tbl>
          </a:graphicData>
        </a:graphic>
      </p:graphicFrame>
      <p:graphicFrame>
        <p:nvGraphicFramePr>
          <p:cNvPr id="5" name="Table 4">
            <a:extLst>
              <a:ext uri="{FF2B5EF4-FFF2-40B4-BE49-F238E27FC236}">
                <a16:creationId xmlns="" xmlns:a16="http://schemas.microsoft.com/office/drawing/2014/main" id="{A82A8F25-0048-981E-0686-08C1F057B24F}"/>
              </a:ext>
            </a:extLst>
          </p:cNvPr>
          <p:cNvGraphicFramePr>
            <a:graphicFrameLocks noGrp="1"/>
          </p:cNvGraphicFramePr>
          <p:nvPr>
            <p:extLst>
              <p:ext uri="{D42A27DB-BD31-4B8C-83A1-F6EECF244321}">
                <p14:modId xmlns:p14="http://schemas.microsoft.com/office/powerpoint/2010/main" val="3258290053"/>
              </p:ext>
            </p:extLst>
          </p:nvPr>
        </p:nvGraphicFramePr>
        <p:xfrm>
          <a:off x="6096000" y="1510497"/>
          <a:ext cx="5890054" cy="4840875"/>
        </p:xfrm>
        <a:graphic>
          <a:graphicData uri="http://schemas.openxmlformats.org/drawingml/2006/table">
            <a:tbl>
              <a:tblPr firstRow="1" bandRow="1">
                <a:tableStyleId>{00A15C55-8517-42AA-B614-E9B94910E393}</a:tableStyleId>
              </a:tblPr>
              <a:tblGrid>
                <a:gridCol w="5890054">
                  <a:extLst>
                    <a:ext uri="{9D8B030D-6E8A-4147-A177-3AD203B41FA5}">
                      <a16:colId xmlns="" xmlns:a16="http://schemas.microsoft.com/office/drawing/2014/main" val="3241488282"/>
                    </a:ext>
                  </a:extLst>
                </a:gridCol>
              </a:tblGrid>
              <a:tr h="968175">
                <a:tc>
                  <a:txBody>
                    <a:bodyPr/>
                    <a:lstStyle/>
                    <a:p>
                      <a:pPr algn="ctr"/>
                      <a:r>
                        <a:rPr lang="x-none" sz="2500" dirty="0"/>
                        <a:t>CÁCH NÓI THÔNG THƯỜNG</a:t>
                      </a:r>
                    </a:p>
                  </a:txBody>
                  <a:tcPr anchor="ctr"/>
                </a:tc>
                <a:extLst>
                  <a:ext uri="{0D108BD9-81ED-4DB2-BD59-A6C34878D82A}">
                    <a16:rowId xmlns="" xmlns:a16="http://schemas.microsoft.com/office/drawing/2014/main" val="3597629002"/>
                  </a:ext>
                </a:extLst>
              </a:tr>
              <a:tr h="968175">
                <a:tc>
                  <a:txBody>
                    <a:bodyPr/>
                    <a:lstStyle/>
                    <a:p>
                      <a:pPr algn="ctr"/>
                      <a:r>
                        <a:rPr lang="x-none" sz="2500" dirty="0"/>
                        <a:t>a. Rất hiền lành</a:t>
                      </a:r>
                    </a:p>
                  </a:txBody>
                  <a:tcPr anchor="ctr"/>
                </a:tc>
                <a:extLst>
                  <a:ext uri="{0D108BD9-81ED-4DB2-BD59-A6C34878D82A}">
                    <a16:rowId xmlns="" xmlns:a16="http://schemas.microsoft.com/office/drawing/2014/main" val="159911441"/>
                  </a:ext>
                </a:extLst>
              </a:tr>
              <a:tr h="968175">
                <a:tc>
                  <a:txBody>
                    <a:bodyPr/>
                    <a:lstStyle/>
                    <a:p>
                      <a:pPr algn="ctr"/>
                      <a:r>
                        <a:rPr lang="x-none" sz="2500" dirty="0"/>
                        <a:t>b. Yếu quá, không quen lao động chân tay</a:t>
                      </a:r>
                    </a:p>
                  </a:txBody>
                  <a:tcPr anchor="ctr"/>
                </a:tc>
                <a:extLst>
                  <a:ext uri="{0D108BD9-81ED-4DB2-BD59-A6C34878D82A}">
                    <a16:rowId xmlns="" xmlns:a16="http://schemas.microsoft.com/office/drawing/2014/main" val="2126115793"/>
                  </a:ext>
                </a:extLst>
              </a:tr>
              <a:tr h="968175">
                <a:tc>
                  <a:txBody>
                    <a:bodyPr/>
                    <a:lstStyle/>
                    <a:p>
                      <a:pPr algn="ctr"/>
                      <a:r>
                        <a:rPr lang="x-none" sz="2500" dirty="0"/>
                        <a:t>c. Rất bận</a:t>
                      </a:r>
                    </a:p>
                  </a:txBody>
                  <a:tcPr anchor="ctr"/>
                </a:tc>
                <a:extLst>
                  <a:ext uri="{0D108BD9-81ED-4DB2-BD59-A6C34878D82A}">
                    <a16:rowId xmlns="" xmlns:a16="http://schemas.microsoft.com/office/drawing/2014/main" val="3480830147"/>
                  </a:ext>
                </a:extLst>
              </a:tr>
              <a:tr h="968175">
                <a:tc>
                  <a:txBody>
                    <a:bodyPr/>
                    <a:lstStyle/>
                    <a:p>
                      <a:pPr algn="ctr"/>
                      <a:r>
                        <a:rPr lang="x-none" sz="2500" dirty="0"/>
                        <a:t>d. Ở tình thế vô cùng nguy hiểm</a:t>
                      </a:r>
                    </a:p>
                  </a:txBody>
                  <a:tcPr anchor="ctr"/>
                </a:tc>
                <a:extLst>
                  <a:ext uri="{0D108BD9-81ED-4DB2-BD59-A6C34878D82A}">
                    <a16:rowId xmlns="" xmlns:a16="http://schemas.microsoft.com/office/drawing/2014/main" val="2009823776"/>
                  </a:ext>
                </a:extLst>
              </a:tr>
            </a:tbl>
          </a:graphicData>
        </a:graphic>
      </p:graphicFrame>
      <p:cxnSp>
        <p:nvCxnSpPr>
          <p:cNvPr id="7" name="Straight Arrow Connector 6">
            <a:extLst>
              <a:ext uri="{FF2B5EF4-FFF2-40B4-BE49-F238E27FC236}">
                <a16:creationId xmlns="" xmlns:a16="http://schemas.microsoft.com/office/drawing/2014/main" id="{91422322-E286-F638-5A73-2653581B1E49}"/>
              </a:ext>
            </a:extLst>
          </p:cNvPr>
          <p:cNvCxnSpPr/>
          <p:nvPr/>
        </p:nvCxnSpPr>
        <p:spPr>
          <a:xfrm>
            <a:off x="4561367" y="2902688"/>
            <a:ext cx="1871331" cy="30196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 xmlns:a16="http://schemas.microsoft.com/office/drawing/2014/main" id="{A1A07DBC-DEC6-E1DC-67B4-1D1F3873256E}"/>
              </a:ext>
            </a:extLst>
          </p:cNvPr>
          <p:cNvCxnSpPr>
            <a:cxnSpLocks/>
          </p:cNvCxnSpPr>
          <p:nvPr/>
        </p:nvCxnSpPr>
        <p:spPr>
          <a:xfrm>
            <a:off x="4561367" y="3930934"/>
            <a:ext cx="1977656" cy="10025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 xmlns:a16="http://schemas.microsoft.com/office/drawing/2014/main" id="{055FF502-1283-1697-BE87-E4EC44BE9DE6}"/>
              </a:ext>
            </a:extLst>
          </p:cNvPr>
          <p:cNvCxnSpPr>
            <a:cxnSpLocks/>
          </p:cNvCxnSpPr>
          <p:nvPr/>
        </p:nvCxnSpPr>
        <p:spPr>
          <a:xfrm flipV="1">
            <a:off x="4561367" y="2927066"/>
            <a:ext cx="1977656" cy="20321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 xmlns:a16="http://schemas.microsoft.com/office/drawing/2014/main" id="{63AAC797-A692-7F60-D61A-AD3FA90D52CE}"/>
              </a:ext>
            </a:extLst>
          </p:cNvPr>
          <p:cNvCxnSpPr>
            <a:cxnSpLocks/>
          </p:cNvCxnSpPr>
          <p:nvPr/>
        </p:nvCxnSpPr>
        <p:spPr>
          <a:xfrm flipV="1">
            <a:off x="4508204" y="3943123"/>
            <a:ext cx="1936707" cy="19746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95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82F440-923F-3572-574C-A68A22560C11}"/>
              </a:ext>
            </a:extLst>
          </p:cNvPr>
          <p:cNvSpPr>
            <a:spLocks noGrp="1"/>
          </p:cNvSpPr>
          <p:nvPr>
            <p:ph type="title"/>
          </p:nvPr>
        </p:nvSpPr>
        <p:spPr>
          <a:xfrm>
            <a:off x="691079" y="725951"/>
            <a:ext cx="10751278" cy="4389746"/>
          </a:xfrm>
        </p:spPr>
        <p:txBody>
          <a:bodyPr>
            <a:normAutofit/>
          </a:bodyPr>
          <a:lstStyle/>
          <a:p>
            <a:pPr algn="ctr"/>
            <a:r>
              <a:rPr lang="vi-VN" dirty="0"/>
              <a:t>BÀI TẬP 3:</a:t>
            </a:r>
            <a:br>
              <a:rPr lang="vi-VN" dirty="0"/>
            </a:br>
            <a:r>
              <a:rPr lang="vi-VN" dirty="0"/>
              <a:t>Xác định biện pháp tu từ nói giảm – nói tránh trong những câu sau. Cách nói giảm – nói tránh trong mỗi trường hợp đó biểu thị điều gì? Chỉ ra tác dụng của chúng.</a:t>
            </a:r>
            <a:endParaRPr lang="x-none" dirty="0"/>
          </a:p>
        </p:txBody>
      </p:sp>
    </p:spTree>
    <p:extLst>
      <p:ext uri="{BB962C8B-B14F-4D97-AF65-F5344CB8AC3E}">
        <p14:creationId xmlns:p14="http://schemas.microsoft.com/office/powerpoint/2010/main" val="379605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 xmlns:a16="http://schemas.microsoft.com/office/drawing/2014/main" id="{79342931-1E9A-74A9-2739-676F9C2DA33D}"/>
              </a:ext>
            </a:extLst>
          </p:cNvPr>
          <p:cNvGraphicFramePr>
            <a:graphicFrameLocks noGrp="1"/>
          </p:cNvGraphicFramePr>
          <p:nvPr>
            <p:extLst>
              <p:ext uri="{D42A27DB-BD31-4B8C-83A1-F6EECF244321}">
                <p14:modId xmlns:p14="http://schemas.microsoft.com/office/powerpoint/2010/main" val="3782586625"/>
              </p:ext>
            </p:extLst>
          </p:nvPr>
        </p:nvGraphicFramePr>
        <p:xfrm>
          <a:off x="396949" y="283020"/>
          <a:ext cx="11398101" cy="6453965"/>
        </p:xfrm>
        <a:graphic>
          <a:graphicData uri="http://schemas.openxmlformats.org/drawingml/2006/table">
            <a:tbl>
              <a:tblPr firstRow="1" firstCol="1" bandRow="1">
                <a:tableStyleId>{93296810-A885-4BE3-A3E7-6D5BEEA58F35}</a:tableStyleId>
              </a:tblPr>
              <a:tblGrid>
                <a:gridCol w="4614530">
                  <a:extLst>
                    <a:ext uri="{9D8B030D-6E8A-4147-A177-3AD203B41FA5}">
                      <a16:colId xmlns="" xmlns:a16="http://schemas.microsoft.com/office/drawing/2014/main" val="2736875958"/>
                    </a:ext>
                  </a:extLst>
                </a:gridCol>
                <a:gridCol w="2984204">
                  <a:extLst>
                    <a:ext uri="{9D8B030D-6E8A-4147-A177-3AD203B41FA5}">
                      <a16:colId xmlns="" xmlns:a16="http://schemas.microsoft.com/office/drawing/2014/main" val="320116445"/>
                    </a:ext>
                  </a:extLst>
                </a:gridCol>
                <a:gridCol w="3799367">
                  <a:extLst>
                    <a:ext uri="{9D8B030D-6E8A-4147-A177-3AD203B41FA5}">
                      <a16:colId xmlns="" xmlns:a16="http://schemas.microsoft.com/office/drawing/2014/main" val="958633125"/>
                    </a:ext>
                  </a:extLst>
                </a:gridCol>
              </a:tblGrid>
              <a:tr h="847664">
                <a:tc>
                  <a:txBody>
                    <a:bodyPr/>
                    <a:lstStyle/>
                    <a:p>
                      <a:pPr algn="ctr">
                        <a:lnSpc>
                          <a:spcPct val="115000"/>
                        </a:lnSpc>
                      </a:pPr>
                      <a:r>
                        <a:rPr lang="vi-VN" sz="2300">
                          <a:effectLst/>
                        </a:rPr>
                        <a:t>Câu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Biện pháp nói giảm – nói tránh</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Tác dụng</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 xmlns:a16="http://schemas.microsoft.com/office/drawing/2014/main" val="2914906897"/>
                  </a:ext>
                </a:extLst>
              </a:tr>
              <a:tr h="1756732">
                <a:tc>
                  <a:txBody>
                    <a:bodyPr/>
                    <a:lstStyle/>
                    <a:p>
                      <a:pPr algn="just">
                        <a:lnSpc>
                          <a:spcPct val="115000"/>
                        </a:lnSpc>
                      </a:pPr>
                      <a:r>
                        <a:rPr lang="vi-VN" sz="2300">
                          <a:effectLst/>
                        </a:rPr>
                        <a:t>A. Có người thợ dựng thành đồng</a:t>
                      </a:r>
                      <a:endParaRPr lang="x-none" sz="2300">
                        <a:effectLst/>
                      </a:endParaRPr>
                    </a:p>
                    <a:p>
                      <a:pPr algn="just">
                        <a:lnSpc>
                          <a:spcPct val="115000"/>
                        </a:lnSpc>
                      </a:pPr>
                      <a:r>
                        <a:rPr lang="vi-VN" sz="2300">
                          <a:effectLst/>
                        </a:rPr>
                        <a:t>Đã yên nghỉ tận sông Hồng, em ơi! (Thu Bồn)</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 xmlns:a16="http://schemas.microsoft.com/office/drawing/2014/main" val="1532488555"/>
                  </a:ext>
                </a:extLst>
              </a:tr>
              <a:tr h="2805911">
                <a:tc>
                  <a:txBody>
                    <a:bodyPr/>
                    <a:lstStyle/>
                    <a:p>
                      <a:pPr algn="just">
                        <a:lnSpc>
                          <a:spcPct val="115000"/>
                        </a:lnSpc>
                      </a:pPr>
                      <a:r>
                        <a:rPr lang="vi-VN" sz="2300">
                          <a:effectLst/>
                        </a:rPr>
                        <a:t>B. Ông mất năm nao, ngày độc lập</a:t>
                      </a:r>
                      <a:endParaRPr lang="x-none" sz="2300">
                        <a:effectLst/>
                      </a:endParaRPr>
                    </a:p>
                    <a:p>
                      <a:pPr algn="just">
                        <a:lnSpc>
                          <a:spcPct val="115000"/>
                        </a:lnSpc>
                      </a:pPr>
                      <a:r>
                        <a:rPr lang="vi-VN" sz="2300">
                          <a:effectLst/>
                        </a:rPr>
                        <a:t>Buồm cao đỏ sóng bóng cờ sao</a:t>
                      </a:r>
                      <a:endParaRPr lang="x-none" sz="2300">
                        <a:effectLst/>
                      </a:endParaRPr>
                    </a:p>
                    <a:p>
                      <a:pPr algn="just">
                        <a:lnSpc>
                          <a:spcPct val="115000"/>
                        </a:lnSpc>
                      </a:pPr>
                      <a:r>
                        <a:rPr lang="vi-VN" sz="2300">
                          <a:effectLst/>
                        </a:rPr>
                        <a:t>Bà “về” năm đói, làng treo lưới</a:t>
                      </a:r>
                      <a:endParaRPr lang="x-none" sz="2300">
                        <a:effectLst/>
                      </a:endParaRPr>
                    </a:p>
                    <a:p>
                      <a:pPr algn="just">
                        <a:lnSpc>
                          <a:spcPct val="115000"/>
                        </a:lnSpc>
                      </a:pPr>
                      <a:r>
                        <a:rPr lang="vi-VN" sz="2300">
                          <a:effectLst/>
                        </a:rPr>
                        <a:t>Biển động: Hòn Mê, giặc bắn vào… (Tố Hữu)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 xmlns:a16="http://schemas.microsoft.com/office/drawing/2014/main" val="3258145522"/>
                  </a:ext>
                </a:extLst>
              </a:tr>
              <a:tr h="1043658">
                <a:tc>
                  <a:txBody>
                    <a:bodyPr/>
                    <a:lstStyle/>
                    <a:p>
                      <a:pPr algn="just">
                        <a:lnSpc>
                          <a:spcPct val="115000"/>
                        </a:lnSpc>
                      </a:pPr>
                      <a:r>
                        <a:rPr lang="vi-VN" sz="2300">
                          <a:effectLst/>
                        </a:rPr>
                        <a:t>C. Năm ngoái, cụ Bọ Ngựa già yếu đã khuất núi. (Tô Hoài)</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 xmlns:a16="http://schemas.microsoft.com/office/drawing/2014/main" val="1175965361"/>
                  </a:ext>
                </a:extLst>
              </a:tr>
            </a:tbl>
          </a:graphicData>
        </a:graphic>
      </p:graphicFrame>
      <p:sp>
        <p:nvSpPr>
          <p:cNvPr id="5" name="Rectangle 4">
            <a:extLst>
              <a:ext uri="{FF2B5EF4-FFF2-40B4-BE49-F238E27FC236}">
                <a16:creationId xmlns="" xmlns:a16="http://schemas.microsoft.com/office/drawing/2014/main" id="{05B30205-C34E-6C47-C9F8-A7DC2F96F1AF}"/>
              </a:ext>
            </a:extLst>
          </p:cNvPr>
          <p:cNvSpPr/>
          <p:nvPr/>
        </p:nvSpPr>
        <p:spPr>
          <a:xfrm>
            <a:off x="5290747" y="134139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“yên nghỉ” chỉ “cái chết”. </a:t>
            </a:r>
            <a:endParaRPr lang="x-none" sz="2500" dirty="0"/>
          </a:p>
        </p:txBody>
      </p:sp>
      <p:sp>
        <p:nvSpPr>
          <p:cNvPr id="6" name="Rectangle 5">
            <a:extLst>
              <a:ext uri="{FF2B5EF4-FFF2-40B4-BE49-F238E27FC236}">
                <a16:creationId xmlns="" xmlns:a16="http://schemas.microsoft.com/office/drawing/2014/main" id="{63FFB062-0CFA-BD39-8938-727C4E6B73A2}"/>
              </a:ext>
            </a:extLst>
          </p:cNvPr>
          <p:cNvSpPr/>
          <p:nvPr/>
        </p:nvSpPr>
        <p:spPr>
          <a:xfrm>
            <a:off x="8051432" y="1155690"/>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 xmlns:a16="http://schemas.microsoft.com/office/drawing/2014/main" id="{CDF12572-5482-5FEF-B6F1-CE68D6B613AC}"/>
              </a:ext>
            </a:extLst>
          </p:cNvPr>
          <p:cNvSpPr/>
          <p:nvPr/>
        </p:nvSpPr>
        <p:spPr>
          <a:xfrm>
            <a:off x="8051432" y="3510003"/>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 xmlns:a16="http://schemas.microsoft.com/office/drawing/2014/main" id="{6B6E3C15-0AAC-61C8-C5C3-F3804870A944}"/>
              </a:ext>
            </a:extLst>
          </p:cNvPr>
          <p:cNvSpPr/>
          <p:nvPr/>
        </p:nvSpPr>
        <p:spPr>
          <a:xfrm>
            <a:off x="8051432" y="5559394"/>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 xmlns:a16="http://schemas.microsoft.com/office/drawing/2014/main" id="{0232C63A-B9D0-B29B-F54B-B263F4FDB69C}"/>
              </a:ext>
            </a:extLst>
          </p:cNvPr>
          <p:cNvSpPr/>
          <p:nvPr/>
        </p:nvSpPr>
        <p:spPr>
          <a:xfrm>
            <a:off x="5239786" y="389755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“mất, về” chỉ “cái chết”. </a:t>
            </a:r>
            <a:endParaRPr lang="x-none" sz="2500" dirty="0"/>
          </a:p>
        </p:txBody>
      </p:sp>
      <p:sp>
        <p:nvSpPr>
          <p:cNvPr id="10" name="Rectangle 9">
            <a:extLst>
              <a:ext uri="{FF2B5EF4-FFF2-40B4-BE49-F238E27FC236}">
                <a16:creationId xmlns="" xmlns:a16="http://schemas.microsoft.com/office/drawing/2014/main" id="{390BB1FB-2C7E-035F-0925-8F76FC339BAB}"/>
              </a:ext>
            </a:extLst>
          </p:cNvPr>
          <p:cNvSpPr/>
          <p:nvPr/>
        </p:nvSpPr>
        <p:spPr>
          <a:xfrm>
            <a:off x="5239786" y="5612306"/>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“khuất núi” chỉ “cái chết”. </a:t>
            </a:r>
            <a:endParaRPr lang="x-none" sz="2500" dirty="0"/>
          </a:p>
        </p:txBody>
      </p:sp>
    </p:spTree>
    <p:extLst>
      <p:ext uri="{BB962C8B-B14F-4D97-AF65-F5344CB8AC3E}">
        <p14:creationId xmlns:p14="http://schemas.microsoft.com/office/powerpoint/2010/main" val="405444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theme/theme1.xml><?xml version="1.0" encoding="utf-8"?>
<a:theme xmlns:a="http://schemas.openxmlformats.org/drawingml/2006/main" name="CosineVTI">
  <a:themeElements>
    <a:clrScheme name="AnalogousFromLightSeed_2SEEDS">
      <a:dk1>
        <a:srgbClr val="000000"/>
      </a:dk1>
      <a:lt1>
        <a:srgbClr val="FFFFFF"/>
      </a:lt1>
      <a:dk2>
        <a:srgbClr val="3C3122"/>
      </a:dk2>
      <a:lt2>
        <a:srgbClr val="E8E5E2"/>
      </a:lt2>
      <a:accent1>
        <a:srgbClr val="7F9ABA"/>
      </a:accent1>
      <a:accent2>
        <a:srgbClr val="7FA8AE"/>
      </a:accent2>
      <a:accent3>
        <a:srgbClr val="9698C6"/>
      </a:accent3>
      <a:accent4>
        <a:srgbClr val="BA847F"/>
      </a:accent4>
      <a:accent5>
        <a:srgbClr val="B99C7E"/>
      </a:accent5>
      <a:accent6>
        <a:srgbClr val="A9A574"/>
      </a:accent6>
      <a:hlink>
        <a:srgbClr val="9A7E5D"/>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18</TotalTime>
  <Words>583</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Grandview</vt:lpstr>
      <vt:lpstr>Symbol</vt:lpstr>
      <vt:lpstr>Times New Roman</vt:lpstr>
      <vt:lpstr>Wingdings</vt:lpstr>
      <vt:lpstr>CosineVTI</vt:lpstr>
      <vt:lpstr>Chào mừng thầy cô giáo và các em học sinh !</vt:lpstr>
      <vt:lpstr>THỰC HÀNH TIẾNG VIỆT</vt:lpstr>
      <vt:lpstr>Thành ngữ “mười bảy bẻ gãy sừng trâu” khẳng định điều gì? Cách nói như trong câu tục ngữ này được gọi là gì?</vt:lpstr>
      <vt:lpstr>“Cách mấy tháng sau, đứa con lên sài bỏ đi để chị ở lại một mình”. Từ “bỏ đi” trong câu này được hiểu là gì? Cách dùng từ “bỏ đi” ở trong câu này được gọi là cách nói gì? </vt:lpstr>
      <vt:lpstr>BÀI TẬP 1: Xác định biện pháp tu từ nói quá trong những câu dưới đây. Cách nói quá trong mỗi trường hợp đó biểu thị điều gì? Chỉ ra tác dụng của chúng.</vt:lpstr>
      <vt:lpstr>PowerPoint Presentation</vt:lpstr>
      <vt:lpstr>BÀI TẬP 2:</vt:lpstr>
      <vt:lpstr>BÀI TẬP 3: Xác định biện pháp tu từ nói giảm – nói tránh trong những câu sau. Cách nói giảm – nói tránh trong mỗi trường hợp đó biểu thị điều gì? Chỉ ra tác dụng của chúng.</vt:lpstr>
      <vt:lpstr>PowerPoint Presentation</vt:lpstr>
      <vt:lpstr>BÀI TẬP 4:</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giáo và các em học sinh !</dc:title>
  <dc:creator>office014</dc:creator>
  <cp:lastModifiedBy>Thao Hoang</cp:lastModifiedBy>
  <cp:revision>3</cp:revision>
  <dcterms:created xsi:type="dcterms:W3CDTF">2022-07-03T12:03:13Z</dcterms:created>
  <dcterms:modified xsi:type="dcterms:W3CDTF">2025-01-17T08:39:11Z</dcterms:modified>
</cp:coreProperties>
</file>