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3" r:id="rId3"/>
    <p:sldMasterId id="2147483686" r:id="rId4"/>
  </p:sldMasterIdLst>
  <p:notesMasterIdLst>
    <p:notesMasterId r:id="rId29"/>
  </p:notesMasterIdLst>
  <p:sldIdLst>
    <p:sldId id="274" r:id="rId5"/>
    <p:sldId id="275" r:id="rId6"/>
    <p:sldId id="276" r:id="rId7"/>
    <p:sldId id="277" r:id="rId8"/>
    <p:sldId id="278" r:id="rId9"/>
    <p:sldId id="279" r:id="rId10"/>
    <p:sldId id="280" r:id="rId11"/>
    <p:sldId id="281" r:id="rId12"/>
    <p:sldId id="282" r:id="rId13"/>
    <p:sldId id="283" r:id="rId14"/>
    <p:sldId id="285" r:id="rId15"/>
    <p:sldId id="284" r:id="rId16"/>
    <p:sldId id="286" r:id="rId17"/>
    <p:sldId id="287" r:id="rId18"/>
    <p:sldId id="288" r:id="rId19"/>
    <p:sldId id="289" r:id="rId20"/>
    <p:sldId id="290" r:id="rId21"/>
    <p:sldId id="291" r:id="rId22"/>
    <p:sldId id="292" r:id="rId23"/>
    <p:sldId id="293" r:id="rId24"/>
    <p:sldId id="294" r:id="rId25"/>
    <p:sldId id="295" r:id="rId26"/>
    <p:sldId id="296" r:id="rId27"/>
    <p:sldId id="310" r:id="rId28"/>
  </p:sldIdLst>
  <p:sldSz cx="12192000" cy="6858000"/>
  <p:notesSz cx="6858000" cy="9144000"/>
  <p:embeddedFontLst>
    <p:embeddedFont>
      <p:font typeface="Calibri Light" panose="020F0302020204030204" pitchFamily="34" charset="0"/>
      <p:regular r:id="rId30"/>
      <p:italic r:id="rId31"/>
    </p:embeddedFon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1E1D"/>
    <a:srgbClr val="C79668"/>
    <a:srgbClr val="8497B0"/>
    <a:srgbClr val="475D6B"/>
    <a:srgbClr val="4D5C63"/>
    <a:srgbClr val="465C6A"/>
    <a:srgbClr val="CACFC9"/>
    <a:srgbClr val="6E201E"/>
    <a:srgbClr val="274A3A"/>
    <a:srgbClr val="ABB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5" autoAdjust="0"/>
    <p:restoredTop sz="94660"/>
  </p:normalViewPr>
  <p:slideViewPr>
    <p:cSldViewPr snapToGrid="0">
      <p:cViewPr varScale="1">
        <p:scale>
          <a:sx n="64" d="100"/>
          <a:sy n="64" d="100"/>
        </p:scale>
        <p:origin x="6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75B4-288D-4554-BC4E-49FE9751EE07}" type="datetimeFigureOut">
              <a:rPr lang="en-US" smtClean="0"/>
              <a:t>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E2FBF-79DE-4A49-942A-8A1CA12E299B}" type="slidenum">
              <a:rPr lang="en-US" smtClean="0"/>
              <a:t>‹#›</a:t>
            </a:fld>
            <a:endParaRPr lang="en-US"/>
          </a:p>
        </p:txBody>
      </p:sp>
    </p:spTree>
    <p:extLst>
      <p:ext uri="{BB962C8B-B14F-4D97-AF65-F5344CB8AC3E}">
        <p14:creationId xmlns:p14="http://schemas.microsoft.com/office/powerpoint/2010/main" val="722162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66F93-C21B-444F-B45B-2939CAB6C2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508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66F93-C21B-444F-B45B-2939CAB6C2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249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26E7-AF39-4B13-BF98-E623110D22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6211B1-A567-4E74-8756-A7AACC1189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D910D3-8772-416D-A29C-1B77031DB343}"/>
              </a:ext>
            </a:extLst>
          </p:cNvPr>
          <p:cNvSpPr>
            <a:spLocks noGrp="1"/>
          </p:cNvSpPr>
          <p:nvPr>
            <p:ph type="dt" sz="half" idx="10"/>
          </p:nvPr>
        </p:nvSpPr>
        <p:spPr/>
        <p:txBody>
          <a:bodyPr/>
          <a:lstStyle/>
          <a:p>
            <a:fld id="{E9CD933F-DB83-42DE-AA03-D5EF6BC86FFB}" type="datetimeFigureOut">
              <a:rPr lang="en-US" smtClean="0"/>
              <a:t>2/2/2024</a:t>
            </a:fld>
            <a:endParaRPr lang="en-US"/>
          </a:p>
        </p:txBody>
      </p:sp>
      <p:sp>
        <p:nvSpPr>
          <p:cNvPr id="5" name="Footer Placeholder 4">
            <a:extLst>
              <a:ext uri="{FF2B5EF4-FFF2-40B4-BE49-F238E27FC236}">
                <a16:creationId xmlns:a16="http://schemas.microsoft.com/office/drawing/2014/main" id="{1AE90DEE-BF93-4E2D-92C6-598784312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D32F1-2712-4E7F-88B7-EF8E4F16F39F}"/>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661860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4C55-D89C-4A7E-AFC2-45C3AA2B11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64C444-6F6B-45E7-AEC9-0A15B15AF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4587B-F718-4D7D-A631-F4D3FCCFD11F}"/>
              </a:ext>
            </a:extLst>
          </p:cNvPr>
          <p:cNvSpPr>
            <a:spLocks noGrp="1"/>
          </p:cNvSpPr>
          <p:nvPr>
            <p:ph type="dt" sz="half" idx="10"/>
          </p:nvPr>
        </p:nvSpPr>
        <p:spPr/>
        <p:txBody>
          <a:bodyPr/>
          <a:lstStyle/>
          <a:p>
            <a:fld id="{E9CD933F-DB83-42DE-AA03-D5EF6BC86FFB}" type="datetimeFigureOut">
              <a:rPr lang="en-US" smtClean="0"/>
              <a:t>2/2/2024</a:t>
            </a:fld>
            <a:endParaRPr lang="en-US"/>
          </a:p>
        </p:txBody>
      </p:sp>
      <p:sp>
        <p:nvSpPr>
          <p:cNvPr id="5" name="Footer Placeholder 4">
            <a:extLst>
              <a:ext uri="{FF2B5EF4-FFF2-40B4-BE49-F238E27FC236}">
                <a16:creationId xmlns:a16="http://schemas.microsoft.com/office/drawing/2014/main" id="{1F5FFC70-55A3-4C9F-A9B1-F2FE147D2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91F72-0232-4300-A40B-F9B01CB0D686}"/>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244269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49F87-83CF-4313-8D1B-F3F59759B7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7617A9-7D00-4C21-BC1D-74BD907D92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5DE6C-242E-48A0-AB09-5FAD3BF401B1}"/>
              </a:ext>
            </a:extLst>
          </p:cNvPr>
          <p:cNvSpPr>
            <a:spLocks noGrp="1"/>
          </p:cNvSpPr>
          <p:nvPr>
            <p:ph type="dt" sz="half" idx="10"/>
          </p:nvPr>
        </p:nvSpPr>
        <p:spPr/>
        <p:txBody>
          <a:bodyPr/>
          <a:lstStyle/>
          <a:p>
            <a:fld id="{E9CD933F-DB83-42DE-AA03-D5EF6BC86FFB}" type="datetimeFigureOut">
              <a:rPr lang="en-US" smtClean="0"/>
              <a:t>2/2/2024</a:t>
            </a:fld>
            <a:endParaRPr lang="en-US"/>
          </a:p>
        </p:txBody>
      </p:sp>
      <p:sp>
        <p:nvSpPr>
          <p:cNvPr id="5" name="Footer Placeholder 4">
            <a:extLst>
              <a:ext uri="{FF2B5EF4-FFF2-40B4-BE49-F238E27FC236}">
                <a16:creationId xmlns:a16="http://schemas.microsoft.com/office/drawing/2014/main" id="{5CAAE92D-61B8-4CFC-B70B-C975DF272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A4797-FE24-490E-88FB-52CA385E3B0F}"/>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2324766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44259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12531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581367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30140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27015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17312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6586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65114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562F-4914-4AED-B32F-8ED66EF0D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45F97C-C177-4DEA-A0C7-7064D07836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20EE5-9FC5-4892-BF21-E6A695F35669}"/>
              </a:ext>
            </a:extLst>
          </p:cNvPr>
          <p:cNvSpPr>
            <a:spLocks noGrp="1"/>
          </p:cNvSpPr>
          <p:nvPr>
            <p:ph type="dt" sz="half" idx="10"/>
          </p:nvPr>
        </p:nvSpPr>
        <p:spPr/>
        <p:txBody>
          <a:bodyPr/>
          <a:lstStyle/>
          <a:p>
            <a:fld id="{E9CD933F-DB83-42DE-AA03-D5EF6BC86FFB}" type="datetimeFigureOut">
              <a:rPr lang="en-US" smtClean="0"/>
              <a:t>2/2/2024</a:t>
            </a:fld>
            <a:endParaRPr lang="en-US"/>
          </a:p>
        </p:txBody>
      </p:sp>
      <p:sp>
        <p:nvSpPr>
          <p:cNvPr id="5" name="Footer Placeholder 4">
            <a:extLst>
              <a:ext uri="{FF2B5EF4-FFF2-40B4-BE49-F238E27FC236}">
                <a16:creationId xmlns:a16="http://schemas.microsoft.com/office/drawing/2014/main" id="{C19EB51A-3F72-419F-843A-D6C0423AF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3B834-0E0F-4D05-BB5A-28E52BC3794B}"/>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2213925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161617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07743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37235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5A6FD2-BF80-4FF8-A239-2EB6A67E7A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20598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479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27008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60450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153536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59218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82497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1F5D-D4AA-4F73-92E6-4ABF0DC8E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20014C-8345-416C-8D56-FB2B48969A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EFBF07-65E6-484B-BDC5-180BF9390866}"/>
              </a:ext>
            </a:extLst>
          </p:cNvPr>
          <p:cNvSpPr>
            <a:spLocks noGrp="1"/>
          </p:cNvSpPr>
          <p:nvPr>
            <p:ph type="dt" sz="half" idx="10"/>
          </p:nvPr>
        </p:nvSpPr>
        <p:spPr/>
        <p:txBody>
          <a:bodyPr/>
          <a:lstStyle/>
          <a:p>
            <a:fld id="{E9CD933F-DB83-42DE-AA03-D5EF6BC86FFB}" type="datetimeFigureOut">
              <a:rPr lang="en-US" smtClean="0"/>
              <a:t>2/2/2024</a:t>
            </a:fld>
            <a:endParaRPr lang="en-US"/>
          </a:p>
        </p:txBody>
      </p:sp>
      <p:sp>
        <p:nvSpPr>
          <p:cNvPr id="5" name="Footer Placeholder 4">
            <a:extLst>
              <a:ext uri="{FF2B5EF4-FFF2-40B4-BE49-F238E27FC236}">
                <a16:creationId xmlns:a16="http://schemas.microsoft.com/office/drawing/2014/main" id="{1A4EFF6B-2B9B-4045-A011-E92321EFB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10A07E-868E-4F5A-AB01-59B6A27690CA}"/>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2178774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14793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93144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57756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955581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02511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5A6FD2-BF80-4FF8-A239-2EB6A67E7A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08842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39530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43865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99543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33754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DBDA-3812-444A-B70F-06E1D4CEC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A391E7-AC72-497E-A9DD-6CA7AC8FD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CD34EF-68C8-486B-B46B-9B704A026D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58A7BB-80B9-45B9-8B2A-8D5CA27CD634}"/>
              </a:ext>
            </a:extLst>
          </p:cNvPr>
          <p:cNvSpPr>
            <a:spLocks noGrp="1"/>
          </p:cNvSpPr>
          <p:nvPr>
            <p:ph type="dt" sz="half" idx="10"/>
          </p:nvPr>
        </p:nvSpPr>
        <p:spPr/>
        <p:txBody>
          <a:bodyPr/>
          <a:lstStyle/>
          <a:p>
            <a:fld id="{E9CD933F-DB83-42DE-AA03-D5EF6BC86FFB}" type="datetimeFigureOut">
              <a:rPr lang="en-US" smtClean="0"/>
              <a:t>2/2/2024</a:t>
            </a:fld>
            <a:endParaRPr lang="en-US"/>
          </a:p>
        </p:txBody>
      </p:sp>
      <p:sp>
        <p:nvSpPr>
          <p:cNvPr id="6" name="Footer Placeholder 5">
            <a:extLst>
              <a:ext uri="{FF2B5EF4-FFF2-40B4-BE49-F238E27FC236}">
                <a16:creationId xmlns:a16="http://schemas.microsoft.com/office/drawing/2014/main" id="{C5ECAFCC-25C7-42FC-98C2-EDC11894A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B87CA6-5FC9-43FD-884D-3B9067D74CB9}"/>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2372336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57349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89566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23069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89799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61920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07387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86742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5A6FD2-BF80-4FF8-A239-2EB6A67E7A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08720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7258-D923-49A4-BCB8-86800A5D14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3E696-8378-4449-A340-55D05CB76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1B5099-EA01-4678-BF41-CEC64A21C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E1A7B2-4F29-4F40-BD01-106A1D22B0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098351-0136-4E59-A271-3F7AC30AC1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CEF2D-4BF7-4A69-AC48-A086A439F96C}"/>
              </a:ext>
            </a:extLst>
          </p:cNvPr>
          <p:cNvSpPr>
            <a:spLocks noGrp="1"/>
          </p:cNvSpPr>
          <p:nvPr>
            <p:ph type="dt" sz="half" idx="10"/>
          </p:nvPr>
        </p:nvSpPr>
        <p:spPr/>
        <p:txBody>
          <a:bodyPr/>
          <a:lstStyle/>
          <a:p>
            <a:fld id="{E9CD933F-DB83-42DE-AA03-D5EF6BC86FFB}" type="datetimeFigureOut">
              <a:rPr lang="en-US" smtClean="0"/>
              <a:t>2/2/2024</a:t>
            </a:fld>
            <a:endParaRPr lang="en-US"/>
          </a:p>
        </p:txBody>
      </p:sp>
      <p:sp>
        <p:nvSpPr>
          <p:cNvPr id="8" name="Footer Placeholder 7">
            <a:extLst>
              <a:ext uri="{FF2B5EF4-FFF2-40B4-BE49-F238E27FC236}">
                <a16:creationId xmlns:a16="http://schemas.microsoft.com/office/drawing/2014/main" id="{6900E981-C6C7-4CA7-9727-BAC27F24EF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E3A639-D128-456E-AFFB-2F3F24368B52}"/>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410144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6F2C-B158-43B5-9C21-549FA9EBDC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8A75B6-1093-4B83-A120-CB5D372D04A0}"/>
              </a:ext>
            </a:extLst>
          </p:cNvPr>
          <p:cNvSpPr>
            <a:spLocks noGrp="1"/>
          </p:cNvSpPr>
          <p:nvPr>
            <p:ph type="dt" sz="half" idx="10"/>
          </p:nvPr>
        </p:nvSpPr>
        <p:spPr/>
        <p:txBody>
          <a:bodyPr/>
          <a:lstStyle/>
          <a:p>
            <a:fld id="{E9CD933F-DB83-42DE-AA03-D5EF6BC86FFB}" type="datetimeFigureOut">
              <a:rPr lang="en-US" smtClean="0"/>
              <a:t>2/2/2024</a:t>
            </a:fld>
            <a:endParaRPr lang="en-US"/>
          </a:p>
        </p:txBody>
      </p:sp>
      <p:sp>
        <p:nvSpPr>
          <p:cNvPr id="4" name="Footer Placeholder 3">
            <a:extLst>
              <a:ext uri="{FF2B5EF4-FFF2-40B4-BE49-F238E27FC236}">
                <a16:creationId xmlns:a16="http://schemas.microsoft.com/office/drawing/2014/main" id="{B69A1636-0E03-461C-86E1-ACA361AE2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73A85B-9D18-40B4-995B-529299CF757B}"/>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124447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F1590-1BE7-4EE6-8678-6DA9F09B6427}"/>
              </a:ext>
            </a:extLst>
          </p:cNvPr>
          <p:cNvSpPr>
            <a:spLocks noGrp="1"/>
          </p:cNvSpPr>
          <p:nvPr>
            <p:ph type="dt" sz="half" idx="10"/>
          </p:nvPr>
        </p:nvSpPr>
        <p:spPr/>
        <p:txBody>
          <a:bodyPr/>
          <a:lstStyle/>
          <a:p>
            <a:fld id="{E9CD933F-DB83-42DE-AA03-D5EF6BC86FFB}" type="datetimeFigureOut">
              <a:rPr lang="en-US" smtClean="0"/>
              <a:t>2/2/2024</a:t>
            </a:fld>
            <a:endParaRPr lang="en-US"/>
          </a:p>
        </p:txBody>
      </p:sp>
      <p:sp>
        <p:nvSpPr>
          <p:cNvPr id="3" name="Footer Placeholder 2">
            <a:extLst>
              <a:ext uri="{FF2B5EF4-FFF2-40B4-BE49-F238E27FC236}">
                <a16:creationId xmlns:a16="http://schemas.microsoft.com/office/drawing/2014/main" id="{391B33F8-7E37-412D-A10B-04353C81D7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B5CF0B-9A27-4D3F-BEF4-5B1FB18791D8}"/>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3496292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30F68-029F-4F5C-A094-F26F2311F4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764BEB-AD39-4CA9-B855-F75E016C8A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358554-6D02-4637-815A-8BF38C8A5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A9515-0012-4CFB-BB31-780FDAB9C79C}"/>
              </a:ext>
            </a:extLst>
          </p:cNvPr>
          <p:cNvSpPr>
            <a:spLocks noGrp="1"/>
          </p:cNvSpPr>
          <p:nvPr>
            <p:ph type="dt" sz="half" idx="10"/>
          </p:nvPr>
        </p:nvSpPr>
        <p:spPr/>
        <p:txBody>
          <a:bodyPr/>
          <a:lstStyle/>
          <a:p>
            <a:fld id="{E9CD933F-DB83-42DE-AA03-D5EF6BC86FFB}" type="datetimeFigureOut">
              <a:rPr lang="en-US" smtClean="0"/>
              <a:t>2/2/2024</a:t>
            </a:fld>
            <a:endParaRPr lang="en-US"/>
          </a:p>
        </p:txBody>
      </p:sp>
      <p:sp>
        <p:nvSpPr>
          <p:cNvPr id="6" name="Footer Placeholder 5">
            <a:extLst>
              <a:ext uri="{FF2B5EF4-FFF2-40B4-BE49-F238E27FC236}">
                <a16:creationId xmlns:a16="http://schemas.microsoft.com/office/drawing/2014/main" id="{142AD2F3-474E-4878-9E95-479F51FAB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4161F-6EAC-4133-ADBC-537BBD8C3F37}"/>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1199364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99EA-3BD4-4FC4-AB1D-4FB4D1646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87EB16-0937-4373-8C56-F42A8D0C0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4445C1-8166-40AC-BB58-0596441F4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FDEA2E-CD2E-4232-AA35-9A2598385EE0}"/>
              </a:ext>
            </a:extLst>
          </p:cNvPr>
          <p:cNvSpPr>
            <a:spLocks noGrp="1"/>
          </p:cNvSpPr>
          <p:nvPr>
            <p:ph type="dt" sz="half" idx="10"/>
          </p:nvPr>
        </p:nvSpPr>
        <p:spPr/>
        <p:txBody>
          <a:bodyPr/>
          <a:lstStyle/>
          <a:p>
            <a:fld id="{E9CD933F-DB83-42DE-AA03-D5EF6BC86FFB}" type="datetimeFigureOut">
              <a:rPr lang="en-US" smtClean="0"/>
              <a:t>2/2/2024</a:t>
            </a:fld>
            <a:endParaRPr lang="en-US"/>
          </a:p>
        </p:txBody>
      </p:sp>
      <p:sp>
        <p:nvSpPr>
          <p:cNvPr id="6" name="Footer Placeholder 5">
            <a:extLst>
              <a:ext uri="{FF2B5EF4-FFF2-40B4-BE49-F238E27FC236}">
                <a16:creationId xmlns:a16="http://schemas.microsoft.com/office/drawing/2014/main" id="{E115C09F-536D-450C-BC71-60D4D2B871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5B9392-BB79-4283-96AE-916BB6F2A49F}"/>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245663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98CE19-4582-4410-AB6B-CEAC80AD87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EC8540-BAB7-4884-8E64-26DFAC5866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63674F-496D-4B49-9F02-F149AFB7B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D933F-DB83-42DE-AA03-D5EF6BC86FFB}" type="datetimeFigureOut">
              <a:rPr lang="en-US" smtClean="0"/>
              <a:t>2/2/2024</a:t>
            </a:fld>
            <a:endParaRPr lang="en-US"/>
          </a:p>
        </p:txBody>
      </p:sp>
      <p:sp>
        <p:nvSpPr>
          <p:cNvPr id="5" name="Footer Placeholder 4">
            <a:extLst>
              <a:ext uri="{FF2B5EF4-FFF2-40B4-BE49-F238E27FC236}">
                <a16:creationId xmlns:a16="http://schemas.microsoft.com/office/drawing/2014/main" id="{66EDBF98-2AD8-476E-A013-57C706466A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BE7A0C-6226-4B69-B249-2360E65B6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3C2EF-5DB9-4B79-9341-799FBB21EAB2}" type="slidenum">
              <a:rPr lang="en-US" smtClean="0"/>
              <a:t>‹#›</a:t>
            </a:fld>
            <a:endParaRPr lang="en-US"/>
          </a:p>
        </p:txBody>
      </p:sp>
    </p:spTree>
    <p:extLst>
      <p:ext uri="{BB962C8B-B14F-4D97-AF65-F5344CB8AC3E}">
        <p14:creationId xmlns:p14="http://schemas.microsoft.com/office/powerpoint/2010/main" val="156916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0043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654327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136519E-8C1E-44A5-A409-B4808FDE48A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91ACB7-F678-45F2-8B26-4DDE9F5E7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784466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5.png"/><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63.png"/><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 Id="rId5" Type="http://schemas.openxmlformats.org/officeDocument/2006/relationships/image" Target="../media/image68.png"/><Relationship Id="rId4" Type="http://schemas.openxmlformats.org/officeDocument/2006/relationships/image" Target="../media/image67.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9.png"/><Relationship Id="rId1" Type="http://schemas.openxmlformats.org/officeDocument/2006/relationships/slideLayout" Target="../slideLayouts/slideLayout25.xml"/><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4.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9.png"/><Relationship Id="rId1" Type="http://schemas.openxmlformats.org/officeDocument/2006/relationships/slideLayout" Target="../slideLayouts/slideLayout25.xml"/><Relationship Id="rId5" Type="http://schemas.openxmlformats.org/officeDocument/2006/relationships/image" Target="../media/image30.png"/><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31.png"/><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3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5.xml"/><Relationship Id="rId6" Type="http://schemas.openxmlformats.org/officeDocument/2006/relationships/image" Target="../media/image59.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1E1D"/>
        </a:solidFill>
        <a:effectLst/>
      </p:bgPr>
    </p:bg>
    <p:spTree>
      <p:nvGrpSpPr>
        <p:cNvPr id="1" name=""/>
        <p:cNvGrpSpPr/>
        <p:nvPr/>
      </p:nvGrpSpPr>
      <p:grpSpPr>
        <a:xfrm>
          <a:off x="0" y="0"/>
          <a:ext cx="0" cy="0"/>
          <a:chOff x="0" y="0"/>
          <a:chExt cx="0" cy="0"/>
        </a:xfrm>
      </p:grpSpPr>
      <p:sp>
        <p:nvSpPr>
          <p:cNvPr id="3" name="Cloud 2"/>
          <p:cNvSpPr/>
          <p:nvPr/>
        </p:nvSpPr>
        <p:spPr>
          <a:xfrm>
            <a:off x="783772" y="522514"/>
            <a:ext cx="10554788" cy="27562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smtClean="0">
                <a:latin typeface="Times New Roman" panose="02020603050405020304" pitchFamily="18" charset="0"/>
                <a:cs typeface="Times New Roman" panose="02020603050405020304" pitchFamily="18" charset="0"/>
              </a:rPr>
              <a:t>Ở bài học trước, ta đã học đồ thị của một hàm số trên mặt phẳng tọa độ. Trong bài học này, ta sẽ tìm hiểu một trường hợp riêng trong đồ thị của hàm số, đó là đồ thị hàm số bậc nhất</a:t>
            </a:r>
            <a:endParaRPr lang="en-US" sz="2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4374" y="4081394"/>
            <a:ext cx="12167626" cy="1934052"/>
          </a:xfrm>
          <a:prstGeom prst="rect">
            <a:avLst/>
          </a:prstGeom>
        </p:spPr>
      </p:pic>
    </p:spTree>
    <p:extLst>
      <p:ext uri="{BB962C8B-B14F-4D97-AF65-F5344CB8AC3E}">
        <p14:creationId xmlns:p14="http://schemas.microsoft.com/office/powerpoint/2010/main" val="101791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76497" y="255247"/>
                <a:ext cx="8635441" cy="485582"/>
              </a:xfrm>
              <a:prstGeom prst="rect">
                <a:avLst/>
              </a:prstGeom>
            </p:spPr>
            <p:txBody>
              <a:bodyPr wrap="none">
                <a:spAutoFit/>
              </a:bodyPr>
              <a:lstStyle/>
              <a:p>
                <a:pPr algn="just">
                  <a:lnSpc>
                    <a:spcPct val="105000"/>
                  </a:lnSpc>
                  <a:spcAft>
                    <a:spcPts val="1000"/>
                  </a:spcAft>
                </a:pPr>
                <a:r>
                  <a:rPr lang="en-US" sz="2600" b="1" smtClean="0">
                    <a:solidFill>
                      <a:srgbClr val="C00000"/>
                    </a:solidFill>
                    <a:latin typeface="Times New Roman" panose="02020603050405020304" pitchFamily="18" charset="0"/>
                    <a:ea typeface="Calibri" panose="020F0502020204030204" pitchFamily="34" charset="0"/>
                  </a:rPr>
                  <a:t>III - HỆ SỐ GÓC CỦA ĐƯỜNG THẲNG Y = AX+B (A</a:t>
                </a:r>
                <a14:m>
                  <m:oMath xmlns:m="http://schemas.openxmlformats.org/officeDocument/2006/math">
                    <m:r>
                      <a:rPr lang="en-US" sz="2600" b="1" i="1">
                        <a:solidFill>
                          <a:srgbClr val="C00000"/>
                        </a:solidFill>
                        <a:latin typeface="Cambria Math" panose="02040503050406030204" pitchFamily="18" charset="0"/>
                        <a:ea typeface="Calibri" panose="020F0502020204030204" pitchFamily="34" charset="0"/>
                      </a:rPr>
                      <m:t>≠</m:t>
                    </m:r>
                  </m:oMath>
                </a14:m>
                <a:r>
                  <a:rPr lang="en-US" sz="2600" b="1">
                    <a:solidFill>
                      <a:srgbClr val="C00000"/>
                    </a:solidFill>
                    <a:latin typeface="Times New Roman" panose="02020603050405020304" pitchFamily="18" charset="0"/>
                    <a:ea typeface="Times New Roman" panose="02020603050405020304" pitchFamily="18" charset="0"/>
                  </a:rPr>
                  <a:t>0)</a:t>
                </a:r>
                <a:endParaRPr lang="en-US" sz="2600">
                  <a:solidFill>
                    <a:srgbClr val="C00000"/>
                  </a:solidFill>
                  <a:latin typeface="Times New Roman" panose="02020603050405020304" pitchFamily="18" charset="0"/>
                  <a:ea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76497" y="255247"/>
                <a:ext cx="8635441" cy="485582"/>
              </a:xfrm>
              <a:prstGeom prst="rect">
                <a:avLst/>
              </a:prstGeom>
              <a:blipFill>
                <a:blip r:embed="rId2"/>
                <a:stretch>
                  <a:fillRect l="-1271" t="-12500" r="-282"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76496" y="740558"/>
                <a:ext cx="7738016" cy="545599"/>
              </a:xfrm>
              <a:prstGeom prst="rect">
                <a:avLst/>
              </a:prstGeom>
            </p:spPr>
            <p:txBody>
              <a:bodyPr wrap="none">
                <a:spAutoFit/>
              </a:bodyPr>
              <a:lstStyle/>
              <a:p>
                <a:pPr algn="just">
                  <a:lnSpc>
                    <a:spcPct val="125000"/>
                  </a:lnSpc>
                  <a:spcAft>
                    <a:spcPts val="1000"/>
                  </a:spcAft>
                </a:pPr>
                <a:r>
                  <a:rPr lang="en-US" sz="2600" b="1" smtClean="0">
                    <a:solidFill>
                      <a:srgbClr val="C00000"/>
                    </a:solidFill>
                    <a:latin typeface="Times New Roman" panose="02020603050405020304" pitchFamily="18" charset="0"/>
                    <a:ea typeface="Calibri" panose="020F0502020204030204" pitchFamily="34" charset="0"/>
                  </a:rPr>
                  <a:t>1) Góc tạo bởi đường thẳng y=ax+b (a</a:t>
                </a:r>
                <a14:m>
                  <m:oMath xmlns:m="http://schemas.openxmlformats.org/officeDocument/2006/math">
                    <m:r>
                      <a:rPr lang="en-US" sz="2600" b="1" i="1">
                        <a:solidFill>
                          <a:srgbClr val="C00000"/>
                        </a:solidFill>
                        <a:latin typeface="Cambria Math" panose="02040503050406030204" pitchFamily="18" charset="0"/>
                        <a:ea typeface="Calibri" panose="020F0502020204030204" pitchFamily="34" charset="0"/>
                      </a:rPr>
                      <m:t>≠</m:t>
                    </m:r>
                  </m:oMath>
                </a14:m>
                <a:r>
                  <a:rPr lang="en-US" sz="2600" b="1">
                    <a:solidFill>
                      <a:srgbClr val="C00000"/>
                    </a:solidFill>
                    <a:latin typeface="Times New Roman" panose="02020603050405020304" pitchFamily="18" charset="0"/>
                    <a:ea typeface="Calibri" panose="020F0502020204030204" pitchFamily="34" charset="0"/>
                  </a:rPr>
                  <a:t>0) và trục Ox</a:t>
                </a:r>
                <a:endParaRPr lang="en-US" sz="2600">
                  <a:solidFill>
                    <a:srgbClr val="C00000"/>
                  </a:solidFill>
                  <a:latin typeface="Times New Roman" panose="02020603050405020304" pitchFamily="18" charset="0"/>
                  <a:ea typeface="Calibri" panose="020F050202020403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76496" y="740558"/>
                <a:ext cx="7738016" cy="545599"/>
              </a:xfrm>
              <a:prstGeom prst="rect">
                <a:avLst/>
              </a:prstGeom>
              <a:blipFill>
                <a:blip r:embed="rId3"/>
                <a:stretch>
                  <a:fillRect l="-1418" r="-315" b="-27778"/>
                </a:stretch>
              </a:blipFill>
            </p:spPr>
            <p:txBody>
              <a:bodyPr/>
              <a:lstStyle/>
              <a:p>
                <a:r>
                  <a:rPr lang="en-US">
                    <a:noFill/>
                  </a:rPr>
                  <a:t> </a:t>
                </a:r>
              </a:p>
            </p:txBody>
          </p:sp>
        </mc:Fallback>
      </mc:AlternateContent>
      <p:sp>
        <p:nvSpPr>
          <p:cNvPr id="6" name="Rectangle 5"/>
          <p:cNvSpPr/>
          <p:nvPr/>
        </p:nvSpPr>
        <p:spPr>
          <a:xfrm>
            <a:off x="576495" y="1286157"/>
            <a:ext cx="1770036" cy="545599"/>
          </a:xfrm>
          <a:prstGeom prst="rect">
            <a:avLst/>
          </a:prstGeom>
        </p:spPr>
        <p:txBody>
          <a:bodyPr wrap="none">
            <a:spAutoFit/>
          </a:bodyPr>
          <a:lstStyle/>
          <a:p>
            <a:pPr algn="just">
              <a:lnSpc>
                <a:spcPct val="125000"/>
              </a:lnSpc>
              <a:spcAft>
                <a:spcPts val="1000"/>
              </a:spcAft>
            </a:pPr>
            <a:r>
              <a:rPr lang="en-US" sz="2600" b="1">
                <a:latin typeface="Times New Roman" panose="02020603050405020304" pitchFamily="18" charset="0"/>
                <a:ea typeface="Calibri" panose="020F0502020204030204" pitchFamily="34" charset="0"/>
              </a:rPr>
              <a:t>Tổng quát:</a:t>
            </a:r>
            <a:endParaRPr lang="en-US" sz="260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576493" y="1762940"/>
                <a:ext cx="11193139" cy="3734356"/>
              </a:xfrm>
              <a:prstGeom prst="rect">
                <a:avLst/>
              </a:prstGeom>
            </p:spPr>
            <p:txBody>
              <a:bodyPr wrap="square">
                <a:spAutoFit/>
              </a:bodyPr>
              <a:lstStyle/>
              <a:p>
                <a:pPr algn="just">
                  <a:lnSpc>
                    <a:spcPct val="125000"/>
                  </a:lnSpc>
                  <a:spcAft>
                    <a:spcPts val="1000"/>
                  </a:spcAft>
                </a:pPr>
                <a:r>
                  <a:rPr lang="en-US" sz="2600" b="1" i="1">
                    <a:latin typeface="Times New Roman" panose="02020603050405020304" pitchFamily="18" charset="0"/>
                    <a:ea typeface="Calibri" panose="020F0502020204030204" pitchFamily="34" charset="0"/>
                  </a:rPr>
                  <a:t>Trong mptđ Oxy, cho đường </a:t>
                </a:r>
                <a:endParaRPr lang="en-US" sz="2600" b="1" i="1" smtClean="0">
                  <a:latin typeface="Times New Roman" panose="02020603050405020304" pitchFamily="18" charset="0"/>
                  <a:ea typeface="Calibri" panose="020F0502020204030204" pitchFamily="34" charset="0"/>
                </a:endParaRPr>
              </a:p>
              <a:p>
                <a:pPr algn="just">
                  <a:lnSpc>
                    <a:spcPct val="125000"/>
                  </a:lnSpc>
                  <a:spcAft>
                    <a:spcPts val="1000"/>
                  </a:spcAft>
                </a:pPr>
                <a:r>
                  <a:rPr lang="en-US" sz="2600" b="1" i="1" smtClean="0">
                    <a:latin typeface="Times New Roman" panose="02020603050405020304" pitchFamily="18" charset="0"/>
                    <a:ea typeface="Calibri" panose="020F0502020204030204" pitchFamily="34" charset="0"/>
                  </a:rPr>
                  <a:t>thẳng </a:t>
                </a:r>
                <a:r>
                  <a:rPr lang="en-US" sz="2600" b="1" i="1">
                    <a:latin typeface="Times New Roman" panose="02020603050405020304" pitchFamily="18" charset="0"/>
                    <a:ea typeface="Calibri" panose="020F0502020204030204" pitchFamily="34" charset="0"/>
                  </a:rPr>
                  <a:t>y=ax+b (a</a:t>
                </a:r>
                <a14:m>
                  <m:oMath xmlns:m="http://schemas.openxmlformats.org/officeDocument/2006/math">
                    <m:r>
                      <a:rPr lang="en-US" sz="2600" b="1" i="1">
                        <a:latin typeface="Cambria Math" panose="02040503050406030204" pitchFamily="18" charset="0"/>
                        <a:ea typeface="Calibri" panose="020F0502020204030204" pitchFamily="34" charset="0"/>
                      </a:rPr>
                      <m:t>≠</m:t>
                    </m:r>
                  </m:oMath>
                </a14:m>
                <a:r>
                  <a:rPr lang="en-US" sz="2600" b="1" i="1">
                    <a:latin typeface="Times New Roman" panose="02020603050405020304" pitchFamily="18" charset="0"/>
                    <a:ea typeface="Calibri" panose="020F0502020204030204" pitchFamily="34" charset="0"/>
                  </a:rPr>
                  <a:t>0). Gọi A là </a:t>
                </a:r>
                <a:endParaRPr lang="en-US" sz="2600" b="1" i="1" smtClean="0">
                  <a:latin typeface="Times New Roman" panose="02020603050405020304" pitchFamily="18" charset="0"/>
                  <a:ea typeface="Calibri" panose="020F0502020204030204" pitchFamily="34" charset="0"/>
                </a:endParaRPr>
              </a:p>
              <a:p>
                <a:pPr algn="just">
                  <a:lnSpc>
                    <a:spcPct val="125000"/>
                  </a:lnSpc>
                  <a:spcAft>
                    <a:spcPts val="1000"/>
                  </a:spcAft>
                </a:pPr>
                <a:r>
                  <a:rPr lang="en-US" sz="2600" b="1" i="1" smtClean="0">
                    <a:latin typeface="Times New Roman" panose="02020603050405020304" pitchFamily="18" charset="0"/>
                    <a:ea typeface="Calibri" panose="020F0502020204030204" pitchFamily="34" charset="0"/>
                  </a:rPr>
                  <a:t>giao </a:t>
                </a:r>
                <a:r>
                  <a:rPr lang="en-US" sz="2600" b="1" i="1">
                    <a:latin typeface="Times New Roman" panose="02020603050405020304" pitchFamily="18" charset="0"/>
                    <a:ea typeface="Calibri" panose="020F0502020204030204" pitchFamily="34" charset="0"/>
                  </a:rPr>
                  <a:t>điểm của y=ax+b (a</a:t>
                </a:r>
                <a14:m>
                  <m:oMath xmlns:m="http://schemas.openxmlformats.org/officeDocument/2006/math">
                    <m:r>
                      <a:rPr lang="en-US" sz="2600" b="1" i="1">
                        <a:latin typeface="Cambria Math" panose="02040503050406030204" pitchFamily="18" charset="0"/>
                        <a:ea typeface="Calibri" panose="020F0502020204030204" pitchFamily="34" charset="0"/>
                      </a:rPr>
                      <m:t>≠</m:t>
                    </m:r>
                  </m:oMath>
                </a14:m>
                <a:r>
                  <a:rPr lang="en-US" sz="2600" b="1" i="1">
                    <a:latin typeface="Times New Roman" panose="02020603050405020304" pitchFamily="18" charset="0"/>
                    <a:ea typeface="Calibri" panose="020F0502020204030204" pitchFamily="34" charset="0"/>
                  </a:rPr>
                  <a:t>0) </a:t>
                </a:r>
                <a:r>
                  <a:rPr lang="en-US" sz="2600" b="1" i="1" smtClean="0">
                    <a:latin typeface="Times New Roman" panose="02020603050405020304" pitchFamily="18" charset="0"/>
                    <a:ea typeface="Calibri" panose="020F0502020204030204" pitchFamily="34" charset="0"/>
                  </a:rPr>
                  <a:t>và</a:t>
                </a:r>
              </a:p>
              <a:p>
                <a:pPr algn="just">
                  <a:lnSpc>
                    <a:spcPct val="125000"/>
                  </a:lnSpc>
                  <a:spcAft>
                    <a:spcPts val="1000"/>
                  </a:spcAft>
                </a:pPr>
                <a:r>
                  <a:rPr lang="en-US" sz="2600" b="1" i="1" smtClean="0">
                    <a:latin typeface="Times New Roman" panose="02020603050405020304" pitchFamily="18" charset="0"/>
                    <a:ea typeface="Calibri" panose="020F0502020204030204" pitchFamily="34" charset="0"/>
                  </a:rPr>
                  <a:t> </a:t>
                </a:r>
                <a:r>
                  <a:rPr lang="en-US" sz="2600" b="1" i="1">
                    <a:latin typeface="Times New Roman" panose="02020603050405020304" pitchFamily="18" charset="0"/>
                    <a:ea typeface="Calibri" panose="020F0502020204030204" pitchFamily="34" charset="0"/>
                  </a:rPr>
                  <a:t>trục Ox, T là một điểm thuộc </a:t>
                </a:r>
                <a:endParaRPr lang="en-US" sz="2600" b="1" i="1" smtClean="0">
                  <a:latin typeface="Times New Roman" panose="02020603050405020304" pitchFamily="18" charset="0"/>
                  <a:ea typeface="Calibri" panose="020F0502020204030204" pitchFamily="34" charset="0"/>
                </a:endParaRPr>
              </a:p>
              <a:p>
                <a:pPr algn="just">
                  <a:lnSpc>
                    <a:spcPct val="125000"/>
                  </a:lnSpc>
                  <a:spcAft>
                    <a:spcPts val="1000"/>
                  </a:spcAft>
                </a:pPr>
                <a:r>
                  <a:rPr lang="en-US" sz="2600" b="1" i="1" smtClean="0">
                    <a:latin typeface="Times New Roman" panose="02020603050405020304" pitchFamily="18" charset="0"/>
                    <a:ea typeface="Calibri" panose="020F0502020204030204" pitchFamily="34" charset="0"/>
                  </a:rPr>
                  <a:t>đường </a:t>
                </a:r>
                <a:r>
                  <a:rPr lang="en-US" sz="2600" b="1" i="1">
                    <a:latin typeface="Times New Roman" panose="02020603050405020304" pitchFamily="18" charset="0"/>
                    <a:ea typeface="Calibri" panose="020F0502020204030204" pitchFamily="34" charset="0"/>
                  </a:rPr>
                  <a:t>thẳng y=ax+b (a</a:t>
                </a:r>
                <a14:m>
                  <m:oMath xmlns:m="http://schemas.openxmlformats.org/officeDocument/2006/math">
                    <m:r>
                      <a:rPr lang="en-US" sz="2600" b="1" i="1">
                        <a:latin typeface="Cambria Math" panose="02040503050406030204" pitchFamily="18" charset="0"/>
                        <a:ea typeface="Calibri" panose="020F0502020204030204" pitchFamily="34" charset="0"/>
                      </a:rPr>
                      <m:t>≠</m:t>
                    </m:r>
                  </m:oMath>
                </a14:m>
                <a:r>
                  <a:rPr lang="en-US" sz="2600" b="1" i="1">
                    <a:latin typeface="Times New Roman" panose="02020603050405020304" pitchFamily="18" charset="0"/>
                    <a:ea typeface="Calibri" panose="020F0502020204030204" pitchFamily="34" charset="0"/>
                  </a:rPr>
                  <a:t>0) và </a:t>
                </a:r>
                <a:endParaRPr lang="en-US" sz="2600" b="1" i="1" smtClean="0">
                  <a:latin typeface="Times New Roman" panose="02020603050405020304" pitchFamily="18" charset="0"/>
                  <a:ea typeface="Calibri" panose="020F0502020204030204" pitchFamily="34" charset="0"/>
                </a:endParaRPr>
              </a:p>
              <a:p>
                <a:pPr algn="just">
                  <a:lnSpc>
                    <a:spcPct val="125000"/>
                  </a:lnSpc>
                  <a:spcAft>
                    <a:spcPts val="1000"/>
                  </a:spcAft>
                </a:pPr>
                <a:r>
                  <a:rPr lang="en-US" sz="2600" b="1" i="1" smtClean="0">
                    <a:latin typeface="Times New Roman" panose="02020603050405020304" pitchFamily="18" charset="0"/>
                    <a:ea typeface="Calibri" panose="020F0502020204030204" pitchFamily="34" charset="0"/>
                  </a:rPr>
                  <a:t>có </a:t>
                </a:r>
                <a:r>
                  <a:rPr lang="en-US" sz="2600" b="1" i="1">
                    <a:latin typeface="Times New Roman" panose="02020603050405020304" pitchFamily="18" charset="0"/>
                    <a:ea typeface="Calibri" panose="020F0502020204030204" pitchFamily="34" charset="0"/>
                  </a:rPr>
                  <a:t>tung độ dương. </a:t>
                </a:r>
                <a:endParaRPr lang="en-US" sz="2600">
                  <a:latin typeface="Times New Roman" panose="02020603050405020304" pitchFamily="18" charset="0"/>
                  <a:ea typeface="Calibri" panose="020F050202020403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76493" y="1762940"/>
                <a:ext cx="11193139" cy="3734356"/>
              </a:xfrm>
              <a:prstGeom prst="rect">
                <a:avLst/>
              </a:prstGeom>
              <a:blipFill>
                <a:blip r:embed="rId4"/>
                <a:stretch>
                  <a:fillRect l="-980" b="-19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32802" y="5497296"/>
                <a:ext cx="11193140" cy="1092607"/>
              </a:xfrm>
              <a:prstGeom prst="rect">
                <a:avLst/>
              </a:prstGeom>
            </p:spPr>
            <p:txBody>
              <a:bodyPr wrap="square">
                <a:spAutoFit/>
              </a:bodyPr>
              <a:lstStyle/>
              <a:p>
                <a:pPr algn="just">
                  <a:lnSpc>
                    <a:spcPct val="125000"/>
                  </a:lnSpc>
                  <a:spcAft>
                    <a:spcPts val="1000"/>
                  </a:spcAft>
                </a:pPr>
                <a:r>
                  <a:rPr lang="en-US" sz="2600" b="1" i="1">
                    <a:latin typeface="Times New Roman" panose="02020603050405020304" pitchFamily="18" charset="0"/>
                    <a:ea typeface="Calibri" panose="020F0502020204030204" pitchFamily="34" charset="0"/>
                  </a:rPr>
                  <a:t>Góc α là góc tạo bởi hai </a:t>
                </a:r>
                <a:r>
                  <a:rPr lang="en-US" sz="2600" b="1" i="1" smtClean="0">
                    <a:latin typeface="Times New Roman" panose="02020603050405020304" pitchFamily="18" charset="0"/>
                    <a:ea typeface="Calibri" panose="020F0502020204030204" pitchFamily="34" charset="0"/>
                  </a:rPr>
                  <a:t>tia </a:t>
                </a:r>
                <a:r>
                  <a:rPr lang="en-US" sz="2600" b="1" i="1">
                    <a:latin typeface="Times New Roman" panose="02020603050405020304" pitchFamily="18" charset="0"/>
                    <a:ea typeface="Calibri" panose="020F0502020204030204" pitchFamily="34" charset="0"/>
                  </a:rPr>
                  <a:t>Ax và AT gọi là góc tạo bởi đường thẳng y=ax+b (a</a:t>
                </a:r>
                <a14:m>
                  <m:oMath xmlns:m="http://schemas.openxmlformats.org/officeDocument/2006/math">
                    <m:r>
                      <a:rPr lang="en-US" sz="2600" b="1" i="1">
                        <a:latin typeface="Cambria Math" panose="02040503050406030204" pitchFamily="18" charset="0"/>
                        <a:ea typeface="Calibri" panose="020F0502020204030204" pitchFamily="34" charset="0"/>
                      </a:rPr>
                      <m:t>≠</m:t>
                    </m:r>
                  </m:oMath>
                </a14:m>
                <a:r>
                  <a:rPr lang="en-US" sz="2600" b="1" i="1">
                    <a:latin typeface="Times New Roman" panose="02020603050405020304" pitchFamily="18" charset="0"/>
                    <a:ea typeface="Calibri" panose="020F0502020204030204" pitchFamily="34" charset="0"/>
                  </a:rPr>
                  <a:t>0) với trục Ox.</a:t>
                </a:r>
                <a:endParaRPr lang="en-US" sz="2600">
                  <a:latin typeface="Times New Roman" panose="02020603050405020304" pitchFamily="18" charset="0"/>
                  <a:ea typeface="Calibri" panose="020F050202020403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32802" y="5497296"/>
                <a:ext cx="11193140" cy="1092607"/>
              </a:xfrm>
              <a:prstGeom prst="rect">
                <a:avLst/>
              </a:prstGeom>
              <a:blipFill>
                <a:blip r:embed="rId5"/>
                <a:stretch>
                  <a:fillRect l="-980" r="-980" b="-8939"/>
                </a:stretch>
              </a:blipFill>
            </p:spPr>
            <p:txBody>
              <a:bodyPr/>
              <a:lstStyle/>
              <a:p>
                <a:r>
                  <a:rPr lang="en-US">
                    <a:noFill/>
                  </a:rPr>
                  <a:t> </a:t>
                </a:r>
              </a:p>
            </p:txBody>
          </p:sp>
        </mc:Fallback>
      </mc:AlternateContent>
      <p:pic>
        <p:nvPicPr>
          <p:cNvPr id="9" name="Picture 8"/>
          <p:cNvPicPr/>
          <p:nvPr/>
        </p:nvPicPr>
        <p:blipFill>
          <a:blip r:embed="rId6"/>
          <a:stretch>
            <a:fillRect/>
          </a:stretch>
        </p:blipFill>
        <p:spPr>
          <a:xfrm>
            <a:off x="5421086" y="1226140"/>
            <a:ext cx="6770914" cy="4247197"/>
          </a:xfrm>
          <a:prstGeom prst="rect">
            <a:avLst/>
          </a:prstGeom>
        </p:spPr>
      </p:pic>
    </p:spTree>
    <p:extLst>
      <p:ext uri="{BB962C8B-B14F-4D97-AF65-F5344CB8AC3E}">
        <p14:creationId xmlns:p14="http://schemas.microsoft.com/office/powerpoint/2010/main" val="24125080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5664" y="192189"/>
            <a:ext cx="1896673" cy="545599"/>
          </a:xfrm>
          <a:prstGeom prst="rect">
            <a:avLst/>
          </a:prstGeom>
        </p:spPr>
        <p:txBody>
          <a:bodyPr wrap="none">
            <a:spAutoFit/>
          </a:bodyPr>
          <a:lstStyle/>
          <a:p>
            <a:pPr algn="just">
              <a:lnSpc>
                <a:spcPct val="125000"/>
              </a:lnSpc>
              <a:spcAft>
                <a:spcPts val="1000"/>
              </a:spcAft>
            </a:pPr>
            <a:r>
              <a:rPr lang="en-US" sz="2600" b="1">
                <a:latin typeface="Times New Roman" panose="02020603050405020304" pitchFamily="18" charset="0"/>
                <a:ea typeface="Calibri" panose="020F0502020204030204" pitchFamily="34" charset="0"/>
              </a:rPr>
              <a:t>2) Hệ số góc</a:t>
            </a:r>
            <a:endParaRPr lang="en-US" sz="2600">
              <a:latin typeface="Times New Roman" panose="02020603050405020304" pitchFamily="18" charset="0"/>
              <a:ea typeface="Calibri" panose="020F0502020204030204" pitchFamily="34" charset="0"/>
            </a:endParaRPr>
          </a:p>
        </p:txBody>
      </p:sp>
      <p:pic>
        <p:nvPicPr>
          <p:cNvPr id="5" name="Picture 4"/>
          <p:cNvPicPr/>
          <p:nvPr/>
        </p:nvPicPr>
        <p:blipFill>
          <a:blip r:embed="rId2"/>
          <a:stretch>
            <a:fillRect/>
          </a:stretch>
        </p:blipFill>
        <p:spPr>
          <a:xfrm>
            <a:off x="575664" y="737787"/>
            <a:ext cx="560805" cy="463995"/>
          </a:xfrm>
          <a:prstGeom prst="rect">
            <a:avLst/>
          </a:prstGeom>
        </p:spPr>
      </p:pic>
      <p:sp>
        <p:nvSpPr>
          <p:cNvPr id="6" name="Rectangle 5"/>
          <p:cNvSpPr/>
          <p:nvPr/>
        </p:nvSpPr>
        <p:spPr>
          <a:xfrm>
            <a:off x="1136469" y="655478"/>
            <a:ext cx="11402976" cy="1173976"/>
          </a:xfrm>
          <a:prstGeom prst="rect">
            <a:avLst/>
          </a:prstGeom>
        </p:spPr>
        <p:txBody>
          <a:bodyPr wrap="square">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Hình 22a biểu diễn đồ thị các hàm số y = 0,5x+2; y = 2x+2. </a:t>
            </a:r>
            <a:endParaRPr lang="en-US" sz="2600" smtClean="0">
              <a:latin typeface="Times New Roman" panose="02020603050405020304" pitchFamily="18" charset="0"/>
              <a:ea typeface="Calibri" panose="020F0502020204030204" pitchFamily="34" charset="0"/>
            </a:endParaRPr>
          </a:p>
          <a:p>
            <a:pPr algn="just">
              <a:lnSpc>
                <a:spcPct val="125000"/>
              </a:lnSpc>
              <a:spcAft>
                <a:spcPts val="1000"/>
              </a:spcAft>
            </a:pPr>
            <a:r>
              <a:rPr lang="en-US" sz="2600" smtClean="0">
                <a:latin typeface="Times New Roman" panose="02020603050405020304" pitchFamily="18" charset="0"/>
                <a:ea typeface="Calibri" panose="020F0502020204030204" pitchFamily="34" charset="0"/>
              </a:rPr>
              <a:t>Hình </a:t>
            </a:r>
            <a:r>
              <a:rPr lang="en-US" sz="2600">
                <a:latin typeface="Times New Roman" panose="02020603050405020304" pitchFamily="18" charset="0"/>
                <a:ea typeface="Calibri" panose="020F0502020204030204" pitchFamily="34" charset="0"/>
              </a:rPr>
              <a:t>22b biểu diễn đồ thị các hàm số y = -0,5x+2; y = -2x+2</a:t>
            </a:r>
          </a:p>
        </p:txBody>
      </p:sp>
      <p:pic>
        <p:nvPicPr>
          <p:cNvPr id="7" name="Picture 6"/>
          <p:cNvPicPr/>
          <p:nvPr/>
        </p:nvPicPr>
        <p:blipFill>
          <a:blip r:embed="rId3"/>
          <a:stretch>
            <a:fillRect/>
          </a:stretch>
        </p:blipFill>
        <p:spPr>
          <a:xfrm>
            <a:off x="6126480" y="1829453"/>
            <a:ext cx="5826033" cy="4519095"/>
          </a:xfrm>
          <a:prstGeom prst="rect">
            <a:avLst/>
          </a:prstGeom>
        </p:spPr>
      </p:pic>
      <p:sp>
        <p:nvSpPr>
          <p:cNvPr id="8" name="Rectangle 7"/>
          <p:cNvSpPr/>
          <p:nvPr/>
        </p:nvSpPr>
        <p:spPr>
          <a:xfrm>
            <a:off x="368384" y="1737441"/>
            <a:ext cx="6096000" cy="2477601"/>
          </a:xfrm>
          <a:prstGeom prst="rect">
            <a:avLst/>
          </a:prstGeom>
        </p:spPr>
        <p:txBody>
          <a:bodyPr>
            <a:spAutoFit/>
          </a:bodyPr>
          <a:lstStyle/>
          <a:p>
            <a:pPr algn="just">
              <a:lnSpc>
                <a:spcPct val="125000"/>
              </a:lnSpc>
              <a:spcAft>
                <a:spcPts val="1000"/>
              </a:spcAft>
            </a:pPr>
            <a:r>
              <a:rPr lang="en-US" sz="2600" smtClean="0">
                <a:latin typeface="Times New Roman" panose="02020603050405020304" pitchFamily="18" charset="0"/>
                <a:ea typeface="Calibri" panose="020F0502020204030204" pitchFamily="34" charset="0"/>
              </a:rPr>
              <a:t>a) Quan </a:t>
            </a:r>
            <a:r>
              <a:rPr lang="en-US" sz="2600">
                <a:latin typeface="Times New Roman" panose="02020603050405020304" pitchFamily="18" charset="0"/>
                <a:ea typeface="Calibri" panose="020F0502020204030204" pitchFamily="34" charset="0"/>
              </a:rPr>
              <a:t>sát hình 22a, so sánh các </a:t>
            </a:r>
            <a:r>
              <a:rPr lang="en-US" sz="2600" smtClean="0">
                <a:latin typeface="Times New Roman" panose="02020603050405020304" pitchFamily="18" charset="0"/>
                <a:ea typeface="Calibri" panose="020F0502020204030204" pitchFamily="34" charset="0"/>
              </a:rPr>
              <a:t>góc </a:t>
            </a:r>
            <a:r>
              <a:rPr lang="en-US" sz="2600">
                <a:latin typeface="Times New Roman" panose="02020603050405020304" pitchFamily="18" charset="0"/>
                <a:ea typeface="Calibri" panose="020F0502020204030204" pitchFamily="34" charset="0"/>
              </a:rPr>
              <a:t>α ,</a:t>
            </a:r>
            <a:r>
              <a:rPr lang="en-US" sz="2600" smtClean="0">
                <a:latin typeface="Times New Roman" panose="02020603050405020304" pitchFamily="18" charset="0"/>
                <a:ea typeface="Calibri" panose="020F0502020204030204" pitchFamily="34" charset="0"/>
              </a:rPr>
              <a:t>β</a:t>
            </a:r>
          </a:p>
          <a:p>
            <a:pPr algn="just">
              <a:lnSpc>
                <a:spcPct val="125000"/>
              </a:lnSpc>
              <a:spcAft>
                <a:spcPts val="1000"/>
              </a:spcAft>
            </a:pPr>
            <a:r>
              <a:rPr lang="en-US" sz="2600" smtClean="0">
                <a:latin typeface="Times New Roman" panose="02020603050405020304" pitchFamily="18" charset="0"/>
                <a:ea typeface="Calibri" panose="020F0502020204030204" pitchFamily="34" charset="0"/>
              </a:rPr>
              <a:t> </a:t>
            </a:r>
            <a:r>
              <a:rPr lang="en-US" sz="2600">
                <a:latin typeface="Times New Roman" panose="02020603050405020304" pitchFamily="18" charset="0"/>
                <a:ea typeface="Calibri" panose="020F0502020204030204" pitchFamily="34" charset="0"/>
              </a:rPr>
              <a:t>và so sánh các giá trị </a:t>
            </a:r>
            <a:r>
              <a:rPr lang="en-US" sz="2600" smtClean="0">
                <a:latin typeface="Times New Roman" panose="02020603050405020304" pitchFamily="18" charset="0"/>
                <a:ea typeface="Calibri" panose="020F0502020204030204" pitchFamily="34" charset="0"/>
              </a:rPr>
              <a:t>tương  </a:t>
            </a:r>
            <a:r>
              <a:rPr lang="en-US" sz="2600">
                <a:latin typeface="Times New Roman" panose="02020603050405020304" pitchFamily="18" charset="0"/>
                <a:ea typeface="Calibri" panose="020F0502020204030204" pitchFamily="34" charset="0"/>
              </a:rPr>
              <a:t>ứng của </a:t>
            </a:r>
            <a:r>
              <a:rPr lang="en-US" sz="2600" smtClean="0">
                <a:latin typeface="Times New Roman" panose="02020603050405020304" pitchFamily="18" charset="0"/>
                <a:ea typeface="Calibri" panose="020F0502020204030204" pitchFamily="34" charset="0"/>
              </a:rPr>
              <a:t>hệ</a:t>
            </a:r>
          </a:p>
          <a:p>
            <a:pPr algn="just">
              <a:lnSpc>
                <a:spcPct val="125000"/>
              </a:lnSpc>
              <a:spcAft>
                <a:spcPts val="1000"/>
              </a:spcAft>
            </a:pPr>
            <a:r>
              <a:rPr lang="en-US" sz="2600" smtClean="0">
                <a:latin typeface="Times New Roman" panose="02020603050405020304" pitchFamily="18" charset="0"/>
                <a:ea typeface="Calibri" panose="020F0502020204030204" pitchFamily="34" charset="0"/>
              </a:rPr>
              <a:t> </a:t>
            </a:r>
            <a:r>
              <a:rPr lang="en-US" sz="2600">
                <a:latin typeface="Times New Roman" panose="02020603050405020304" pitchFamily="18" charset="0"/>
                <a:ea typeface="Calibri" panose="020F0502020204030204" pitchFamily="34" charset="0"/>
              </a:rPr>
              <a:t>số của x trong các </a:t>
            </a:r>
            <a:r>
              <a:rPr lang="en-US" sz="2600" smtClean="0">
                <a:latin typeface="Times New Roman" panose="02020603050405020304" pitchFamily="18" charset="0"/>
                <a:ea typeface="Calibri" panose="020F0502020204030204" pitchFamily="34" charset="0"/>
              </a:rPr>
              <a:t>hàm </a:t>
            </a:r>
            <a:r>
              <a:rPr lang="en-US" sz="2600">
                <a:latin typeface="Times New Roman" panose="02020603050405020304" pitchFamily="18" charset="0"/>
                <a:ea typeface="Calibri" panose="020F0502020204030204" pitchFamily="34" charset="0"/>
              </a:rPr>
              <a:t>số bậc nhất </a:t>
            </a:r>
            <a:r>
              <a:rPr lang="en-US" sz="2600" smtClean="0">
                <a:latin typeface="Times New Roman" panose="02020603050405020304" pitchFamily="18" charset="0"/>
                <a:ea typeface="Calibri" panose="020F0502020204030204" pitchFamily="34" charset="0"/>
              </a:rPr>
              <a:t>rồi</a:t>
            </a:r>
          </a:p>
          <a:p>
            <a:pPr algn="just">
              <a:lnSpc>
                <a:spcPct val="125000"/>
              </a:lnSpc>
              <a:spcAft>
                <a:spcPts val="1000"/>
              </a:spcAft>
            </a:pPr>
            <a:r>
              <a:rPr lang="en-US" sz="2600" smtClean="0">
                <a:latin typeface="Times New Roman" panose="02020603050405020304" pitchFamily="18" charset="0"/>
                <a:ea typeface="Calibri" panose="020F0502020204030204" pitchFamily="34" charset="0"/>
              </a:rPr>
              <a:t> </a:t>
            </a:r>
            <a:r>
              <a:rPr lang="en-US" sz="2600">
                <a:latin typeface="Times New Roman" panose="02020603050405020304" pitchFamily="18" charset="0"/>
                <a:ea typeface="Calibri" panose="020F0502020204030204" pitchFamily="34" charset="0"/>
              </a:rPr>
              <a:t>rút ra nhận xét.</a:t>
            </a:r>
          </a:p>
        </p:txBody>
      </p:sp>
      <p:sp>
        <p:nvSpPr>
          <p:cNvPr id="9" name="Rectangle 8"/>
          <p:cNvSpPr/>
          <p:nvPr/>
        </p:nvSpPr>
        <p:spPr>
          <a:xfrm>
            <a:off x="199432" y="4215042"/>
            <a:ext cx="6096000" cy="2477601"/>
          </a:xfrm>
          <a:prstGeom prst="rect">
            <a:avLst/>
          </a:prstGeom>
        </p:spPr>
        <p:txBody>
          <a:bodyPr>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b) Quan sát hình 22a, so sánh các </a:t>
            </a:r>
            <a:r>
              <a:rPr lang="en-US" sz="2600" smtClean="0">
                <a:latin typeface="Times New Roman" panose="02020603050405020304" pitchFamily="18" charset="0"/>
                <a:ea typeface="Calibri" panose="020F0502020204030204" pitchFamily="34" charset="0"/>
              </a:rPr>
              <a:t>góc </a:t>
            </a:r>
            <a:r>
              <a:rPr lang="en-US" sz="2600">
                <a:latin typeface="Times New Roman" panose="02020603050405020304" pitchFamily="18" charset="0"/>
                <a:ea typeface="Calibri" panose="020F0502020204030204" pitchFamily="34" charset="0"/>
              </a:rPr>
              <a:t>α</a:t>
            </a:r>
            <a:r>
              <a:rPr lang="en-US" sz="2600" smtClean="0">
                <a:latin typeface="Times New Roman" panose="02020603050405020304" pitchFamily="18" charset="0"/>
                <a:ea typeface="Calibri" panose="020F0502020204030204" pitchFamily="34" charset="0"/>
              </a:rPr>
              <a:t>’, </a:t>
            </a:r>
          </a:p>
          <a:p>
            <a:pPr algn="just">
              <a:lnSpc>
                <a:spcPct val="125000"/>
              </a:lnSpc>
              <a:spcAft>
                <a:spcPts val="1000"/>
              </a:spcAft>
            </a:pPr>
            <a:r>
              <a:rPr lang="en-US" sz="2600" smtClean="0">
                <a:latin typeface="Times New Roman" panose="02020603050405020304" pitchFamily="18" charset="0"/>
                <a:ea typeface="Calibri" panose="020F0502020204030204" pitchFamily="34" charset="0"/>
              </a:rPr>
              <a:t>β</a:t>
            </a:r>
            <a:r>
              <a:rPr lang="en-US" sz="2600">
                <a:latin typeface="Times New Roman" panose="02020603050405020304" pitchFamily="18" charset="0"/>
                <a:ea typeface="Calibri" panose="020F0502020204030204" pitchFamily="34" charset="0"/>
              </a:rPr>
              <a:t>’ và so sánh các giá trị </a:t>
            </a:r>
            <a:r>
              <a:rPr lang="en-US" sz="2600" smtClean="0">
                <a:latin typeface="Times New Roman" panose="02020603050405020304" pitchFamily="18" charset="0"/>
                <a:ea typeface="Calibri" panose="020F0502020204030204" pitchFamily="34" charset="0"/>
              </a:rPr>
              <a:t>tương </a:t>
            </a:r>
            <a:r>
              <a:rPr lang="en-US" sz="2600">
                <a:latin typeface="Times New Roman" panose="02020603050405020304" pitchFamily="18" charset="0"/>
                <a:ea typeface="Calibri" panose="020F0502020204030204" pitchFamily="34" charset="0"/>
              </a:rPr>
              <a:t>ứng của hệ </a:t>
            </a:r>
            <a:endParaRPr lang="en-US" sz="2600" smtClean="0">
              <a:latin typeface="Times New Roman" panose="02020603050405020304" pitchFamily="18" charset="0"/>
              <a:ea typeface="Calibri" panose="020F0502020204030204" pitchFamily="34" charset="0"/>
            </a:endParaRPr>
          </a:p>
          <a:p>
            <a:pPr algn="just">
              <a:lnSpc>
                <a:spcPct val="125000"/>
              </a:lnSpc>
              <a:spcAft>
                <a:spcPts val="1000"/>
              </a:spcAft>
            </a:pPr>
            <a:r>
              <a:rPr lang="en-US" sz="2600" smtClean="0">
                <a:latin typeface="Times New Roman" panose="02020603050405020304" pitchFamily="18" charset="0"/>
                <a:ea typeface="Calibri" panose="020F0502020204030204" pitchFamily="34" charset="0"/>
              </a:rPr>
              <a:t>số </a:t>
            </a:r>
            <a:r>
              <a:rPr lang="en-US" sz="2600">
                <a:latin typeface="Times New Roman" panose="02020603050405020304" pitchFamily="18" charset="0"/>
                <a:ea typeface="Calibri" panose="020F0502020204030204" pitchFamily="34" charset="0"/>
              </a:rPr>
              <a:t>của x trong </a:t>
            </a:r>
            <a:r>
              <a:rPr lang="en-US" sz="2600" smtClean="0">
                <a:latin typeface="Times New Roman" panose="02020603050405020304" pitchFamily="18" charset="0"/>
                <a:ea typeface="Calibri" panose="020F0502020204030204" pitchFamily="34" charset="0"/>
              </a:rPr>
              <a:t>các </a:t>
            </a:r>
            <a:r>
              <a:rPr lang="en-US" sz="2600">
                <a:latin typeface="Times New Roman" panose="02020603050405020304" pitchFamily="18" charset="0"/>
                <a:ea typeface="Calibri" panose="020F0502020204030204" pitchFamily="34" charset="0"/>
              </a:rPr>
              <a:t>hàm số bậc nhất rồi </a:t>
            </a:r>
            <a:r>
              <a:rPr lang="en-US" sz="2600" smtClean="0">
                <a:latin typeface="Times New Roman" panose="02020603050405020304" pitchFamily="18" charset="0"/>
                <a:ea typeface="Calibri" panose="020F0502020204030204" pitchFamily="34" charset="0"/>
              </a:rPr>
              <a:t>rút</a:t>
            </a:r>
          </a:p>
          <a:p>
            <a:pPr algn="just">
              <a:lnSpc>
                <a:spcPct val="125000"/>
              </a:lnSpc>
              <a:spcAft>
                <a:spcPts val="1000"/>
              </a:spcAft>
            </a:pPr>
            <a:r>
              <a:rPr lang="en-US" sz="2600" smtClean="0">
                <a:latin typeface="Times New Roman" panose="02020603050405020304" pitchFamily="18" charset="0"/>
                <a:ea typeface="Calibri" panose="020F0502020204030204" pitchFamily="34" charset="0"/>
              </a:rPr>
              <a:t> </a:t>
            </a:r>
            <a:r>
              <a:rPr lang="en-US" sz="2600">
                <a:latin typeface="Times New Roman" panose="02020603050405020304" pitchFamily="18" charset="0"/>
                <a:ea typeface="Calibri" panose="020F0502020204030204" pitchFamily="34" charset="0"/>
              </a:rPr>
              <a:t>ra nhận xét.</a:t>
            </a:r>
          </a:p>
        </p:txBody>
      </p:sp>
      <p:sp>
        <p:nvSpPr>
          <p:cNvPr id="10" name="Rectangle 9"/>
          <p:cNvSpPr/>
          <p:nvPr/>
        </p:nvSpPr>
        <p:spPr>
          <a:xfrm>
            <a:off x="368384" y="1737440"/>
            <a:ext cx="6096000" cy="1220847"/>
          </a:xfrm>
          <a:prstGeom prst="rect">
            <a:avLst/>
          </a:prstGeom>
        </p:spPr>
        <p:txBody>
          <a:bodyPr>
            <a:spAutoFit/>
          </a:bodyPr>
          <a:lstStyle/>
          <a:p>
            <a:pPr marL="514350" indent="-514350" algn="just">
              <a:lnSpc>
                <a:spcPct val="125000"/>
              </a:lnSpc>
              <a:spcAft>
                <a:spcPts val="1000"/>
              </a:spcAft>
              <a:buAutoNum type="alphaLcParenR"/>
            </a:pPr>
            <a:r>
              <a:rPr lang="en-US" sz="2600" smtClean="0">
                <a:solidFill>
                  <a:srgbClr val="C00000"/>
                </a:solidFill>
                <a:latin typeface="Times New Roman" panose="02020603050405020304" pitchFamily="18" charset="0"/>
                <a:ea typeface="Calibri" panose="020F0502020204030204" pitchFamily="34" charset="0"/>
              </a:rPr>
              <a:t>Góc</a:t>
            </a:r>
            <a:r>
              <a:rPr lang="en-US" sz="2600">
                <a:solidFill>
                  <a:srgbClr val="C00000"/>
                </a:solidFill>
                <a:latin typeface="Times New Roman" panose="02020603050405020304" pitchFamily="18" charset="0"/>
                <a:ea typeface="Calibri" panose="020F0502020204030204" pitchFamily="34" charset="0"/>
              </a:rPr>
              <a:t>: α &lt; </a:t>
            </a:r>
            <a:r>
              <a:rPr lang="en-US" sz="2600" smtClean="0">
                <a:solidFill>
                  <a:srgbClr val="C00000"/>
                </a:solidFill>
                <a:latin typeface="Times New Roman" panose="02020603050405020304" pitchFamily="18" charset="0"/>
                <a:ea typeface="Calibri" panose="020F0502020204030204" pitchFamily="34" charset="0"/>
              </a:rPr>
              <a:t>β&lt;0. </a:t>
            </a:r>
          </a:p>
          <a:p>
            <a:pPr algn="just">
              <a:lnSpc>
                <a:spcPct val="125000"/>
              </a:lnSpc>
              <a:spcAft>
                <a:spcPts val="1000"/>
              </a:spcAft>
            </a:pPr>
            <a:r>
              <a:rPr lang="en-US" sz="2600" smtClean="0">
                <a:solidFill>
                  <a:srgbClr val="C00000"/>
                </a:solidFill>
                <a:latin typeface="Times New Roman" panose="02020603050405020304" pitchFamily="18" charset="0"/>
                <a:ea typeface="Calibri" panose="020F0502020204030204" pitchFamily="34" charset="0"/>
              </a:rPr>
              <a:t>Hệ </a:t>
            </a:r>
            <a:r>
              <a:rPr lang="en-US" sz="2600">
                <a:solidFill>
                  <a:srgbClr val="C00000"/>
                </a:solidFill>
                <a:latin typeface="Times New Roman" panose="02020603050405020304" pitchFamily="18" charset="0"/>
                <a:ea typeface="Calibri" panose="020F0502020204030204" pitchFamily="34" charset="0"/>
              </a:rPr>
              <a:t>số a tương ứng với góc: 0,5 &lt;</a:t>
            </a:r>
            <a:r>
              <a:rPr lang="en-US" sz="2600" smtClean="0">
                <a:solidFill>
                  <a:srgbClr val="C00000"/>
                </a:solidFill>
                <a:latin typeface="Times New Roman" panose="02020603050405020304" pitchFamily="18" charset="0"/>
                <a:ea typeface="Calibri" panose="020F0502020204030204" pitchFamily="34" charset="0"/>
              </a:rPr>
              <a:t>2</a:t>
            </a:r>
            <a:endParaRPr lang="en-US" sz="2600">
              <a:solidFill>
                <a:srgbClr val="C00000"/>
              </a:solidFill>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371009" y="2958287"/>
                <a:ext cx="6386841" cy="1420902"/>
              </a:xfrm>
              <a:prstGeom prst="rect">
                <a:avLst/>
              </a:prstGeom>
            </p:spPr>
            <p:txBody>
              <a:bodyPr wrap="square">
                <a:spAutoFit/>
              </a:bodyPr>
              <a:lstStyle/>
              <a:p>
                <a:pPr>
                  <a:spcAft>
                    <a:spcPts val="1000"/>
                  </a:spcAft>
                </a:pPr>
                <a:r>
                  <a:rPr lang="en-US" sz="2600" b="1" i="1" smtClean="0">
                    <a:solidFill>
                      <a:srgbClr val="C00000"/>
                    </a:solidFill>
                    <a:latin typeface="Times New Roman" panose="02020603050405020304" pitchFamily="18" charset="0"/>
                    <a:ea typeface="Calibri" panose="020F0502020204030204" pitchFamily="34" charset="0"/>
                  </a:rPr>
                  <a:t>Nhận xét: Hệ số a &gt;0. Góc tạo bởiđường thẳng y=ax+b (a</a:t>
                </a:r>
                <a14:m>
                  <m:oMath xmlns:m="http://schemas.openxmlformats.org/officeDocument/2006/math">
                    <m:r>
                      <a:rPr lang="en-US" sz="2600" b="1" i="1">
                        <a:solidFill>
                          <a:srgbClr val="C00000"/>
                        </a:solidFill>
                        <a:latin typeface="Cambria Math" panose="02040503050406030204" pitchFamily="18" charset="0"/>
                        <a:ea typeface="Calibri" panose="020F0502020204030204" pitchFamily="34" charset="0"/>
                      </a:rPr>
                      <m:t>≠</m:t>
                    </m:r>
                  </m:oMath>
                </a14:m>
                <a:r>
                  <a:rPr lang="en-US" sz="2600" b="1" i="1">
                    <a:solidFill>
                      <a:srgbClr val="C00000"/>
                    </a:solidFill>
                    <a:latin typeface="Times New Roman" panose="02020603050405020304" pitchFamily="18" charset="0"/>
                    <a:ea typeface="Calibri" panose="020F0502020204030204" pitchFamily="34" charset="0"/>
                  </a:rPr>
                  <a:t>0) với </a:t>
                </a:r>
                <a:r>
                  <a:rPr lang="en-US" sz="2600" b="1" i="1" smtClean="0">
                    <a:solidFill>
                      <a:srgbClr val="C00000"/>
                    </a:solidFill>
                    <a:latin typeface="Times New Roman" panose="02020603050405020304" pitchFamily="18" charset="0"/>
                    <a:ea typeface="Calibri" panose="020F0502020204030204" pitchFamily="34" charset="0"/>
                  </a:rPr>
                  <a:t>Ox là góc </a:t>
                </a:r>
                <a:r>
                  <a:rPr lang="en-US" sz="2600" b="1" i="1">
                    <a:solidFill>
                      <a:srgbClr val="C00000"/>
                    </a:solidFill>
                    <a:latin typeface="Times New Roman" panose="02020603050405020304" pitchFamily="18" charset="0"/>
                    <a:ea typeface="Calibri" panose="020F0502020204030204" pitchFamily="34" charset="0"/>
                  </a:rPr>
                  <a:t>nhọn. </a:t>
                </a:r>
                <a:endParaRPr lang="en-US" sz="2600" b="1" i="1" smtClean="0">
                  <a:solidFill>
                    <a:srgbClr val="C00000"/>
                  </a:solidFill>
                  <a:latin typeface="Times New Roman" panose="02020603050405020304" pitchFamily="18" charset="0"/>
                  <a:ea typeface="Calibri" panose="020F0502020204030204" pitchFamily="34" charset="0"/>
                </a:endParaRPr>
              </a:p>
              <a:p>
                <a:pPr>
                  <a:spcAft>
                    <a:spcPts val="1000"/>
                  </a:spcAft>
                </a:pPr>
                <a:r>
                  <a:rPr lang="en-US" sz="2600" b="1" i="1" smtClean="0">
                    <a:solidFill>
                      <a:srgbClr val="C00000"/>
                    </a:solidFill>
                    <a:latin typeface="Times New Roman" panose="02020603050405020304" pitchFamily="18" charset="0"/>
                    <a:ea typeface="Calibri" panose="020F0502020204030204" pitchFamily="34" charset="0"/>
                  </a:rPr>
                  <a:t>Hệ </a:t>
                </a:r>
                <a:r>
                  <a:rPr lang="en-US" sz="2600" b="1" i="1">
                    <a:solidFill>
                      <a:srgbClr val="C00000"/>
                    </a:solidFill>
                    <a:latin typeface="Times New Roman" panose="02020603050405020304" pitchFamily="18" charset="0"/>
                    <a:ea typeface="Calibri" panose="020F0502020204030204" pitchFamily="34" charset="0"/>
                  </a:rPr>
                  <a:t>số a càng lớn </a:t>
                </a:r>
                <a:r>
                  <a:rPr lang="en-US" sz="2600" b="1" i="1" smtClean="0">
                    <a:solidFill>
                      <a:srgbClr val="C00000"/>
                    </a:solidFill>
                    <a:latin typeface="Times New Roman" panose="02020603050405020304" pitchFamily="18" charset="0"/>
                    <a:ea typeface="Calibri" panose="020F0502020204030204" pitchFamily="34" charset="0"/>
                  </a:rPr>
                  <a:t>thì </a:t>
                </a:r>
                <a:r>
                  <a:rPr lang="en-US" sz="2600" b="1" i="1">
                    <a:solidFill>
                      <a:srgbClr val="C00000"/>
                    </a:solidFill>
                    <a:latin typeface="Times New Roman" panose="02020603050405020304" pitchFamily="18" charset="0"/>
                    <a:ea typeface="Calibri" panose="020F0502020204030204" pitchFamily="34" charset="0"/>
                  </a:rPr>
                  <a:t>góc càng lớn.</a:t>
                </a:r>
                <a:endParaRPr lang="en-US" sz="2600">
                  <a:solidFill>
                    <a:srgbClr val="C00000"/>
                  </a:solidFill>
                  <a:latin typeface="Times New Roman" panose="02020603050405020304" pitchFamily="18" charset="0"/>
                  <a:ea typeface="Calibri" panose="020F050202020403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71009" y="2958287"/>
                <a:ext cx="6386841" cy="1420902"/>
              </a:xfrm>
              <a:prstGeom prst="rect">
                <a:avLst/>
              </a:prstGeom>
              <a:blipFill>
                <a:blip r:embed="rId4"/>
                <a:stretch>
                  <a:fillRect l="-1718" t="-3863" b="-10300"/>
                </a:stretch>
              </a:blipFill>
            </p:spPr>
            <p:txBody>
              <a:bodyPr/>
              <a:lstStyle/>
              <a:p>
                <a:r>
                  <a:rPr lang="en-US">
                    <a:noFill/>
                  </a:rPr>
                  <a:t> </a:t>
                </a:r>
              </a:p>
            </p:txBody>
          </p:sp>
        </mc:Fallback>
      </mc:AlternateContent>
      <p:sp>
        <p:nvSpPr>
          <p:cNvPr id="12" name="Rectangle 11"/>
          <p:cNvSpPr/>
          <p:nvPr/>
        </p:nvSpPr>
        <p:spPr>
          <a:xfrm>
            <a:off x="195638" y="4222287"/>
            <a:ext cx="6096000" cy="1220847"/>
          </a:xfrm>
          <a:prstGeom prst="rect">
            <a:avLst/>
          </a:prstGeom>
        </p:spPr>
        <p:txBody>
          <a:bodyPr>
            <a:spAutoFit/>
          </a:bodyPr>
          <a:lstStyle/>
          <a:p>
            <a:pPr algn="just">
              <a:lnSpc>
                <a:spcPct val="125000"/>
              </a:lnSpc>
              <a:spcAft>
                <a:spcPts val="1000"/>
              </a:spcAft>
            </a:pPr>
            <a:r>
              <a:rPr lang="en-US" sz="2600">
                <a:solidFill>
                  <a:srgbClr val="C00000"/>
                </a:solidFill>
                <a:latin typeface="Times New Roman" panose="02020603050405020304" pitchFamily="18" charset="0"/>
                <a:ea typeface="Calibri" panose="020F0502020204030204" pitchFamily="34" charset="0"/>
              </a:rPr>
              <a:t>b) Góc: 90</a:t>
            </a:r>
            <a:r>
              <a:rPr lang="en-US" sz="2600" baseline="30000">
                <a:solidFill>
                  <a:srgbClr val="C00000"/>
                </a:solidFill>
                <a:latin typeface="Times New Roman" panose="02020603050405020304" pitchFamily="18" charset="0"/>
                <a:ea typeface="Calibri" panose="020F0502020204030204" pitchFamily="34" charset="0"/>
              </a:rPr>
              <a:t>0</a:t>
            </a:r>
            <a:r>
              <a:rPr lang="en-US" sz="2600">
                <a:solidFill>
                  <a:srgbClr val="C00000"/>
                </a:solidFill>
                <a:latin typeface="Times New Roman" panose="02020603050405020304" pitchFamily="18" charset="0"/>
                <a:ea typeface="Calibri" panose="020F0502020204030204" pitchFamily="34" charset="0"/>
              </a:rPr>
              <a:t>&lt;α’&lt;β’&lt;180</a:t>
            </a:r>
            <a:r>
              <a:rPr lang="en-US" sz="2600" baseline="30000">
                <a:solidFill>
                  <a:srgbClr val="C00000"/>
                </a:solidFill>
                <a:latin typeface="Times New Roman" panose="02020603050405020304" pitchFamily="18" charset="0"/>
                <a:ea typeface="Calibri" panose="020F0502020204030204" pitchFamily="34" charset="0"/>
              </a:rPr>
              <a:t>0</a:t>
            </a:r>
            <a:endParaRPr lang="en-US" sz="2600">
              <a:solidFill>
                <a:srgbClr val="C00000"/>
              </a:solidFill>
              <a:latin typeface="Times New Roman" panose="02020603050405020304" pitchFamily="18" charset="0"/>
              <a:ea typeface="Calibri" panose="020F0502020204030204" pitchFamily="34" charset="0"/>
            </a:endParaRPr>
          </a:p>
          <a:p>
            <a:pPr algn="just">
              <a:lnSpc>
                <a:spcPct val="125000"/>
              </a:lnSpc>
              <a:spcAft>
                <a:spcPts val="1000"/>
              </a:spcAft>
            </a:pPr>
            <a:r>
              <a:rPr lang="en-US" sz="2600">
                <a:solidFill>
                  <a:srgbClr val="C00000"/>
                </a:solidFill>
                <a:latin typeface="Times New Roman" panose="02020603050405020304" pitchFamily="18" charset="0"/>
                <a:ea typeface="Calibri" panose="020F0502020204030204" pitchFamily="34" charset="0"/>
              </a:rPr>
              <a:t>Hệ số a tương ứng với góc: -2&lt;-0,5</a:t>
            </a:r>
          </a:p>
        </p:txBody>
      </p:sp>
      <mc:AlternateContent xmlns:mc="http://schemas.openxmlformats.org/markup-compatibility/2006" xmlns:a14="http://schemas.microsoft.com/office/drawing/2010/main">
        <mc:Choice Requires="a14">
          <p:sp>
            <p:nvSpPr>
              <p:cNvPr id="13" name="Rectangle 12"/>
              <p:cNvSpPr/>
              <p:nvPr/>
            </p:nvSpPr>
            <p:spPr>
              <a:xfrm>
                <a:off x="151567" y="5427988"/>
                <a:ext cx="10775962" cy="1220847"/>
              </a:xfrm>
              <a:prstGeom prst="rect">
                <a:avLst/>
              </a:prstGeom>
            </p:spPr>
            <p:txBody>
              <a:bodyPr wrap="square">
                <a:spAutoFit/>
              </a:bodyPr>
              <a:lstStyle/>
              <a:p>
                <a:pPr algn="just">
                  <a:lnSpc>
                    <a:spcPct val="125000"/>
                  </a:lnSpc>
                  <a:spcAft>
                    <a:spcPts val="1000"/>
                  </a:spcAft>
                </a:pPr>
                <a:r>
                  <a:rPr lang="en-US" sz="2600" b="1" i="1" smtClean="0">
                    <a:solidFill>
                      <a:srgbClr val="C00000"/>
                    </a:solidFill>
                    <a:latin typeface="Times New Roman" panose="02020603050405020304" pitchFamily="18" charset="0"/>
                    <a:ea typeface="Calibri" panose="020F0502020204030204" pitchFamily="34" charset="0"/>
                  </a:rPr>
                  <a:t>Nhận xét: Hệ số a &lt;0. Góc tạo bởi đường </a:t>
                </a:r>
              </a:p>
              <a:p>
                <a:pPr algn="just">
                  <a:lnSpc>
                    <a:spcPct val="125000"/>
                  </a:lnSpc>
                  <a:spcAft>
                    <a:spcPts val="1000"/>
                  </a:spcAft>
                </a:pPr>
                <a:r>
                  <a:rPr lang="en-US" sz="2600" b="1" i="1" smtClean="0">
                    <a:solidFill>
                      <a:srgbClr val="C00000"/>
                    </a:solidFill>
                    <a:latin typeface="Times New Roman" panose="02020603050405020304" pitchFamily="18" charset="0"/>
                    <a:ea typeface="Calibri" panose="020F0502020204030204" pitchFamily="34" charset="0"/>
                  </a:rPr>
                  <a:t>thẳng y=ax+b (a</a:t>
                </a:r>
                <a14:m>
                  <m:oMath xmlns:m="http://schemas.openxmlformats.org/officeDocument/2006/math">
                    <m:r>
                      <a:rPr lang="en-US" sz="2600" b="1" i="1">
                        <a:solidFill>
                          <a:srgbClr val="C00000"/>
                        </a:solidFill>
                        <a:latin typeface="Cambria Math" panose="02040503050406030204" pitchFamily="18" charset="0"/>
                        <a:ea typeface="Calibri" panose="020F0502020204030204" pitchFamily="34" charset="0"/>
                      </a:rPr>
                      <m:t>≠</m:t>
                    </m:r>
                  </m:oMath>
                </a14:m>
                <a:r>
                  <a:rPr lang="en-US" sz="2600" b="1" i="1">
                    <a:solidFill>
                      <a:srgbClr val="C00000"/>
                    </a:solidFill>
                    <a:latin typeface="Times New Roman" panose="02020603050405020304" pitchFamily="18" charset="0"/>
                    <a:ea typeface="Calibri" panose="020F0502020204030204" pitchFamily="34" charset="0"/>
                  </a:rPr>
                  <a:t>0)  với Ox là góc tù. </a:t>
                </a:r>
                <a:r>
                  <a:rPr lang="en-US" sz="2600" b="1" i="1" smtClean="0">
                    <a:solidFill>
                      <a:srgbClr val="C00000"/>
                    </a:solidFill>
                    <a:latin typeface="Times New Roman" panose="02020603050405020304" pitchFamily="18" charset="0"/>
                    <a:ea typeface="Calibri" panose="020F0502020204030204" pitchFamily="34" charset="0"/>
                  </a:rPr>
                  <a:t>Hệ </a:t>
                </a:r>
                <a:r>
                  <a:rPr lang="en-US" sz="2600" b="1" i="1">
                    <a:solidFill>
                      <a:srgbClr val="C00000"/>
                    </a:solidFill>
                    <a:latin typeface="Times New Roman" panose="02020603050405020304" pitchFamily="18" charset="0"/>
                    <a:ea typeface="Calibri" panose="020F0502020204030204" pitchFamily="34" charset="0"/>
                  </a:rPr>
                  <a:t>số a càng lớn thì góc càng lớn.</a:t>
                </a:r>
                <a:endParaRPr lang="en-US" sz="2600">
                  <a:solidFill>
                    <a:srgbClr val="C00000"/>
                  </a:solidFill>
                  <a:latin typeface="Times New Roman" panose="02020603050405020304" pitchFamily="18" charset="0"/>
                  <a:ea typeface="Calibri" panose="020F050202020403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51567" y="5427988"/>
                <a:ext cx="10775962" cy="1220847"/>
              </a:xfrm>
              <a:prstGeom prst="rect">
                <a:avLst/>
              </a:prstGeom>
              <a:blipFill>
                <a:blip r:embed="rId5"/>
                <a:stretch>
                  <a:fillRect l="-1018" b="-7960"/>
                </a:stretch>
              </a:blipFill>
            </p:spPr>
            <p:txBody>
              <a:bodyPr/>
              <a:lstStyle/>
              <a:p>
                <a:r>
                  <a:rPr lang="en-US">
                    <a:noFill/>
                  </a:rPr>
                  <a:t> </a:t>
                </a:r>
              </a:p>
            </p:txBody>
          </p:sp>
        </mc:Fallback>
      </mc:AlternateContent>
    </p:spTree>
    <p:extLst>
      <p:ext uri="{BB962C8B-B14F-4D97-AF65-F5344CB8AC3E}">
        <p14:creationId xmlns:p14="http://schemas.microsoft.com/office/powerpoint/2010/main" val="41091085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anim calcmode="lin" valueType="num">
                                      <p:cBhvr>
                                        <p:cTn id="50" dur="2000" fill="hold"/>
                                        <p:tgtEl>
                                          <p:spTgt spid="11"/>
                                        </p:tgtEl>
                                        <p:attrNameLst>
                                          <p:attrName>ppt_w</p:attrName>
                                        </p:attrNameLst>
                                      </p:cBhvr>
                                      <p:tavLst>
                                        <p:tav tm="0" fmla="#ppt_w*sin(2.5*pi*$)">
                                          <p:val>
                                            <p:fltVal val="0"/>
                                          </p:val>
                                        </p:tav>
                                        <p:tav tm="100000">
                                          <p:val>
                                            <p:fltVal val="1"/>
                                          </p:val>
                                        </p:tav>
                                      </p:tavLst>
                                    </p:anim>
                                    <p:anim calcmode="lin" valueType="num">
                                      <p:cBhvr>
                                        <p:cTn id="51"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grpId="1" nodeType="clickEffect">
                                  <p:stCondLst>
                                    <p:cond delay="0"/>
                                  </p:stCondLst>
                                  <p:childTnLst>
                                    <p:anim calcmode="lin" valueType="num">
                                      <p:cBhvr additive="base">
                                        <p:cTn id="55" dur="500"/>
                                        <p:tgtEl>
                                          <p:spTgt spid="9"/>
                                        </p:tgtEl>
                                        <p:attrNameLst>
                                          <p:attrName>ppt_x</p:attrName>
                                        </p:attrNameLst>
                                      </p:cBhvr>
                                      <p:tavLst>
                                        <p:tav tm="0">
                                          <p:val>
                                            <p:strVal val="ppt_x"/>
                                          </p:val>
                                        </p:tav>
                                        <p:tav tm="100000">
                                          <p:val>
                                            <p:strVal val="ppt_x"/>
                                          </p:val>
                                        </p:tav>
                                      </p:tavLst>
                                    </p:anim>
                                    <p:anim calcmode="lin" valueType="num">
                                      <p:cBhvr additive="base">
                                        <p:cTn id="56" dur="500"/>
                                        <p:tgtEl>
                                          <p:spTgt spid="9"/>
                                        </p:tgtEl>
                                        <p:attrNameLst>
                                          <p:attrName>ppt_y</p:attrName>
                                        </p:attrNameLst>
                                      </p:cBhvr>
                                      <p:tavLst>
                                        <p:tav tm="0">
                                          <p:val>
                                            <p:strVal val="ppt_y"/>
                                          </p:val>
                                        </p:tav>
                                        <p:tav tm="100000">
                                          <p:val>
                                            <p:strVal val="1+ppt_h/2"/>
                                          </p:val>
                                        </p:tav>
                                      </p:tavLst>
                                    </p:anim>
                                    <p:set>
                                      <p:cBhvr>
                                        <p:cTn id="57" dur="1" fill="hold">
                                          <p:stCondLst>
                                            <p:cond delay="499"/>
                                          </p:stCondLst>
                                        </p:cTn>
                                        <p:tgtEl>
                                          <p:spTgt spid="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ppt_x"/>
                                          </p:val>
                                        </p:tav>
                                        <p:tav tm="100000">
                                          <p:val>
                                            <p:strVal val="#ppt_x"/>
                                          </p:val>
                                        </p:tav>
                                      </p:tavLst>
                                    </p:anim>
                                    <p:anim calcmode="lin" valueType="num">
                                      <p:cBhvr additive="base">
                                        <p:cTn id="7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8" grpId="1"/>
      <p:bldP spid="9" grpId="0"/>
      <p:bldP spid="9" grpId="1"/>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Rectangle 13"/>
              <p:cNvSpPr/>
              <p:nvPr/>
            </p:nvSpPr>
            <p:spPr>
              <a:xfrm>
                <a:off x="576494" y="1930808"/>
                <a:ext cx="10033235" cy="492443"/>
              </a:xfrm>
              <a:prstGeom prst="rect">
                <a:avLst/>
              </a:prstGeom>
            </p:spPr>
            <p:txBody>
              <a:bodyPr wrap="square">
                <a:spAutoFit/>
              </a:bodyPr>
              <a:lstStyle/>
              <a:p>
                <a:r>
                  <a:rPr lang="en-US" sz="2600" b="1">
                    <a:latin typeface="Times New Roman" panose="02020603050405020304" pitchFamily="18" charset="0"/>
                    <a:ea typeface="Calibri" panose="020F0502020204030204" pitchFamily="34" charset="0"/>
                  </a:rPr>
                  <a:t>Tổng quát: Hệ số a là hệ số góc của đường thẳng y</a:t>
                </a:r>
                <a:r>
                  <a:rPr lang="en-US" sz="2600" b="1" smtClean="0">
                    <a:latin typeface="Times New Roman" panose="02020603050405020304" pitchFamily="18" charset="0"/>
                    <a:ea typeface="Calibri" panose="020F0502020204030204" pitchFamily="34" charset="0"/>
                  </a:rPr>
                  <a:t>= ax +b </a:t>
                </a:r>
                <a:r>
                  <a:rPr lang="en-US" sz="2600" b="1">
                    <a:latin typeface="Times New Roman" panose="02020603050405020304" pitchFamily="18" charset="0"/>
                    <a:ea typeface="Calibri" panose="020F0502020204030204" pitchFamily="34" charset="0"/>
                  </a:rPr>
                  <a:t>(a</a:t>
                </a:r>
                <a14:m>
                  <m:oMath xmlns:m="http://schemas.openxmlformats.org/officeDocument/2006/math">
                    <m:r>
                      <a:rPr lang="en-US" sz="2600" b="1">
                        <a:latin typeface="Cambria Math" panose="02040503050406030204" pitchFamily="18" charset="0"/>
                        <a:ea typeface="Calibri" panose="020F0502020204030204" pitchFamily="34" charset="0"/>
                        <a:cs typeface="Times New Roman" panose="02020603050405020304" pitchFamily="18" charset="0"/>
                      </a:rPr>
                      <m:t>≠</m:t>
                    </m:r>
                  </m:oMath>
                </a14:m>
                <a:r>
                  <a:rPr lang="en-US" sz="2600" b="1">
                    <a:latin typeface="Times New Roman" panose="02020603050405020304" pitchFamily="18" charset="0"/>
                    <a:ea typeface="Calibri" panose="020F0502020204030204" pitchFamily="34" charset="0"/>
                  </a:rPr>
                  <a:t>0)</a:t>
                </a:r>
                <a:endParaRPr lang="en-US" sz="2600"/>
              </a:p>
            </p:txBody>
          </p:sp>
        </mc:Choice>
        <mc:Fallback xmlns="">
          <p:sp>
            <p:nvSpPr>
              <p:cNvPr id="14" name="Rectangle 13"/>
              <p:cNvSpPr>
                <a:spLocks noRot="1" noChangeAspect="1" noMove="1" noResize="1" noEditPoints="1" noAdjustHandles="1" noChangeArrowheads="1" noChangeShapeType="1" noTextEdit="1"/>
              </p:cNvSpPr>
              <p:nvPr/>
            </p:nvSpPr>
            <p:spPr>
              <a:xfrm>
                <a:off x="576494" y="1930808"/>
                <a:ext cx="10033235" cy="492443"/>
              </a:xfrm>
              <a:prstGeom prst="rect">
                <a:avLst/>
              </a:prstGeom>
              <a:blipFill>
                <a:blip r:embed="rId2"/>
                <a:stretch>
                  <a:fillRect l="-1094" t="-13580" b="-28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76497" y="255247"/>
                <a:ext cx="8635441" cy="485582"/>
              </a:xfrm>
              <a:prstGeom prst="rect">
                <a:avLst/>
              </a:prstGeom>
            </p:spPr>
            <p:txBody>
              <a:bodyPr wrap="none">
                <a:spAutoFit/>
              </a:bodyPr>
              <a:lstStyle/>
              <a:p>
                <a:pPr algn="just">
                  <a:lnSpc>
                    <a:spcPct val="105000"/>
                  </a:lnSpc>
                  <a:spcAft>
                    <a:spcPts val="1000"/>
                  </a:spcAft>
                </a:pPr>
                <a:r>
                  <a:rPr lang="en-US" sz="2600" b="1" smtClean="0">
                    <a:solidFill>
                      <a:srgbClr val="C00000"/>
                    </a:solidFill>
                    <a:latin typeface="Times New Roman" panose="02020603050405020304" pitchFamily="18" charset="0"/>
                    <a:ea typeface="Calibri" panose="020F0502020204030204" pitchFamily="34" charset="0"/>
                  </a:rPr>
                  <a:t>III - HỆ SỐ GÓC CỦA ĐƯỜNG THẲNG Y = AX+B (A</a:t>
                </a:r>
                <a14:m>
                  <m:oMath xmlns:m="http://schemas.openxmlformats.org/officeDocument/2006/math">
                    <m:r>
                      <a:rPr lang="en-US" sz="2600" b="1" i="1">
                        <a:solidFill>
                          <a:srgbClr val="C00000"/>
                        </a:solidFill>
                        <a:latin typeface="Cambria Math" panose="02040503050406030204" pitchFamily="18" charset="0"/>
                        <a:ea typeface="Calibri" panose="020F0502020204030204" pitchFamily="34" charset="0"/>
                      </a:rPr>
                      <m:t>≠</m:t>
                    </m:r>
                  </m:oMath>
                </a14:m>
                <a:r>
                  <a:rPr lang="en-US" sz="2600" b="1">
                    <a:solidFill>
                      <a:srgbClr val="C00000"/>
                    </a:solidFill>
                    <a:latin typeface="Times New Roman" panose="02020603050405020304" pitchFamily="18" charset="0"/>
                    <a:ea typeface="Times New Roman" panose="02020603050405020304" pitchFamily="18" charset="0"/>
                  </a:rPr>
                  <a:t>0)</a:t>
                </a:r>
                <a:endParaRPr lang="en-US" sz="2600">
                  <a:solidFill>
                    <a:srgbClr val="C00000"/>
                  </a:solidFill>
                  <a:latin typeface="Times New Roman" panose="02020603050405020304" pitchFamily="18" charset="0"/>
                  <a:ea typeface="Calibri" panose="020F050202020403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76497" y="255247"/>
                <a:ext cx="8635441" cy="485582"/>
              </a:xfrm>
              <a:prstGeom prst="rect">
                <a:avLst/>
              </a:prstGeom>
              <a:blipFill>
                <a:blip r:embed="rId3"/>
                <a:stretch>
                  <a:fillRect l="-1271" t="-12500" r="-282"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76496" y="740558"/>
                <a:ext cx="7738016" cy="545599"/>
              </a:xfrm>
              <a:prstGeom prst="rect">
                <a:avLst/>
              </a:prstGeom>
            </p:spPr>
            <p:txBody>
              <a:bodyPr wrap="none">
                <a:spAutoFit/>
              </a:bodyPr>
              <a:lstStyle/>
              <a:p>
                <a:pPr algn="just">
                  <a:lnSpc>
                    <a:spcPct val="125000"/>
                  </a:lnSpc>
                  <a:spcAft>
                    <a:spcPts val="1000"/>
                  </a:spcAft>
                </a:pPr>
                <a:r>
                  <a:rPr lang="en-US" sz="2600" b="1" smtClean="0">
                    <a:solidFill>
                      <a:srgbClr val="C00000"/>
                    </a:solidFill>
                    <a:latin typeface="Times New Roman" panose="02020603050405020304" pitchFamily="18" charset="0"/>
                    <a:ea typeface="Calibri" panose="020F0502020204030204" pitchFamily="34" charset="0"/>
                  </a:rPr>
                  <a:t>1) Góc tạo bởi đường thẳng y=ax+b (a</a:t>
                </a:r>
                <a14:m>
                  <m:oMath xmlns:m="http://schemas.openxmlformats.org/officeDocument/2006/math">
                    <m:r>
                      <a:rPr lang="en-US" sz="2600" b="1" i="1">
                        <a:solidFill>
                          <a:srgbClr val="C00000"/>
                        </a:solidFill>
                        <a:latin typeface="Cambria Math" panose="02040503050406030204" pitchFamily="18" charset="0"/>
                        <a:ea typeface="Calibri" panose="020F0502020204030204" pitchFamily="34" charset="0"/>
                      </a:rPr>
                      <m:t>≠</m:t>
                    </m:r>
                  </m:oMath>
                </a14:m>
                <a:r>
                  <a:rPr lang="en-US" sz="2600" b="1">
                    <a:solidFill>
                      <a:srgbClr val="C00000"/>
                    </a:solidFill>
                    <a:latin typeface="Times New Roman" panose="02020603050405020304" pitchFamily="18" charset="0"/>
                    <a:ea typeface="Calibri" panose="020F0502020204030204" pitchFamily="34" charset="0"/>
                  </a:rPr>
                  <a:t>0) và trục Ox</a:t>
                </a:r>
                <a:endParaRPr lang="en-US" sz="2600">
                  <a:solidFill>
                    <a:srgbClr val="C00000"/>
                  </a:solidFill>
                  <a:latin typeface="Times New Roman" panose="02020603050405020304" pitchFamily="18" charset="0"/>
                  <a:ea typeface="Calibri" panose="020F050202020403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76496" y="740558"/>
                <a:ext cx="7738016" cy="545599"/>
              </a:xfrm>
              <a:prstGeom prst="rect">
                <a:avLst/>
              </a:prstGeom>
              <a:blipFill>
                <a:blip r:embed="rId4"/>
                <a:stretch>
                  <a:fillRect l="-1418" r="-315" b="-27778"/>
                </a:stretch>
              </a:blipFill>
            </p:spPr>
            <p:txBody>
              <a:bodyPr/>
              <a:lstStyle/>
              <a:p>
                <a:r>
                  <a:rPr lang="en-US">
                    <a:noFill/>
                  </a:rPr>
                  <a:t> </a:t>
                </a:r>
              </a:p>
            </p:txBody>
          </p:sp>
        </mc:Fallback>
      </mc:AlternateContent>
      <p:sp>
        <p:nvSpPr>
          <p:cNvPr id="17" name="Rectangle 16"/>
          <p:cNvSpPr/>
          <p:nvPr/>
        </p:nvSpPr>
        <p:spPr>
          <a:xfrm>
            <a:off x="576495" y="1286157"/>
            <a:ext cx="1896673" cy="545599"/>
          </a:xfrm>
          <a:prstGeom prst="rect">
            <a:avLst/>
          </a:prstGeom>
        </p:spPr>
        <p:txBody>
          <a:bodyPr wrap="none">
            <a:spAutoFit/>
          </a:bodyPr>
          <a:lstStyle/>
          <a:p>
            <a:pPr algn="just">
              <a:lnSpc>
                <a:spcPct val="125000"/>
              </a:lnSpc>
              <a:spcAft>
                <a:spcPts val="1000"/>
              </a:spcAft>
            </a:pPr>
            <a:r>
              <a:rPr lang="en-US" sz="2600" b="1">
                <a:solidFill>
                  <a:srgbClr val="C00000"/>
                </a:solidFill>
                <a:latin typeface="Times New Roman" panose="02020603050405020304" pitchFamily="18" charset="0"/>
                <a:ea typeface="Calibri" panose="020F0502020204030204" pitchFamily="34" charset="0"/>
              </a:rPr>
              <a:t>2) Hệ số góc</a:t>
            </a:r>
            <a:endParaRPr lang="en-US" sz="2600">
              <a:solidFill>
                <a:srgbClr val="C00000"/>
              </a:solidFill>
              <a:latin typeface="Times New Roman" panose="02020603050405020304" pitchFamily="18" charset="0"/>
              <a:ea typeface="Calibri" panose="020F0502020204030204" pitchFamily="34" charset="0"/>
            </a:endParaRPr>
          </a:p>
        </p:txBody>
      </p:sp>
      <p:sp>
        <p:nvSpPr>
          <p:cNvPr id="18" name="Rectangle 17"/>
          <p:cNvSpPr/>
          <p:nvPr/>
        </p:nvSpPr>
        <p:spPr>
          <a:xfrm>
            <a:off x="576494" y="2423251"/>
            <a:ext cx="1223412" cy="545599"/>
          </a:xfrm>
          <a:prstGeom prst="rect">
            <a:avLst/>
          </a:prstGeom>
        </p:spPr>
        <p:txBody>
          <a:bodyPr wrap="none">
            <a:spAutoFit/>
          </a:bodyPr>
          <a:lstStyle/>
          <a:p>
            <a:pPr algn="just">
              <a:lnSpc>
                <a:spcPct val="125000"/>
              </a:lnSpc>
              <a:spcAft>
                <a:spcPts val="1000"/>
              </a:spcAft>
            </a:pPr>
            <a:r>
              <a:rPr lang="en-US" sz="2600" b="1">
                <a:latin typeface="Times New Roman" panose="02020603050405020304" pitchFamily="18" charset="0"/>
                <a:ea typeface="Calibri" panose="020F0502020204030204" pitchFamily="34" charset="0"/>
              </a:rPr>
              <a:t>Ví dụ 5</a:t>
            </a:r>
            <a:endParaRPr lang="en-US" sz="2600">
              <a:latin typeface="Times New Roman" panose="02020603050405020304" pitchFamily="18" charset="0"/>
              <a:ea typeface="Calibri" panose="020F0502020204030204" pitchFamily="34" charset="0"/>
            </a:endParaRPr>
          </a:p>
        </p:txBody>
      </p:sp>
      <p:sp>
        <p:nvSpPr>
          <p:cNvPr id="19" name="Rectangle 18"/>
          <p:cNvSpPr/>
          <p:nvPr/>
        </p:nvSpPr>
        <p:spPr>
          <a:xfrm>
            <a:off x="576494" y="2794525"/>
            <a:ext cx="1890261" cy="592470"/>
          </a:xfrm>
          <a:prstGeom prst="rect">
            <a:avLst/>
          </a:prstGeom>
        </p:spPr>
        <p:txBody>
          <a:bodyPr wrap="none">
            <a:spAutoFit/>
          </a:bodyPr>
          <a:lstStyle/>
          <a:p>
            <a:pPr algn="just">
              <a:lnSpc>
                <a:spcPct val="125000"/>
              </a:lnSpc>
              <a:spcAft>
                <a:spcPts val="1000"/>
              </a:spcAft>
            </a:pPr>
            <a:r>
              <a:rPr lang="en-US" sz="2600" b="1">
                <a:latin typeface="Times New Roman" panose="02020603050405020304" pitchFamily="18" charset="0"/>
                <a:ea typeface="Calibri" panose="020F0502020204030204" pitchFamily="34" charset="0"/>
              </a:rPr>
              <a:t>Luyện tập 3</a:t>
            </a:r>
            <a:endParaRPr lang="en-US" sz="2600">
              <a:latin typeface="Times New Roman" panose="02020603050405020304" pitchFamily="18" charset="0"/>
              <a:ea typeface="Calibri" panose="020F0502020204030204" pitchFamily="34" charset="0"/>
            </a:endParaRPr>
          </a:p>
        </p:txBody>
      </p:sp>
      <p:sp>
        <p:nvSpPr>
          <p:cNvPr id="20" name="Rectangle 19"/>
          <p:cNvSpPr/>
          <p:nvPr/>
        </p:nvSpPr>
        <p:spPr>
          <a:xfrm>
            <a:off x="2473168" y="2886519"/>
            <a:ext cx="6151492" cy="492443"/>
          </a:xfrm>
          <a:prstGeom prst="rect">
            <a:avLst/>
          </a:prstGeom>
        </p:spPr>
        <p:txBody>
          <a:bodyPr wrap="none">
            <a:spAutoFit/>
          </a:bodyPr>
          <a:lstStyle/>
          <a:p>
            <a:r>
              <a:rPr lang="en-US" sz="2600">
                <a:latin typeface="Times New Roman" panose="02020603050405020304" pitchFamily="18" charset="0"/>
                <a:ea typeface="Calibri" panose="020F0502020204030204" pitchFamily="34" charset="0"/>
              </a:rPr>
              <a:t>Hệ số góc của đường thẳng y = -5x +11 là -5</a:t>
            </a:r>
            <a:endParaRPr lang="en-US" sz="2600"/>
          </a:p>
        </p:txBody>
      </p:sp>
      <p:sp>
        <p:nvSpPr>
          <p:cNvPr id="21" name="Rectangle 20"/>
          <p:cNvSpPr/>
          <p:nvPr/>
        </p:nvSpPr>
        <p:spPr>
          <a:xfrm>
            <a:off x="1799906" y="2498545"/>
            <a:ext cx="5942652" cy="492443"/>
          </a:xfrm>
          <a:prstGeom prst="rect">
            <a:avLst/>
          </a:prstGeom>
        </p:spPr>
        <p:txBody>
          <a:bodyPr wrap="none">
            <a:spAutoFit/>
          </a:bodyPr>
          <a:lstStyle/>
          <a:p>
            <a:r>
              <a:rPr lang="en-US" sz="2600">
                <a:latin typeface="Times New Roman" panose="02020603050405020304" pitchFamily="18" charset="0"/>
                <a:ea typeface="Calibri" panose="020F0502020204030204" pitchFamily="34" charset="0"/>
              </a:rPr>
              <a:t>Hệ số góc của đường thẳng y = </a:t>
            </a:r>
            <a:r>
              <a:rPr lang="en-US" sz="2600" smtClean="0">
                <a:latin typeface="Times New Roman" panose="02020603050405020304" pitchFamily="18" charset="0"/>
                <a:ea typeface="Calibri" panose="020F0502020204030204" pitchFamily="34" charset="0"/>
              </a:rPr>
              <a:t>6x +21 </a:t>
            </a:r>
            <a:r>
              <a:rPr lang="en-US" sz="2600">
                <a:latin typeface="Times New Roman" panose="02020603050405020304" pitchFamily="18" charset="0"/>
                <a:ea typeface="Calibri" panose="020F0502020204030204" pitchFamily="34" charset="0"/>
              </a:rPr>
              <a:t>là 6</a:t>
            </a:r>
            <a:endParaRPr lang="en-US" sz="2600"/>
          </a:p>
        </p:txBody>
      </p:sp>
    </p:spTree>
    <p:extLst>
      <p:ext uri="{BB962C8B-B14F-4D97-AF65-F5344CB8AC3E}">
        <p14:creationId xmlns:p14="http://schemas.microsoft.com/office/powerpoint/2010/main" val="8159732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1079" y="212152"/>
            <a:ext cx="3889206" cy="485582"/>
          </a:xfrm>
          <a:prstGeom prst="rect">
            <a:avLst/>
          </a:prstGeom>
        </p:spPr>
        <p:txBody>
          <a:bodyPr wrap="none">
            <a:spAutoFit/>
          </a:bodyPr>
          <a:lstStyle/>
          <a:p>
            <a:pPr algn="just">
              <a:lnSpc>
                <a:spcPct val="105000"/>
              </a:lnSpc>
              <a:spcAft>
                <a:spcPts val="1000"/>
              </a:spcAft>
            </a:pPr>
            <a:r>
              <a:rPr lang="en-US" sz="2600" b="1">
                <a:solidFill>
                  <a:srgbClr val="FF0000"/>
                </a:solidFill>
                <a:latin typeface="Times New Roman" panose="02020603050405020304" pitchFamily="18" charset="0"/>
                <a:ea typeface="Calibri" panose="020F0502020204030204" pitchFamily="34" charset="0"/>
              </a:rPr>
              <a:t>3. Ứng dụng của hệ số góc</a:t>
            </a:r>
            <a:endParaRPr lang="en-US" sz="2600">
              <a:solidFill>
                <a:srgbClr val="FF0000"/>
              </a:solidFill>
              <a:latin typeface="Times New Roman" panose="02020603050405020304" pitchFamily="18" charset="0"/>
              <a:ea typeface="Calibri" panose="020F0502020204030204" pitchFamily="34" charset="0"/>
            </a:endParaRPr>
          </a:p>
        </p:txBody>
      </p:sp>
      <p:pic>
        <p:nvPicPr>
          <p:cNvPr id="5" name="Picture 4"/>
          <p:cNvPicPr/>
          <p:nvPr/>
        </p:nvPicPr>
        <p:blipFill>
          <a:blip r:embed="rId2"/>
          <a:stretch>
            <a:fillRect/>
          </a:stretch>
        </p:blipFill>
        <p:spPr>
          <a:xfrm>
            <a:off x="796577" y="692109"/>
            <a:ext cx="875469" cy="469991"/>
          </a:xfrm>
          <a:prstGeom prst="rect">
            <a:avLst/>
          </a:prstGeom>
        </p:spPr>
      </p:pic>
      <p:sp>
        <p:nvSpPr>
          <p:cNvPr id="6" name="Rectangle 5"/>
          <p:cNvSpPr/>
          <p:nvPr/>
        </p:nvSpPr>
        <p:spPr>
          <a:xfrm>
            <a:off x="796577" y="1001005"/>
            <a:ext cx="10672611" cy="1092607"/>
          </a:xfrm>
          <a:prstGeom prst="rect">
            <a:avLst/>
          </a:prstGeom>
        </p:spPr>
        <p:txBody>
          <a:bodyPr wrap="square">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a) Quan sát hình 23a, tìm hệ số góc của hai đường thẳng y=x và y=x+1 và nêu vị trí tương đối của hai đường thẳng đó.</a:t>
            </a:r>
          </a:p>
        </p:txBody>
      </p:sp>
      <p:sp>
        <p:nvSpPr>
          <p:cNvPr id="7" name="Rectangle 6"/>
          <p:cNvSpPr/>
          <p:nvPr/>
        </p:nvSpPr>
        <p:spPr>
          <a:xfrm>
            <a:off x="796576" y="1850579"/>
            <a:ext cx="10672611" cy="1092607"/>
          </a:xfrm>
          <a:prstGeom prst="rect">
            <a:avLst/>
          </a:prstGeom>
        </p:spPr>
        <p:txBody>
          <a:bodyPr wrap="square">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b) Quan sát hình 23b, tìm hệ số góc của hai đường thẳng y=x và y= -x+1 và nêu vị trí tương đối của hai đường thẳng đó.</a:t>
            </a:r>
          </a:p>
        </p:txBody>
      </p:sp>
      <p:pic>
        <p:nvPicPr>
          <p:cNvPr id="8" name="Picture 7"/>
          <p:cNvPicPr/>
          <p:nvPr/>
        </p:nvPicPr>
        <p:blipFill>
          <a:blip r:embed="rId3"/>
          <a:stretch>
            <a:fillRect/>
          </a:stretch>
        </p:blipFill>
        <p:spPr>
          <a:xfrm>
            <a:off x="2168435" y="2943186"/>
            <a:ext cx="8582296" cy="3509865"/>
          </a:xfrm>
          <a:prstGeom prst="rect">
            <a:avLst/>
          </a:prstGeom>
        </p:spPr>
      </p:pic>
    </p:spTree>
    <p:extLst>
      <p:ext uri="{BB962C8B-B14F-4D97-AF65-F5344CB8AC3E}">
        <p14:creationId xmlns:p14="http://schemas.microsoft.com/office/powerpoint/2010/main" val="36526396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1079" y="212152"/>
            <a:ext cx="3889206" cy="485582"/>
          </a:xfrm>
          <a:prstGeom prst="rect">
            <a:avLst/>
          </a:prstGeom>
        </p:spPr>
        <p:txBody>
          <a:bodyPr wrap="none">
            <a:spAutoFit/>
          </a:bodyPr>
          <a:lstStyle/>
          <a:p>
            <a:pPr algn="just">
              <a:lnSpc>
                <a:spcPct val="105000"/>
              </a:lnSpc>
              <a:spcAft>
                <a:spcPts val="1000"/>
              </a:spcAft>
            </a:pPr>
            <a:r>
              <a:rPr lang="en-US" sz="2600" b="1">
                <a:solidFill>
                  <a:srgbClr val="FF0000"/>
                </a:solidFill>
                <a:latin typeface="Times New Roman" panose="02020603050405020304" pitchFamily="18" charset="0"/>
                <a:ea typeface="Calibri" panose="020F0502020204030204" pitchFamily="34" charset="0"/>
              </a:rPr>
              <a:t>3. Ứng dụng của hệ số góc</a:t>
            </a:r>
            <a:endParaRPr lang="en-US" sz="2600">
              <a:solidFill>
                <a:srgbClr val="FF0000"/>
              </a:solidFill>
              <a:latin typeface="Times New Roman" panose="02020603050405020304" pitchFamily="18" charset="0"/>
              <a:ea typeface="Calibri" panose="020F0502020204030204" pitchFamily="34" charset="0"/>
            </a:endParaRPr>
          </a:p>
        </p:txBody>
      </p:sp>
      <p:pic>
        <p:nvPicPr>
          <p:cNvPr id="5" name="Picture 4"/>
          <p:cNvPicPr/>
          <p:nvPr/>
        </p:nvPicPr>
        <p:blipFill>
          <a:blip r:embed="rId2"/>
          <a:stretch>
            <a:fillRect/>
          </a:stretch>
        </p:blipFill>
        <p:spPr>
          <a:xfrm>
            <a:off x="1998617" y="697735"/>
            <a:ext cx="7981406" cy="2985992"/>
          </a:xfrm>
          <a:prstGeom prst="rect">
            <a:avLst/>
          </a:prstGeom>
        </p:spPr>
      </p:pic>
      <p:sp>
        <p:nvSpPr>
          <p:cNvPr id="6" name="Rectangle 5"/>
          <p:cNvSpPr/>
          <p:nvPr/>
        </p:nvSpPr>
        <p:spPr>
          <a:xfrm>
            <a:off x="357052" y="3858626"/>
            <a:ext cx="6096000" cy="2302490"/>
          </a:xfrm>
          <a:prstGeom prst="rect">
            <a:avLst/>
          </a:prstGeom>
        </p:spPr>
        <p:txBody>
          <a:bodyPr>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a) Hệ số góc của y = x là a = 1</a:t>
            </a:r>
          </a:p>
          <a:p>
            <a:pPr algn="just">
              <a:lnSpc>
                <a:spcPct val="125000"/>
              </a:lnSpc>
              <a:spcAft>
                <a:spcPts val="1000"/>
              </a:spcAft>
            </a:pPr>
            <a:r>
              <a:rPr lang="en-US" sz="2600">
                <a:latin typeface="Times New Roman" panose="02020603050405020304" pitchFamily="18" charset="0"/>
                <a:ea typeface="Calibri" panose="020F0502020204030204" pitchFamily="34" charset="0"/>
              </a:rPr>
              <a:t>Hệ số góc của y = x +1 là a’ = 1</a:t>
            </a:r>
          </a:p>
          <a:p>
            <a:pPr algn="just">
              <a:lnSpc>
                <a:spcPct val="125000"/>
              </a:lnSpc>
              <a:spcAft>
                <a:spcPts val="1000"/>
              </a:spcAft>
            </a:pPr>
            <a:r>
              <a:rPr lang="en-US" sz="2600">
                <a:latin typeface="Times New Roman" panose="02020603050405020304" pitchFamily="18" charset="0"/>
                <a:ea typeface="Calibri" panose="020F0502020204030204" pitchFamily="34" charset="0"/>
              </a:rPr>
              <a:t>Đường thẳng y = x và y = x+1 song song với nhau.</a:t>
            </a:r>
          </a:p>
        </p:txBody>
      </p:sp>
      <p:sp>
        <p:nvSpPr>
          <p:cNvPr id="7" name="Rectangle 6"/>
          <p:cNvSpPr/>
          <p:nvPr/>
        </p:nvSpPr>
        <p:spPr>
          <a:xfrm>
            <a:off x="6453052" y="3858626"/>
            <a:ext cx="6096000" cy="1802353"/>
          </a:xfrm>
          <a:prstGeom prst="rect">
            <a:avLst/>
          </a:prstGeom>
        </p:spPr>
        <p:txBody>
          <a:bodyPr>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b) Hệ số góc của y = x là a = 1</a:t>
            </a:r>
          </a:p>
          <a:p>
            <a:pPr algn="just">
              <a:lnSpc>
                <a:spcPct val="125000"/>
              </a:lnSpc>
              <a:spcAft>
                <a:spcPts val="1000"/>
              </a:spcAft>
            </a:pPr>
            <a:r>
              <a:rPr lang="en-US" sz="2600">
                <a:latin typeface="Times New Roman" panose="02020603050405020304" pitchFamily="18" charset="0"/>
                <a:ea typeface="Calibri" panose="020F0502020204030204" pitchFamily="34" charset="0"/>
              </a:rPr>
              <a:t>Hệ số góc của y = - x +1 là a’ = -1</a:t>
            </a:r>
          </a:p>
          <a:p>
            <a:pPr algn="just">
              <a:lnSpc>
                <a:spcPct val="125000"/>
              </a:lnSpc>
              <a:spcAft>
                <a:spcPts val="1000"/>
              </a:spcAft>
            </a:pPr>
            <a:r>
              <a:rPr lang="en-US" sz="2600">
                <a:latin typeface="Times New Roman" panose="02020603050405020304" pitchFamily="18" charset="0"/>
                <a:ea typeface="Calibri" panose="020F0502020204030204" pitchFamily="34" charset="0"/>
              </a:rPr>
              <a:t>Đường thẳng y = x và y = - x+1 cắt nhau.</a:t>
            </a:r>
          </a:p>
        </p:txBody>
      </p:sp>
      <p:cxnSp>
        <p:nvCxnSpPr>
          <p:cNvPr id="9" name="Straight Connector 8"/>
          <p:cNvCxnSpPr/>
          <p:nvPr/>
        </p:nvCxnSpPr>
        <p:spPr>
          <a:xfrm>
            <a:off x="6426927" y="3683727"/>
            <a:ext cx="0" cy="29652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6896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1079" y="368908"/>
            <a:ext cx="3889206" cy="485582"/>
          </a:xfrm>
          <a:prstGeom prst="rect">
            <a:avLst/>
          </a:prstGeom>
        </p:spPr>
        <p:txBody>
          <a:bodyPr wrap="none">
            <a:spAutoFit/>
          </a:bodyPr>
          <a:lstStyle/>
          <a:p>
            <a:pPr algn="just">
              <a:lnSpc>
                <a:spcPct val="105000"/>
              </a:lnSpc>
              <a:spcAft>
                <a:spcPts val="1000"/>
              </a:spcAft>
            </a:pPr>
            <a:r>
              <a:rPr lang="en-US" sz="2600" b="1">
                <a:solidFill>
                  <a:srgbClr val="FF0000"/>
                </a:solidFill>
                <a:latin typeface="Times New Roman" panose="02020603050405020304" pitchFamily="18" charset="0"/>
                <a:ea typeface="Calibri" panose="020F0502020204030204" pitchFamily="34" charset="0"/>
              </a:rPr>
              <a:t>3. Ứng dụng của hệ số góc</a:t>
            </a:r>
            <a:endParaRPr lang="en-US" sz="2600">
              <a:solidFill>
                <a:srgbClr val="FF0000"/>
              </a:solidFill>
              <a:latin typeface="Times New Roman" panose="02020603050405020304" pitchFamily="18" charset="0"/>
              <a:ea typeface="Calibri" panose="020F0502020204030204" pitchFamily="34" charset="0"/>
            </a:endParaRPr>
          </a:p>
        </p:txBody>
      </p:sp>
      <p:sp>
        <p:nvSpPr>
          <p:cNvPr id="5" name="Rectangle 4"/>
          <p:cNvSpPr/>
          <p:nvPr/>
        </p:nvSpPr>
        <p:spPr>
          <a:xfrm>
            <a:off x="992290" y="854490"/>
            <a:ext cx="1853392" cy="545599"/>
          </a:xfrm>
          <a:prstGeom prst="rect">
            <a:avLst/>
          </a:prstGeom>
        </p:spPr>
        <p:txBody>
          <a:bodyPr wrap="none">
            <a:spAutoFit/>
          </a:bodyPr>
          <a:lstStyle/>
          <a:p>
            <a:pPr algn="just">
              <a:lnSpc>
                <a:spcPct val="125000"/>
              </a:lnSpc>
              <a:spcAft>
                <a:spcPts val="1000"/>
              </a:spcAft>
            </a:pPr>
            <a:r>
              <a:rPr lang="en-US" sz="2600" b="1">
                <a:latin typeface="Times New Roman" panose="02020603050405020304" pitchFamily="18" charset="0"/>
                <a:ea typeface="Calibri" panose="020F0502020204030204" pitchFamily="34" charset="0"/>
              </a:rPr>
              <a:t>Tổng quát: </a:t>
            </a:r>
            <a:endParaRPr lang="en-US" sz="2600">
              <a:latin typeface="Times New Roman" panose="02020603050405020304" pitchFamily="18" charset="0"/>
              <a:ea typeface="Calibri" panose="020F0502020204030204" pitchFamily="34" charset="0"/>
            </a:endParaRPr>
          </a:p>
        </p:txBody>
      </p:sp>
      <p:pic>
        <p:nvPicPr>
          <p:cNvPr id="6" name="Picture 5"/>
          <p:cNvPicPr/>
          <p:nvPr/>
        </p:nvPicPr>
        <p:blipFill>
          <a:blip r:embed="rId2"/>
          <a:stretch>
            <a:fillRect/>
          </a:stretch>
        </p:blipFill>
        <p:spPr>
          <a:xfrm>
            <a:off x="2651759" y="1340071"/>
            <a:ext cx="8673737" cy="4133265"/>
          </a:xfrm>
          <a:prstGeom prst="rect">
            <a:avLst/>
          </a:prstGeom>
        </p:spPr>
      </p:pic>
    </p:spTree>
    <p:extLst>
      <p:ext uri="{BB962C8B-B14F-4D97-AF65-F5344CB8AC3E}">
        <p14:creationId xmlns:p14="http://schemas.microsoft.com/office/powerpoint/2010/main" val="15643866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1079" y="368908"/>
            <a:ext cx="3889206" cy="485582"/>
          </a:xfrm>
          <a:prstGeom prst="rect">
            <a:avLst/>
          </a:prstGeom>
        </p:spPr>
        <p:txBody>
          <a:bodyPr wrap="none">
            <a:spAutoFit/>
          </a:bodyPr>
          <a:lstStyle/>
          <a:p>
            <a:pPr algn="just">
              <a:lnSpc>
                <a:spcPct val="105000"/>
              </a:lnSpc>
              <a:spcAft>
                <a:spcPts val="1000"/>
              </a:spcAft>
            </a:pPr>
            <a:r>
              <a:rPr lang="en-US" sz="2600" b="1">
                <a:solidFill>
                  <a:srgbClr val="FF0000"/>
                </a:solidFill>
                <a:latin typeface="Times New Roman" panose="02020603050405020304" pitchFamily="18" charset="0"/>
                <a:ea typeface="Calibri" panose="020F0502020204030204" pitchFamily="34" charset="0"/>
              </a:rPr>
              <a:t>3. Ứng dụng của hệ số góc</a:t>
            </a:r>
            <a:endParaRPr lang="en-US" sz="2600">
              <a:solidFill>
                <a:srgbClr val="FF0000"/>
              </a:solidFill>
              <a:latin typeface="Times New Roman" panose="02020603050405020304" pitchFamily="18" charset="0"/>
              <a:ea typeface="Calibri" panose="020F0502020204030204" pitchFamily="34" charset="0"/>
            </a:endParaRPr>
          </a:p>
        </p:txBody>
      </p:sp>
      <p:sp>
        <p:nvSpPr>
          <p:cNvPr id="5" name="Rectangle 4"/>
          <p:cNvSpPr/>
          <p:nvPr/>
        </p:nvSpPr>
        <p:spPr>
          <a:xfrm>
            <a:off x="901079" y="727766"/>
            <a:ext cx="1334020" cy="545599"/>
          </a:xfrm>
          <a:prstGeom prst="rect">
            <a:avLst/>
          </a:prstGeom>
        </p:spPr>
        <p:txBody>
          <a:bodyPr wrap="none">
            <a:spAutoFit/>
          </a:bodyPr>
          <a:lstStyle/>
          <a:p>
            <a:pPr algn="just">
              <a:lnSpc>
                <a:spcPct val="125000"/>
              </a:lnSpc>
              <a:spcAft>
                <a:spcPts val="1000"/>
              </a:spcAft>
            </a:pPr>
            <a:r>
              <a:rPr lang="en-US" sz="2600" b="1">
                <a:latin typeface="Times New Roman" panose="02020603050405020304" pitchFamily="18" charset="0"/>
                <a:ea typeface="Calibri" panose="020F0502020204030204" pitchFamily="34" charset="0"/>
              </a:rPr>
              <a:t>Ví dụ 6:</a:t>
            </a:r>
            <a:endParaRPr lang="en-US" sz="2600">
              <a:latin typeface="Times New Roman" panose="02020603050405020304" pitchFamily="18" charset="0"/>
              <a:ea typeface="Calibri" panose="020F0502020204030204" pitchFamily="34" charset="0"/>
            </a:endParaRPr>
          </a:p>
        </p:txBody>
      </p:sp>
      <p:sp>
        <p:nvSpPr>
          <p:cNvPr id="6" name="Rectangle 5"/>
          <p:cNvSpPr/>
          <p:nvPr/>
        </p:nvSpPr>
        <p:spPr>
          <a:xfrm>
            <a:off x="901078" y="1213348"/>
            <a:ext cx="10777115" cy="1092607"/>
          </a:xfrm>
          <a:prstGeom prst="rect">
            <a:avLst/>
          </a:prstGeom>
        </p:spPr>
        <p:txBody>
          <a:bodyPr wrap="square">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Chỉ ra các cặp đường thẳng cắt nhau và các cặp đường thẳng song song trong ba đường thẳng </a:t>
            </a:r>
            <a:r>
              <a:rPr lang="en-US" sz="2600" smtClean="0">
                <a:latin typeface="Times New Roman" panose="02020603050405020304" pitchFamily="18" charset="0"/>
                <a:ea typeface="Calibri" panose="020F0502020204030204" pitchFamily="34" charset="0"/>
              </a:rPr>
              <a:t>sau:</a:t>
            </a:r>
            <a:r>
              <a:rPr lang="vi-VN" sz="2600" smtClean="0">
                <a:latin typeface="Times New Roman" panose="02020603050405020304" pitchFamily="18" charset="0"/>
                <a:ea typeface="Calibri" panose="020F0502020204030204" pitchFamily="34" charset="0"/>
              </a:rPr>
              <a:t> </a:t>
            </a:r>
            <a:r>
              <a:rPr lang="en-US" sz="2600" smtClean="0">
                <a:latin typeface="Times New Roman" panose="02020603050405020304" pitchFamily="18" charset="0"/>
                <a:ea typeface="Calibri" panose="020F0502020204030204" pitchFamily="34" charset="0"/>
              </a:rPr>
              <a:t>y </a:t>
            </a:r>
            <a:r>
              <a:rPr lang="en-US" sz="2600">
                <a:latin typeface="Times New Roman" panose="02020603050405020304" pitchFamily="18" charset="0"/>
                <a:ea typeface="Calibri" panose="020F0502020204030204" pitchFamily="34" charset="0"/>
              </a:rPr>
              <a:t>= 2x+1; y = 2x +3; y = 3x - 1</a:t>
            </a:r>
          </a:p>
        </p:txBody>
      </p:sp>
      <p:sp>
        <p:nvSpPr>
          <p:cNvPr id="7" name="Rectangle 6"/>
          <p:cNvSpPr/>
          <p:nvPr/>
        </p:nvSpPr>
        <p:spPr>
          <a:xfrm>
            <a:off x="5292544" y="2119214"/>
            <a:ext cx="797014" cy="545599"/>
          </a:xfrm>
          <a:prstGeom prst="rect">
            <a:avLst/>
          </a:prstGeom>
        </p:spPr>
        <p:txBody>
          <a:bodyPr wrap="none">
            <a:spAutoFit/>
          </a:bodyPr>
          <a:lstStyle/>
          <a:p>
            <a:pPr algn="ctr">
              <a:lnSpc>
                <a:spcPct val="125000"/>
              </a:lnSpc>
              <a:spcAft>
                <a:spcPts val="1000"/>
              </a:spcAft>
            </a:pPr>
            <a:r>
              <a:rPr lang="en-US" sz="2600" b="1">
                <a:latin typeface="Times New Roman" panose="02020603050405020304" pitchFamily="18" charset="0"/>
                <a:ea typeface="Calibri" panose="020F0502020204030204" pitchFamily="34" charset="0"/>
              </a:rPr>
              <a:t>Giải</a:t>
            </a:r>
            <a:endParaRPr lang="en-US" sz="2600">
              <a:latin typeface="Times New Roman" panose="02020603050405020304" pitchFamily="18" charset="0"/>
              <a:ea typeface="Calibri" panose="020F0502020204030204" pitchFamily="34" charset="0"/>
            </a:endParaRPr>
          </a:p>
        </p:txBody>
      </p:sp>
      <p:sp>
        <p:nvSpPr>
          <p:cNvPr id="8" name="Rectangle 7"/>
          <p:cNvSpPr/>
          <p:nvPr/>
        </p:nvSpPr>
        <p:spPr>
          <a:xfrm>
            <a:off x="901077" y="2688953"/>
            <a:ext cx="10267665" cy="592470"/>
          </a:xfrm>
          <a:prstGeom prst="rect">
            <a:avLst/>
          </a:prstGeom>
        </p:spPr>
        <p:txBody>
          <a:bodyPr wrap="square">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Đường thẳng y = 2x +1 song song với y = 2x+3 vì có hệ số góc bằng nhau.</a:t>
            </a:r>
          </a:p>
        </p:txBody>
      </p:sp>
      <p:sp>
        <p:nvSpPr>
          <p:cNvPr id="9" name="Rectangle 8"/>
          <p:cNvSpPr/>
          <p:nvPr/>
        </p:nvSpPr>
        <p:spPr>
          <a:xfrm>
            <a:off x="901077" y="3211821"/>
            <a:ext cx="11404134" cy="592470"/>
          </a:xfrm>
          <a:prstGeom prst="rect">
            <a:avLst/>
          </a:prstGeom>
        </p:spPr>
        <p:txBody>
          <a:bodyPr wrap="square">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Đường thẳng y = 2x+1 và  y = 3x - 1 cắt nhau vì có hệ số góc khác nhau</a:t>
            </a:r>
          </a:p>
        </p:txBody>
      </p:sp>
      <p:sp>
        <p:nvSpPr>
          <p:cNvPr id="10" name="Rectangle 9"/>
          <p:cNvSpPr/>
          <p:nvPr/>
        </p:nvSpPr>
        <p:spPr>
          <a:xfrm>
            <a:off x="901076" y="3651276"/>
            <a:ext cx="11077563" cy="592470"/>
          </a:xfrm>
          <a:prstGeom prst="rect">
            <a:avLst/>
          </a:prstGeom>
        </p:spPr>
        <p:txBody>
          <a:bodyPr wrap="square">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Đường thẳng y = 2x+3 và  y = 3x - 1 cắt nhau vì có hệ số góc khác nhau</a:t>
            </a:r>
          </a:p>
        </p:txBody>
      </p:sp>
      <p:sp>
        <p:nvSpPr>
          <p:cNvPr id="11" name="Rectangle 10"/>
          <p:cNvSpPr/>
          <p:nvPr/>
        </p:nvSpPr>
        <p:spPr>
          <a:xfrm>
            <a:off x="901075" y="4579174"/>
            <a:ext cx="2084225" cy="592470"/>
          </a:xfrm>
          <a:prstGeom prst="rect">
            <a:avLst/>
          </a:prstGeom>
        </p:spPr>
        <p:txBody>
          <a:bodyPr wrap="none">
            <a:spAutoFit/>
          </a:bodyPr>
          <a:lstStyle/>
          <a:p>
            <a:pPr algn="just">
              <a:lnSpc>
                <a:spcPct val="125000"/>
              </a:lnSpc>
              <a:spcAft>
                <a:spcPts val="1000"/>
              </a:spcAft>
            </a:pPr>
            <a:r>
              <a:rPr lang="en-US" sz="2600" b="1">
                <a:latin typeface="Times New Roman" panose="02020603050405020304" pitchFamily="18" charset="0"/>
                <a:ea typeface="Calibri" panose="020F0502020204030204" pitchFamily="34" charset="0"/>
              </a:rPr>
              <a:t>Luyện tập 4: </a:t>
            </a:r>
            <a:endParaRPr lang="en-US" sz="2600">
              <a:latin typeface="Times New Roman" panose="02020603050405020304" pitchFamily="18" charset="0"/>
              <a:ea typeface="Calibri" panose="020F0502020204030204" pitchFamily="34" charset="0"/>
            </a:endParaRPr>
          </a:p>
        </p:txBody>
      </p:sp>
      <p:sp>
        <p:nvSpPr>
          <p:cNvPr id="12" name="Rectangle 11"/>
          <p:cNvSpPr/>
          <p:nvPr/>
        </p:nvSpPr>
        <p:spPr>
          <a:xfrm>
            <a:off x="2985300" y="4620466"/>
            <a:ext cx="8414483" cy="592470"/>
          </a:xfrm>
          <a:prstGeom prst="rect">
            <a:avLst/>
          </a:prstGeom>
        </p:spPr>
        <p:txBody>
          <a:bodyPr wrap="none">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Xét vị trí tương đối của hai đường thẳng y = -5x và y = -5x+2</a:t>
            </a:r>
          </a:p>
        </p:txBody>
      </p:sp>
      <p:sp>
        <p:nvSpPr>
          <p:cNvPr id="13" name="Rectangle 12"/>
          <p:cNvSpPr/>
          <p:nvPr/>
        </p:nvSpPr>
        <p:spPr>
          <a:xfrm>
            <a:off x="5302162" y="5110817"/>
            <a:ext cx="777778" cy="592470"/>
          </a:xfrm>
          <a:prstGeom prst="rect">
            <a:avLst/>
          </a:prstGeom>
        </p:spPr>
        <p:txBody>
          <a:bodyPr wrap="none">
            <a:spAutoFit/>
          </a:bodyPr>
          <a:lstStyle/>
          <a:p>
            <a:pPr algn="ctr">
              <a:lnSpc>
                <a:spcPct val="125000"/>
              </a:lnSpc>
              <a:spcAft>
                <a:spcPts val="1000"/>
              </a:spcAft>
            </a:pPr>
            <a:r>
              <a:rPr lang="en-US" sz="2600" b="1" i="1">
                <a:latin typeface="Times New Roman" panose="02020603050405020304" pitchFamily="18" charset="0"/>
                <a:ea typeface="Calibri" panose="020F0502020204030204" pitchFamily="34" charset="0"/>
              </a:rPr>
              <a:t>Giải</a:t>
            </a:r>
            <a:endParaRPr lang="en-US" sz="2600">
              <a:latin typeface="Times New Roman" panose="02020603050405020304" pitchFamily="18" charset="0"/>
              <a:ea typeface="Calibri" panose="020F0502020204030204" pitchFamily="34" charset="0"/>
            </a:endParaRPr>
          </a:p>
        </p:txBody>
      </p:sp>
      <p:sp>
        <p:nvSpPr>
          <p:cNvPr id="14" name="Rectangle 13"/>
          <p:cNvSpPr/>
          <p:nvPr/>
        </p:nvSpPr>
        <p:spPr>
          <a:xfrm>
            <a:off x="1005839" y="5628851"/>
            <a:ext cx="10393944" cy="892552"/>
          </a:xfrm>
          <a:prstGeom prst="rect">
            <a:avLst/>
          </a:prstGeom>
        </p:spPr>
        <p:txBody>
          <a:bodyPr wrap="square">
            <a:spAutoFit/>
          </a:bodyPr>
          <a:lstStyle/>
          <a:p>
            <a:r>
              <a:rPr lang="en-US" sz="2600">
                <a:latin typeface="Times New Roman" panose="02020603050405020304" pitchFamily="18" charset="0"/>
                <a:ea typeface="Calibri" panose="020F0502020204030204" pitchFamily="34" charset="0"/>
              </a:rPr>
              <a:t>Hai đường thẳng y = -5x và y = -5x+2 song song với nhau vì có hệ số góc bằng nhau.</a:t>
            </a:r>
            <a:endParaRPr lang="en-US" sz="2600"/>
          </a:p>
        </p:txBody>
      </p:sp>
    </p:spTree>
    <p:extLst>
      <p:ext uri="{BB962C8B-B14F-4D97-AF65-F5344CB8AC3E}">
        <p14:creationId xmlns:p14="http://schemas.microsoft.com/office/powerpoint/2010/main" val="7640289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0786" y="577914"/>
            <a:ext cx="2095830" cy="485582"/>
          </a:xfrm>
          <a:prstGeom prst="rect">
            <a:avLst/>
          </a:prstGeom>
        </p:spPr>
        <p:txBody>
          <a:bodyPr wrap="none">
            <a:spAutoFit/>
          </a:bodyPr>
          <a:lstStyle/>
          <a:p>
            <a:pPr algn="just">
              <a:lnSpc>
                <a:spcPct val="105000"/>
              </a:lnSpc>
              <a:spcAft>
                <a:spcPts val="1000"/>
              </a:spcAft>
            </a:pPr>
            <a:r>
              <a:rPr lang="vi-VN" sz="2600" b="1" smtClean="0">
                <a:solidFill>
                  <a:srgbClr val="FF0000"/>
                </a:solidFill>
                <a:latin typeface="Times New Roman" panose="02020603050405020304" pitchFamily="18" charset="0"/>
                <a:ea typeface="Calibri" panose="020F0502020204030204" pitchFamily="34" charset="0"/>
              </a:rPr>
              <a:t>LUYỆN TẬP</a:t>
            </a:r>
            <a:endParaRPr lang="en-US" sz="2600">
              <a:solidFill>
                <a:srgbClr val="FF0000"/>
              </a:solidFill>
              <a:latin typeface="Times New Roman" panose="02020603050405020304" pitchFamily="18" charset="0"/>
              <a:ea typeface="Calibri" panose="020F0502020204030204" pitchFamily="34" charset="0"/>
            </a:endParaRPr>
          </a:p>
        </p:txBody>
      </p:sp>
      <p:sp>
        <p:nvSpPr>
          <p:cNvPr id="5" name="Rectangle 4"/>
          <p:cNvSpPr/>
          <p:nvPr/>
        </p:nvSpPr>
        <p:spPr>
          <a:xfrm>
            <a:off x="925733" y="1063496"/>
            <a:ext cx="2252540" cy="515590"/>
          </a:xfrm>
          <a:prstGeom prst="rect">
            <a:avLst/>
          </a:prstGeom>
        </p:spPr>
        <p:txBody>
          <a:bodyPr wrap="none">
            <a:spAutoFit/>
          </a:bodyPr>
          <a:lstStyle/>
          <a:p>
            <a:pPr>
              <a:lnSpc>
                <a:spcPct val="115000"/>
              </a:lnSpc>
              <a:spcAft>
                <a:spcPts val="1000"/>
              </a:spcAft>
            </a:pPr>
            <a:r>
              <a:rPr lang="en-US" sz="2600" b="1">
                <a:latin typeface="Times New Roman" panose="02020603050405020304" pitchFamily="18" charset="0"/>
                <a:ea typeface="Calibri" panose="020F0502020204030204" pitchFamily="34" charset="0"/>
              </a:rPr>
              <a:t>Bài tập 1 SGK</a:t>
            </a:r>
            <a:endParaRPr lang="en-US" sz="2600">
              <a:latin typeface="Times New Roman" panose="02020603050405020304" pitchFamily="18" charset="0"/>
              <a:ea typeface="Calibri" panose="020F0502020204030204" pitchFamily="34" charset="0"/>
            </a:endParaRPr>
          </a:p>
        </p:txBody>
      </p:sp>
      <p:sp>
        <p:nvSpPr>
          <p:cNvPr id="8" name="TextBox 7"/>
          <p:cNvSpPr txBox="1"/>
          <p:nvPr/>
        </p:nvSpPr>
        <p:spPr>
          <a:xfrm>
            <a:off x="1175658" y="5396932"/>
            <a:ext cx="7929154" cy="892552"/>
          </a:xfrm>
          <a:prstGeom prst="rect">
            <a:avLst/>
          </a:prstGeom>
          <a:noFill/>
        </p:spPr>
        <p:txBody>
          <a:bodyPr wrap="square" rtlCol="0">
            <a:spAutoFit/>
          </a:bodyPr>
          <a:lstStyle/>
          <a:p>
            <a:r>
              <a:rPr lang="vi-VN" sz="2600" smtClean="0">
                <a:latin typeface="+mj-lt"/>
              </a:rPr>
              <a:t>Đáp án: Phát biểu đúng: c,d</a:t>
            </a:r>
          </a:p>
          <a:p>
            <a:r>
              <a:rPr lang="vi-VN" sz="2600">
                <a:latin typeface="+mj-lt"/>
              </a:rPr>
              <a:t>	 </a:t>
            </a:r>
            <a:r>
              <a:rPr lang="vi-VN" sz="2600" smtClean="0">
                <a:latin typeface="+mj-lt"/>
              </a:rPr>
              <a:t>  Phát biểu sai: a, b  </a:t>
            </a:r>
            <a:endParaRPr lang="en-US" sz="2600">
              <a:latin typeface="+mj-lt"/>
            </a:endParaRPr>
          </a:p>
        </p:txBody>
      </p:sp>
      <p:pic>
        <p:nvPicPr>
          <p:cNvPr id="9" name="Picture 8"/>
          <p:cNvPicPr>
            <a:picLocks noChangeAspect="1"/>
          </p:cNvPicPr>
          <p:nvPr/>
        </p:nvPicPr>
        <p:blipFill>
          <a:blip r:embed="rId2"/>
          <a:stretch>
            <a:fillRect/>
          </a:stretch>
        </p:blipFill>
        <p:spPr>
          <a:xfrm>
            <a:off x="877410" y="1579086"/>
            <a:ext cx="10902572" cy="3548478"/>
          </a:xfrm>
          <a:prstGeom prst="rect">
            <a:avLst/>
          </a:prstGeom>
        </p:spPr>
      </p:pic>
    </p:spTree>
    <p:extLst>
      <p:ext uri="{BB962C8B-B14F-4D97-AF65-F5344CB8AC3E}">
        <p14:creationId xmlns:p14="http://schemas.microsoft.com/office/powerpoint/2010/main" val="36036882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2757" y="584862"/>
            <a:ext cx="2363147" cy="515590"/>
          </a:xfrm>
          <a:prstGeom prst="rect">
            <a:avLst/>
          </a:prstGeom>
        </p:spPr>
        <p:txBody>
          <a:bodyPr wrap="none">
            <a:spAutoFit/>
          </a:bodyPr>
          <a:lstStyle/>
          <a:p>
            <a:pPr>
              <a:lnSpc>
                <a:spcPct val="115000"/>
              </a:lnSpc>
              <a:spcAft>
                <a:spcPts val="1000"/>
              </a:spcAft>
            </a:pPr>
            <a:r>
              <a:rPr lang="en-US" sz="2600" b="1">
                <a:latin typeface="Times New Roman" panose="02020603050405020304" pitchFamily="18" charset="0"/>
                <a:ea typeface="Calibri" panose="020F0502020204030204" pitchFamily="34" charset="0"/>
              </a:rPr>
              <a:t>Bài tập 3 SGK:</a:t>
            </a:r>
            <a:endParaRPr lang="en-US" sz="260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782757" y="973287"/>
                <a:ext cx="10215155" cy="742063"/>
              </a:xfrm>
              <a:prstGeom prst="rect">
                <a:avLst/>
              </a:prstGeom>
            </p:spPr>
            <p:txBody>
              <a:bodyPr wrap="square">
                <a:spAutoFit/>
              </a:bodyPr>
              <a:lstStyle/>
              <a:p>
                <a:pPr>
                  <a:lnSpc>
                    <a:spcPct val="115000"/>
                  </a:lnSpc>
                  <a:spcAft>
                    <a:spcPts val="1000"/>
                  </a:spcAft>
                </a:pPr>
                <a:r>
                  <a:rPr lang="en-US" sz="2600">
                    <a:latin typeface="Times New Roman" panose="02020603050405020304" pitchFamily="18" charset="0"/>
                    <a:ea typeface="Calibri" panose="020F0502020204030204" pitchFamily="34" charset="0"/>
                  </a:rPr>
                  <a:t>Vẽ đồ thị hàm số y = 3x+4 và y = </a:t>
                </a:r>
                <a14:m>
                  <m:oMath xmlns:m="http://schemas.openxmlformats.org/officeDocument/2006/math">
                    <m:f>
                      <m:fPr>
                        <m:ctrlPr>
                          <a:rPr lang="en-US" sz="2600" i="1">
                            <a:latin typeface="Cambria Math" panose="02040503050406030204" pitchFamily="18" charset="0"/>
                            <a:ea typeface="Calibri" panose="020F0502020204030204" pitchFamily="34" charset="0"/>
                          </a:rPr>
                        </m:ctrlPr>
                      </m:fPr>
                      <m:num>
                        <m:r>
                          <a:rPr lang="en-US" sz="2600" i="1">
                            <a:latin typeface="Cambria Math" panose="02040503050406030204" pitchFamily="18" charset="0"/>
                            <a:ea typeface="Calibri" panose="020F0502020204030204" pitchFamily="34" charset="0"/>
                          </a:rPr>
                          <m:t>−1</m:t>
                        </m:r>
                      </m:num>
                      <m:den>
                        <m:r>
                          <a:rPr lang="en-US" sz="2600" i="1">
                            <a:latin typeface="Cambria Math" panose="02040503050406030204" pitchFamily="18" charset="0"/>
                            <a:ea typeface="Calibri" panose="020F0502020204030204" pitchFamily="34" charset="0"/>
                          </a:rPr>
                          <m:t>2</m:t>
                        </m:r>
                      </m:den>
                    </m:f>
                  </m:oMath>
                </a14:m>
                <a:r>
                  <a:rPr lang="en-US" sz="2600">
                    <a:latin typeface="Times New Roman" panose="02020603050405020304" pitchFamily="18" charset="0"/>
                    <a:ea typeface="Calibri" panose="020F0502020204030204" pitchFamily="34" charset="0"/>
                  </a:rPr>
                  <a:t>x trên cùng một hệ trục tọa độ.</a:t>
                </a:r>
              </a:p>
            </p:txBody>
          </p:sp>
        </mc:Choice>
        <mc:Fallback xmlns="">
          <p:sp>
            <p:nvSpPr>
              <p:cNvPr id="5" name="Rectangle 4"/>
              <p:cNvSpPr>
                <a:spLocks noRot="1" noChangeAspect="1" noMove="1" noResize="1" noEditPoints="1" noAdjustHandles="1" noChangeArrowheads="1" noChangeShapeType="1" noTextEdit="1"/>
              </p:cNvSpPr>
              <p:nvPr/>
            </p:nvSpPr>
            <p:spPr>
              <a:xfrm>
                <a:off x="782757" y="973287"/>
                <a:ext cx="10215155" cy="742063"/>
              </a:xfrm>
              <a:prstGeom prst="rect">
                <a:avLst/>
              </a:prstGeom>
              <a:blipFill>
                <a:blip r:embed="rId2"/>
                <a:stretch>
                  <a:fillRect l="-1074" b="-8264"/>
                </a:stretch>
              </a:blipFill>
            </p:spPr>
            <p:txBody>
              <a:bodyPr/>
              <a:lstStyle/>
              <a:p>
                <a:r>
                  <a:rPr lang="en-US">
                    <a:noFill/>
                  </a:rPr>
                  <a:t> </a:t>
                </a:r>
              </a:p>
            </p:txBody>
          </p:sp>
        </mc:Fallback>
      </mc:AlternateContent>
      <p:sp>
        <p:nvSpPr>
          <p:cNvPr id="6" name="TextBox 5"/>
          <p:cNvSpPr txBox="1"/>
          <p:nvPr/>
        </p:nvSpPr>
        <p:spPr>
          <a:xfrm>
            <a:off x="4937760" y="1841861"/>
            <a:ext cx="1541417" cy="492443"/>
          </a:xfrm>
          <a:prstGeom prst="rect">
            <a:avLst/>
          </a:prstGeom>
          <a:noFill/>
        </p:spPr>
        <p:txBody>
          <a:bodyPr wrap="square" rtlCol="0">
            <a:spAutoFit/>
          </a:bodyPr>
          <a:lstStyle/>
          <a:p>
            <a:r>
              <a:rPr lang="vi-VN" sz="2600" b="1" i="1" smtClean="0">
                <a:latin typeface="+mj-lt"/>
              </a:rPr>
              <a:t>Giải</a:t>
            </a:r>
            <a:endParaRPr lang="en-US" sz="2600" b="1" i="1">
              <a:latin typeface="+mj-lt"/>
            </a:endParaRPr>
          </a:p>
        </p:txBody>
      </p:sp>
      <p:pic>
        <p:nvPicPr>
          <p:cNvPr id="7" name="Picture 6"/>
          <p:cNvPicPr/>
          <p:nvPr/>
        </p:nvPicPr>
        <p:blipFill>
          <a:blip r:embed="rId3"/>
          <a:stretch>
            <a:fillRect/>
          </a:stretch>
        </p:blipFill>
        <p:spPr>
          <a:xfrm>
            <a:off x="5890334" y="1960082"/>
            <a:ext cx="4193177" cy="4597471"/>
          </a:xfrm>
          <a:prstGeom prst="rect">
            <a:avLst/>
          </a:prstGeom>
        </p:spPr>
      </p:pic>
    </p:spTree>
    <p:extLst>
      <p:ext uri="{BB962C8B-B14F-4D97-AF65-F5344CB8AC3E}">
        <p14:creationId xmlns:p14="http://schemas.microsoft.com/office/powerpoint/2010/main" val="22238697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5155" y="594547"/>
            <a:ext cx="2167581" cy="592470"/>
          </a:xfrm>
          <a:prstGeom prst="rect">
            <a:avLst/>
          </a:prstGeom>
        </p:spPr>
        <p:txBody>
          <a:bodyPr wrap="none">
            <a:spAutoFit/>
          </a:bodyPr>
          <a:lstStyle/>
          <a:p>
            <a:pPr marL="457200" algn="just">
              <a:lnSpc>
                <a:spcPct val="125000"/>
              </a:lnSpc>
              <a:spcAft>
                <a:spcPts val="0"/>
              </a:spcAft>
            </a:pPr>
            <a:r>
              <a:rPr lang="en-US" sz="2600" b="1">
                <a:latin typeface="Times New Roman" panose="02020603050405020304" pitchFamily="18" charset="0"/>
                <a:ea typeface="Calibri" panose="020F0502020204030204" pitchFamily="34" charset="0"/>
                <a:cs typeface="Times New Roman" panose="02020603050405020304" pitchFamily="18" charset="0"/>
              </a:rPr>
              <a:t>Bài 2 </a:t>
            </a:r>
            <a:r>
              <a:rPr lang="en-US" sz="2600" b="1" smtClean="0">
                <a:latin typeface="Times New Roman" panose="02020603050405020304" pitchFamily="18" charset="0"/>
                <a:ea typeface="Calibri" panose="020F0502020204030204" pitchFamily="34" charset="0"/>
                <a:cs typeface="Times New Roman" panose="02020603050405020304" pitchFamily="18" charset="0"/>
              </a:rPr>
              <a:t>SGK</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383894" y="1187017"/>
            <a:ext cx="10149457" cy="876914"/>
          </a:xfrm>
          <a:prstGeom prst="rect">
            <a:avLst/>
          </a:prstGeom>
        </p:spPr>
      </p:pic>
      <p:sp>
        <p:nvSpPr>
          <p:cNvPr id="6" name="TextBox 5"/>
          <p:cNvSpPr txBox="1"/>
          <p:nvPr/>
        </p:nvSpPr>
        <p:spPr>
          <a:xfrm>
            <a:off x="4180114" y="2246811"/>
            <a:ext cx="1515292" cy="492443"/>
          </a:xfrm>
          <a:prstGeom prst="rect">
            <a:avLst/>
          </a:prstGeom>
          <a:noFill/>
        </p:spPr>
        <p:txBody>
          <a:bodyPr wrap="square" rtlCol="0">
            <a:spAutoFit/>
          </a:bodyPr>
          <a:lstStyle/>
          <a:p>
            <a:r>
              <a:rPr lang="vi-VN" sz="2600" b="1" i="1" smtClean="0">
                <a:latin typeface="+mj-lt"/>
              </a:rPr>
              <a:t>Giải</a:t>
            </a:r>
            <a:endParaRPr lang="en-US" sz="2600" b="1" i="1">
              <a:latin typeface="+mj-lt"/>
            </a:endParaRPr>
          </a:p>
        </p:txBody>
      </p:sp>
      <p:sp>
        <p:nvSpPr>
          <p:cNvPr id="7" name="Rectangle 6"/>
          <p:cNvSpPr/>
          <p:nvPr/>
        </p:nvSpPr>
        <p:spPr>
          <a:xfrm>
            <a:off x="845155" y="2690336"/>
            <a:ext cx="10793851" cy="1592744"/>
          </a:xfrm>
          <a:prstGeom prst="rect">
            <a:avLst/>
          </a:prstGeom>
        </p:spPr>
        <p:txBody>
          <a:bodyPr wrap="square">
            <a:spAutoFit/>
          </a:bodyPr>
          <a:lstStyle/>
          <a:p>
            <a:pPr marL="457200">
              <a:lnSpc>
                <a:spcPct val="125000"/>
              </a:lnSpc>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Cặp đường thẳng cắt nhau là y = -2x+5 và y = 4x-1 và cặp y = -2x và y = 4x-1 vì có hệ số góc khác nhau.</a:t>
            </a:r>
            <a:endParaRPr lang="en-US" sz="2600">
              <a:latin typeface="Calibri" panose="020F0502020204030204" pitchFamily="34" charset="0"/>
              <a:ea typeface="Calibri" panose="020F0502020204030204" pitchFamily="34" charset="0"/>
              <a:cs typeface="Times New Roman" panose="02020603050405020304" pitchFamily="18" charset="0"/>
            </a:endParaRPr>
          </a:p>
          <a:p>
            <a:pPr marL="457200">
              <a:lnSpc>
                <a:spcPct val="125000"/>
              </a:lnSpc>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Cặp đường thẳng song song</a:t>
            </a:r>
            <a:r>
              <a:rPr lang="en-US" sz="2600" b="1">
                <a:latin typeface="Times New Roman" panose="02020603050405020304" pitchFamily="18" charset="0"/>
                <a:ea typeface="Calibri" panose="020F0502020204030204" pitchFamily="34" charset="0"/>
                <a:cs typeface="Times New Roman" panose="02020603050405020304" pitchFamily="18" charset="0"/>
              </a:rPr>
              <a:t> </a:t>
            </a:r>
            <a:r>
              <a:rPr lang="en-US" sz="2600">
                <a:latin typeface="Times New Roman" panose="02020603050405020304" pitchFamily="18" charset="0"/>
                <a:ea typeface="Calibri" panose="020F0502020204030204" pitchFamily="34" charset="0"/>
                <a:cs typeface="Times New Roman" panose="02020603050405020304" pitchFamily="18" charset="0"/>
              </a:rPr>
              <a:t>y = -2x+5 và y = -2x vì có hệ số góc bằng nhau.</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99856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721722" y="2171891"/>
                <a:ext cx="1062663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5400" b="1"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4. ĐỒ THỊ CỦA HÀM SỐ BẬC NHẤT Y=AX+B (A</a:t>
                </a:r>
                <a14:m>
                  <m:oMath xmlns:m="http://schemas.openxmlformats.org/officeDocument/2006/math">
                    <m:r>
                      <a:rPr kumimoji="0" lang="en-US" sz="5400" b="1" i="1" u="none" strike="noStrike" kern="1200" cap="none" spc="0" normalizeH="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a14:m>
                <a:r>
                  <a:rPr kumimoji="0" lang="en-US" sz="54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21722" y="2171891"/>
                <a:ext cx="10626635" cy="1754326"/>
              </a:xfrm>
              <a:prstGeom prst="rect">
                <a:avLst/>
              </a:prstGeom>
              <a:blipFill>
                <a:blip r:embed="rId4"/>
                <a:stretch>
                  <a:fillRect t="-9722" b="-20139"/>
                </a:stretch>
              </a:blipFill>
            </p:spPr>
            <p:txBody>
              <a:bodyPr/>
              <a:lstStyle/>
              <a:p>
                <a:r>
                  <a:rPr lang="en-US">
                    <a:noFill/>
                  </a:rPr>
                  <a:t> </a:t>
                </a:r>
              </a:p>
            </p:txBody>
          </p:sp>
        </mc:Fallback>
      </mc:AlternateContent>
    </p:spTree>
    <p:extLst>
      <p:ext uri="{BB962C8B-B14F-4D97-AF65-F5344CB8AC3E}">
        <p14:creationId xmlns:p14="http://schemas.microsoft.com/office/powerpoint/2010/main" val="20995353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649" y="597137"/>
            <a:ext cx="2714205" cy="553293"/>
          </a:xfrm>
          <a:prstGeom prst="rect">
            <a:avLst/>
          </a:prstGeom>
        </p:spPr>
        <p:txBody>
          <a:bodyPr wrap="none">
            <a:spAutoFit/>
          </a:bodyPr>
          <a:lstStyle/>
          <a:p>
            <a:pPr marL="457200">
              <a:lnSpc>
                <a:spcPct val="125000"/>
              </a:lnSpc>
              <a:spcAft>
                <a:spcPts val="0"/>
              </a:spcAft>
            </a:pPr>
            <a:r>
              <a:rPr lang="en-US" sz="2600" b="1">
                <a:latin typeface="Times New Roman" panose="02020603050405020304" pitchFamily="18" charset="0"/>
                <a:ea typeface="Calibri" panose="020F0502020204030204" pitchFamily="34" charset="0"/>
                <a:cs typeface="Times New Roman" panose="02020603050405020304" pitchFamily="18" charset="0"/>
              </a:rPr>
              <a:t>Bài tập 4 SGK</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891455" y="1150430"/>
            <a:ext cx="10751207" cy="913501"/>
          </a:xfrm>
          <a:prstGeom prst="rect">
            <a:avLst/>
          </a:prstGeom>
        </p:spPr>
      </p:pic>
      <p:sp>
        <p:nvSpPr>
          <p:cNvPr id="6" name="TextBox 5"/>
          <p:cNvSpPr txBox="1"/>
          <p:nvPr/>
        </p:nvSpPr>
        <p:spPr>
          <a:xfrm>
            <a:off x="4794069" y="2272937"/>
            <a:ext cx="1384662" cy="492443"/>
          </a:xfrm>
          <a:prstGeom prst="rect">
            <a:avLst/>
          </a:prstGeom>
          <a:noFill/>
        </p:spPr>
        <p:txBody>
          <a:bodyPr wrap="square" rtlCol="0">
            <a:spAutoFit/>
          </a:bodyPr>
          <a:lstStyle/>
          <a:p>
            <a:r>
              <a:rPr lang="vi-VN" sz="2600" b="1" i="1" smtClean="0">
                <a:latin typeface="+mj-lt"/>
              </a:rPr>
              <a:t>Giải</a:t>
            </a:r>
            <a:endParaRPr lang="en-US" sz="2600" b="1" i="1">
              <a:latin typeface="+mj-lt"/>
            </a:endParaRPr>
          </a:p>
        </p:txBody>
      </p:sp>
      <mc:AlternateContent xmlns:mc="http://schemas.openxmlformats.org/markup-compatibility/2006" xmlns:a14="http://schemas.microsoft.com/office/drawing/2010/main">
        <mc:Choice Requires="a14">
          <p:sp>
            <p:nvSpPr>
              <p:cNvPr id="7" name="Rectangle 6"/>
              <p:cNvSpPr/>
              <p:nvPr/>
            </p:nvSpPr>
            <p:spPr>
              <a:xfrm>
                <a:off x="780422" y="2604748"/>
                <a:ext cx="9153882" cy="1053430"/>
              </a:xfrm>
              <a:prstGeom prst="rect">
                <a:avLst/>
              </a:prstGeom>
            </p:spPr>
            <p:txBody>
              <a:bodyPr wrap="square">
                <a:spAutoFit/>
              </a:bodyPr>
              <a:lstStyle/>
              <a:p>
                <a:pPr marL="457200">
                  <a:lnSpc>
                    <a:spcPct val="125000"/>
                  </a:lnSpc>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Đường thẳng </a:t>
                </a:r>
                <a:r>
                  <a:rPr lang="vi-VN" sz="2600">
                    <a:latin typeface="Times New Roman" panose="02020603050405020304" pitchFamily="18" charset="0"/>
                    <a:ea typeface="Calibri" panose="020F0502020204030204" pitchFamily="34" charset="0"/>
                    <a:cs typeface="Times New Roman" panose="02020603050405020304" pitchFamily="18" charset="0"/>
                  </a:rPr>
                  <a:t>y=ax+b (a</a:t>
                </a:r>
                <a14:m>
                  <m:oMath xmlns:m="http://schemas.openxmlformats.org/officeDocument/2006/math">
                    <m:r>
                      <a:rPr lang="vi-VN" sz="2600">
                        <a:latin typeface="Cambria Math" panose="02040503050406030204" pitchFamily="18" charset="0"/>
                        <a:ea typeface="Calibri" panose="020F0502020204030204" pitchFamily="34" charset="0"/>
                        <a:cs typeface="Times New Roman" panose="02020603050405020304" pitchFamily="18" charset="0"/>
                      </a:rPr>
                      <m:t>≠</m:t>
                    </m:r>
                  </m:oMath>
                </a14:m>
                <a:r>
                  <a:rPr lang="vi-VN" sz="2600">
                    <a:latin typeface="Times New Roman" panose="02020603050405020304" pitchFamily="18" charset="0"/>
                    <a:ea typeface="Calibri" panose="020F0502020204030204" pitchFamily="34" charset="0"/>
                    <a:cs typeface="Times New Roman" panose="02020603050405020304" pitchFamily="18" charset="0"/>
                  </a:rPr>
                  <a:t>0) </a:t>
                </a:r>
                <a:r>
                  <a:rPr lang="en-US" sz="2600">
                    <a:latin typeface="Times New Roman" panose="02020603050405020304" pitchFamily="18" charset="0"/>
                    <a:ea typeface="Calibri" panose="020F0502020204030204" pitchFamily="34" charset="0"/>
                    <a:cs typeface="Times New Roman" panose="02020603050405020304" pitchFamily="18" charset="0"/>
                  </a:rPr>
                  <a:t>có hệ </a:t>
                </a:r>
                <a:r>
                  <a:rPr lang="en-US" sz="2600" smtClean="0">
                    <a:latin typeface="Times New Roman" panose="02020603050405020304" pitchFamily="18" charset="0"/>
                    <a:ea typeface="Calibri" panose="020F0502020204030204" pitchFamily="34" charset="0"/>
                    <a:cs typeface="Times New Roman" panose="02020603050405020304" pitchFamily="18" charset="0"/>
                  </a:rPr>
                  <a:t>số</a:t>
                </a:r>
                <a:endParaRPr lang="vi-VN" sz="2600" smtClean="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5000"/>
                  </a:lnSpc>
                  <a:spcAft>
                    <a:spcPts val="0"/>
                  </a:spcAft>
                </a:pPr>
                <a:r>
                  <a:rPr lang="en-US" sz="2600" smtClean="0">
                    <a:latin typeface="Times New Roman" panose="02020603050405020304" pitchFamily="18" charset="0"/>
                    <a:ea typeface="Calibri" panose="020F0502020204030204" pitchFamily="34" charset="0"/>
                    <a:cs typeface="Times New Roman" panose="02020603050405020304" pitchFamily="18" charset="0"/>
                  </a:rPr>
                  <a:t> </a:t>
                </a:r>
                <a:r>
                  <a:rPr lang="en-US" sz="2600">
                    <a:latin typeface="Times New Roman" panose="02020603050405020304" pitchFamily="18" charset="0"/>
                    <a:ea typeface="Calibri" panose="020F0502020204030204" pitchFamily="34" charset="0"/>
                    <a:cs typeface="Times New Roman" panose="02020603050405020304" pitchFamily="18" charset="0"/>
                  </a:rPr>
                  <a:t>góc bằng -1 suy ra a = -1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80422" y="2604748"/>
                <a:ext cx="9153882" cy="1053430"/>
              </a:xfrm>
              <a:prstGeom prst="rect">
                <a:avLst/>
              </a:prstGeom>
              <a:blipFill>
                <a:blip r:embed="rId3"/>
                <a:stretch>
                  <a:fillRect b="-132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26141" y="3626657"/>
                <a:ext cx="9741710" cy="1053430"/>
              </a:xfrm>
              <a:prstGeom prst="rect">
                <a:avLst/>
              </a:prstGeom>
            </p:spPr>
            <p:txBody>
              <a:bodyPr wrap="square">
                <a:spAutoFit/>
              </a:bodyPr>
              <a:lstStyle/>
              <a:p>
                <a:pPr marL="457200">
                  <a:lnSpc>
                    <a:spcPct val="125000"/>
                  </a:lnSpc>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Đường thẳng </a:t>
                </a:r>
                <a:r>
                  <a:rPr lang="vi-VN" sz="2600">
                    <a:latin typeface="Times New Roman" panose="02020603050405020304" pitchFamily="18" charset="0"/>
                    <a:ea typeface="Calibri" panose="020F0502020204030204" pitchFamily="34" charset="0"/>
                    <a:cs typeface="Times New Roman" panose="02020603050405020304" pitchFamily="18" charset="0"/>
                  </a:rPr>
                  <a:t>y=ax+b (a</a:t>
                </a:r>
                <a14:m>
                  <m:oMath xmlns:m="http://schemas.openxmlformats.org/officeDocument/2006/math">
                    <m:r>
                      <a:rPr lang="vi-VN" sz="2600">
                        <a:latin typeface="Cambria Math" panose="02040503050406030204" pitchFamily="18" charset="0"/>
                        <a:ea typeface="Calibri" panose="020F0502020204030204" pitchFamily="34" charset="0"/>
                        <a:cs typeface="Times New Roman" panose="02020603050405020304" pitchFamily="18" charset="0"/>
                      </a:rPr>
                      <m:t>≠</m:t>
                    </m:r>
                  </m:oMath>
                </a14:m>
                <a:r>
                  <a:rPr lang="vi-VN" sz="2600">
                    <a:latin typeface="Times New Roman" panose="02020603050405020304" pitchFamily="18" charset="0"/>
                    <a:ea typeface="Calibri" panose="020F0502020204030204" pitchFamily="34" charset="0"/>
                    <a:cs typeface="Times New Roman" panose="02020603050405020304" pitchFamily="18" charset="0"/>
                  </a:rPr>
                  <a:t>0)</a:t>
                </a:r>
                <a:r>
                  <a:rPr lang="en-US" sz="2600">
                    <a:latin typeface="Times New Roman" panose="02020603050405020304" pitchFamily="18" charset="0"/>
                    <a:ea typeface="Calibri" panose="020F0502020204030204" pitchFamily="34" charset="0"/>
                    <a:cs typeface="Times New Roman" panose="02020603050405020304" pitchFamily="18" charset="0"/>
                  </a:rPr>
                  <a:t> đi qua </a:t>
                </a:r>
                <a:endParaRPr lang="vi-VN" sz="2600" smtClean="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5000"/>
                  </a:lnSpc>
                  <a:spcAft>
                    <a:spcPts val="0"/>
                  </a:spcAft>
                </a:pPr>
                <a:r>
                  <a:rPr lang="en-US" sz="2600" smtClean="0">
                    <a:latin typeface="Times New Roman" panose="02020603050405020304" pitchFamily="18" charset="0"/>
                    <a:ea typeface="Calibri" panose="020F0502020204030204" pitchFamily="34" charset="0"/>
                    <a:cs typeface="Times New Roman" panose="02020603050405020304" pitchFamily="18" charset="0"/>
                  </a:rPr>
                  <a:t>điểm </a:t>
                </a:r>
                <a:r>
                  <a:rPr lang="en-US" sz="2600">
                    <a:latin typeface="Times New Roman" panose="02020603050405020304" pitchFamily="18" charset="0"/>
                    <a:ea typeface="Calibri" panose="020F0502020204030204" pitchFamily="34" charset="0"/>
                    <a:cs typeface="Times New Roman" panose="02020603050405020304" pitchFamily="18" charset="0"/>
                  </a:rPr>
                  <a:t>M(1,2) suy ra x = 1; y = 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826141" y="3626657"/>
                <a:ext cx="9741710" cy="1053430"/>
              </a:xfrm>
              <a:prstGeom prst="rect">
                <a:avLst/>
              </a:prstGeom>
              <a:blipFill>
                <a:blip r:embed="rId4"/>
                <a:stretch>
                  <a:fillRect b="-12717"/>
                </a:stretch>
              </a:blipFill>
            </p:spPr>
            <p:txBody>
              <a:bodyPr/>
              <a:lstStyle/>
              <a:p>
                <a:r>
                  <a:rPr lang="en-US">
                    <a:noFill/>
                  </a:rPr>
                  <a:t> </a:t>
                </a:r>
              </a:p>
            </p:txBody>
          </p:sp>
        </mc:Fallback>
      </mc:AlternateContent>
      <p:sp>
        <p:nvSpPr>
          <p:cNvPr id="9" name="Rectangle 8"/>
          <p:cNvSpPr/>
          <p:nvPr/>
        </p:nvSpPr>
        <p:spPr>
          <a:xfrm>
            <a:off x="891455" y="4721442"/>
            <a:ext cx="8335276" cy="1592744"/>
          </a:xfrm>
          <a:prstGeom prst="rect">
            <a:avLst/>
          </a:prstGeom>
        </p:spPr>
        <p:txBody>
          <a:bodyPr wrap="square">
            <a:spAutoFit/>
          </a:bodyPr>
          <a:lstStyle/>
          <a:p>
            <a:pPr marL="457200">
              <a:lnSpc>
                <a:spcPct val="125000"/>
              </a:lnSpc>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Do vậy ta có:</a:t>
            </a:r>
            <a:endParaRPr lang="en-US" sz="2600">
              <a:latin typeface="Calibri" panose="020F0502020204030204" pitchFamily="34" charset="0"/>
              <a:ea typeface="Calibri" panose="020F0502020204030204" pitchFamily="34" charset="0"/>
              <a:cs typeface="Times New Roman" panose="02020603050405020304" pitchFamily="18" charset="0"/>
            </a:endParaRPr>
          </a:p>
          <a:p>
            <a:pPr marL="457200">
              <a:lnSpc>
                <a:spcPct val="125000"/>
              </a:lnSpc>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2=(-1). 1 +b =&gt; b = 3</a:t>
            </a:r>
            <a:endParaRPr lang="en-US" sz="2600">
              <a:latin typeface="Calibri" panose="020F0502020204030204" pitchFamily="34" charset="0"/>
              <a:ea typeface="Calibri" panose="020F0502020204030204" pitchFamily="34" charset="0"/>
              <a:cs typeface="Times New Roman" panose="02020603050405020304" pitchFamily="18" charset="0"/>
            </a:endParaRPr>
          </a:p>
          <a:p>
            <a:pPr marL="457200">
              <a:lnSpc>
                <a:spcPct val="125000"/>
              </a:lnSpc>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Vậy đường thẳng cần tìm là y = -x+3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p:nvPr/>
        </p:nvPicPr>
        <p:blipFill>
          <a:blip r:embed="rId5"/>
          <a:stretch>
            <a:fillRect/>
          </a:stretch>
        </p:blipFill>
        <p:spPr>
          <a:xfrm>
            <a:off x="7367451" y="2159695"/>
            <a:ext cx="3879669" cy="4384796"/>
          </a:xfrm>
          <a:prstGeom prst="rect">
            <a:avLst/>
          </a:prstGeom>
        </p:spPr>
      </p:pic>
    </p:spTree>
    <p:extLst>
      <p:ext uri="{BB962C8B-B14F-4D97-AF65-F5344CB8AC3E}">
        <p14:creationId xmlns:p14="http://schemas.microsoft.com/office/powerpoint/2010/main" val="13296268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7423" y="335877"/>
            <a:ext cx="2714205" cy="553293"/>
          </a:xfrm>
          <a:prstGeom prst="rect">
            <a:avLst/>
          </a:prstGeom>
        </p:spPr>
        <p:txBody>
          <a:bodyPr wrap="none">
            <a:spAutoFit/>
          </a:bodyPr>
          <a:lstStyle/>
          <a:p>
            <a:pPr marL="457200" algn="just">
              <a:lnSpc>
                <a:spcPct val="125000"/>
              </a:lnSpc>
              <a:spcAft>
                <a:spcPts val="0"/>
              </a:spcAft>
            </a:pPr>
            <a:r>
              <a:rPr lang="en-US" sz="2600" b="1">
                <a:latin typeface="Times New Roman" panose="02020603050405020304" pitchFamily="18" charset="0"/>
                <a:ea typeface="Calibri" panose="020F0502020204030204" pitchFamily="34" charset="0"/>
                <a:cs typeface="Times New Roman" panose="02020603050405020304" pitchFamily="18" charset="0"/>
              </a:rPr>
              <a:t>Bài tập 5 SGK</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89411" y="849982"/>
            <a:ext cx="11084577" cy="1879347"/>
          </a:xfrm>
          <a:prstGeom prst="rect">
            <a:avLst/>
          </a:prstGeom>
        </p:spPr>
      </p:pic>
      <p:sp>
        <p:nvSpPr>
          <p:cNvPr id="6" name="TextBox 5"/>
          <p:cNvSpPr txBox="1"/>
          <p:nvPr/>
        </p:nvSpPr>
        <p:spPr>
          <a:xfrm>
            <a:off x="4023360" y="3029777"/>
            <a:ext cx="1463040" cy="492443"/>
          </a:xfrm>
          <a:prstGeom prst="rect">
            <a:avLst/>
          </a:prstGeom>
          <a:noFill/>
        </p:spPr>
        <p:txBody>
          <a:bodyPr wrap="square" rtlCol="0">
            <a:spAutoFit/>
          </a:bodyPr>
          <a:lstStyle/>
          <a:p>
            <a:pPr algn="ctr"/>
            <a:r>
              <a:rPr lang="vi-VN" sz="2600" b="1" i="1" smtClean="0">
                <a:latin typeface="+mj-lt"/>
              </a:rPr>
              <a:t>Giải</a:t>
            </a:r>
            <a:endParaRPr lang="en-US" sz="2600" b="1" i="1">
              <a:latin typeface="+mj-lt"/>
            </a:endParaRPr>
          </a:p>
        </p:txBody>
      </p:sp>
      <p:sp>
        <p:nvSpPr>
          <p:cNvPr id="7" name="Rectangle 6"/>
          <p:cNvSpPr/>
          <p:nvPr/>
        </p:nvSpPr>
        <p:spPr>
          <a:xfrm>
            <a:off x="100804" y="3583070"/>
            <a:ext cx="5720220" cy="553293"/>
          </a:xfrm>
          <a:prstGeom prst="rect">
            <a:avLst/>
          </a:prstGeom>
        </p:spPr>
        <p:txBody>
          <a:bodyPr wrap="none">
            <a:spAutoFit/>
          </a:bodyPr>
          <a:lstStyle/>
          <a:p>
            <a:pPr marL="457200" algn="just">
              <a:lnSpc>
                <a:spcPct val="125000"/>
              </a:lnSpc>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a) Vẽ đường thẳng y = 2x-1 trên mptđ</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0" y="4196407"/>
                <a:ext cx="11721735" cy="1553567"/>
              </a:xfrm>
              <a:prstGeom prst="rect">
                <a:avLst/>
              </a:prstGeom>
            </p:spPr>
            <p:txBody>
              <a:bodyPr wrap="square">
                <a:spAutoFit/>
              </a:bodyPr>
              <a:lstStyle/>
              <a:p>
                <a:pPr marL="457200">
                  <a:lnSpc>
                    <a:spcPct val="125000"/>
                  </a:lnSpc>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b) Đường thẳng </a:t>
                </a:r>
                <a:r>
                  <a:rPr lang="vi-VN" sz="2600">
                    <a:latin typeface="Times New Roman" panose="02020603050405020304" pitchFamily="18" charset="0"/>
                    <a:ea typeface="Calibri" panose="020F0502020204030204" pitchFamily="34" charset="0"/>
                    <a:cs typeface="Times New Roman" panose="02020603050405020304" pitchFamily="18" charset="0"/>
                  </a:rPr>
                  <a:t>y=ax+b (a</a:t>
                </a:r>
                <a14:m>
                  <m:oMath xmlns:m="http://schemas.openxmlformats.org/officeDocument/2006/math">
                    <m:r>
                      <a:rPr lang="vi-VN" sz="2600">
                        <a:latin typeface="Cambria Math" panose="02040503050406030204" pitchFamily="18" charset="0"/>
                        <a:ea typeface="Calibri" panose="020F0502020204030204" pitchFamily="34" charset="0"/>
                        <a:cs typeface="Times New Roman" panose="02020603050405020304" pitchFamily="18" charset="0"/>
                      </a:rPr>
                      <m:t>≠</m:t>
                    </m:r>
                  </m:oMath>
                </a14:m>
                <a:r>
                  <a:rPr lang="vi-VN" sz="2600">
                    <a:latin typeface="Times New Roman" panose="02020603050405020304" pitchFamily="18" charset="0"/>
                    <a:ea typeface="Calibri" panose="020F0502020204030204" pitchFamily="34" charset="0"/>
                    <a:cs typeface="Times New Roman" panose="02020603050405020304" pitchFamily="18" charset="0"/>
                  </a:rPr>
                  <a:t>0)</a:t>
                </a:r>
                <a:r>
                  <a:rPr lang="en-US" sz="2600">
                    <a:latin typeface="Times New Roman" panose="02020603050405020304" pitchFamily="18" charset="0"/>
                    <a:ea typeface="Calibri" panose="020F0502020204030204" pitchFamily="34" charset="0"/>
                    <a:cs typeface="Times New Roman" panose="02020603050405020304" pitchFamily="18" charset="0"/>
                  </a:rPr>
                  <a:t> đi qua </a:t>
                </a:r>
                <a:endParaRPr lang="vi-VN" sz="2600" smtClean="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5000"/>
                  </a:lnSpc>
                  <a:spcAft>
                    <a:spcPts val="0"/>
                  </a:spcAft>
                </a:pPr>
                <a:r>
                  <a:rPr lang="en-US" sz="2600" smtClean="0">
                    <a:latin typeface="Times New Roman" panose="02020603050405020304" pitchFamily="18" charset="0"/>
                    <a:ea typeface="Calibri" panose="020F0502020204030204" pitchFamily="34" charset="0"/>
                    <a:cs typeface="Times New Roman" panose="02020603050405020304" pitchFamily="18" charset="0"/>
                  </a:rPr>
                  <a:t>M(1;3</a:t>
                </a:r>
                <a:r>
                  <a:rPr lang="en-US" sz="2600">
                    <a:latin typeface="Times New Roman" panose="02020603050405020304" pitchFamily="18" charset="0"/>
                    <a:ea typeface="Calibri" panose="020F0502020204030204" pitchFamily="34" charset="0"/>
                    <a:cs typeface="Times New Roman" panose="02020603050405020304" pitchFamily="18" charset="0"/>
                  </a:rPr>
                  <a:t>) ta có: x = 1, y=3</a:t>
                </a:r>
                <a:r>
                  <a:rPr lang="en-US" sz="2600" smtClean="0">
                    <a:latin typeface="Times New Roman" panose="02020603050405020304" pitchFamily="18" charset="0"/>
                    <a:ea typeface="Calibri" panose="020F0502020204030204" pitchFamily="34" charset="0"/>
                    <a:cs typeface="Times New Roman" panose="02020603050405020304" pitchFamily="18" charset="0"/>
                  </a:rPr>
                  <a:t>;</a:t>
                </a:r>
                <a:endParaRPr lang="vi-VN" sz="2600" smtClean="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5000"/>
                  </a:lnSpc>
                  <a:spcAft>
                    <a:spcPts val="0"/>
                  </a:spcAft>
                </a:pPr>
                <a:r>
                  <a:rPr lang="en-US" sz="2600" smtClean="0">
                    <a:latin typeface="Times New Roman" panose="02020603050405020304" pitchFamily="18" charset="0"/>
                    <a:ea typeface="Calibri" panose="020F0502020204030204" pitchFamily="34" charset="0"/>
                    <a:cs typeface="Times New Roman" panose="02020603050405020304" pitchFamily="18" charset="0"/>
                  </a:rPr>
                  <a:t> </a:t>
                </a:r>
                <a:r>
                  <a:rPr lang="en-US" sz="2600">
                    <a:latin typeface="Times New Roman" panose="02020603050405020304" pitchFamily="18" charset="0"/>
                    <a:ea typeface="Calibri" panose="020F0502020204030204" pitchFamily="34" charset="0"/>
                    <a:cs typeface="Times New Roman" panose="02020603050405020304" pitchFamily="18" charset="0"/>
                  </a:rPr>
                  <a:t>song song với y = 2x-1 nên a = 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0" y="4196407"/>
                <a:ext cx="11721735" cy="1553567"/>
              </a:xfrm>
              <a:prstGeom prst="rect">
                <a:avLst/>
              </a:prstGeom>
              <a:blipFill>
                <a:blip r:embed="rId3"/>
                <a:stretch>
                  <a:fillRect b="-8627"/>
                </a:stretch>
              </a:blipFill>
            </p:spPr>
            <p:txBody>
              <a:bodyPr/>
              <a:lstStyle/>
              <a:p>
                <a:r>
                  <a:rPr lang="en-US">
                    <a:noFill/>
                  </a:rPr>
                  <a:t> </a:t>
                </a:r>
              </a:p>
            </p:txBody>
          </p:sp>
        </mc:Fallback>
      </mc:AlternateContent>
      <p:sp>
        <p:nvSpPr>
          <p:cNvPr id="9" name="Rectangle 8"/>
          <p:cNvSpPr/>
          <p:nvPr/>
        </p:nvSpPr>
        <p:spPr>
          <a:xfrm>
            <a:off x="0" y="5636094"/>
            <a:ext cx="6096000" cy="1092607"/>
          </a:xfrm>
          <a:prstGeom prst="rect">
            <a:avLst/>
          </a:prstGeom>
        </p:spPr>
        <p:txBody>
          <a:bodyPr wrap="square">
            <a:spAutoFit/>
          </a:bodyPr>
          <a:lstStyle/>
          <a:p>
            <a:pPr marL="457200" algn="just">
              <a:lnSpc>
                <a:spcPct val="125000"/>
              </a:lnSpc>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Do đó ta có: 3=2.1+b =&gt; b = 1</a:t>
            </a:r>
            <a:endParaRPr lang="en-US" sz="260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25000"/>
              </a:lnSpc>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Vậy đường thẳng cần tìm là y = 2x+1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p:nvPr/>
        </p:nvPicPr>
        <p:blipFill>
          <a:blip r:embed="rId4"/>
          <a:stretch>
            <a:fillRect/>
          </a:stretch>
        </p:blipFill>
        <p:spPr>
          <a:xfrm>
            <a:off x="6740433" y="2755454"/>
            <a:ext cx="3727269" cy="3743739"/>
          </a:xfrm>
          <a:prstGeom prst="rect">
            <a:avLst/>
          </a:prstGeom>
        </p:spPr>
      </p:pic>
    </p:spTree>
    <p:extLst>
      <p:ext uri="{BB962C8B-B14F-4D97-AF65-F5344CB8AC3E}">
        <p14:creationId xmlns:p14="http://schemas.microsoft.com/office/powerpoint/2010/main" val="20358485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3906" y="370506"/>
            <a:ext cx="2201244" cy="523220"/>
          </a:xfrm>
          <a:prstGeom prst="rect">
            <a:avLst/>
          </a:prstGeom>
        </p:spPr>
        <p:txBody>
          <a:bodyPr wrap="none">
            <a:spAutoFit/>
          </a:bodyPr>
          <a:lstStyle/>
          <a:p>
            <a:r>
              <a:rPr lang="en-US" sz="2800" b="1">
                <a:solidFill>
                  <a:srgbClr val="FF0000"/>
                </a:solidFill>
                <a:latin typeface="Times New Roman" panose="02020603050405020304" pitchFamily="18" charset="0"/>
                <a:ea typeface="Calibri" panose="020F0502020204030204" pitchFamily="34" charset="0"/>
              </a:rPr>
              <a:t>VẬN DỤNG </a:t>
            </a:r>
            <a:endParaRPr lang="en-US" sz="2800">
              <a:solidFill>
                <a:srgbClr val="FF0000"/>
              </a:solidFill>
            </a:endParaRPr>
          </a:p>
        </p:txBody>
      </p:sp>
      <p:pic>
        <p:nvPicPr>
          <p:cNvPr id="5" name="Picture 4"/>
          <p:cNvPicPr>
            <a:picLocks noChangeAspect="1"/>
          </p:cNvPicPr>
          <p:nvPr/>
        </p:nvPicPr>
        <p:blipFill>
          <a:blip r:embed="rId2"/>
          <a:stretch>
            <a:fillRect/>
          </a:stretch>
        </p:blipFill>
        <p:spPr>
          <a:xfrm>
            <a:off x="891464" y="1440945"/>
            <a:ext cx="10853696" cy="4776976"/>
          </a:xfrm>
          <a:prstGeom prst="rect">
            <a:avLst/>
          </a:prstGeom>
        </p:spPr>
      </p:pic>
      <p:sp>
        <p:nvSpPr>
          <p:cNvPr id="6" name="Rectangle 5"/>
          <p:cNvSpPr/>
          <p:nvPr/>
        </p:nvSpPr>
        <p:spPr>
          <a:xfrm>
            <a:off x="676349" y="887652"/>
            <a:ext cx="2714205" cy="553293"/>
          </a:xfrm>
          <a:prstGeom prst="rect">
            <a:avLst/>
          </a:prstGeom>
        </p:spPr>
        <p:txBody>
          <a:bodyPr wrap="none">
            <a:spAutoFit/>
          </a:bodyPr>
          <a:lstStyle/>
          <a:p>
            <a:pPr marL="457200" algn="just">
              <a:lnSpc>
                <a:spcPct val="125000"/>
              </a:lnSpc>
              <a:spcAft>
                <a:spcPts val="0"/>
              </a:spcAft>
            </a:pPr>
            <a:r>
              <a:rPr lang="en-US" sz="2600" b="1">
                <a:latin typeface="Times New Roman" panose="02020603050405020304" pitchFamily="18" charset="0"/>
                <a:ea typeface="Calibri" panose="020F0502020204030204" pitchFamily="34" charset="0"/>
                <a:cs typeface="Times New Roman" panose="02020603050405020304" pitchFamily="18" charset="0"/>
              </a:rPr>
              <a:t>Bài tập 6 SGK</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29119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3906" y="370506"/>
            <a:ext cx="2201244" cy="523220"/>
          </a:xfrm>
          <a:prstGeom prst="rect">
            <a:avLst/>
          </a:prstGeom>
        </p:spPr>
        <p:txBody>
          <a:bodyPr wrap="none">
            <a:spAutoFit/>
          </a:bodyPr>
          <a:lstStyle/>
          <a:p>
            <a:r>
              <a:rPr lang="en-US" sz="2800" b="1">
                <a:solidFill>
                  <a:srgbClr val="FF0000"/>
                </a:solidFill>
                <a:latin typeface="Times New Roman" panose="02020603050405020304" pitchFamily="18" charset="0"/>
                <a:ea typeface="Calibri" panose="020F0502020204030204" pitchFamily="34" charset="0"/>
              </a:rPr>
              <a:t>VẬN DỤNG </a:t>
            </a:r>
            <a:endParaRPr lang="en-US" sz="2800">
              <a:solidFill>
                <a:srgbClr val="FF0000"/>
              </a:solidFill>
            </a:endParaRPr>
          </a:p>
        </p:txBody>
      </p:sp>
      <p:sp>
        <p:nvSpPr>
          <p:cNvPr id="5" name="Rectangle 4"/>
          <p:cNvSpPr/>
          <p:nvPr/>
        </p:nvSpPr>
        <p:spPr>
          <a:xfrm>
            <a:off x="0" y="887652"/>
            <a:ext cx="2714205" cy="553293"/>
          </a:xfrm>
          <a:prstGeom prst="rect">
            <a:avLst/>
          </a:prstGeom>
        </p:spPr>
        <p:txBody>
          <a:bodyPr wrap="none">
            <a:spAutoFit/>
          </a:bodyPr>
          <a:lstStyle/>
          <a:p>
            <a:pPr marL="457200" algn="just">
              <a:lnSpc>
                <a:spcPct val="125000"/>
              </a:lnSpc>
              <a:spcAft>
                <a:spcPts val="0"/>
              </a:spcAft>
            </a:pPr>
            <a:r>
              <a:rPr lang="en-US" sz="2600" b="1">
                <a:latin typeface="Times New Roman" panose="02020603050405020304" pitchFamily="18" charset="0"/>
                <a:ea typeface="Calibri" panose="020F0502020204030204" pitchFamily="34" charset="0"/>
                <a:cs typeface="Times New Roman" panose="02020603050405020304" pitchFamily="18" charset="0"/>
              </a:rPr>
              <a:t>Bài tập 6 SGK</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280488" y="1000835"/>
            <a:ext cx="5267077" cy="5857165"/>
          </a:xfrm>
          <a:prstGeom prst="rect">
            <a:avLst/>
          </a:prstGeom>
        </p:spPr>
      </p:pic>
      <p:sp>
        <p:nvSpPr>
          <p:cNvPr id="7" name="Rectangle 6"/>
          <p:cNvSpPr/>
          <p:nvPr/>
        </p:nvSpPr>
        <p:spPr>
          <a:xfrm>
            <a:off x="0" y="1440945"/>
            <a:ext cx="6096000" cy="2553841"/>
          </a:xfrm>
          <a:prstGeom prst="rect">
            <a:avLst/>
          </a:prstGeom>
        </p:spPr>
        <p:txBody>
          <a:bodyPr>
            <a:spAutoFit/>
          </a:bodyPr>
          <a:lstStyle/>
          <a:p>
            <a:pPr marL="457200" algn="just">
              <a:lnSpc>
                <a:spcPct val="125000"/>
              </a:lnSpc>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a) Tung độ giao điểm của hai đường d</a:t>
            </a:r>
            <a:r>
              <a:rPr lang="en-US" sz="2600" baseline="-25000">
                <a:latin typeface="Times New Roman" panose="02020603050405020304" pitchFamily="18" charset="0"/>
                <a:ea typeface="Calibri" panose="020F0502020204030204" pitchFamily="34" charset="0"/>
                <a:cs typeface="Times New Roman" panose="02020603050405020304" pitchFamily="18" charset="0"/>
              </a:rPr>
              <a:t>1</a:t>
            </a:r>
            <a:r>
              <a:rPr lang="en-US" sz="2600">
                <a:latin typeface="Times New Roman" panose="02020603050405020304" pitchFamily="18" charset="0"/>
                <a:ea typeface="Calibri" panose="020F0502020204030204" pitchFamily="34" charset="0"/>
                <a:cs typeface="Times New Roman" panose="02020603050405020304" pitchFamily="18" charset="0"/>
              </a:rPr>
              <a:t>, d</a:t>
            </a:r>
            <a:r>
              <a:rPr lang="en-US" sz="26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600">
                <a:latin typeface="Times New Roman" panose="02020603050405020304" pitchFamily="18" charset="0"/>
                <a:ea typeface="Calibri" panose="020F0502020204030204" pitchFamily="34" charset="0"/>
                <a:cs typeface="Times New Roman" panose="02020603050405020304" pitchFamily="18" charset="0"/>
              </a:rPr>
              <a:t> </a:t>
            </a:r>
            <a:r>
              <a:rPr lang="vi-VN" sz="2600">
                <a:latin typeface="Times New Roman" panose="02020603050405020304" pitchFamily="18" charset="0"/>
                <a:ea typeface="Calibri" panose="020F0502020204030204" pitchFamily="34" charset="0"/>
                <a:cs typeface="Times New Roman" panose="02020603050405020304" pitchFamily="18" charset="0"/>
              </a:rPr>
              <a:t>hay hai đường thẳng d</a:t>
            </a:r>
            <a:r>
              <a:rPr lang="vi-VN" sz="2600" baseline="-25000">
                <a:latin typeface="Times New Roman" panose="02020603050405020304" pitchFamily="18" charset="0"/>
                <a:ea typeface="Calibri" panose="020F0502020204030204" pitchFamily="34" charset="0"/>
                <a:cs typeface="Times New Roman" panose="02020603050405020304" pitchFamily="18" charset="0"/>
              </a:rPr>
              <a:t>1</a:t>
            </a:r>
            <a:r>
              <a:rPr lang="vi-VN" sz="2600">
                <a:latin typeface="Times New Roman" panose="02020603050405020304" pitchFamily="18" charset="0"/>
                <a:ea typeface="Calibri" panose="020F0502020204030204" pitchFamily="34" charset="0"/>
                <a:cs typeface="Times New Roman" panose="02020603050405020304" pitchFamily="18" charset="0"/>
              </a:rPr>
              <a:t>, d</a:t>
            </a:r>
            <a:r>
              <a:rPr lang="vi-VN" sz="2600" baseline="-25000">
                <a:latin typeface="Times New Roman" panose="02020603050405020304" pitchFamily="18" charset="0"/>
                <a:ea typeface="Calibri" panose="020F0502020204030204" pitchFamily="34" charset="0"/>
                <a:cs typeface="Times New Roman" panose="02020603050405020304" pitchFamily="18" charset="0"/>
              </a:rPr>
              <a:t>2</a:t>
            </a:r>
            <a:r>
              <a:rPr lang="vi-VN" sz="2600">
                <a:latin typeface="Times New Roman" panose="02020603050405020304" pitchFamily="18" charset="0"/>
                <a:ea typeface="Calibri" panose="020F0502020204030204" pitchFamily="34" charset="0"/>
                <a:cs typeface="Times New Roman" panose="02020603050405020304" pitchFamily="18" charset="0"/>
              </a:rPr>
              <a:t> đều cắt trục tung tại điểm có tung độ bằng 2. Do đó, tốc độ ban đầu của hai chuyển động bằng nhau.</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0" y="3929417"/>
            <a:ext cx="6058069" cy="553293"/>
          </a:xfrm>
          <a:prstGeom prst="rect">
            <a:avLst/>
          </a:prstGeom>
        </p:spPr>
        <p:txBody>
          <a:bodyPr wrap="none">
            <a:spAutoFit/>
          </a:bodyPr>
          <a:lstStyle/>
          <a:p>
            <a:pPr marL="457200" algn="just">
              <a:lnSpc>
                <a:spcPct val="125000"/>
              </a:lnSpc>
              <a:spcAft>
                <a:spcPts val="0"/>
              </a:spcAft>
            </a:pPr>
            <a:r>
              <a:rPr lang="vi-VN" sz="2600">
                <a:latin typeface="Times New Roman" panose="02020603050405020304" pitchFamily="18" charset="0"/>
                <a:ea typeface="Calibri" panose="020F0502020204030204" pitchFamily="34" charset="0"/>
                <a:cs typeface="Times New Roman" panose="02020603050405020304" pitchFamily="18" charset="0"/>
              </a:rPr>
              <a:t>b) Đường thẳng d</a:t>
            </a:r>
            <a:r>
              <a:rPr lang="vi-VN" sz="2600" baseline="-25000">
                <a:latin typeface="Times New Roman" panose="02020603050405020304" pitchFamily="18" charset="0"/>
                <a:ea typeface="Calibri" panose="020F0502020204030204" pitchFamily="34" charset="0"/>
                <a:cs typeface="Times New Roman" panose="02020603050405020304" pitchFamily="18" charset="0"/>
              </a:rPr>
              <a:t>2</a:t>
            </a:r>
            <a:r>
              <a:rPr lang="vi-VN" sz="2600">
                <a:latin typeface="Times New Roman" panose="02020603050405020304" pitchFamily="18" charset="0"/>
                <a:ea typeface="Calibri" panose="020F0502020204030204" pitchFamily="34" charset="0"/>
                <a:cs typeface="Times New Roman" panose="02020603050405020304" pitchFamily="18" charset="0"/>
              </a:rPr>
              <a:t> có hệ số góc lớn hơn.</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7931" y="4542005"/>
            <a:ext cx="6096000" cy="1553567"/>
          </a:xfrm>
          <a:prstGeom prst="rect">
            <a:avLst/>
          </a:prstGeom>
        </p:spPr>
        <p:txBody>
          <a:bodyPr>
            <a:spAutoFit/>
          </a:bodyPr>
          <a:lstStyle/>
          <a:p>
            <a:pPr marL="457200" algn="just">
              <a:lnSpc>
                <a:spcPct val="125000"/>
              </a:lnSpc>
              <a:spcAft>
                <a:spcPts val="0"/>
              </a:spcAft>
            </a:pPr>
            <a:r>
              <a:rPr lang="vi-VN" sz="2600">
                <a:latin typeface="Times New Roman" panose="02020603050405020304" pitchFamily="18" charset="0"/>
                <a:ea typeface="Calibri" panose="020F0502020204030204" pitchFamily="34" charset="0"/>
                <a:cs typeface="Times New Roman" panose="02020603050405020304" pitchFamily="18" charset="0"/>
              </a:rPr>
              <a:t>c) Từ giây thứ nhất trở đi vật 2 có vận tốc lớp hơn vì đồ thị có hệ số góc lớn hơn.</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61299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par>
                                <p:cTn id="30" presetID="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0978" y="450671"/>
            <a:ext cx="89916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anose="02020603050405020304" pitchFamily="18" charset="0"/>
                <a:cs typeface="Times New Roman" panose="02020603050405020304" pitchFamily="18" charset="0"/>
              </a:rPr>
              <a:t>HƯỚNG DẪN HỌC Ở NHÀ</a:t>
            </a:r>
            <a:endParaRPr kumimoji="0" lang="en-US"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anose="02020603050405020304" pitchFamily="18" charset="0"/>
              <a:cs typeface="Times New Roman" panose="02020603050405020304" pitchFamily="18" charset="0"/>
            </a:endParaRPr>
          </a:p>
        </p:txBody>
      </p:sp>
      <p:sp>
        <p:nvSpPr>
          <p:cNvPr id="6" name="Rectangle 5"/>
          <p:cNvSpPr/>
          <p:nvPr/>
        </p:nvSpPr>
        <p:spPr>
          <a:xfrm>
            <a:off x="1752600" y="1295761"/>
            <a:ext cx="9585960" cy="2893100"/>
          </a:xfrm>
          <a:prstGeom prst="rect">
            <a:avLst/>
          </a:prstGeom>
        </p:spPr>
        <p:txBody>
          <a:bodyPr wrap="square">
            <a:spAutoFit/>
          </a:bodyPr>
          <a:lstStyle/>
          <a:p>
            <a:r>
              <a:rPr lang="vi-VN" sz="2600">
                <a:latin typeface="+mj-lt"/>
              </a:rPr>
              <a:t>- </a:t>
            </a:r>
            <a:r>
              <a:rPr lang="vi-VN" sz="2600" smtClean="0">
                <a:latin typeface="+mj-lt"/>
              </a:rPr>
              <a:t>Ghi nhớ các </a:t>
            </a:r>
            <a:r>
              <a:rPr lang="vi-VN" sz="2600">
                <a:latin typeface="+mj-lt"/>
              </a:rPr>
              <a:t>kiến </a:t>
            </a:r>
            <a:r>
              <a:rPr lang="vi-VN" sz="2600" smtClean="0">
                <a:latin typeface="+mj-lt"/>
              </a:rPr>
              <a:t>thức,khái niệm, tính chất cách </a:t>
            </a:r>
            <a:r>
              <a:rPr lang="vi-VN" sz="2600">
                <a:latin typeface="+mj-lt"/>
              </a:rPr>
              <a:t>vẽ đồ thị hàm số bậc nhất; hệ số góc, vị trí tương đối của hai đường thẳng</a:t>
            </a:r>
            <a:r>
              <a:rPr lang="en-US" sz="2600">
                <a:latin typeface="+mj-lt"/>
              </a:rPr>
              <a:t>.</a:t>
            </a:r>
          </a:p>
          <a:p>
            <a:r>
              <a:rPr lang="en-US" sz="2600">
                <a:latin typeface="+mj-lt"/>
              </a:rPr>
              <a:t>- </a:t>
            </a:r>
            <a:r>
              <a:rPr lang="vi-VN" sz="2600">
                <a:latin typeface="+mj-lt"/>
              </a:rPr>
              <a:t>Xem lại các bài tập đã làm trong tiết học.</a:t>
            </a:r>
            <a:endParaRPr lang="en-US" sz="2600">
              <a:latin typeface="+mj-lt"/>
            </a:endParaRPr>
          </a:p>
          <a:p>
            <a:r>
              <a:rPr lang="vi-VN" sz="2600">
                <a:latin typeface="+mj-lt"/>
              </a:rPr>
              <a:t>- Làm </a:t>
            </a:r>
            <a:r>
              <a:rPr lang="vi-VN" sz="2600" smtClean="0">
                <a:latin typeface="+mj-lt"/>
              </a:rPr>
              <a:t>bài tập 3SGK</a:t>
            </a:r>
            <a:r>
              <a:rPr lang="vi-VN" sz="2600">
                <a:latin typeface="+mj-lt"/>
              </a:rPr>
              <a:t>: Vẽ đồ thị 2 đường thẳng còn lại vào trong mặt phẳng tọa độ đã vẽ.</a:t>
            </a:r>
            <a:endParaRPr lang="en-US" sz="2600">
              <a:latin typeface="+mj-lt"/>
            </a:endParaRPr>
          </a:p>
          <a:p>
            <a:r>
              <a:rPr lang="vi-VN" sz="2600">
                <a:latin typeface="+mj-lt"/>
              </a:rPr>
              <a:t>- Chuẩn bị giờ sau: Ôn tâp chương 3: Ôn tập kiến thức đã học trong chương 3, làm bài tập 1,2,3 - Bài tập chương 3.</a:t>
            </a:r>
            <a:endParaRPr lang="en-US" sz="2600">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0766" y="4336868"/>
            <a:ext cx="6082393" cy="2344669"/>
          </a:xfrm>
          <a:prstGeom prst="rect">
            <a:avLst/>
          </a:prstGeom>
        </p:spPr>
      </p:pic>
    </p:spTree>
    <p:extLst>
      <p:ext uri="{BB962C8B-B14F-4D97-AF65-F5344CB8AC3E}">
        <p14:creationId xmlns:p14="http://schemas.microsoft.com/office/powerpoint/2010/main" val="25515520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0"/>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966651" y="692332"/>
            <a:ext cx="6361612" cy="455317"/>
          </a:xfrm>
          <a:prstGeom prst="rect">
            <a:avLst/>
          </a:prstGeom>
        </p:spPr>
        <p:txBody>
          <a:bodyPr wrap="square">
            <a:spAutoFit/>
          </a:bodyPr>
          <a:lstStyle/>
          <a:p>
            <a:pPr algn="just">
              <a:lnSpc>
                <a:spcPct val="105000"/>
              </a:lnSpc>
              <a:spcAft>
                <a:spcPts val="1000"/>
              </a:spcAft>
            </a:pPr>
            <a:r>
              <a:rPr lang="en-US" sz="2400" b="1">
                <a:solidFill>
                  <a:srgbClr val="C00000"/>
                </a:solidFill>
                <a:latin typeface="Times New Roman" panose="02020603050405020304" pitchFamily="18" charset="0"/>
                <a:ea typeface="Calibri" panose="020F0502020204030204" pitchFamily="34" charset="0"/>
              </a:rPr>
              <a:t>I - ĐỒ THỊ CỦA HÀM SỐ BẬC NHẤT</a:t>
            </a:r>
            <a:endParaRPr lang="en-US" sz="2400">
              <a:solidFill>
                <a:srgbClr val="C00000"/>
              </a:solidFill>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a:blip r:embed="rId3"/>
          <a:stretch>
            <a:fillRect/>
          </a:stretch>
        </p:blipFill>
        <p:spPr>
          <a:xfrm>
            <a:off x="977491" y="1172464"/>
            <a:ext cx="866019" cy="507666"/>
          </a:xfrm>
          <a:prstGeom prst="rect">
            <a:avLst/>
          </a:prstGeom>
        </p:spPr>
      </p:pic>
      <p:sp>
        <p:nvSpPr>
          <p:cNvPr id="4" name="Rectangle 3"/>
          <p:cNvSpPr/>
          <p:nvPr/>
        </p:nvSpPr>
        <p:spPr>
          <a:xfrm>
            <a:off x="1854350" y="1241631"/>
            <a:ext cx="2776722" cy="461665"/>
          </a:xfrm>
          <a:prstGeom prst="rect">
            <a:avLst/>
          </a:prstGeom>
        </p:spPr>
        <p:txBody>
          <a:bodyPr wrap="none">
            <a:spAutoFit/>
          </a:bodyPr>
          <a:lstStyle/>
          <a:p>
            <a:r>
              <a:rPr lang="en-US" sz="2400">
                <a:latin typeface="Times New Roman" panose="02020603050405020304" pitchFamily="18" charset="0"/>
                <a:ea typeface="Calibri" panose="020F0502020204030204" pitchFamily="34" charset="0"/>
              </a:rPr>
              <a:t>Cho hàm số </a:t>
            </a:r>
            <a:r>
              <a:rPr lang="en-US" sz="2400" smtClean="0">
                <a:latin typeface="Times New Roman" panose="02020603050405020304" pitchFamily="18" charset="0"/>
                <a:ea typeface="Calibri" panose="020F0502020204030204" pitchFamily="34" charset="0"/>
              </a:rPr>
              <a:t>y = x - 2</a:t>
            </a:r>
            <a:endParaRPr lang="en-US" sz="2400"/>
          </a:p>
        </p:txBody>
      </p:sp>
      <p:graphicFrame>
        <p:nvGraphicFramePr>
          <p:cNvPr id="6" name="Table 5"/>
          <p:cNvGraphicFramePr>
            <a:graphicFrameLocks noGrp="1"/>
          </p:cNvGraphicFramePr>
          <p:nvPr>
            <p:extLst>
              <p:ext uri="{D42A27DB-BD31-4B8C-83A1-F6EECF244321}">
                <p14:modId xmlns:p14="http://schemas.microsoft.com/office/powerpoint/2010/main" val="1027476709"/>
              </p:ext>
            </p:extLst>
          </p:nvPr>
        </p:nvGraphicFramePr>
        <p:xfrm>
          <a:off x="1410500" y="1920240"/>
          <a:ext cx="2533968" cy="914400"/>
        </p:xfrm>
        <a:graphic>
          <a:graphicData uri="http://schemas.openxmlformats.org/drawingml/2006/table">
            <a:tbl>
              <a:tblPr firstRow="1" firstCol="1" bandRow="1"/>
              <a:tblGrid>
                <a:gridCol w="633273">
                  <a:extLst>
                    <a:ext uri="{9D8B030D-6E8A-4147-A177-3AD203B41FA5}">
                      <a16:colId xmlns:a16="http://schemas.microsoft.com/office/drawing/2014/main" val="1893381948"/>
                    </a:ext>
                  </a:extLst>
                </a:gridCol>
                <a:gridCol w="633273">
                  <a:extLst>
                    <a:ext uri="{9D8B030D-6E8A-4147-A177-3AD203B41FA5}">
                      <a16:colId xmlns:a16="http://schemas.microsoft.com/office/drawing/2014/main" val="2395400831"/>
                    </a:ext>
                  </a:extLst>
                </a:gridCol>
                <a:gridCol w="633273">
                  <a:extLst>
                    <a:ext uri="{9D8B030D-6E8A-4147-A177-3AD203B41FA5}">
                      <a16:colId xmlns:a16="http://schemas.microsoft.com/office/drawing/2014/main" val="4166801379"/>
                    </a:ext>
                  </a:extLst>
                </a:gridCol>
                <a:gridCol w="634149">
                  <a:extLst>
                    <a:ext uri="{9D8B030D-6E8A-4147-A177-3AD203B41FA5}">
                      <a16:colId xmlns:a16="http://schemas.microsoft.com/office/drawing/2014/main" val="3372452793"/>
                    </a:ext>
                  </a:extLst>
                </a:gridCol>
              </a:tblGrid>
              <a:tr h="0">
                <a:tc>
                  <a:txBody>
                    <a:bodyPr/>
                    <a:lstStyle/>
                    <a:p>
                      <a:pPr algn="just">
                        <a:lnSpc>
                          <a:spcPct val="125000"/>
                        </a:lnSpc>
                        <a:spcAft>
                          <a:spcPts val="10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10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10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10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449867"/>
                  </a:ext>
                </a:extLst>
              </a:tr>
              <a:tr h="324587">
                <a:tc>
                  <a:txBody>
                    <a:bodyPr/>
                    <a:lstStyle/>
                    <a:p>
                      <a:pPr algn="just">
                        <a:lnSpc>
                          <a:spcPct val="125000"/>
                        </a:lnSpc>
                        <a:spcAft>
                          <a:spcPts val="10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10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10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10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8286637"/>
                  </a:ext>
                </a:extLst>
              </a:tr>
            </a:tbl>
          </a:graphicData>
        </a:graphic>
      </p:graphicFrame>
      <p:pic>
        <p:nvPicPr>
          <p:cNvPr id="8" name="Picture 7"/>
          <p:cNvPicPr/>
          <p:nvPr/>
        </p:nvPicPr>
        <p:blipFill>
          <a:blip r:embed="rId4"/>
          <a:stretch>
            <a:fillRect/>
          </a:stretch>
        </p:blipFill>
        <p:spPr>
          <a:xfrm>
            <a:off x="5023348" y="1241631"/>
            <a:ext cx="5622880" cy="4265023"/>
          </a:xfrm>
          <a:prstGeom prst="rect">
            <a:avLst/>
          </a:prstGeom>
        </p:spPr>
      </p:pic>
      <p:sp>
        <p:nvSpPr>
          <p:cNvPr id="7" name="Rectangle 6"/>
          <p:cNvSpPr/>
          <p:nvPr/>
        </p:nvSpPr>
        <p:spPr>
          <a:xfrm>
            <a:off x="1073068" y="2935560"/>
            <a:ext cx="2887329" cy="510717"/>
          </a:xfrm>
          <a:prstGeom prst="rect">
            <a:avLst/>
          </a:prstGeom>
        </p:spPr>
        <p:txBody>
          <a:bodyPr wrap="none">
            <a:spAutoFit/>
          </a:bodyPr>
          <a:lstStyle/>
          <a:p>
            <a:pPr algn="just">
              <a:lnSpc>
                <a:spcPct val="125000"/>
              </a:lnSpc>
              <a:spcAft>
                <a:spcPts val="1000"/>
              </a:spcAft>
            </a:pPr>
            <a:r>
              <a:rPr lang="en-US" sz="2400">
                <a:latin typeface="Times New Roman" panose="02020603050405020304" pitchFamily="18" charset="0"/>
                <a:ea typeface="Calibri" panose="020F0502020204030204" pitchFamily="34" charset="0"/>
              </a:rPr>
              <a:t>Đồ thị hàm số y = x-2</a:t>
            </a:r>
          </a:p>
        </p:txBody>
      </p:sp>
      <mc:AlternateContent xmlns:mc="http://schemas.openxmlformats.org/markup-compatibility/2006" xmlns:a14="http://schemas.microsoft.com/office/drawing/2010/main">
        <mc:Choice Requires="a14">
          <p:sp>
            <p:nvSpPr>
              <p:cNvPr id="9" name="Rectangle 8"/>
              <p:cNvSpPr/>
              <p:nvPr/>
            </p:nvSpPr>
            <p:spPr>
              <a:xfrm>
                <a:off x="1099457" y="5931265"/>
                <a:ext cx="8854440" cy="461665"/>
              </a:xfrm>
              <a:prstGeom prst="rect">
                <a:avLst/>
              </a:prstGeom>
            </p:spPr>
            <p:txBody>
              <a:bodyPr wrap="square">
                <a:spAutoFit/>
              </a:bodyPr>
              <a:lstStyle/>
              <a:p>
                <a:r>
                  <a:rPr lang="en-US" sz="2400" b="1" smtClean="0">
                    <a:solidFill>
                      <a:srgbClr val="FF0000"/>
                    </a:solidFill>
                    <a:latin typeface="Times New Roman" panose="02020603050405020304" pitchFamily="18" charset="0"/>
                    <a:ea typeface="Calibri" panose="020F0502020204030204" pitchFamily="34" charset="0"/>
                  </a:rPr>
                  <a:t>* Tổng quát</a:t>
                </a:r>
                <a:r>
                  <a:rPr lang="en-US" sz="2400">
                    <a:solidFill>
                      <a:srgbClr val="FF0000"/>
                    </a:solidFill>
                    <a:latin typeface="Times New Roman" panose="02020603050405020304" pitchFamily="18" charset="0"/>
                    <a:ea typeface="Calibri" panose="020F0502020204030204" pitchFamily="34" charset="0"/>
                  </a:rPr>
                  <a:t>: </a:t>
                </a:r>
                <a:r>
                  <a:rPr lang="en-US" sz="2400" b="1" i="1">
                    <a:solidFill>
                      <a:srgbClr val="FF0000"/>
                    </a:solidFill>
                    <a:latin typeface="Times New Roman" panose="02020603050405020304" pitchFamily="18" charset="0"/>
                    <a:ea typeface="Calibri" panose="020F0502020204030204" pitchFamily="34" charset="0"/>
                  </a:rPr>
                  <a:t>Đồ thị hàm số </a:t>
                </a:r>
                <a:r>
                  <a:rPr lang="en-US" sz="2400" b="1" i="1">
                    <a:solidFill>
                      <a:srgbClr val="7030A0"/>
                    </a:solidFill>
                    <a:latin typeface="Times New Roman" panose="02020603050405020304" pitchFamily="18" charset="0"/>
                    <a:ea typeface="Calibri" panose="020F0502020204030204" pitchFamily="34" charset="0"/>
                  </a:rPr>
                  <a:t>y=ax+b</a:t>
                </a:r>
                <a:r>
                  <a:rPr lang="en-US" sz="2400" b="1" i="1">
                    <a:solidFill>
                      <a:srgbClr val="FF0000"/>
                    </a:solidFill>
                    <a:latin typeface="Times New Roman" panose="02020603050405020304" pitchFamily="18" charset="0"/>
                    <a:ea typeface="Calibri" panose="020F0502020204030204" pitchFamily="34" charset="0"/>
                  </a:rPr>
                  <a:t> (</a:t>
                </a:r>
                <a:r>
                  <a:rPr lang="en-US" sz="2400" b="1" i="1" smtClean="0">
                    <a:solidFill>
                      <a:srgbClr val="FF0000"/>
                    </a:solidFill>
                    <a:latin typeface="Times New Roman" panose="02020603050405020304" pitchFamily="18" charset="0"/>
                    <a:ea typeface="Calibri" panose="020F0502020204030204" pitchFamily="34" charset="0"/>
                  </a:rPr>
                  <a:t>a</a:t>
                </a:r>
                <a14:m>
                  <m:oMath xmlns:m="http://schemas.openxmlformats.org/officeDocument/2006/math">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b="1" i="1">
                    <a:solidFill>
                      <a:srgbClr val="FF0000"/>
                    </a:solidFill>
                    <a:latin typeface="Times New Roman" panose="02020603050405020304" pitchFamily="18" charset="0"/>
                    <a:ea typeface="Calibri" panose="020F0502020204030204" pitchFamily="34" charset="0"/>
                  </a:rPr>
                  <a:t>0) là một </a:t>
                </a:r>
                <a:r>
                  <a:rPr lang="en-US" sz="2400" b="1" i="1">
                    <a:solidFill>
                      <a:srgbClr val="7030A0"/>
                    </a:solidFill>
                    <a:latin typeface="Times New Roman" panose="02020603050405020304" pitchFamily="18" charset="0"/>
                    <a:ea typeface="Calibri" panose="020F0502020204030204" pitchFamily="34" charset="0"/>
                  </a:rPr>
                  <a:t>đường thẳng.</a:t>
                </a:r>
                <a:endParaRPr lang="en-US" sz="2400">
                  <a:solidFill>
                    <a:srgbClr val="7030A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099457" y="5931265"/>
                <a:ext cx="8854440" cy="461665"/>
              </a:xfrm>
              <a:prstGeom prst="rect">
                <a:avLst/>
              </a:prstGeom>
              <a:blipFill>
                <a:blip r:embed="rId5"/>
                <a:stretch>
                  <a:fillRect l="-1032" t="-11842" b="-27632"/>
                </a:stretch>
              </a:blipFill>
            </p:spPr>
            <p:txBody>
              <a:bodyPr/>
              <a:lstStyle/>
              <a:p>
                <a:r>
                  <a:rPr lang="en-US">
                    <a:noFill/>
                  </a:rPr>
                  <a:t> </a:t>
                </a:r>
              </a:p>
            </p:txBody>
          </p:sp>
        </mc:Fallback>
      </mc:AlternateContent>
    </p:spTree>
    <p:extLst>
      <p:ext uri="{BB962C8B-B14F-4D97-AF65-F5344CB8AC3E}">
        <p14:creationId xmlns:p14="http://schemas.microsoft.com/office/powerpoint/2010/main" val="28475299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0"/>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extBox 1"/>
          <p:cNvSpPr txBox="1"/>
          <p:nvPr/>
        </p:nvSpPr>
        <p:spPr>
          <a:xfrm>
            <a:off x="809897" y="418011"/>
            <a:ext cx="4193177" cy="461665"/>
          </a:xfrm>
          <a:prstGeom prst="rect">
            <a:avLst/>
          </a:prstGeom>
          <a:noFill/>
        </p:spPr>
        <p:txBody>
          <a:bodyPr wrap="square" rtlCol="0">
            <a:spAutoFit/>
          </a:bodyPr>
          <a:lstStyle/>
          <a:p>
            <a:r>
              <a:rPr lang="en-US" sz="2400" b="1" smtClean="0">
                <a:solidFill>
                  <a:srgbClr val="C00000"/>
                </a:solidFill>
                <a:latin typeface="Times New Roman" panose="02020603050405020304" pitchFamily="18" charset="0"/>
                <a:cs typeface="Times New Roman" panose="02020603050405020304" pitchFamily="18" charset="0"/>
              </a:rPr>
              <a:t>Ví dụ 1: </a:t>
            </a:r>
            <a:endParaRPr lang="en-US" sz="2400" b="1">
              <a:solidFill>
                <a:srgbClr val="C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103120" y="418011"/>
            <a:ext cx="3122023" cy="502395"/>
          </a:xfrm>
          <a:prstGeom prst="rect">
            <a:avLst/>
          </a:prstGeom>
        </p:spPr>
      </p:pic>
      <p:pic>
        <p:nvPicPr>
          <p:cNvPr id="4" name="Picture 3"/>
          <p:cNvPicPr>
            <a:picLocks noChangeAspect="1"/>
          </p:cNvPicPr>
          <p:nvPr/>
        </p:nvPicPr>
        <p:blipFill>
          <a:blip r:embed="rId4"/>
          <a:stretch>
            <a:fillRect/>
          </a:stretch>
        </p:blipFill>
        <p:spPr>
          <a:xfrm>
            <a:off x="940526" y="988398"/>
            <a:ext cx="7555449" cy="1864117"/>
          </a:xfrm>
          <a:prstGeom prst="rect">
            <a:avLst/>
          </a:prstGeom>
        </p:spPr>
      </p:pic>
      <p:pic>
        <p:nvPicPr>
          <p:cNvPr id="5" name="Picture 4"/>
          <p:cNvPicPr>
            <a:picLocks noChangeAspect="1"/>
          </p:cNvPicPr>
          <p:nvPr/>
        </p:nvPicPr>
        <p:blipFill>
          <a:blip r:embed="rId5"/>
          <a:stretch>
            <a:fillRect/>
          </a:stretch>
        </p:blipFill>
        <p:spPr>
          <a:xfrm>
            <a:off x="940526" y="2852515"/>
            <a:ext cx="9866253" cy="767204"/>
          </a:xfrm>
          <a:prstGeom prst="rect">
            <a:avLst/>
          </a:prstGeom>
        </p:spPr>
      </p:pic>
      <p:pic>
        <p:nvPicPr>
          <p:cNvPr id="6" name="Picture 5"/>
          <p:cNvPicPr>
            <a:picLocks noChangeAspect="1"/>
          </p:cNvPicPr>
          <p:nvPr/>
        </p:nvPicPr>
        <p:blipFill>
          <a:blip r:embed="rId6"/>
          <a:stretch>
            <a:fillRect/>
          </a:stretch>
        </p:blipFill>
        <p:spPr>
          <a:xfrm>
            <a:off x="940526" y="3841790"/>
            <a:ext cx="6191794" cy="720332"/>
          </a:xfrm>
          <a:prstGeom prst="rect">
            <a:avLst/>
          </a:prstGeom>
        </p:spPr>
      </p:pic>
      <p:pic>
        <p:nvPicPr>
          <p:cNvPr id="7" name="Picture 6"/>
          <p:cNvPicPr>
            <a:picLocks noChangeAspect="1"/>
          </p:cNvPicPr>
          <p:nvPr/>
        </p:nvPicPr>
        <p:blipFill>
          <a:blip r:embed="rId7"/>
          <a:stretch>
            <a:fillRect/>
          </a:stretch>
        </p:blipFill>
        <p:spPr>
          <a:xfrm>
            <a:off x="1981517" y="920406"/>
            <a:ext cx="4853955" cy="1970134"/>
          </a:xfrm>
          <a:prstGeom prst="rect">
            <a:avLst/>
          </a:prstGeom>
        </p:spPr>
      </p:pic>
      <p:pic>
        <p:nvPicPr>
          <p:cNvPr id="8" name="Picture 7"/>
          <p:cNvPicPr>
            <a:picLocks noChangeAspect="1"/>
          </p:cNvPicPr>
          <p:nvPr/>
        </p:nvPicPr>
        <p:blipFill>
          <a:blip r:embed="rId8"/>
          <a:stretch>
            <a:fillRect/>
          </a:stretch>
        </p:blipFill>
        <p:spPr>
          <a:xfrm>
            <a:off x="940526" y="2890540"/>
            <a:ext cx="7085578" cy="894296"/>
          </a:xfrm>
          <a:prstGeom prst="rect">
            <a:avLst/>
          </a:prstGeom>
        </p:spPr>
      </p:pic>
      <p:pic>
        <p:nvPicPr>
          <p:cNvPr id="9" name="Picture 8"/>
          <p:cNvPicPr>
            <a:picLocks noChangeAspect="1"/>
          </p:cNvPicPr>
          <p:nvPr/>
        </p:nvPicPr>
        <p:blipFill>
          <a:blip r:embed="rId9"/>
          <a:stretch>
            <a:fillRect/>
          </a:stretch>
        </p:blipFill>
        <p:spPr>
          <a:xfrm>
            <a:off x="8060216" y="599872"/>
            <a:ext cx="3313351" cy="4546893"/>
          </a:xfrm>
          <a:prstGeom prst="rect">
            <a:avLst/>
          </a:prstGeom>
        </p:spPr>
      </p:pic>
      <p:pic>
        <p:nvPicPr>
          <p:cNvPr id="10" name="Picture 9"/>
          <p:cNvPicPr>
            <a:picLocks noChangeAspect="1"/>
          </p:cNvPicPr>
          <p:nvPr/>
        </p:nvPicPr>
        <p:blipFill>
          <a:blip r:embed="rId10"/>
          <a:stretch>
            <a:fillRect/>
          </a:stretch>
        </p:blipFill>
        <p:spPr>
          <a:xfrm>
            <a:off x="952707" y="3800368"/>
            <a:ext cx="7016068" cy="1126035"/>
          </a:xfrm>
          <a:prstGeom prst="rect">
            <a:avLst/>
          </a:prstGeom>
        </p:spPr>
      </p:pic>
    </p:spTree>
    <p:extLst>
      <p:ext uri="{BB962C8B-B14F-4D97-AF65-F5344CB8AC3E}">
        <p14:creationId xmlns:p14="http://schemas.microsoft.com/office/powerpoint/2010/main" val="37184784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ppt_x"/>
                                          </p:val>
                                        </p:tav>
                                      </p:tavLst>
                                    </p:anim>
                                    <p:anim calcmode="lin" valueType="num">
                                      <p:cBhvr additive="base">
                                        <p:cTn id="39" dur="500"/>
                                        <p:tgtEl>
                                          <p:spTgt spid="5"/>
                                        </p:tgtEl>
                                        <p:attrNameLst>
                                          <p:attrName>ppt_y</p:attrName>
                                        </p:attrNameLst>
                                      </p:cBhvr>
                                      <p:tavLst>
                                        <p:tav tm="0">
                                          <p:val>
                                            <p:strVal val="ppt_y"/>
                                          </p:val>
                                        </p:tav>
                                        <p:tav tm="100000">
                                          <p:val>
                                            <p:strVal val="1+ppt_h/2"/>
                                          </p:val>
                                        </p:tav>
                                      </p:tavLst>
                                    </p:anim>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xit" presetSubtype="32" fill="hold" nodeType="clickEffect">
                                  <p:stCondLst>
                                    <p:cond delay="0"/>
                                  </p:stCondLst>
                                  <p:childTnLst>
                                    <p:animEffect transition="out" filter="circle(out)">
                                      <p:cBhvr>
                                        <p:cTn id="54" dur="2000"/>
                                        <p:tgtEl>
                                          <p:spTgt spid="6"/>
                                        </p:tgtEl>
                                      </p:cBhvr>
                                    </p:animEffect>
                                    <p:set>
                                      <p:cBhvr>
                                        <p:cTn id="55" dur="1" fill="hold">
                                          <p:stCondLst>
                                            <p:cond delay="1999"/>
                                          </p:stCondLst>
                                        </p:cTn>
                                        <p:tgtEl>
                                          <p:spTgt spid="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ppt_x"/>
                                          </p:val>
                                        </p:tav>
                                        <p:tav tm="100000">
                                          <p:val>
                                            <p:strVal val="#ppt_x"/>
                                          </p:val>
                                        </p:tav>
                                      </p:tavLst>
                                    </p:anim>
                                    <p:anim calcmode="lin" valueType="num">
                                      <p:cBhvr additive="base">
                                        <p:cTn id="6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808515"/>
            <a:ext cx="11173097" cy="1143000"/>
          </a:xfrm>
        </p:spPr>
        <p:txBody>
          <a:bodyPr>
            <a:normAutofit/>
          </a:bodyPr>
          <a:lstStyle/>
          <a:p>
            <a:pPr algn="l"/>
            <a:r>
              <a:rPr lang="en-US" sz="2600" b="1" smtClean="0">
                <a:latin typeface="Times New Roman" panose="02020603050405020304" pitchFamily="18" charset="0"/>
                <a:cs typeface="Times New Roman" panose="02020603050405020304" pitchFamily="18" charset="0"/>
              </a:rPr>
              <a:t>Luyện tập 1: </a:t>
            </a:r>
            <a:r>
              <a:rPr lang="en-US" sz="2600" smtClean="0">
                <a:latin typeface="Times New Roman" panose="02020603050405020304" pitchFamily="18" charset="0"/>
                <a:cs typeface="Times New Roman" panose="02020603050405020304" pitchFamily="18" charset="0"/>
              </a:rPr>
              <a:t>Cho hàm số y = 4x+3. Tìm điểm thuộc đồ thị của hàm số có hoành độ bằng 0 </a:t>
            </a:r>
            <a:endParaRPr lang="en-US" sz="26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599" y="1208317"/>
            <a:ext cx="10972800" cy="1600198"/>
          </a:xfrm>
        </p:spPr>
        <p:txBody>
          <a:bodyPr>
            <a:normAutofit/>
          </a:bodyPr>
          <a:lstStyle/>
          <a:p>
            <a:pPr marL="0" indent="0" algn="ctr">
              <a:buNone/>
            </a:pPr>
            <a:r>
              <a:rPr lang="en-US" sz="2600" b="1" i="1" smtClean="0">
                <a:latin typeface="Times New Roman" panose="02020603050405020304" pitchFamily="18" charset="0"/>
                <a:cs typeface="Times New Roman" panose="02020603050405020304" pitchFamily="18" charset="0"/>
              </a:rPr>
              <a:t>Giải</a:t>
            </a:r>
          </a:p>
          <a:p>
            <a:pPr marL="0" indent="0">
              <a:buNone/>
            </a:pPr>
            <a:r>
              <a:rPr lang="en-US" sz="2600" smtClean="0">
                <a:latin typeface="Times New Roman" panose="02020603050405020304" pitchFamily="18" charset="0"/>
                <a:cs typeface="Times New Roman" panose="02020603050405020304" pitchFamily="18" charset="0"/>
              </a:rPr>
              <a:t>Với x = 0 thì y = 3.0-4=-4</a:t>
            </a:r>
          </a:p>
          <a:p>
            <a:pPr marL="0" indent="0">
              <a:buNone/>
            </a:pPr>
            <a:r>
              <a:rPr lang="en-US" sz="2600" smtClean="0">
                <a:latin typeface="Times New Roman" panose="02020603050405020304" pitchFamily="18" charset="0"/>
                <a:cs typeface="Times New Roman" panose="02020603050405020304" pitchFamily="18" charset="0"/>
              </a:rPr>
              <a:t>Vậy điểm có hoành độ bằng 0 thuộc đồ thị hàm số y=3x-4 là (0;4)</a:t>
            </a:r>
            <a:endParaRPr lang="en-US" sz="260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761999" y="427038"/>
            <a:ext cx="1117309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smtClean="0">
                <a:latin typeface="Times New Roman" panose="02020603050405020304" pitchFamily="18" charset="0"/>
                <a:cs typeface="Times New Roman" panose="02020603050405020304" pitchFamily="18" charset="0"/>
              </a:rPr>
              <a:t>Ví dụ 2: </a:t>
            </a:r>
            <a:r>
              <a:rPr lang="en-US" sz="2600" smtClean="0">
                <a:latin typeface="Times New Roman" panose="02020603050405020304" pitchFamily="18" charset="0"/>
                <a:cs typeface="Times New Roman" panose="02020603050405020304" pitchFamily="18" charset="0"/>
              </a:rPr>
              <a:t>Cho hàm số y = 3x-4. Tìm điểm thuộc đồ thị của hàm số có hoành độ bằng 0 </a:t>
            </a:r>
            <a:endParaRPr lang="en-US" sz="2600">
              <a:latin typeface="Times New Roman" panose="02020603050405020304" pitchFamily="18" charset="0"/>
              <a:cs typeface="Times New Roman" panose="02020603050405020304" pitchFamily="18" charset="0"/>
            </a:endParaRPr>
          </a:p>
        </p:txBody>
      </p:sp>
      <p:sp>
        <p:nvSpPr>
          <p:cNvPr id="6" name="Rectangle 5"/>
          <p:cNvSpPr/>
          <p:nvPr/>
        </p:nvSpPr>
        <p:spPr>
          <a:xfrm>
            <a:off x="666204" y="3589794"/>
            <a:ext cx="10859590" cy="2317558"/>
          </a:xfrm>
          <a:prstGeom prst="rect">
            <a:avLst/>
          </a:prstGeom>
        </p:spPr>
        <p:txBody>
          <a:bodyPr wrap="square">
            <a:spAutoFit/>
          </a:bodyPr>
          <a:lstStyle/>
          <a:p>
            <a:pPr algn="ctr">
              <a:lnSpc>
                <a:spcPct val="115000"/>
              </a:lnSpc>
              <a:spcAft>
                <a:spcPts val="1000"/>
              </a:spcAft>
            </a:pPr>
            <a:r>
              <a:rPr lang="en-US" sz="2600" b="1" i="1">
                <a:latin typeface="Times New Roman" panose="02020603050405020304" pitchFamily="18" charset="0"/>
                <a:ea typeface="Calibri" panose="020F0502020204030204" pitchFamily="34" charset="0"/>
              </a:rPr>
              <a:t>Giải</a:t>
            </a:r>
            <a:endParaRPr lang="en-US" sz="2600">
              <a:latin typeface="Times New Roman" panose="02020603050405020304" pitchFamily="18" charset="0"/>
              <a:ea typeface="Calibri" panose="020F0502020204030204" pitchFamily="34" charset="0"/>
            </a:endParaRPr>
          </a:p>
          <a:p>
            <a:pPr>
              <a:lnSpc>
                <a:spcPct val="115000"/>
              </a:lnSpc>
              <a:spcAft>
                <a:spcPts val="1000"/>
              </a:spcAft>
            </a:pPr>
            <a:r>
              <a:rPr lang="en-US" sz="2600">
                <a:latin typeface="Times New Roman" panose="02020603050405020304" pitchFamily="18" charset="0"/>
                <a:ea typeface="Calibri" panose="020F0502020204030204" pitchFamily="34" charset="0"/>
              </a:rPr>
              <a:t>Điểm thuộc đồ thị có hoành độ bằng 0 nên x = 0</a:t>
            </a:r>
          </a:p>
          <a:p>
            <a:pPr>
              <a:lnSpc>
                <a:spcPct val="115000"/>
              </a:lnSpc>
              <a:spcAft>
                <a:spcPts val="1000"/>
              </a:spcAft>
            </a:pPr>
            <a:r>
              <a:rPr lang="en-US" sz="2600">
                <a:latin typeface="Times New Roman" panose="02020603050405020304" pitchFamily="18" charset="0"/>
                <a:ea typeface="Calibri" panose="020F0502020204030204" pitchFamily="34" charset="0"/>
              </a:rPr>
              <a:t>Thay x = 0 vào y = 4x+3 ta </a:t>
            </a:r>
            <a:r>
              <a:rPr lang="en-US" sz="2600" smtClean="0">
                <a:latin typeface="Times New Roman" panose="02020603050405020304" pitchFamily="18" charset="0"/>
                <a:ea typeface="Calibri" panose="020F0502020204030204" pitchFamily="34" charset="0"/>
              </a:rPr>
              <a:t>được y=3</a:t>
            </a:r>
            <a:endParaRPr lang="en-US" sz="2600">
              <a:latin typeface="Times New Roman" panose="02020603050405020304" pitchFamily="18" charset="0"/>
              <a:ea typeface="Calibri" panose="020F0502020204030204" pitchFamily="34" charset="0"/>
            </a:endParaRPr>
          </a:p>
          <a:p>
            <a:pPr>
              <a:lnSpc>
                <a:spcPct val="115000"/>
              </a:lnSpc>
              <a:spcAft>
                <a:spcPts val="1000"/>
              </a:spcAft>
            </a:pPr>
            <a:r>
              <a:rPr lang="en-US" sz="2600">
                <a:latin typeface="Times New Roman" panose="02020603050405020304" pitchFamily="18" charset="0"/>
                <a:ea typeface="Calibri" panose="020F0502020204030204" pitchFamily="34" charset="0"/>
              </a:rPr>
              <a:t>Vậy điểm thuộc </a:t>
            </a:r>
            <a:r>
              <a:rPr lang="en-US" sz="2600">
                <a:latin typeface="Times New Roman" panose="02020603050405020304" pitchFamily="18" charset="0"/>
                <a:cs typeface="Times New Roman" panose="02020603050405020304" pitchFamily="18" charset="0"/>
              </a:rPr>
              <a:t>đồ thị của hàm số có hoành độ bằng 0 </a:t>
            </a:r>
            <a:r>
              <a:rPr lang="en-US" sz="2600" smtClean="0">
                <a:latin typeface="Times New Roman" panose="02020603050405020304" pitchFamily="18" charset="0"/>
                <a:ea typeface="Calibri" panose="020F0502020204030204" pitchFamily="34" charset="0"/>
              </a:rPr>
              <a:t>là </a:t>
            </a:r>
            <a:r>
              <a:rPr lang="en-US" sz="2600">
                <a:latin typeface="Times New Roman" panose="02020603050405020304" pitchFamily="18" charset="0"/>
                <a:ea typeface="Calibri" panose="020F0502020204030204" pitchFamily="34" charset="0"/>
              </a:rPr>
              <a:t>(0;3)</a:t>
            </a:r>
          </a:p>
        </p:txBody>
      </p:sp>
      <mc:AlternateContent xmlns:mc="http://schemas.openxmlformats.org/markup-compatibility/2006" xmlns:a14="http://schemas.microsoft.com/office/drawing/2010/main">
        <mc:Choice Requires="a14">
          <p:sp>
            <p:nvSpPr>
              <p:cNvPr id="7" name="Rectangle 6"/>
              <p:cNvSpPr/>
              <p:nvPr/>
            </p:nvSpPr>
            <p:spPr>
              <a:xfrm>
                <a:off x="513804" y="5907352"/>
                <a:ext cx="11268892" cy="492443"/>
              </a:xfrm>
              <a:prstGeom prst="rect">
                <a:avLst/>
              </a:prstGeom>
            </p:spPr>
            <p:txBody>
              <a:bodyPr wrap="square">
                <a:spAutoFit/>
              </a:bodyPr>
              <a:lstStyle/>
              <a:p>
                <a:r>
                  <a:rPr lang="en-US" sz="2600" b="1" smtClean="0">
                    <a:solidFill>
                      <a:srgbClr val="C00000"/>
                    </a:solidFill>
                    <a:latin typeface="Times New Roman" panose="02020603050405020304" pitchFamily="18" charset="0"/>
                    <a:ea typeface="Calibri" panose="020F0502020204030204" pitchFamily="34" charset="0"/>
                  </a:rPr>
                  <a:t>Nhận xét</a:t>
                </a:r>
                <a:r>
                  <a:rPr lang="en-US" sz="2600">
                    <a:solidFill>
                      <a:srgbClr val="C00000"/>
                    </a:solidFill>
                    <a:latin typeface="Times New Roman" panose="02020603050405020304" pitchFamily="18" charset="0"/>
                    <a:ea typeface="Calibri" panose="020F0502020204030204" pitchFamily="34" charset="0"/>
                  </a:rPr>
                  <a:t>: </a:t>
                </a:r>
                <a:r>
                  <a:rPr lang="en-US" sz="2600" b="1" i="1">
                    <a:solidFill>
                      <a:srgbClr val="C00000"/>
                    </a:solidFill>
                    <a:latin typeface="Times New Roman" panose="02020603050405020304" pitchFamily="18" charset="0"/>
                    <a:ea typeface="Calibri" panose="020F0502020204030204" pitchFamily="34" charset="0"/>
                  </a:rPr>
                  <a:t>Đồ thị hàm số y = ax+b (a</a:t>
                </a:r>
                <a14:m>
                  <m:oMath xmlns:m="http://schemas.openxmlformats.org/officeDocument/2006/math">
                    <m:r>
                      <a:rPr lang="en-US" sz="26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600" b="1" i="1">
                    <a:solidFill>
                      <a:srgbClr val="C00000"/>
                    </a:solidFill>
                    <a:latin typeface="Times New Roman" panose="02020603050405020304" pitchFamily="18" charset="0"/>
                    <a:ea typeface="Calibri" panose="020F0502020204030204" pitchFamily="34" charset="0"/>
                  </a:rPr>
                  <a:t>0) cắt trục tung tại điểm có tung độ bằng b</a:t>
                </a:r>
                <a:endParaRPr lang="en-US" sz="2600">
                  <a:solidFill>
                    <a:srgbClr val="C0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13804" y="5907352"/>
                <a:ext cx="11268892" cy="492443"/>
              </a:xfrm>
              <a:prstGeom prst="rect">
                <a:avLst/>
              </a:prstGeom>
              <a:blipFill>
                <a:blip r:embed="rId2"/>
                <a:stretch>
                  <a:fillRect l="-973" t="-12346" r="-487" b="-29630"/>
                </a:stretch>
              </a:blipFill>
            </p:spPr>
            <p:txBody>
              <a:bodyPr/>
              <a:lstStyle/>
              <a:p>
                <a:r>
                  <a:rPr lang="en-US">
                    <a:noFill/>
                  </a:rPr>
                  <a:t> </a:t>
                </a:r>
              </a:p>
            </p:txBody>
          </p:sp>
        </mc:Fallback>
      </mc:AlternateContent>
    </p:spTree>
    <p:extLst>
      <p:ext uri="{BB962C8B-B14F-4D97-AF65-F5344CB8AC3E}">
        <p14:creationId xmlns:p14="http://schemas.microsoft.com/office/powerpoint/2010/main" val="29563490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ircle(in)">
                                      <p:cBhvr>
                                        <p:cTn id="4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6516"/>
          </a:xfrm>
        </p:spPr>
        <p:txBody>
          <a:bodyPr>
            <a:normAutofit fontScale="90000"/>
          </a:bodyPr>
          <a:lstStyle/>
          <a:p>
            <a:pPr algn="l"/>
            <a:r>
              <a:rPr lang="en-US" sz="2600" b="1">
                <a:latin typeface="Times New Roman" panose="02020603050405020304" pitchFamily="18" charset="0"/>
                <a:cs typeface="Times New Roman" panose="02020603050405020304" pitchFamily="18" charset="0"/>
              </a:rPr>
              <a:t>II - VẼ ĐỒ THỊ CỦA HÀM SỐ BẬC NHẤT</a:t>
            </a:r>
            <a:r>
              <a:rPr lang="en-US" sz="2600">
                <a:latin typeface="Times New Roman" panose="02020603050405020304" pitchFamily="18" charset="0"/>
                <a:cs typeface="Times New Roman" panose="02020603050405020304" pitchFamily="18" charset="0"/>
              </a:rPr>
              <a:t/>
            </a:r>
            <a:br>
              <a:rPr lang="en-US" sz="2600">
                <a:latin typeface="Times New Roman" panose="02020603050405020304" pitchFamily="18" charset="0"/>
                <a:cs typeface="Times New Roman" panose="02020603050405020304" pitchFamily="18" charset="0"/>
              </a:rPr>
            </a:br>
            <a:endParaRPr lang="en-US" sz="26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572731" y="672896"/>
                <a:ext cx="6535443" cy="592470"/>
              </a:xfrm>
              <a:prstGeom prst="rect">
                <a:avLst/>
              </a:prstGeom>
            </p:spPr>
            <p:txBody>
              <a:bodyPr wrap="none">
                <a:spAutoFit/>
              </a:bodyPr>
              <a:lstStyle/>
              <a:p>
                <a:pPr algn="just">
                  <a:lnSpc>
                    <a:spcPct val="125000"/>
                  </a:lnSpc>
                  <a:spcAft>
                    <a:spcPts val="1000"/>
                  </a:spcAft>
                </a:pPr>
                <a:r>
                  <a:rPr lang="en-US" sz="2600" b="1" smtClean="0">
                    <a:solidFill>
                      <a:srgbClr val="C00000"/>
                    </a:solidFill>
                    <a:latin typeface="Times New Roman" panose="02020603050405020304" pitchFamily="18" charset="0"/>
                    <a:ea typeface="Calibri" panose="020F0502020204030204" pitchFamily="34" charset="0"/>
                  </a:rPr>
                  <a:t>1. Trường hợp 1: </a:t>
                </a:r>
                <a:r>
                  <a:rPr lang="en-US" sz="2600" b="1" i="1">
                    <a:solidFill>
                      <a:srgbClr val="C00000"/>
                    </a:solidFill>
                    <a:latin typeface="Times New Roman" panose="02020603050405020304" pitchFamily="18" charset="0"/>
                    <a:ea typeface="Calibri" panose="020F0502020204030204" pitchFamily="34" charset="0"/>
                  </a:rPr>
                  <a:t>Đ</a:t>
                </a:r>
                <a:r>
                  <a:rPr lang="en-US" sz="2600" b="1" i="1" smtClean="0">
                    <a:solidFill>
                      <a:srgbClr val="C00000"/>
                    </a:solidFill>
                    <a:latin typeface="Times New Roman" panose="02020603050405020304" pitchFamily="18" charset="0"/>
                    <a:ea typeface="Calibri" panose="020F0502020204030204" pitchFamily="34" charset="0"/>
                  </a:rPr>
                  <a:t>ồ </a:t>
                </a:r>
                <a:r>
                  <a:rPr lang="en-US" sz="2600" b="1" i="1">
                    <a:solidFill>
                      <a:srgbClr val="C00000"/>
                    </a:solidFill>
                    <a:latin typeface="Times New Roman" panose="02020603050405020304" pitchFamily="18" charset="0"/>
                    <a:ea typeface="Calibri" panose="020F0502020204030204" pitchFamily="34" charset="0"/>
                  </a:rPr>
                  <a:t>thị hàm số y = ax (a</a:t>
                </a:r>
                <a14:m>
                  <m:oMath xmlns:m="http://schemas.openxmlformats.org/officeDocument/2006/math">
                    <m:r>
                      <a:rPr lang="en-US" sz="2600" b="1" i="1">
                        <a:solidFill>
                          <a:srgbClr val="C00000"/>
                        </a:solidFill>
                        <a:latin typeface="Cambria Math" panose="02040503050406030204" pitchFamily="18" charset="0"/>
                        <a:ea typeface="Calibri" panose="020F0502020204030204" pitchFamily="34" charset="0"/>
                      </a:rPr>
                      <m:t>≠</m:t>
                    </m:r>
                  </m:oMath>
                </a14:m>
                <a:r>
                  <a:rPr lang="en-US" sz="2600" b="1" i="1">
                    <a:solidFill>
                      <a:srgbClr val="C00000"/>
                    </a:solidFill>
                    <a:latin typeface="Times New Roman" panose="02020603050405020304" pitchFamily="18" charset="0"/>
                    <a:ea typeface="Calibri" panose="020F0502020204030204" pitchFamily="34" charset="0"/>
                  </a:rPr>
                  <a:t>0):</a:t>
                </a:r>
                <a:endParaRPr lang="en-US" sz="2600">
                  <a:solidFill>
                    <a:srgbClr val="C00000"/>
                  </a:solidFill>
                  <a:latin typeface="Times New Roman" panose="02020603050405020304" pitchFamily="18" charset="0"/>
                  <a:ea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72731" y="672896"/>
                <a:ext cx="6535443" cy="592470"/>
              </a:xfrm>
              <a:prstGeom prst="rect">
                <a:avLst/>
              </a:prstGeom>
              <a:blipFill>
                <a:blip r:embed="rId2"/>
                <a:stretch>
                  <a:fillRect l="-1679" r="-653" b="-173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42251" y="1265366"/>
                <a:ext cx="11314469" cy="1045735"/>
              </a:xfrm>
              <a:prstGeom prst="rect">
                <a:avLst/>
              </a:prstGeom>
            </p:spPr>
            <p:txBody>
              <a:bodyPr wrap="square">
                <a:spAutoFit/>
              </a:bodyPr>
              <a:lstStyle/>
              <a:p>
                <a:pPr algn="just">
                  <a:lnSpc>
                    <a:spcPct val="125000"/>
                  </a:lnSpc>
                  <a:spcAft>
                    <a:spcPts val="1000"/>
                  </a:spcAft>
                </a:pPr>
                <a:r>
                  <a:rPr lang="en-US" sz="2600" b="1" i="1" smtClean="0">
                    <a:solidFill>
                      <a:srgbClr val="C00000"/>
                    </a:solidFill>
                    <a:latin typeface="Times New Roman" panose="02020603050405020304" pitchFamily="18" charset="0"/>
                    <a:ea typeface="Calibri" panose="020F0502020204030204" pitchFamily="34" charset="0"/>
                  </a:rPr>
                  <a:t>Để vẽ đồ thị hàm số y = ax (a</a:t>
                </a:r>
                <a14:m>
                  <m:oMath xmlns:m="http://schemas.openxmlformats.org/officeDocument/2006/math">
                    <m:r>
                      <a:rPr lang="en-US" sz="2600" b="1" i="1">
                        <a:solidFill>
                          <a:srgbClr val="C00000"/>
                        </a:solidFill>
                        <a:latin typeface="Cambria Math" panose="02040503050406030204" pitchFamily="18" charset="0"/>
                        <a:ea typeface="Calibri" panose="020F0502020204030204" pitchFamily="34" charset="0"/>
                      </a:rPr>
                      <m:t>≠</m:t>
                    </m:r>
                  </m:oMath>
                </a14:m>
                <a:r>
                  <a:rPr lang="en-US" sz="2600" b="1" i="1">
                    <a:solidFill>
                      <a:srgbClr val="C00000"/>
                    </a:solidFill>
                    <a:latin typeface="Times New Roman" panose="02020603050405020304" pitchFamily="18" charset="0"/>
                    <a:ea typeface="Calibri" panose="020F0502020204030204" pitchFamily="34" charset="0"/>
                  </a:rPr>
                  <a:t>0) ta có thể xác định điểm A(1;a) rồi vẽ đường thẳng đi qua điểm O và A.</a:t>
                </a:r>
                <a:endParaRPr lang="en-US" sz="2600">
                  <a:solidFill>
                    <a:srgbClr val="C00000"/>
                  </a:solidFill>
                  <a:latin typeface="Times New Roman" panose="02020603050405020304" pitchFamily="18" charset="0"/>
                  <a:ea typeface="Calibri" panose="020F050202020403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2251" y="1265366"/>
                <a:ext cx="11314469" cy="1045735"/>
              </a:xfrm>
              <a:prstGeom prst="rect">
                <a:avLst/>
              </a:prstGeom>
              <a:blipFill>
                <a:blip r:embed="rId3"/>
                <a:stretch>
                  <a:fillRect l="-970" t="-585" r="-970" b="-14035"/>
                </a:stretch>
              </a:blipFill>
            </p:spPr>
            <p:txBody>
              <a:bodyPr/>
              <a:lstStyle/>
              <a:p>
                <a:r>
                  <a:rPr lang="en-US">
                    <a:noFill/>
                  </a:rPr>
                  <a:t> </a:t>
                </a:r>
              </a:p>
            </p:txBody>
          </p:sp>
        </mc:Fallback>
      </mc:AlternateContent>
      <p:sp>
        <p:nvSpPr>
          <p:cNvPr id="6" name="Rectangle 5"/>
          <p:cNvSpPr/>
          <p:nvPr/>
        </p:nvSpPr>
        <p:spPr>
          <a:xfrm>
            <a:off x="152155" y="2311101"/>
            <a:ext cx="5251759" cy="553293"/>
          </a:xfrm>
          <a:prstGeom prst="rect">
            <a:avLst/>
          </a:prstGeom>
        </p:spPr>
        <p:txBody>
          <a:bodyPr wrap="none">
            <a:spAutoFit/>
          </a:bodyPr>
          <a:lstStyle/>
          <a:p>
            <a:pPr marL="457200" algn="just">
              <a:lnSpc>
                <a:spcPct val="125000"/>
              </a:lnSpc>
              <a:spcAft>
                <a:spcPts val="0"/>
              </a:spcAft>
            </a:pPr>
            <a:r>
              <a:rPr lang="vi-VN" sz="2600" b="1" i="1">
                <a:latin typeface="Times New Roman" panose="02020603050405020304" pitchFamily="18" charset="0"/>
                <a:ea typeface="Calibri" panose="020F0502020204030204" pitchFamily="34" charset="0"/>
                <a:cs typeface="Times New Roman" panose="02020603050405020304" pitchFamily="18" charset="0"/>
              </a:rPr>
              <a:t>Ví dụ 3: </a:t>
            </a:r>
            <a:r>
              <a:rPr lang="en-US" sz="2600">
                <a:latin typeface="Times New Roman" panose="02020603050405020304" pitchFamily="18" charset="0"/>
                <a:ea typeface="Calibri" panose="020F0502020204030204" pitchFamily="34" charset="0"/>
                <a:cs typeface="Times New Roman" panose="02020603050405020304" pitchFamily="18" charset="0"/>
              </a:rPr>
              <a:t>Vẽ đồ thị hàm số y = -2x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318222" y="2811237"/>
            <a:ext cx="777778" cy="545599"/>
          </a:xfrm>
          <a:prstGeom prst="rect">
            <a:avLst/>
          </a:prstGeom>
        </p:spPr>
        <p:txBody>
          <a:bodyPr wrap="none">
            <a:spAutoFit/>
          </a:bodyPr>
          <a:lstStyle/>
          <a:p>
            <a:pPr algn="ctr">
              <a:lnSpc>
                <a:spcPct val="125000"/>
              </a:lnSpc>
              <a:spcAft>
                <a:spcPts val="1000"/>
              </a:spcAft>
            </a:pPr>
            <a:r>
              <a:rPr lang="en-US" sz="2600" b="1" i="1">
                <a:latin typeface="Times New Roman" panose="02020603050405020304" pitchFamily="18" charset="0"/>
                <a:ea typeface="Calibri" panose="020F0502020204030204" pitchFamily="34" charset="0"/>
              </a:rPr>
              <a:t>Giải</a:t>
            </a:r>
            <a:endParaRPr lang="en-US" sz="2600">
              <a:latin typeface="Times New Roman" panose="02020603050405020304" pitchFamily="18" charset="0"/>
              <a:ea typeface="Calibri" panose="020F0502020204030204" pitchFamily="34" charset="0"/>
            </a:endParaRPr>
          </a:p>
        </p:txBody>
      </p:sp>
      <p:sp>
        <p:nvSpPr>
          <p:cNvPr id="8" name="Rectangle 7"/>
          <p:cNvSpPr/>
          <p:nvPr/>
        </p:nvSpPr>
        <p:spPr>
          <a:xfrm>
            <a:off x="542251" y="3534347"/>
            <a:ext cx="4765279" cy="1173976"/>
          </a:xfrm>
          <a:prstGeom prst="rect">
            <a:avLst/>
          </a:prstGeom>
        </p:spPr>
        <p:txBody>
          <a:bodyPr wrap="none">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Đồ thị hàm số là đường </a:t>
            </a:r>
            <a:r>
              <a:rPr lang="en-US" sz="2600" smtClean="0">
                <a:latin typeface="Times New Roman" panose="02020603050405020304" pitchFamily="18" charset="0"/>
                <a:ea typeface="Calibri" panose="020F0502020204030204" pitchFamily="34" charset="0"/>
              </a:rPr>
              <a:t>thẳng</a:t>
            </a:r>
          </a:p>
          <a:p>
            <a:pPr algn="just">
              <a:lnSpc>
                <a:spcPct val="125000"/>
              </a:lnSpc>
              <a:spcAft>
                <a:spcPts val="1000"/>
              </a:spcAft>
            </a:pPr>
            <a:r>
              <a:rPr lang="en-US" sz="2600" smtClean="0">
                <a:latin typeface="Times New Roman" panose="02020603050405020304" pitchFamily="18" charset="0"/>
                <a:ea typeface="Calibri" panose="020F0502020204030204" pitchFamily="34" charset="0"/>
              </a:rPr>
              <a:t> </a:t>
            </a:r>
            <a:r>
              <a:rPr lang="en-US" sz="2600">
                <a:latin typeface="Times New Roman" panose="02020603050405020304" pitchFamily="18" charset="0"/>
                <a:ea typeface="Calibri" panose="020F0502020204030204" pitchFamily="34" charset="0"/>
              </a:rPr>
              <a:t>đi qua hai điểm O(0;0) và A(1;-2)</a:t>
            </a:r>
          </a:p>
        </p:txBody>
      </p:sp>
      <p:pic>
        <p:nvPicPr>
          <p:cNvPr id="9" name="Picture 8"/>
          <p:cNvPicPr/>
          <p:nvPr/>
        </p:nvPicPr>
        <p:blipFill>
          <a:blip r:embed="rId4"/>
          <a:stretch>
            <a:fillRect/>
          </a:stretch>
        </p:blipFill>
        <p:spPr>
          <a:xfrm>
            <a:off x="7440610" y="1813741"/>
            <a:ext cx="3129371" cy="4547870"/>
          </a:xfrm>
          <a:prstGeom prst="rect">
            <a:avLst/>
          </a:prstGeom>
        </p:spPr>
      </p:pic>
    </p:spTree>
    <p:extLst>
      <p:ext uri="{BB962C8B-B14F-4D97-AF65-F5344CB8AC3E}">
        <p14:creationId xmlns:p14="http://schemas.microsoft.com/office/powerpoint/2010/main" val="36613799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747056" y="527260"/>
                <a:ext cx="6388737" cy="492443"/>
              </a:xfrm>
              <a:prstGeom prst="rect">
                <a:avLst/>
              </a:prstGeom>
            </p:spPr>
            <p:txBody>
              <a:bodyPr wrap="none">
                <a:spAutoFit/>
              </a:bodyPr>
              <a:lstStyle/>
              <a:p>
                <a:r>
                  <a:rPr lang="en-US" sz="2600" b="1" i="1" smtClean="0">
                    <a:solidFill>
                      <a:srgbClr val="C00000"/>
                    </a:solidFill>
                    <a:latin typeface="Times New Roman" panose="02020603050405020304" pitchFamily="18" charset="0"/>
                    <a:ea typeface="Calibri" panose="020F0502020204030204" pitchFamily="34" charset="0"/>
                  </a:rPr>
                  <a:t>Trường hợp 2: Hàm số y = ax+b (a</a:t>
                </a:r>
                <a14:m>
                  <m:oMath xmlns:m="http://schemas.openxmlformats.org/officeDocument/2006/math">
                    <m:r>
                      <a:rPr lang="en-US" sz="26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600" b="1" i="1">
                    <a:solidFill>
                      <a:srgbClr val="C00000"/>
                    </a:solidFill>
                    <a:latin typeface="Times New Roman" panose="02020603050405020304" pitchFamily="18" charset="0"/>
                    <a:ea typeface="Calibri" panose="020F0502020204030204" pitchFamily="34" charset="0"/>
                  </a:rPr>
                  <a:t>0; b </a:t>
                </a:r>
                <a14:m>
                  <m:oMath xmlns:m="http://schemas.openxmlformats.org/officeDocument/2006/math">
                    <m:r>
                      <a:rPr lang="en-US" sz="26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600" b="1" i="1" smtClean="0">
                    <a:solidFill>
                      <a:srgbClr val="C00000"/>
                    </a:solidFill>
                    <a:latin typeface="Times New Roman" panose="02020603050405020304" pitchFamily="18" charset="0"/>
                    <a:ea typeface="Calibri" panose="020F0502020204030204" pitchFamily="34" charset="0"/>
                  </a:rPr>
                  <a:t>0)</a:t>
                </a:r>
                <a:endParaRPr lang="en-US" sz="2600">
                  <a:solidFill>
                    <a:srgbClr val="C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747056" y="527260"/>
                <a:ext cx="6388737" cy="492443"/>
              </a:xfrm>
              <a:prstGeom prst="rect">
                <a:avLst/>
              </a:prstGeom>
              <a:blipFill>
                <a:blip r:embed="rId2"/>
                <a:stretch>
                  <a:fillRect l="-1718" t="-12346" r="-668" b="-29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47055" y="1019703"/>
                <a:ext cx="11153207" cy="1322478"/>
              </a:xfrm>
              <a:prstGeom prst="rect">
                <a:avLst/>
              </a:prstGeom>
            </p:spPr>
            <p:txBody>
              <a:bodyPr wrap="square">
                <a:spAutoFit/>
              </a:bodyPr>
              <a:lstStyle/>
              <a:p>
                <a:pPr algn="just">
                  <a:lnSpc>
                    <a:spcPct val="125000"/>
                  </a:lnSpc>
                  <a:spcAft>
                    <a:spcPts val="1000"/>
                  </a:spcAft>
                </a:pPr>
                <a:r>
                  <a:rPr lang="en-US" sz="2600" smtClean="0">
                    <a:solidFill>
                      <a:srgbClr val="C00000"/>
                    </a:solidFill>
                    <a:latin typeface="Times New Roman" panose="02020603050405020304" pitchFamily="18" charset="0"/>
                    <a:ea typeface="Calibri" panose="020F0502020204030204" pitchFamily="34" charset="0"/>
                  </a:rPr>
                  <a:t>Để vẽ đồ thị hàm số </a:t>
                </a:r>
                <a:r>
                  <a:rPr lang="en-US" sz="2600" b="1" i="1">
                    <a:solidFill>
                      <a:srgbClr val="C00000"/>
                    </a:solidFill>
                    <a:latin typeface="Times New Roman" panose="02020603050405020304" pitchFamily="18" charset="0"/>
                    <a:ea typeface="Calibri" panose="020F0502020204030204" pitchFamily="34" charset="0"/>
                  </a:rPr>
                  <a:t>y = ax+b (a</a:t>
                </a:r>
                <a14:m>
                  <m:oMath xmlns:m="http://schemas.openxmlformats.org/officeDocument/2006/math">
                    <m:r>
                      <a:rPr lang="en-US" sz="2600" b="1" i="1">
                        <a:solidFill>
                          <a:srgbClr val="C00000"/>
                        </a:solidFill>
                        <a:latin typeface="Cambria Math" panose="02040503050406030204" pitchFamily="18" charset="0"/>
                        <a:ea typeface="Calibri" panose="020F0502020204030204" pitchFamily="34" charset="0"/>
                      </a:rPr>
                      <m:t>≠</m:t>
                    </m:r>
                  </m:oMath>
                </a14:m>
                <a:r>
                  <a:rPr lang="en-US" sz="2600" b="1" i="1">
                    <a:solidFill>
                      <a:srgbClr val="C00000"/>
                    </a:solidFill>
                    <a:latin typeface="Times New Roman" panose="02020603050405020304" pitchFamily="18" charset="0"/>
                    <a:ea typeface="Calibri" panose="020F0502020204030204" pitchFamily="34" charset="0"/>
                  </a:rPr>
                  <a:t>0; b </a:t>
                </a:r>
                <a14:m>
                  <m:oMath xmlns:m="http://schemas.openxmlformats.org/officeDocument/2006/math">
                    <m:r>
                      <a:rPr lang="en-US" sz="2600" b="1" i="1">
                        <a:solidFill>
                          <a:srgbClr val="C00000"/>
                        </a:solidFill>
                        <a:latin typeface="Cambria Math" panose="02040503050406030204" pitchFamily="18" charset="0"/>
                        <a:ea typeface="Calibri" panose="020F0502020204030204" pitchFamily="34" charset="0"/>
                      </a:rPr>
                      <m:t>≠</m:t>
                    </m:r>
                  </m:oMath>
                </a14:m>
                <a:r>
                  <a:rPr lang="en-US" sz="2600" b="1" i="1">
                    <a:solidFill>
                      <a:srgbClr val="C00000"/>
                    </a:solidFill>
                    <a:latin typeface="Times New Roman" panose="02020603050405020304" pitchFamily="18" charset="0"/>
                    <a:ea typeface="Calibri" panose="020F0502020204030204" pitchFamily="34" charset="0"/>
                  </a:rPr>
                  <a:t>0) ta xác định hai điểm A(0; b); B(-</a:t>
                </a:r>
                <a14:m>
                  <m:oMath xmlns:m="http://schemas.openxmlformats.org/officeDocument/2006/math">
                    <m:f>
                      <m:fPr>
                        <m:ctrlPr>
                          <a:rPr lang="en-US" sz="2600" b="1" i="1">
                            <a:solidFill>
                              <a:srgbClr val="C00000"/>
                            </a:solidFill>
                            <a:latin typeface="Cambria Math" panose="02040503050406030204" pitchFamily="18" charset="0"/>
                            <a:ea typeface="Times New Roman" panose="02020603050405020304" pitchFamily="18" charset="0"/>
                          </a:rPr>
                        </m:ctrlPr>
                      </m:fPr>
                      <m:num>
                        <m:r>
                          <a:rPr lang="en-US" sz="2600" b="1" i="1">
                            <a:solidFill>
                              <a:srgbClr val="C00000"/>
                            </a:solidFill>
                            <a:latin typeface="Cambria Math" panose="02040503050406030204" pitchFamily="18" charset="0"/>
                            <a:ea typeface="Calibri" panose="020F0502020204030204" pitchFamily="34" charset="0"/>
                          </a:rPr>
                          <m:t>𝒃</m:t>
                        </m:r>
                      </m:num>
                      <m:den>
                        <m:r>
                          <a:rPr lang="en-US" sz="2600" b="1" i="1">
                            <a:solidFill>
                              <a:srgbClr val="C00000"/>
                            </a:solidFill>
                            <a:latin typeface="Cambria Math" panose="02040503050406030204" pitchFamily="18" charset="0"/>
                            <a:ea typeface="Calibri" panose="020F0502020204030204" pitchFamily="34" charset="0"/>
                          </a:rPr>
                          <m:t>𝒂</m:t>
                        </m:r>
                      </m:den>
                    </m:f>
                  </m:oMath>
                </a14:m>
                <a:r>
                  <a:rPr lang="en-US" sz="2600" b="1" i="1">
                    <a:solidFill>
                      <a:srgbClr val="C00000"/>
                    </a:solidFill>
                    <a:latin typeface="Times New Roman" panose="02020603050405020304" pitchFamily="18" charset="0"/>
                    <a:ea typeface="Calibri" panose="020F0502020204030204" pitchFamily="34" charset="0"/>
                  </a:rPr>
                  <a:t>;0) rỗi vẽ đường thẳng đi qua hai điểm đó.</a:t>
                </a:r>
                <a:endParaRPr lang="en-US" sz="2600">
                  <a:solidFill>
                    <a:srgbClr val="C00000"/>
                  </a:solidFill>
                  <a:latin typeface="Times New Roman" panose="02020603050405020304" pitchFamily="18" charset="0"/>
                  <a:ea typeface="Calibri" panose="020F050202020403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7055" y="1019703"/>
                <a:ext cx="11153207" cy="1322478"/>
              </a:xfrm>
              <a:prstGeom prst="rect">
                <a:avLst/>
              </a:prstGeom>
              <a:blipFill>
                <a:blip r:embed="rId3"/>
                <a:stretch>
                  <a:fillRect l="-984" r="-984" b="-7834"/>
                </a:stretch>
              </a:blipFill>
            </p:spPr>
            <p:txBody>
              <a:bodyPr/>
              <a:lstStyle/>
              <a:p>
                <a:r>
                  <a:rPr lang="en-US">
                    <a:noFill/>
                  </a:rPr>
                  <a:t> </a:t>
                </a:r>
              </a:p>
            </p:txBody>
          </p:sp>
        </mc:Fallback>
      </mc:AlternateContent>
      <p:sp>
        <p:nvSpPr>
          <p:cNvPr id="6" name="Rectangle 5"/>
          <p:cNvSpPr/>
          <p:nvPr/>
        </p:nvSpPr>
        <p:spPr>
          <a:xfrm>
            <a:off x="747054" y="2289025"/>
            <a:ext cx="5097870" cy="545599"/>
          </a:xfrm>
          <a:prstGeom prst="rect">
            <a:avLst/>
          </a:prstGeom>
        </p:spPr>
        <p:txBody>
          <a:bodyPr wrap="none">
            <a:spAutoFit/>
          </a:bodyPr>
          <a:lstStyle/>
          <a:p>
            <a:pPr algn="just">
              <a:lnSpc>
                <a:spcPct val="125000"/>
              </a:lnSpc>
              <a:spcAft>
                <a:spcPts val="1000"/>
              </a:spcAft>
            </a:pPr>
            <a:r>
              <a:rPr lang="en-US" sz="2600" b="1">
                <a:latin typeface="Times New Roman" panose="02020603050405020304" pitchFamily="18" charset="0"/>
                <a:ea typeface="Calibri" panose="020F0502020204030204" pitchFamily="34" charset="0"/>
              </a:rPr>
              <a:t>Ví dụ 4: </a:t>
            </a:r>
            <a:r>
              <a:rPr lang="en-US" sz="2600">
                <a:latin typeface="Times New Roman" panose="02020603050405020304" pitchFamily="18" charset="0"/>
                <a:ea typeface="Calibri" panose="020F0502020204030204" pitchFamily="34" charset="0"/>
              </a:rPr>
              <a:t>Vẽ đồ thị hàm số y = -2x+2</a:t>
            </a:r>
          </a:p>
        </p:txBody>
      </p:sp>
      <p:sp>
        <p:nvSpPr>
          <p:cNvPr id="7" name="TextBox 6"/>
          <p:cNvSpPr txBox="1"/>
          <p:nvPr/>
        </p:nvSpPr>
        <p:spPr>
          <a:xfrm>
            <a:off x="4441371" y="2978331"/>
            <a:ext cx="2181498" cy="492443"/>
          </a:xfrm>
          <a:prstGeom prst="rect">
            <a:avLst/>
          </a:prstGeom>
          <a:noFill/>
        </p:spPr>
        <p:txBody>
          <a:bodyPr wrap="square" rtlCol="0">
            <a:spAutoFit/>
          </a:bodyPr>
          <a:lstStyle/>
          <a:p>
            <a:r>
              <a:rPr lang="en-US" sz="2600" b="1" i="1" smtClean="0">
                <a:latin typeface="Times New Roman" panose="02020603050405020304" pitchFamily="18" charset="0"/>
                <a:cs typeface="Times New Roman" panose="02020603050405020304" pitchFamily="18" charset="0"/>
              </a:rPr>
              <a:t>Giải</a:t>
            </a:r>
            <a:endParaRPr lang="en-US" sz="2600" b="1" i="1">
              <a:latin typeface="Times New Roman" panose="02020603050405020304" pitchFamily="18" charset="0"/>
              <a:cs typeface="Times New Roman" panose="02020603050405020304" pitchFamily="18" charset="0"/>
            </a:endParaRPr>
          </a:p>
        </p:txBody>
      </p:sp>
      <p:sp>
        <p:nvSpPr>
          <p:cNvPr id="8" name="Rectangle 7"/>
          <p:cNvSpPr/>
          <p:nvPr/>
        </p:nvSpPr>
        <p:spPr>
          <a:xfrm>
            <a:off x="666903" y="3611503"/>
            <a:ext cx="5258171" cy="545599"/>
          </a:xfrm>
          <a:prstGeom prst="rect">
            <a:avLst/>
          </a:prstGeom>
        </p:spPr>
        <p:txBody>
          <a:bodyPr wrap="none">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Đồ thị hàm số đi qua P(0;2) và Q(1;0)</a:t>
            </a:r>
          </a:p>
        </p:txBody>
      </p:sp>
      <p:pic>
        <p:nvPicPr>
          <p:cNvPr id="9" name="Picture 8"/>
          <p:cNvPicPr/>
          <p:nvPr/>
        </p:nvPicPr>
        <p:blipFill>
          <a:blip r:embed="rId4"/>
          <a:stretch>
            <a:fillRect/>
          </a:stretch>
        </p:blipFill>
        <p:spPr>
          <a:xfrm>
            <a:off x="6787506" y="2289025"/>
            <a:ext cx="4330474" cy="4209007"/>
          </a:xfrm>
          <a:prstGeom prst="rect">
            <a:avLst/>
          </a:prstGeom>
        </p:spPr>
      </p:pic>
    </p:spTree>
    <p:extLst>
      <p:ext uri="{BB962C8B-B14F-4D97-AF65-F5344CB8AC3E}">
        <p14:creationId xmlns:p14="http://schemas.microsoft.com/office/powerpoint/2010/main" val="7698982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235" y="166063"/>
            <a:ext cx="1890261" cy="545599"/>
          </a:xfrm>
          <a:prstGeom prst="rect">
            <a:avLst/>
          </a:prstGeom>
        </p:spPr>
        <p:txBody>
          <a:bodyPr wrap="none">
            <a:spAutoFit/>
          </a:bodyPr>
          <a:lstStyle/>
          <a:p>
            <a:pPr algn="just">
              <a:lnSpc>
                <a:spcPct val="125000"/>
              </a:lnSpc>
              <a:spcAft>
                <a:spcPts val="1000"/>
              </a:spcAft>
            </a:pPr>
            <a:r>
              <a:rPr lang="en-US" sz="2600" b="1">
                <a:latin typeface="Times New Roman" panose="02020603050405020304" pitchFamily="18" charset="0"/>
                <a:ea typeface="Calibri" panose="020F0502020204030204" pitchFamily="34" charset="0"/>
              </a:rPr>
              <a:t>Luyện tập 2</a:t>
            </a:r>
            <a:endParaRPr lang="en-US" sz="2600">
              <a:latin typeface="Times New Roman" panose="02020603050405020304" pitchFamily="18" charset="0"/>
              <a:ea typeface="Calibri" panose="020F0502020204030204" pitchFamily="34" charset="0"/>
            </a:endParaRPr>
          </a:p>
        </p:txBody>
      </p:sp>
      <p:cxnSp>
        <p:nvCxnSpPr>
          <p:cNvPr id="6" name="Straight Connector 5"/>
          <p:cNvCxnSpPr/>
          <p:nvPr/>
        </p:nvCxnSpPr>
        <p:spPr>
          <a:xfrm>
            <a:off x="5995851" y="483326"/>
            <a:ext cx="0" cy="6126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39235" y="711662"/>
            <a:ext cx="3344185" cy="545599"/>
          </a:xfrm>
          <a:prstGeom prst="rect">
            <a:avLst/>
          </a:prstGeom>
        </p:spPr>
        <p:txBody>
          <a:bodyPr wrap="none">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a) Đồ thị hàm số y = 3x</a:t>
            </a:r>
          </a:p>
        </p:txBody>
      </p:sp>
      <p:sp>
        <p:nvSpPr>
          <p:cNvPr id="8" name="Rectangle 7"/>
          <p:cNvSpPr/>
          <p:nvPr/>
        </p:nvSpPr>
        <p:spPr>
          <a:xfrm>
            <a:off x="6024279" y="711662"/>
            <a:ext cx="3801041" cy="545599"/>
          </a:xfrm>
          <a:prstGeom prst="rect">
            <a:avLst/>
          </a:prstGeom>
        </p:spPr>
        <p:txBody>
          <a:bodyPr wrap="none">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b) Đồ thị hàm số y = 2x +2</a:t>
            </a:r>
          </a:p>
        </p:txBody>
      </p:sp>
      <p:sp>
        <p:nvSpPr>
          <p:cNvPr id="9" name="Rectangle 8"/>
          <p:cNvSpPr/>
          <p:nvPr/>
        </p:nvSpPr>
        <p:spPr>
          <a:xfrm>
            <a:off x="345855" y="1286613"/>
            <a:ext cx="5493241" cy="1045735"/>
          </a:xfrm>
          <a:prstGeom prst="rect">
            <a:avLst/>
          </a:prstGeom>
        </p:spPr>
        <p:txBody>
          <a:bodyPr wrap="square">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Đồ thị hàm số y= 3x đi </a:t>
            </a:r>
            <a:r>
              <a:rPr lang="en-US" sz="2600" smtClean="0">
                <a:latin typeface="Times New Roman" panose="02020603050405020304" pitchFamily="18" charset="0"/>
                <a:ea typeface="Calibri" panose="020F0502020204030204" pitchFamily="34" charset="0"/>
              </a:rPr>
              <a:t>qua điểm  </a:t>
            </a:r>
            <a:r>
              <a:rPr lang="en-US" sz="2600">
                <a:latin typeface="Times New Roman" panose="02020603050405020304" pitchFamily="18" charset="0"/>
                <a:ea typeface="Calibri" panose="020F0502020204030204" pitchFamily="34" charset="0"/>
              </a:rPr>
              <a:t>O(0;0) và A(1;3)</a:t>
            </a:r>
          </a:p>
        </p:txBody>
      </p:sp>
      <p:pic>
        <p:nvPicPr>
          <p:cNvPr id="10" name="Picture 9"/>
          <p:cNvPicPr/>
          <p:nvPr/>
        </p:nvPicPr>
        <p:blipFill>
          <a:blip r:embed="rId2"/>
          <a:stretch>
            <a:fillRect/>
          </a:stretch>
        </p:blipFill>
        <p:spPr>
          <a:xfrm>
            <a:off x="1367205" y="2590663"/>
            <a:ext cx="3283171" cy="3601131"/>
          </a:xfrm>
          <a:prstGeom prst="rect">
            <a:avLst/>
          </a:prstGeom>
        </p:spPr>
      </p:pic>
      <p:sp>
        <p:nvSpPr>
          <p:cNvPr id="11" name="Rectangle 10"/>
          <p:cNvSpPr/>
          <p:nvPr/>
        </p:nvSpPr>
        <p:spPr>
          <a:xfrm>
            <a:off x="6152607" y="1286613"/>
            <a:ext cx="5931432" cy="1220847"/>
          </a:xfrm>
          <a:prstGeom prst="rect">
            <a:avLst/>
          </a:prstGeom>
        </p:spPr>
        <p:txBody>
          <a:bodyPr wrap="none">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Đồ thị hàm số y= 2x+2 đi qua </a:t>
            </a:r>
            <a:r>
              <a:rPr lang="en-US" sz="2600" smtClean="0">
                <a:latin typeface="Times New Roman" panose="02020603050405020304" pitchFamily="18" charset="0"/>
                <a:ea typeface="Calibri" panose="020F0502020204030204" pitchFamily="34" charset="0"/>
              </a:rPr>
              <a:t>điểm P(0;2</a:t>
            </a:r>
            <a:r>
              <a:rPr lang="en-US" sz="2600">
                <a:latin typeface="Times New Roman" panose="02020603050405020304" pitchFamily="18" charset="0"/>
                <a:ea typeface="Calibri" panose="020F0502020204030204" pitchFamily="34" charset="0"/>
              </a:rPr>
              <a:t>) </a:t>
            </a:r>
            <a:endParaRPr lang="en-US" sz="2600" smtClean="0">
              <a:latin typeface="Times New Roman" panose="02020603050405020304" pitchFamily="18" charset="0"/>
              <a:ea typeface="Calibri" panose="020F0502020204030204" pitchFamily="34" charset="0"/>
            </a:endParaRPr>
          </a:p>
          <a:p>
            <a:pPr algn="just">
              <a:lnSpc>
                <a:spcPct val="125000"/>
              </a:lnSpc>
              <a:spcAft>
                <a:spcPts val="1000"/>
              </a:spcAft>
            </a:pPr>
            <a:r>
              <a:rPr lang="en-US" sz="2600" smtClean="0">
                <a:latin typeface="Times New Roman" panose="02020603050405020304" pitchFamily="18" charset="0"/>
                <a:ea typeface="Calibri" panose="020F0502020204030204" pitchFamily="34" charset="0"/>
              </a:rPr>
              <a:t>và </a:t>
            </a:r>
            <a:r>
              <a:rPr lang="en-US" sz="2600">
                <a:latin typeface="Times New Roman" panose="02020603050405020304" pitchFamily="18" charset="0"/>
                <a:ea typeface="Calibri" panose="020F0502020204030204" pitchFamily="34" charset="0"/>
              </a:rPr>
              <a:t>Q(-1;0)</a:t>
            </a:r>
          </a:p>
        </p:txBody>
      </p:sp>
      <p:pic>
        <p:nvPicPr>
          <p:cNvPr id="12" name="Picture 11"/>
          <p:cNvPicPr/>
          <p:nvPr/>
        </p:nvPicPr>
        <p:blipFill>
          <a:blip r:embed="rId3"/>
          <a:stretch>
            <a:fillRect/>
          </a:stretch>
        </p:blipFill>
        <p:spPr>
          <a:xfrm>
            <a:off x="6779030" y="2590663"/>
            <a:ext cx="3475401" cy="3713163"/>
          </a:xfrm>
          <a:prstGeom prst="rect">
            <a:avLst/>
          </a:prstGeom>
        </p:spPr>
      </p:pic>
    </p:spTree>
    <p:extLst>
      <p:ext uri="{BB962C8B-B14F-4D97-AF65-F5344CB8AC3E}">
        <p14:creationId xmlns:p14="http://schemas.microsoft.com/office/powerpoint/2010/main" val="27514311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76497" y="255247"/>
                <a:ext cx="8635441" cy="485582"/>
              </a:xfrm>
              <a:prstGeom prst="rect">
                <a:avLst/>
              </a:prstGeom>
            </p:spPr>
            <p:txBody>
              <a:bodyPr wrap="none">
                <a:spAutoFit/>
              </a:bodyPr>
              <a:lstStyle/>
              <a:p>
                <a:pPr algn="just">
                  <a:lnSpc>
                    <a:spcPct val="105000"/>
                  </a:lnSpc>
                  <a:spcAft>
                    <a:spcPts val="1000"/>
                  </a:spcAft>
                </a:pPr>
                <a:r>
                  <a:rPr lang="en-US" sz="2600" b="1" smtClean="0">
                    <a:solidFill>
                      <a:srgbClr val="C00000"/>
                    </a:solidFill>
                    <a:latin typeface="Times New Roman" panose="02020603050405020304" pitchFamily="18" charset="0"/>
                    <a:ea typeface="Calibri" panose="020F0502020204030204" pitchFamily="34" charset="0"/>
                  </a:rPr>
                  <a:t>III - HỆ SỐ GÓC CỦA ĐƯỜNG THẲNG Y = AX+B (A</a:t>
                </a:r>
                <a14:m>
                  <m:oMath xmlns:m="http://schemas.openxmlformats.org/officeDocument/2006/math">
                    <m:r>
                      <a:rPr lang="en-US" sz="2600" b="1" i="1">
                        <a:solidFill>
                          <a:srgbClr val="C00000"/>
                        </a:solidFill>
                        <a:latin typeface="Cambria Math" panose="02040503050406030204" pitchFamily="18" charset="0"/>
                        <a:ea typeface="Calibri" panose="020F0502020204030204" pitchFamily="34" charset="0"/>
                      </a:rPr>
                      <m:t>≠</m:t>
                    </m:r>
                  </m:oMath>
                </a14:m>
                <a:r>
                  <a:rPr lang="en-US" sz="2600" b="1">
                    <a:solidFill>
                      <a:srgbClr val="C00000"/>
                    </a:solidFill>
                    <a:latin typeface="Times New Roman" panose="02020603050405020304" pitchFamily="18" charset="0"/>
                    <a:ea typeface="Times New Roman" panose="02020603050405020304" pitchFamily="18" charset="0"/>
                  </a:rPr>
                  <a:t>0)</a:t>
                </a:r>
                <a:endParaRPr lang="en-US" sz="2600">
                  <a:solidFill>
                    <a:srgbClr val="C00000"/>
                  </a:solidFill>
                  <a:latin typeface="Times New Roman" panose="02020603050405020304" pitchFamily="18" charset="0"/>
                  <a:ea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76497" y="255247"/>
                <a:ext cx="8635441" cy="485582"/>
              </a:xfrm>
              <a:prstGeom prst="rect">
                <a:avLst/>
              </a:prstGeom>
              <a:blipFill>
                <a:blip r:embed="rId2"/>
                <a:stretch>
                  <a:fillRect l="-1271" t="-12500" r="-282"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76496" y="740558"/>
                <a:ext cx="7738016" cy="545599"/>
              </a:xfrm>
              <a:prstGeom prst="rect">
                <a:avLst/>
              </a:prstGeom>
            </p:spPr>
            <p:txBody>
              <a:bodyPr wrap="none">
                <a:spAutoFit/>
              </a:bodyPr>
              <a:lstStyle/>
              <a:p>
                <a:pPr algn="just">
                  <a:lnSpc>
                    <a:spcPct val="125000"/>
                  </a:lnSpc>
                  <a:spcAft>
                    <a:spcPts val="1000"/>
                  </a:spcAft>
                </a:pPr>
                <a:r>
                  <a:rPr lang="en-US" sz="2600" b="1">
                    <a:latin typeface="Times New Roman" panose="02020603050405020304" pitchFamily="18" charset="0"/>
                    <a:ea typeface="Calibri" panose="020F0502020204030204" pitchFamily="34" charset="0"/>
                  </a:rPr>
                  <a:t>1) Góc tạo bởi đường thẳng y=ax+b (a</a:t>
                </a:r>
                <a14:m>
                  <m:oMath xmlns:m="http://schemas.openxmlformats.org/officeDocument/2006/math">
                    <m:r>
                      <a:rPr lang="en-US" sz="2600" b="1" i="1">
                        <a:latin typeface="Cambria Math" panose="02040503050406030204" pitchFamily="18" charset="0"/>
                        <a:ea typeface="Calibri" panose="020F0502020204030204" pitchFamily="34" charset="0"/>
                      </a:rPr>
                      <m:t>≠</m:t>
                    </m:r>
                  </m:oMath>
                </a14:m>
                <a:r>
                  <a:rPr lang="en-US" sz="2600" b="1">
                    <a:latin typeface="Times New Roman" panose="02020603050405020304" pitchFamily="18" charset="0"/>
                    <a:ea typeface="Calibri" panose="020F0502020204030204" pitchFamily="34" charset="0"/>
                  </a:rPr>
                  <a:t>0) và trục Ox</a:t>
                </a:r>
                <a:endParaRPr lang="en-US" sz="2600">
                  <a:latin typeface="Times New Roman" panose="02020603050405020304" pitchFamily="18" charset="0"/>
                  <a:ea typeface="Calibri" panose="020F050202020403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76496" y="740558"/>
                <a:ext cx="7738016" cy="545599"/>
              </a:xfrm>
              <a:prstGeom prst="rect">
                <a:avLst/>
              </a:prstGeom>
              <a:blipFill>
                <a:blip r:embed="rId3"/>
                <a:stretch>
                  <a:fillRect l="-1418" r="-315" b="-27778"/>
                </a:stretch>
              </a:blipFill>
            </p:spPr>
            <p:txBody>
              <a:bodyPr/>
              <a:lstStyle/>
              <a:p>
                <a:r>
                  <a:rPr lang="en-US">
                    <a:noFill/>
                  </a:rPr>
                  <a:t> </a:t>
                </a:r>
              </a:p>
            </p:txBody>
          </p:sp>
        </mc:Fallback>
      </mc:AlternateContent>
      <p:pic>
        <p:nvPicPr>
          <p:cNvPr id="6" name="Picture 5"/>
          <p:cNvPicPr/>
          <p:nvPr/>
        </p:nvPicPr>
        <p:blipFill>
          <a:blip r:embed="rId4"/>
          <a:stretch>
            <a:fillRect/>
          </a:stretch>
        </p:blipFill>
        <p:spPr>
          <a:xfrm>
            <a:off x="576496" y="1226411"/>
            <a:ext cx="795103" cy="545599"/>
          </a:xfrm>
          <a:prstGeom prst="rect">
            <a:avLst/>
          </a:prstGeom>
        </p:spPr>
      </p:pic>
      <p:sp>
        <p:nvSpPr>
          <p:cNvPr id="7" name="Rectangle 6"/>
          <p:cNvSpPr/>
          <p:nvPr/>
        </p:nvSpPr>
        <p:spPr>
          <a:xfrm>
            <a:off x="1371599" y="1279633"/>
            <a:ext cx="6498895" cy="545599"/>
          </a:xfrm>
          <a:prstGeom prst="rect">
            <a:avLst/>
          </a:prstGeom>
        </p:spPr>
        <p:txBody>
          <a:bodyPr wrap="none">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Quan sát các đường thẳng y = x+1 và y = -x-1. </a:t>
            </a:r>
          </a:p>
        </p:txBody>
      </p:sp>
      <p:pic>
        <p:nvPicPr>
          <p:cNvPr id="8" name="Picture 7"/>
          <p:cNvPicPr/>
          <p:nvPr/>
        </p:nvPicPr>
        <p:blipFill>
          <a:blip r:embed="rId5"/>
          <a:stretch>
            <a:fillRect/>
          </a:stretch>
        </p:blipFill>
        <p:spPr>
          <a:xfrm>
            <a:off x="5251269" y="1878453"/>
            <a:ext cx="6794863" cy="4300277"/>
          </a:xfrm>
          <a:prstGeom prst="rect">
            <a:avLst/>
          </a:prstGeom>
        </p:spPr>
      </p:pic>
      <p:sp>
        <p:nvSpPr>
          <p:cNvPr id="9" name="Rectangle 8"/>
          <p:cNvSpPr/>
          <p:nvPr/>
        </p:nvSpPr>
        <p:spPr>
          <a:xfrm>
            <a:off x="576496" y="1878453"/>
            <a:ext cx="6096000" cy="2477601"/>
          </a:xfrm>
          <a:prstGeom prst="rect">
            <a:avLst/>
          </a:prstGeom>
        </p:spPr>
        <p:txBody>
          <a:bodyPr>
            <a:spAutoFit/>
          </a:bodyPr>
          <a:lstStyle/>
          <a:p>
            <a:pPr algn="just">
              <a:lnSpc>
                <a:spcPct val="125000"/>
              </a:lnSpc>
              <a:spcAft>
                <a:spcPts val="1000"/>
              </a:spcAft>
            </a:pPr>
            <a:r>
              <a:rPr lang="en-US" sz="2600" smtClean="0">
                <a:latin typeface="Times New Roman" panose="02020603050405020304" pitchFamily="18" charset="0"/>
                <a:ea typeface="Calibri" panose="020F0502020204030204" pitchFamily="34" charset="0"/>
              </a:rPr>
              <a:t>a) Có </a:t>
            </a:r>
            <a:r>
              <a:rPr lang="en-US" sz="2600">
                <a:latin typeface="Times New Roman" panose="02020603050405020304" pitchFamily="18" charset="0"/>
                <a:ea typeface="Calibri" panose="020F0502020204030204" pitchFamily="34" charset="0"/>
              </a:rPr>
              <a:t>nhận xét gì về dấu của </a:t>
            </a:r>
            <a:endParaRPr lang="en-US" sz="2600" smtClean="0">
              <a:latin typeface="Times New Roman" panose="02020603050405020304" pitchFamily="18" charset="0"/>
              <a:ea typeface="Calibri" panose="020F0502020204030204" pitchFamily="34" charset="0"/>
            </a:endParaRPr>
          </a:p>
          <a:p>
            <a:pPr algn="just">
              <a:lnSpc>
                <a:spcPct val="125000"/>
              </a:lnSpc>
              <a:spcAft>
                <a:spcPts val="1000"/>
              </a:spcAft>
            </a:pPr>
            <a:r>
              <a:rPr lang="en-US" sz="2600" smtClean="0">
                <a:latin typeface="Times New Roman" panose="02020603050405020304" pitchFamily="18" charset="0"/>
                <a:ea typeface="Calibri" panose="020F0502020204030204" pitchFamily="34" charset="0"/>
              </a:rPr>
              <a:t>tung </a:t>
            </a:r>
            <a:r>
              <a:rPr lang="en-US" sz="2600">
                <a:latin typeface="Times New Roman" panose="02020603050405020304" pitchFamily="18" charset="0"/>
                <a:ea typeface="Calibri" panose="020F0502020204030204" pitchFamily="34" charset="0"/>
              </a:rPr>
              <a:t>độ các điểm M; N?</a:t>
            </a:r>
          </a:p>
          <a:p>
            <a:pPr algn="just">
              <a:lnSpc>
                <a:spcPct val="125000"/>
              </a:lnSpc>
              <a:spcAft>
                <a:spcPts val="1000"/>
              </a:spcAft>
            </a:pPr>
            <a:r>
              <a:rPr lang="en-US" sz="2600">
                <a:latin typeface="Times New Roman" panose="02020603050405020304" pitchFamily="18" charset="0"/>
                <a:ea typeface="Calibri" panose="020F0502020204030204" pitchFamily="34" charset="0"/>
              </a:rPr>
              <a:t>b) Tìm góc tạo bởi tia Ax và AM</a:t>
            </a:r>
          </a:p>
          <a:p>
            <a:pPr algn="just">
              <a:lnSpc>
                <a:spcPct val="125000"/>
              </a:lnSpc>
              <a:spcAft>
                <a:spcPts val="1000"/>
              </a:spcAft>
            </a:pPr>
            <a:r>
              <a:rPr lang="en-US" sz="2600">
                <a:latin typeface="Times New Roman" panose="02020603050405020304" pitchFamily="18" charset="0"/>
                <a:ea typeface="Calibri" panose="020F0502020204030204" pitchFamily="34" charset="0"/>
              </a:rPr>
              <a:t>c)  Tìm góc tạo bởi tia Bx và BN</a:t>
            </a:r>
          </a:p>
        </p:txBody>
      </p:sp>
      <p:sp>
        <p:nvSpPr>
          <p:cNvPr id="10" name="Rectangle 9"/>
          <p:cNvSpPr/>
          <p:nvPr/>
        </p:nvSpPr>
        <p:spPr>
          <a:xfrm>
            <a:off x="2524994" y="4243206"/>
            <a:ext cx="777778" cy="545599"/>
          </a:xfrm>
          <a:prstGeom prst="rect">
            <a:avLst/>
          </a:prstGeom>
        </p:spPr>
        <p:txBody>
          <a:bodyPr wrap="none">
            <a:spAutoFit/>
          </a:bodyPr>
          <a:lstStyle/>
          <a:p>
            <a:pPr algn="ctr">
              <a:lnSpc>
                <a:spcPct val="125000"/>
              </a:lnSpc>
              <a:spcAft>
                <a:spcPts val="1000"/>
              </a:spcAft>
            </a:pPr>
            <a:r>
              <a:rPr lang="en-US" sz="2600" b="1" i="1">
                <a:latin typeface="Times New Roman" panose="02020603050405020304" pitchFamily="18" charset="0"/>
                <a:ea typeface="Calibri" panose="020F0502020204030204" pitchFamily="34" charset="0"/>
              </a:rPr>
              <a:t>Giải</a:t>
            </a:r>
            <a:endParaRPr lang="en-US" sz="2600">
              <a:latin typeface="Times New Roman" panose="02020603050405020304" pitchFamily="18" charset="0"/>
              <a:ea typeface="Calibri" panose="020F0502020204030204" pitchFamily="34" charset="0"/>
            </a:endParaRPr>
          </a:p>
        </p:txBody>
      </p:sp>
      <p:sp>
        <p:nvSpPr>
          <p:cNvPr id="11" name="Rectangle 10"/>
          <p:cNvSpPr/>
          <p:nvPr/>
        </p:nvSpPr>
        <p:spPr>
          <a:xfrm>
            <a:off x="392455" y="4656968"/>
            <a:ext cx="5042855" cy="1220847"/>
          </a:xfrm>
          <a:prstGeom prst="rect">
            <a:avLst/>
          </a:prstGeom>
        </p:spPr>
        <p:txBody>
          <a:bodyPr wrap="none">
            <a:spAutoFit/>
          </a:bodyPr>
          <a:lstStyle/>
          <a:p>
            <a:pPr marL="514350" indent="-514350" algn="just">
              <a:lnSpc>
                <a:spcPct val="125000"/>
              </a:lnSpc>
              <a:spcAft>
                <a:spcPts val="1000"/>
              </a:spcAft>
              <a:buAutoNum type="alphaLcParenR"/>
            </a:pPr>
            <a:r>
              <a:rPr lang="en-US" sz="2600" smtClean="0">
                <a:latin typeface="Times New Roman" panose="02020603050405020304" pitchFamily="18" charset="0"/>
                <a:ea typeface="Calibri" panose="020F0502020204030204" pitchFamily="34" charset="0"/>
              </a:rPr>
              <a:t>Tung </a:t>
            </a:r>
            <a:r>
              <a:rPr lang="en-US" sz="2600">
                <a:latin typeface="Times New Roman" panose="02020603050405020304" pitchFamily="18" charset="0"/>
                <a:ea typeface="Calibri" panose="020F0502020204030204" pitchFamily="34" charset="0"/>
              </a:rPr>
              <a:t>độ của điểm M và điểm N </a:t>
            </a:r>
            <a:endParaRPr lang="en-US" sz="2600" smtClean="0">
              <a:latin typeface="Times New Roman" panose="02020603050405020304" pitchFamily="18" charset="0"/>
              <a:ea typeface="Calibri" panose="020F0502020204030204" pitchFamily="34" charset="0"/>
            </a:endParaRPr>
          </a:p>
          <a:p>
            <a:pPr algn="just">
              <a:lnSpc>
                <a:spcPct val="125000"/>
              </a:lnSpc>
              <a:spcAft>
                <a:spcPts val="1000"/>
              </a:spcAft>
            </a:pPr>
            <a:r>
              <a:rPr lang="en-US" sz="2600" smtClean="0">
                <a:latin typeface="Times New Roman" panose="02020603050405020304" pitchFamily="18" charset="0"/>
                <a:ea typeface="Calibri" panose="020F0502020204030204" pitchFamily="34" charset="0"/>
              </a:rPr>
              <a:t>đều </a:t>
            </a:r>
            <a:r>
              <a:rPr lang="en-US" sz="2600">
                <a:latin typeface="Times New Roman" panose="02020603050405020304" pitchFamily="18" charset="0"/>
                <a:ea typeface="Calibri" panose="020F0502020204030204" pitchFamily="34" charset="0"/>
              </a:rPr>
              <a:t>mang dấu dương (+)</a:t>
            </a:r>
          </a:p>
        </p:txBody>
      </p:sp>
      <mc:AlternateContent xmlns:mc="http://schemas.openxmlformats.org/markup-compatibility/2006" xmlns:a14="http://schemas.microsoft.com/office/drawing/2010/main">
        <mc:Choice Requires="a14">
          <p:sp>
            <p:nvSpPr>
              <p:cNvPr id="12" name="Rectangle 11"/>
              <p:cNvSpPr/>
              <p:nvPr/>
            </p:nvSpPr>
            <p:spPr>
              <a:xfrm>
                <a:off x="327309" y="5771790"/>
                <a:ext cx="5108001" cy="557397"/>
              </a:xfrm>
              <a:prstGeom prst="rect">
                <a:avLst/>
              </a:prstGeom>
            </p:spPr>
            <p:txBody>
              <a:bodyPr wrap="none">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b) góc tạo bởi tia Ax và AM là: </a:t>
                </a:r>
                <a14:m>
                  <m:oMath xmlns:m="http://schemas.openxmlformats.org/officeDocument/2006/math">
                    <m:acc>
                      <m:accPr>
                        <m:chr m:val="̂"/>
                        <m:ctrlPr>
                          <a:rPr lang="en-US" sz="2600" i="1">
                            <a:latin typeface="Cambria Math" panose="02040503050406030204" pitchFamily="18" charset="0"/>
                            <a:ea typeface="Times New Roman" panose="02020603050405020304" pitchFamily="18" charset="0"/>
                          </a:rPr>
                        </m:ctrlPr>
                      </m:accPr>
                      <m:e>
                        <m:r>
                          <a:rPr lang="en-US" sz="2600" i="1">
                            <a:latin typeface="Cambria Math" panose="02040503050406030204" pitchFamily="18" charset="0"/>
                            <a:ea typeface="Calibri" panose="020F0502020204030204" pitchFamily="34" charset="0"/>
                          </a:rPr>
                          <m:t>𝑀𝐴𝑥</m:t>
                        </m:r>
                      </m:e>
                    </m:acc>
                  </m:oMath>
                </a14:m>
                <a:endParaRPr lang="en-US" sz="2600">
                  <a:latin typeface="Times New Roman" panose="02020603050405020304" pitchFamily="18" charset="0"/>
                  <a:ea typeface="Calibri" panose="020F050202020403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27309" y="5771790"/>
                <a:ext cx="5108001" cy="557397"/>
              </a:xfrm>
              <a:prstGeom prst="rect">
                <a:avLst/>
              </a:prstGeom>
              <a:blipFill>
                <a:blip r:embed="rId6"/>
                <a:stretch>
                  <a:fillRect l="-2148" b="-274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21473" y="6308672"/>
                <a:ext cx="5002139" cy="606000"/>
              </a:xfrm>
              <a:prstGeom prst="rect">
                <a:avLst/>
              </a:prstGeom>
            </p:spPr>
            <p:txBody>
              <a:bodyPr wrap="none">
                <a:spAutoFit/>
              </a:bodyPr>
              <a:lstStyle/>
              <a:p>
                <a:pPr algn="just">
                  <a:lnSpc>
                    <a:spcPct val="125000"/>
                  </a:lnSpc>
                  <a:spcAft>
                    <a:spcPts val="1000"/>
                  </a:spcAft>
                </a:pPr>
                <a:r>
                  <a:rPr lang="en-US" sz="2600">
                    <a:latin typeface="Times New Roman" panose="02020603050405020304" pitchFamily="18" charset="0"/>
                    <a:ea typeface="Calibri" panose="020F0502020204030204" pitchFamily="34" charset="0"/>
                  </a:rPr>
                  <a:t>c) góc tạo bởi tia Bx và BN là: </a:t>
                </a:r>
                <a14:m>
                  <m:oMath xmlns:m="http://schemas.openxmlformats.org/officeDocument/2006/math">
                    <m:acc>
                      <m:accPr>
                        <m:chr m:val="̂"/>
                        <m:ctrlPr>
                          <a:rPr lang="en-US" sz="2600" i="1">
                            <a:latin typeface="Cambria Math" panose="02040503050406030204" pitchFamily="18" charset="0"/>
                            <a:ea typeface="Times New Roman" panose="02020603050405020304" pitchFamily="18" charset="0"/>
                          </a:rPr>
                        </m:ctrlPr>
                      </m:accPr>
                      <m:e>
                        <m:r>
                          <a:rPr lang="en-US" sz="2600" i="1">
                            <a:latin typeface="Cambria Math" panose="02040503050406030204" pitchFamily="18" charset="0"/>
                            <a:ea typeface="Calibri" panose="020F0502020204030204" pitchFamily="34" charset="0"/>
                          </a:rPr>
                          <m:t>𝑁𝐵𝑥</m:t>
                        </m:r>
                      </m:e>
                    </m:acc>
                  </m:oMath>
                </a14:m>
                <a:endParaRPr lang="en-US" sz="2600">
                  <a:latin typeface="Times New Roman" panose="02020603050405020304" pitchFamily="18" charset="0"/>
                  <a:ea typeface="Calibri" panose="020F050202020403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21473" y="6308672"/>
                <a:ext cx="5002139" cy="606000"/>
              </a:xfrm>
              <a:prstGeom prst="rect">
                <a:avLst/>
              </a:prstGeom>
              <a:blipFill>
                <a:blip r:embed="rId7"/>
                <a:stretch>
                  <a:fillRect l="-2195" b="-17172"/>
                </a:stretch>
              </a:blipFill>
            </p:spPr>
            <p:txBody>
              <a:bodyPr/>
              <a:lstStyle/>
              <a:p>
                <a:r>
                  <a:rPr lang="en-US">
                    <a:noFill/>
                  </a:rPr>
                  <a:t> </a:t>
                </a:r>
              </a:p>
            </p:txBody>
          </p:sp>
        </mc:Fallback>
      </mc:AlternateContent>
    </p:spTree>
    <p:extLst>
      <p:ext uri="{BB962C8B-B14F-4D97-AF65-F5344CB8AC3E}">
        <p14:creationId xmlns:p14="http://schemas.microsoft.com/office/powerpoint/2010/main" val="26952485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1806</Words>
  <Application>Microsoft Office PowerPoint</Application>
  <PresentationFormat>Widescreen</PresentationFormat>
  <Paragraphs>157</Paragraphs>
  <Slides>24</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24</vt:i4>
      </vt:variant>
    </vt:vector>
  </HeadingPairs>
  <TitlesOfParts>
    <vt:vector size="33" baseType="lpstr">
      <vt:lpstr>Times New Roman</vt:lpstr>
      <vt:lpstr>Arial</vt:lpstr>
      <vt:lpstr>Calibri Light</vt:lpstr>
      <vt:lpstr>Calibri</vt:lpstr>
      <vt:lpstr>Cambria Math</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Luyện tập 1: Cho hàm số y = 4x+3. Tìm điểm thuộc đồ thị của hàm số có hoành độ bằng 0 </vt:lpstr>
      <vt:lpstr>II - VẼ ĐỒ THỊ CỦA HÀM SỐ BẬC NHẤT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Windows 11</cp:lastModifiedBy>
  <cp:revision>114</cp:revision>
  <dcterms:created xsi:type="dcterms:W3CDTF">2019-03-13T16:43:13Z</dcterms:created>
  <dcterms:modified xsi:type="dcterms:W3CDTF">2024-02-02T05:03:39Z</dcterms:modified>
</cp:coreProperties>
</file>