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7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68580-A3F1-4018-855F-EF810D5799FB}" type="datetimeFigureOut">
              <a:rPr lang="en-US" smtClean="0"/>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676B-D0FF-4FDD-B8C3-D9F61D7E11AF}" type="slidenum">
              <a:rPr lang="en-US" smtClean="0"/>
              <a:t>‹#›</a:t>
            </a:fld>
            <a:endParaRPr lang="en-US"/>
          </a:p>
        </p:txBody>
      </p:sp>
    </p:spTree>
    <p:extLst>
      <p:ext uri="{BB962C8B-B14F-4D97-AF65-F5344CB8AC3E}">
        <p14:creationId xmlns:p14="http://schemas.microsoft.com/office/powerpoint/2010/main" val="41729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2A84ED-71E6-4975-8395-05DEED0B2EAD}" type="slidenum">
              <a:rPr lang="en-US" altLang="vi-VN" sz="1200">
                <a:cs typeface="Times New Roman" pitchFamily="18" charset="0"/>
              </a:rPr>
              <a:pPr algn="r" eaLnBrk="1" hangingPunct="1"/>
              <a:t>1</a:t>
            </a:fld>
            <a:endParaRPr lang="en-US" altLang="vi-VN" sz="1200">
              <a:cs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3185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7165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471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49062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7CD13-A874-4921-A489-480FD09BD08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9986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7CD13-A874-4921-A489-480FD09BD08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7060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7CD13-A874-4921-A489-480FD09BD084}"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216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7CD13-A874-4921-A489-480FD09BD084}"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197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CD13-A874-4921-A489-480FD09BD084}"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40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2423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26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CD13-A874-4921-A489-480FD09BD084}" type="datetimeFigureOut">
              <a:rPr lang="en-US" smtClean="0"/>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583C1-9383-4B70-9086-1EECCD5C5019}" type="slidenum">
              <a:rPr lang="en-US" smtClean="0"/>
              <a:t>‹#›</a:t>
            </a:fld>
            <a:endParaRPr lang="en-US"/>
          </a:p>
        </p:txBody>
      </p:sp>
    </p:spTree>
    <p:extLst>
      <p:ext uri="{BB962C8B-B14F-4D97-AF65-F5344CB8AC3E}">
        <p14:creationId xmlns:p14="http://schemas.microsoft.com/office/powerpoint/2010/main" val="27781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9.jp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25.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1.jp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1143000" y="14478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b="1" dirty="0" err="1" smtClean="0">
                <a:latin typeface="Times New Roman" pitchFamily="18" charset="0"/>
                <a:cs typeface="Times New Roman" pitchFamily="18" charset="0"/>
              </a:rPr>
              <a:t>UBND</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HUYỆN</a:t>
            </a:r>
            <a:r>
              <a:rPr lang="en-US" altLang="vi-VN" sz="2400" b="1" dirty="0" smtClean="0">
                <a:latin typeface="Times New Roman" pitchFamily="18" charset="0"/>
                <a:cs typeface="Times New Roman" pitchFamily="18" charset="0"/>
              </a:rPr>
              <a:t> </a:t>
            </a:r>
            <a:r>
              <a:rPr lang="en-US" altLang="vi-VN" sz="2400" b="1" dirty="0" smtClean="0">
                <a:latin typeface="Times New Roman" pitchFamily="18" charset="0"/>
                <a:cs typeface="Times New Roman" pitchFamily="18" charset="0"/>
              </a:rPr>
              <a:t>AN </a:t>
            </a:r>
            <a:r>
              <a:rPr lang="en-US" altLang="vi-VN" sz="2400" b="1" dirty="0" err="1" smtClean="0">
                <a:latin typeface="Times New Roman" pitchFamily="18" charset="0"/>
                <a:cs typeface="Times New Roman" pitchFamily="18" charset="0"/>
              </a:rPr>
              <a:t>LÃO</a:t>
            </a:r>
            <a:endParaRPr lang="en-US" altLang="vi-VN" sz="2400" b="1" dirty="0">
              <a:latin typeface="Times New Roman" pitchFamily="18" charset="0"/>
              <a:cs typeface="Times New Roman" pitchFamily="18" charset="0"/>
            </a:endParaRPr>
          </a:p>
          <a:p>
            <a:pPr algn="ctr" eaLnBrk="1" hangingPunct="1"/>
            <a:r>
              <a:rPr lang="en-US" altLang="vi-VN" sz="2400" b="1" dirty="0" err="1">
                <a:latin typeface="Times New Roman" pitchFamily="18" charset="0"/>
                <a:cs typeface="Times New Roman" pitchFamily="18" charset="0"/>
              </a:rPr>
              <a:t>TRƯỜNG</a:t>
            </a:r>
            <a:r>
              <a:rPr lang="en-US" altLang="vi-VN" sz="2400" b="1" dirty="0">
                <a:latin typeface="Times New Roman" pitchFamily="18" charset="0"/>
                <a:cs typeface="Times New Roman" pitchFamily="18" charset="0"/>
              </a:rPr>
              <a:t> THCS </a:t>
            </a:r>
            <a:r>
              <a:rPr lang="en-US" altLang="vi-VN" sz="2400" b="1" dirty="0" err="1" smtClean="0">
                <a:latin typeface="Times New Roman" pitchFamily="18" charset="0"/>
                <a:cs typeface="Times New Roman" pitchFamily="18" charset="0"/>
              </a:rPr>
              <a:t>THÁI</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SƠN</a:t>
            </a:r>
            <a:endParaRPr lang="en-US" altLang="vi-VN" sz="2400" b="1" dirty="0">
              <a:latin typeface="Times New Roman" pitchFamily="18" charset="0"/>
              <a:cs typeface="Times New Roman" pitchFamily="18" charset="0"/>
            </a:endParaRPr>
          </a:p>
          <a:p>
            <a:pPr algn="ctr" eaLnBrk="1" hangingPunct="1"/>
            <a:endParaRPr lang="en-US" altLang="vi-VN" sz="2400" b="1" dirty="0">
              <a:solidFill>
                <a:srgbClr val="B00058"/>
              </a:solidFill>
              <a:latin typeface="Times New Roman" pitchFamily="18" charset="0"/>
              <a:cs typeface="Times New Roman" pitchFamily="18" charset="0"/>
            </a:endParaRPr>
          </a:p>
        </p:txBody>
      </p:sp>
      <p:sp>
        <p:nvSpPr>
          <p:cNvPr id="295950" name="Text Box 14"/>
          <p:cNvSpPr txBox="1">
            <a:spLocks noChangeArrowheads="1"/>
          </p:cNvSpPr>
          <p:nvPr/>
        </p:nvSpPr>
        <p:spPr bwMode="auto">
          <a:xfrm>
            <a:off x="1143000" y="2973388"/>
            <a:ext cx="7162800" cy="1570037"/>
          </a:xfrm>
          <a:prstGeom prst="rect">
            <a:avLst/>
          </a:prstGeom>
          <a:noFill/>
          <a:ln w="9525">
            <a:noFill/>
            <a:miter lim="800000"/>
            <a:headEnd/>
            <a:tailEnd/>
          </a:ln>
          <a:effectLst>
            <a:outerShdw dist="63500" dir="19387806" algn="ctr" rotWithShape="0">
              <a:schemeClr val="tx1">
                <a:alpha val="50000"/>
              </a:schemeClr>
            </a:outerShdw>
          </a:effectLst>
        </p:spPr>
        <p:txBody>
          <a:bodyPr>
            <a:spAutoFit/>
          </a:bodyPr>
          <a:lstStyle/>
          <a:p>
            <a:pPr algn="ctr" eaLnBrk="1" hangingPunct="1">
              <a:spcBef>
                <a:spcPct val="50000"/>
              </a:spcBef>
              <a:defRPr/>
            </a:pPr>
            <a:r>
              <a:rPr lang="en-US" sz="4800" b="1" dirty="0">
                <a:solidFill>
                  <a:srgbClr val="FF0000"/>
                </a:solidFill>
                <a:effectLst>
                  <a:outerShdw blurRad="38100" dist="38100" dir="2700000" algn="tl">
                    <a:srgbClr val="C0C0C0"/>
                  </a:outerShdw>
                </a:effectLst>
                <a:latin typeface="Times New Roman" pitchFamily="18" charset="0"/>
                <a:cs typeface="Arial" pitchFamily="34" charset="0"/>
              </a:rPr>
              <a:t>Chào mừng quý Thầy Cô đã đến dự giờ thăm lớp</a:t>
            </a:r>
            <a:endParaRPr lang="en-US" sz="4800" b="1" dirty="0">
              <a:solidFill>
                <a:srgbClr val="FF0000"/>
              </a:solidFill>
              <a:latin typeface="Times New Roman" pitchFamily="18" charset="0"/>
              <a:cs typeface="Arial" pitchFamily="34" charset="0"/>
            </a:endParaRPr>
          </a:p>
        </p:txBody>
      </p:sp>
      <p:sp>
        <p:nvSpPr>
          <p:cNvPr id="32772" name="Text Box 17"/>
          <p:cNvSpPr txBox="1">
            <a:spLocks noChangeArrowheads="1"/>
          </p:cNvSpPr>
          <p:nvPr/>
        </p:nvSpPr>
        <p:spPr bwMode="auto">
          <a:xfrm>
            <a:off x="457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400" dirty="0" err="1">
                <a:solidFill>
                  <a:srgbClr val="FF00FF"/>
                </a:solidFill>
                <a:latin typeface="VNI-Ariston" pitchFamily="2" charset="0"/>
              </a:rPr>
              <a:t>Lớp</a:t>
            </a:r>
            <a:r>
              <a:rPr lang="en-US" altLang="vi-VN" sz="2400" dirty="0">
                <a:solidFill>
                  <a:srgbClr val="FF00FF"/>
                </a:solidFill>
                <a:latin typeface="VNI-Ariston" pitchFamily="2" charset="0"/>
              </a:rPr>
              <a:t> </a:t>
            </a:r>
            <a:r>
              <a:rPr lang="en-US" altLang="vi-VN" sz="2400" dirty="0" err="1" smtClean="0">
                <a:solidFill>
                  <a:srgbClr val="FF00FF"/>
                </a:solidFill>
                <a:latin typeface="VNI-Ariston" pitchFamily="2" charset="0"/>
              </a:rPr>
              <a:t>8D</a:t>
            </a:r>
            <a:endParaRPr lang="en-US" altLang="vi-VN" sz="2400" dirty="0">
              <a:solidFill>
                <a:srgbClr val="FF00FF"/>
              </a:solidFill>
              <a:latin typeface="VNI-Ariston" pitchFamily="2" charset="0"/>
            </a:endParaRPr>
          </a:p>
        </p:txBody>
      </p:sp>
      <p:pic>
        <p:nvPicPr>
          <p:cNvPr id="2053" name="Picture 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AutoShape 11"/>
          <p:cNvSpPr>
            <a:spLocks noChangeArrowheads="1"/>
          </p:cNvSpPr>
          <p:nvPr/>
        </p:nvSpPr>
        <p:spPr bwMode="auto">
          <a:xfrm>
            <a:off x="3733800" y="2819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0" name="AutoShape 12"/>
          <p:cNvSpPr>
            <a:spLocks noChangeArrowheads="1"/>
          </p:cNvSpPr>
          <p:nvPr/>
        </p:nvSpPr>
        <p:spPr bwMode="auto">
          <a:xfrm>
            <a:off x="4572000" y="2438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1" name="AutoShape 13"/>
          <p:cNvSpPr>
            <a:spLocks noChangeArrowheads="1"/>
          </p:cNvSpPr>
          <p:nvPr/>
        </p:nvSpPr>
        <p:spPr bwMode="auto">
          <a:xfrm>
            <a:off x="5334000" y="21336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pic>
        <p:nvPicPr>
          <p:cNvPr id="2062" name="Picture 1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624388"/>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5"/>
          <p:cNvSpPr>
            <a:spLocks noChangeArrowheads="1" noChangeShapeType="1" noTextEdit="1"/>
          </p:cNvSpPr>
          <p:nvPr/>
        </p:nvSpPr>
        <p:spPr bwMode="auto">
          <a:xfrm>
            <a:off x="2800350" y="4633913"/>
            <a:ext cx="4305300" cy="1400175"/>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GV</a:t>
            </a:r>
            <a:r>
              <a:rPr lang="en-US" sz="3600" b="1"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Nguyễn</a:t>
            </a:r>
            <a:r>
              <a:rPr lang="en-US" sz="3600" b="1" kern="10" dirty="0"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Thị</a:t>
            </a:r>
            <a:r>
              <a:rPr lang="en-US" sz="3600" b="1" kern="10" dirty="0" smtClean="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Vin</a:t>
            </a:r>
            <a:endParaRPr lang="en-US" sz="3600" b="1"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a:p>
            <a:pPr algn="ctr"/>
            <a:r>
              <a:rPr lang="en-US" sz="3600" b="1" kern="10" dirty="0" err="1">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a:t>
            </a:r>
            <a:r>
              <a:rPr lang="en-US" sz="3600" b="1"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Toán</a:t>
            </a:r>
            <a:endParaRPr lang="en-US" sz="3600" b="1" kern="10" dirty="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337077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77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2770">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2770">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3277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95950">
                                            <p:txEl>
                                              <p:pRg st="0" end="0"/>
                                            </p:txEl>
                                          </p:spTgt>
                                        </p:tgtEl>
                                        <p:attrNameLst>
                                          <p:attrName>style.visibility</p:attrName>
                                        </p:attrNameLst>
                                      </p:cBhvr>
                                      <p:to>
                                        <p:strVal val="visible"/>
                                      </p:to>
                                    </p:set>
                                    <p:anim calcmode="discrete" valueType="clr">
                                      <p:cBhvr override="childStyle">
                                        <p:cTn id="21" dur="80"/>
                                        <p:tgtEl>
                                          <p:spTgt spid="2959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5950">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95950">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2772"/>
                                        </p:tgtEl>
                                        <p:attrNameLst>
                                          <p:attrName>style.visibility</p:attrName>
                                        </p:attrNameLst>
                                      </p:cBhvr>
                                      <p:to>
                                        <p:strVal val="visible"/>
                                      </p:to>
                                    </p:set>
                                    <p:animEffect transition="in" filter="wipe(down)">
                                      <p:cBhvr>
                                        <p:cTn id="28" dur="580">
                                          <p:stCondLst>
                                            <p:cond delay="0"/>
                                          </p:stCondLst>
                                        </p:cTn>
                                        <p:tgtEl>
                                          <p:spTgt spid="32772"/>
                                        </p:tgtEl>
                                      </p:cBhvr>
                                    </p:animEffect>
                                    <p:anim calcmode="lin" valueType="num">
                                      <p:cBhvr>
                                        <p:cTn id="29"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772"/>
                                        </p:tgtEl>
                                      </p:cBhvr>
                                      <p:to x="100000" y="60000"/>
                                    </p:animScale>
                                    <p:animScale>
                                      <p:cBhvr>
                                        <p:cTn id="35" dur="166" decel="50000">
                                          <p:stCondLst>
                                            <p:cond delay="676"/>
                                          </p:stCondLst>
                                        </p:cTn>
                                        <p:tgtEl>
                                          <p:spTgt spid="32772"/>
                                        </p:tgtEl>
                                      </p:cBhvr>
                                      <p:to x="100000" y="100000"/>
                                    </p:animScale>
                                    <p:animScale>
                                      <p:cBhvr>
                                        <p:cTn id="36" dur="26">
                                          <p:stCondLst>
                                            <p:cond delay="1312"/>
                                          </p:stCondLst>
                                        </p:cTn>
                                        <p:tgtEl>
                                          <p:spTgt spid="32772"/>
                                        </p:tgtEl>
                                      </p:cBhvr>
                                      <p:to x="100000" y="80000"/>
                                    </p:animScale>
                                    <p:animScale>
                                      <p:cBhvr>
                                        <p:cTn id="37" dur="166" decel="50000">
                                          <p:stCondLst>
                                            <p:cond delay="1338"/>
                                          </p:stCondLst>
                                        </p:cTn>
                                        <p:tgtEl>
                                          <p:spTgt spid="32772"/>
                                        </p:tgtEl>
                                      </p:cBhvr>
                                      <p:to x="100000" y="100000"/>
                                    </p:animScale>
                                    <p:animScale>
                                      <p:cBhvr>
                                        <p:cTn id="38" dur="26">
                                          <p:stCondLst>
                                            <p:cond delay="1642"/>
                                          </p:stCondLst>
                                        </p:cTn>
                                        <p:tgtEl>
                                          <p:spTgt spid="32772"/>
                                        </p:tgtEl>
                                      </p:cBhvr>
                                      <p:to x="100000" y="90000"/>
                                    </p:animScale>
                                    <p:animScale>
                                      <p:cBhvr>
                                        <p:cTn id="39" dur="166" decel="50000">
                                          <p:stCondLst>
                                            <p:cond delay="1668"/>
                                          </p:stCondLst>
                                        </p:cTn>
                                        <p:tgtEl>
                                          <p:spTgt spid="32772"/>
                                        </p:tgtEl>
                                      </p:cBhvr>
                                      <p:to x="100000" y="100000"/>
                                    </p:animScale>
                                    <p:animScale>
                                      <p:cBhvr>
                                        <p:cTn id="40" dur="26">
                                          <p:stCondLst>
                                            <p:cond delay="1808"/>
                                          </p:stCondLst>
                                        </p:cTn>
                                        <p:tgtEl>
                                          <p:spTgt spid="32772"/>
                                        </p:tgtEl>
                                      </p:cBhvr>
                                      <p:to x="100000" y="95000"/>
                                    </p:animScale>
                                    <p:animScale>
                                      <p:cBhvr>
                                        <p:cTn id="41" dur="166" decel="50000">
                                          <p:stCondLst>
                                            <p:cond delay="1834"/>
                                          </p:stCondLst>
                                        </p:cTn>
                                        <p:tgtEl>
                                          <p:spTgt spid="32772"/>
                                        </p:tgtEl>
                                      </p:cBhvr>
                                      <p:to x="100000" y="100000"/>
                                    </p:animScale>
                                  </p:childTnLst>
                                </p:cTn>
                              </p:par>
                              <p:par>
                                <p:cTn id="42" presetID="9" presetClass="entr" presetSubtype="0" repeatCount="indefinite" fill="hold" nodeType="withEffect">
                                  <p:stCondLst>
                                    <p:cond delay="0"/>
                                  </p:stCondLst>
                                  <p:childTnLst>
                                    <p:set>
                                      <p:cBhvr>
                                        <p:cTn id="43" dur="1" fill="hold">
                                          <p:stCondLst>
                                            <p:cond delay="0"/>
                                          </p:stCondLst>
                                        </p:cTn>
                                        <p:tgtEl>
                                          <p:spTgt spid="32779"/>
                                        </p:tgtEl>
                                        <p:attrNameLst>
                                          <p:attrName>style.visibility</p:attrName>
                                        </p:attrNameLst>
                                      </p:cBhvr>
                                      <p:to>
                                        <p:strVal val="visible"/>
                                      </p:to>
                                    </p:set>
                                    <p:animEffect transition="in" filter="dissolve">
                                      <p:cBhvr>
                                        <p:cTn id="44" dur="500"/>
                                        <p:tgtEl>
                                          <p:spTgt spid="32779"/>
                                        </p:tgtEl>
                                      </p:cBhvr>
                                    </p:animEffect>
                                  </p:childTnLst>
                                </p:cTn>
                              </p:par>
                              <p:par>
                                <p:cTn id="45" presetID="9" presetClass="entr" presetSubtype="0" repeatCount="indefinite" fill="hold" nodeType="with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dissolve">
                                      <p:cBhvr>
                                        <p:cTn id="47" dur="500"/>
                                        <p:tgtEl>
                                          <p:spTgt spid="32780"/>
                                        </p:tgtEl>
                                      </p:cBhvr>
                                    </p:animEffect>
                                  </p:childTnLst>
                                </p:cTn>
                              </p:par>
                              <p:par>
                                <p:cTn id="48" presetID="9" presetClass="entr" presetSubtype="0" repeatCount="indefinite" fill="hold" nodeType="withEffect">
                                  <p:stCondLst>
                                    <p:cond delay="0"/>
                                  </p:stCondLst>
                                  <p:childTnLst>
                                    <p:set>
                                      <p:cBhvr>
                                        <p:cTn id="49" dur="1" fill="hold">
                                          <p:stCondLst>
                                            <p:cond delay="0"/>
                                          </p:stCondLst>
                                        </p:cTn>
                                        <p:tgtEl>
                                          <p:spTgt spid="32781"/>
                                        </p:tgtEl>
                                        <p:attrNameLst>
                                          <p:attrName>style.visibility</p:attrName>
                                        </p:attrNameLst>
                                      </p:cBhvr>
                                      <p:to>
                                        <p:strVal val="visible"/>
                                      </p:to>
                                    </p:set>
                                    <p:animEffect transition="in" filter="dissolve">
                                      <p:cBhvr>
                                        <p:cTn id="50" dur="500"/>
                                        <p:tgtEl>
                                          <p:spTgt spid="327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0" fill="hold"/>
                                        <p:tgtEl>
                                          <p:spTgt spid="16"/>
                                        </p:tgtEl>
                                        <p:attrNameLst>
                                          <p:attrName>ppt_x</p:attrName>
                                        </p:attrNameLst>
                                      </p:cBhvr>
                                      <p:tavLst>
                                        <p:tav tm="0">
                                          <p:val>
                                            <p:strVal val="#ppt_x"/>
                                          </p:val>
                                        </p:tav>
                                        <p:tav tm="100000">
                                          <p:val>
                                            <p:strVal val="#ppt_x"/>
                                          </p:val>
                                        </p:tav>
                                      </p:tavLst>
                                    </p:anim>
                                    <p:anim calcmode="lin" valueType="num">
                                      <p:cBhvr additive="base">
                                        <p:cTn id="5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
            <a:ext cx="3429000" cy="2286000"/>
          </a:xfrm>
          <a:prstGeom prst="rect">
            <a:avLst/>
          </a:prstGeom>
          <a:noFill/>
          <a:ln>
            <a:noFill/>
          </a:ln>
        </p:spPr>
      </p:pic>
      <p:sp>
        <p:nvSpPr>
          <p:cNvPr id="9" name="TextBox 8"/>
          <p:cNvSpPr txBox="1"/>
          <p:nvPr/>
        </p:nvSpPr>
        <p:spPr>
          <a:xfrm>
            <a:off x="90055" y="887135"/>
            <a:ext cx="8382000" cy="5970865"/>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LT2/64: </a:t>
            </a:r>
          </a:p>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Xét tam giác ACD, ta có:</a:t>
            </a:r>
          </a:p>
          <a:p>
            <a:r>
              <a:rPr lang="en-US" sz="2800">
                <a:latin typeface="Times New Roman" pitchFamily="18" charset="0"/>
                <a:cs typeface="Times New Roman" pitchFamily="18" charset="0"/>
              </a:rPr>
              <a:t>M là trung điểm của AD</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MP là đường trung bình của tam giác ACD.</a:t>
            </a:r>
          </a:p>
          <a:p>
            <a:r>
              <a:rPr lang="en-US" sz="2800">
                <a:latin typeface="Times New Roman" pitchFamily="18" charset="0"/>
                <a:cs typeface="Times New Roman" pitchFamily="18" charset="0"/>
              </a:rPr>
              <a:t>=&gt; MP//CD và  </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ta có:</a:t>
            </a:r>
          </a:p>
          <a:p>
            <a:r>
              <a:rPr lang="en-US" sz="2800">
                <a:latin typeface="Times New Roman" pitchFamily="18" charset="0"/>
                <a:cs typeface="Times New Roman" pitchFamily="18" charset="0"/>
              </a:rPr>
              <a:t>N là trung điểm của BC</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PN//AB và </a:t>
            </a:r>
          </a:p>
          <a:p>
            <a:r>
              <a:rPr lang="en-US" sz="2800">
                <a:latin typeface="Times New Roman" pitchFamily="18" charset="0"/>
                <a:cs typeface="Times New Roman" pitchFamily="18" charset="0"/>
              </a:rPr>
              <a:t>Mà AB//CD nên theo Tiên đề Ơclit ta có M, N, P thẳng hàng.</a:t>
            </a:r>
          </a:p>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2923079"/>
              </p:ext>
            </p:extLst>
          </p:nvPr>
        </p:nvGraphicFramePr>
        <p:xfrm>
          <a:off x="2362200" y="2971800"/>
          <a:ext cx="1593102" cy="685800"/>
        </p:xfrm>
        <a:graphic>
          <a:graphicData uri="http://schemas.openxmlformats.org/presentationml/2006/ole">
            <mc:AlternateContent xmlns:mc="http://schemas.openxmlformats.org/markup-compatibility/2006">
              <mc:Choice xmlns:v="urn:schemas-microsoft-com:vml" Requires="v">
                <p:oleObj spid="_x0000_s15374" name="Equation" r:id="rId4" imgW="914400" imgH="393480" progId="Equation.DSMT4">
                  <p:embed/>
                </p:oleObj>
              </mc:Choice>
              <mc:Fallback>
                <p:oleObj name="Equation" r:id="rId4" imgW="914400" imgH="393480" progId="Equation.DSMT4">
                  <p:embed/>
                  <p:pic>
                    <p:nvPicPr>
                      <p:cNvPr id="0" name=""/>
                      <p:cNvPicPr/>
                      <p:nvPr/>
                    </p:nvPicPr>
                    <p:blipFill>
                      <a:blip r:embed="rId5"/>
                      <a:stretch>
                        <a:fillRect/>
                      </a:stretch>
                    </p:blipFill>
                    <p:spPr>
                      <a:xfrm>
                        <a:off x="2362200" y="2971800"/>
                        <a:ext cx="1593102"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674166"/>
              </p:ext>
            </p:extLst>
          </p:nvPr>
        </p:nvGraphicFramePr>
        <p:xfrm>
          <a:off x="2285999" y="5181600"/>
          <a:ext cx="1447801" cy="614820"/>
        </p:xfrm>
        <a:graphic>
          <a:graphicData uri="http://schemas.openxmlformats.org/presentationml/2006/ole">
            <mc:AlternateContent xmlns:mc="http://schemas.openxmlformats.org/markup-compatibility/2006">
              <mc:Choice xmlns:v="urn:schemas-microsoft-com:vml" Requires="v">
                <p:oleObj spid="_x0000_s15375" name="Equation" r:id="rId6" imgW="927000" imgH="393480" progId="Equation.DSMT4">
                  <p:embed/>
                </p:oleObj>
              </mc:Choice>
              <mc:Fallback>
                <p:oleObj name="Equation" r:id="rId6" imgW="927000" imgH="393480" progId="Equation.DSMT4">
                  <p:embed/>
                  <p:pic>
                    <p:nvPicPr>
                      <p:cNvPr id="0" name=""/>
                      <p:cNvPicPr/>
                      <p:nvPr/>
                    </p:nvPicPr>
                    <p:blipFill>
                      <a:blip r:embed="rId7"/>
                      <a:stretch>
                        <a:fillRect/>
                      </a:stretch>
                    </p:blipFill>
                    <p:spPr>
                      <a:xfrm>
                        <a:off x="2285999" y="5181600"/>
                        <a:ext cx="1447801" cy="614820"/>
                      </a:xfrm>
                      <a:prstGeom prst="rect">
                        <a:avLst/>
                      </a:prstGeom>
                    </p:spPr>
                  </p:pic>
                </p:oleObj>
              </mc:Fallback>
            </mc:AlternateContent>
          </a:graphicData>
        </a:graphic>
      </p:graphicFrame>
    </p:spTree>
    <p:extLst>
      <p:ext uri="{BB962C8B-B14F-4D97-AF65-F5344CB8AC3E}">
        <p14:creationId xmlns:p14="http://schemas.microsoft.com/office/powerpoint/2010/main" val="9462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914399" y="939225"/>
            <a:ext cx="3854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Từ (1) và (2) suy ra</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076500"/>
              </p:ext>
            </p:extLst>
          </p:nvPr>
        </p:nvGraphicFramePr>
        <p:xfrm>
          <a:off x="381000" y="1816387"/>
          <a:ext cx="6779941" cy="914400"/>
        </p:xfrm>
        <a:graphic>
          <a:graphicData uri="http://schemas.openxmlformats.org/presentationml/2006/ole">
            <mc:AlternateContent xmlns:mc="http://schemas.openxmlformats.org/markup-compatibility/2006">
              <mc:Choice xmlns:v="urn:schemas-microsoft-com:vml" Requires="v">
                <p:oleObj spid="_x0000_s12356" name="Equation" r:id="rId4" imgW="2895600" imgH="393700" progId="Equation.DSMT4">
                  <p:embed/>
                </p:oleObj>
              </mc:Choice>
              <mc:Fallback>
                <p:oleObj name="Equation" r:id="rId4" imgW="28956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16387"/>
                        <a:ext cx="6779941" cy="914400"/>
                      </a:xfrm>
                      <a:prstGeom prst="rect">
                        <a:avLst/>
                      </a:prstGeom>
                      <a:noFill/>
                    </p:spPr>
                  </p:pic>
                </p:oleObj>
              </mc:Fallback>
            </mc:AlternateContent>
          </a:graphicData>
        </a:graphic>
      </p:graphicFrame>
      <p:sp>
        <p:nvSpPr>
          <p:cNvPr id="4"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276600"/>
            <a:ext cx="4038600" cy="2590800"/>
          </a:xfrm>
          <a:prstGeom prst="rect">
            <a:avLst/>
          </a:prstGeom>
          <a:noFill/>
          <a:ln>
            <a:noFill/>
          </a:ln>
        </p:spPr>
      </p:pic>
    </p:spTree>
    <p:extLst>
      <p:ext uri="{BB962C8B-B14F-4D97-AF65-F5344CB8AC3E}">
        <p14:creationId xmlns:p14="http://schemas.microsoft.com/office/powerpoint/2010/main" val="2001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1/65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4"/>
          <a:stretch>
            <a:fillRect/>
          </a:stretch>
        </p:blipFill>
        <p:spPr>
          <a:xfrm>
            <a:off x="1587500" y="985858"/>
            <a:ext cx="3213099" cy="1528741"/>
          </a:xfrm>
          <a:prstGeom prst="rect">
            <a:avLst/>
          </a:prstGeom>
        </p:spPr>
      </p:pic>
      <p:grpSp>
        <p:nvGrpSpPr>
          <p:cNvPr id="8" name="Group 7"/>
          <p:cNvGrpSpPr/>
          <p:nvPr/>
        </p:nvGrpSpPr>
        <p:grpSpPr>
          <a:xfrm>
            <a:off x="990600" y="2549235"/>
            <a:ext cx="6248400" cy="4177003"/>
            <a:chOff x="990600" y="2549235"/>
            <a:chExt cx="6248400" cy="4177003"/>
          </a:xfrm>
        </p:grpSpPr>
        <p:sp>
          <p:nvSpPr>
            <p:cNvPr id="4" name="TextBox 3"/>
            <p:cNvSpPr txBox="1"/>
            <p:nvPr/>
          </p:nvSpPr>
          <p:spPr>
            <a:xfrm>
              <a:off x="990600" y="2549235"/>
              <a:ext cx="6248400" cy="4093428"/>
            </a:xfrm>
            <a:prstGeom prst="rect">
              <a:avLst/>
            </a:prstGeom>
            <a:noFill/>
          </p:spPr>
          <p:txBody>
            <a:bodyPr wrap="square" rtlCol="0">
              <a:spAutoFit/>
            </a:bodyPr>
            <a:lstStyle/>
            <a:p>
              <a:r>
                <a:rPr lang="en-US" sz="2800">
                  <a:latin typeface="Times New Roman" pitchFamily="18" charset="0"/>
                  <a:cs typeface="Times New Roman" pitchFamily="18" charset="0"/>
                </a:rPr>
                <a:t>Do MN//BC nên theo định lý Thales ta có:</a:t>
              </a:r>
            </a:p>
            <a:p>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nl-NL" sz="2800" smtClean="0">
                  <a:latin typeface="Times New Roman" pitchFamily="18" charset="0"/>
                  <a:cs typeface="Times New Roman" pitchFamily="18" charset="0"/>
                </a:rPr>
                <a:t>nên MN//BC</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N là trung điểm của AC hay NA = NC</a:t>
              </a:r>
            </a:p>
            <a:p>
              <a:r>
                <a:rPr lang="en-US" sz="2800">
                  <a:latin typeface="Times New Roman" pitchFamily="18" charset="0"/>
                  <a:cs typeface="Times New Roman" pitchFamily="18" charset="0"/>
                </a:rPr>
                <a:t>Theo định lý Thales ta có:</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=&gt;  </a:t>
              </a:r>
              <a:endParaRPr lang="en-US" sz="2800">
                <a:latin typeface="Times New Roman" pitchFamily="18" charset="0"/>
                <a:cs typeface="Times New Roman" pitchFamily="18" charset="0"/>
              </a:endParaRPr>
            </a:p>
            <a:p>
              <a:endParaRPr lang="en-US" smtClean="0"/>
            </a:p>
            <a:p>
              <a:endParaRPr lang="en-US"/>
            </a:p>
            <a:p>
              <a:r>
                <a:rPr lang="en-US" sz="2800" smtClean="0">
                  <a:latin typeface="Times New Roman" pitchFamily="18" charset="0"/>
                  <a:cs typeface="Times New Roman" pitchFamily="18" charset="0"/>
                </a:rPr>
                <a:t>Nên</a:t>
              </a:r>
              <a:endParaRPr lang="en-US" sz="280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28422275"/>
                </p:ext>
              </p:extLst>
            </p:nvPr>
          </p:nvGraphicFramePr>
          <p:xfrm>
            <a:off x="1587500" y="3124200"/>
            <a:ext cx="2032332" cy="782637"/>
          </p:xfrm>
          <a:graphic>
            <a:graphicData uri="http://schemas.openxmlformats.org/presentationml/2006/ole">
              <mc:AlternateContent xmlns:mc="http://schemas.openxmlformats.org/markup-compatibility/2006">
                <mc:Choice xmlns:v="urn:schemas-microsoft-com:vml" Requires="v">
                  <p:oleObj spid="_x0000_s13473"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1587500" y="3124200"/>
                          <a:ext cx="2032332" cy="7826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949690"/>
                </p:ext>
              </p:extLst>
            </p:nvPr>
          </p:nvGraphicFramePr>
          <p:xfrm>
            <a:off x="1991443" y="5181600"/>
            <a:ext cx="2225675" cy="782638"/>
          </p:xfrm>
          <a:graphic>
            <a:graphicData uri="http://schemas.openxmlformats.org/presentationml/2006/ole">
              <mc:AlternateContent xmlns:mc="http://schemas.openxmlformats.org/markup-compatibility/2006">
                <mc:Choice xmlns:v="urn:schemas-microsoft-com:vml" Requires="v">
                  <p:oleObj spid="_x0000_s13474" name="Equation" r:id="rId7" imgW="1015920" imgH="393480" progId="Equation.DSMT4">
                    <p:embed/>
                  </p:oleObj>
                </mc:Choice>
                <mc:Fallback>
                  <p:oleObj name="Equation" r:id="rId7" imgW="1015920" imgH="393480" progId="Equation.DSMT4">
                    <p:embed/>
                    <p:pic>
                      <p:nvPicPr>
                        <p:cNvPr id="0" name=""/>
                        <p:cNvPicPr>
                          <a:picLocks noChangeAspect="1" noChangeArrowheads="1"/>
                        </p:cNvPicPr>
                        <p:nvPr/>
                      </p:nvPicPr>
                      <p:blipFill>
                        <a:blip r:embed="rId8"/>
                        <a:srcRect/>
                        <a:stretch>
                          <a:fillRect/>
                        </a:stretch>
                      </p:blipFill>
                      <p:spPr bwMode="auto">
                        <a:xfrm>
                          <a:off x="1991443" y="51816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216033"/>
                </p:ext>
              </p:extLst>
            </p:nvPr>
          </p:nvGraphicFramePr>
          <p:xfrm>
            <a:off x="1994842" y="5943600"/>
            <a:ext cx="1698625" cy="782638"/>
          </p:xfrm>
          <a:graphic>
            <a:graphicData uri="http://schemas.openxmlformats.org/presentationml/2006/ole">
              <mc:AlternateContent xmlns:mc="http://schemas.openxmlformats.org/markup-compatibility/2006">
                <mc:Choice xmlns:v="urn:schemas-microsoft-com:vml" Requires="v">
                  <p:oleObj spid="_x0000_s13475" name="Equation" r:id="rId9" imgW="774360" imgH="393480" progId="Equation.DSMT4">
                    <p:embed/>
                  </p:oleObj>
                </mc:Choice>
                <mc:Fallback>
                  <p:oleObj name="Equation" r:id="rId9" imgW="774360" imgH="393480" progId="Equation.DSMT4">
                    <p:embed/>
                    <p:pic>
                      <p:nvPicPr>
                        <p:cNvPr id="0" name=""/>
                        <p:cNvPicPr>
                          <a:picLocks noChangeAspect="1" noChangeArrowheads="1"/>
                        </p:cNvPicPr>
                        <p:nvPr/>
                      </p:nvPicPr>
                      <p:blipFill>
                        <a:blip r:embed="rId10"/>
                        <a:srcRect/>
                        <a:stretch>
                          <a:fillRect/>
                        </a:stretch>
                      </p:blipFill>
                      <p:spPr bwMode="auto">
                        <a:xfrm>
                          <a:off x="1994842" y="59436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8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2/65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3"/>
          <a:stretch>
            <a:fillRect/>
          </a:stretch>
        </p:blipFill>
        <p:spPr>
          <a:xfrm>
            <a:off x="2590800" y="1066800"/>
            <a:ext cx="3124200" cy="1752600"/>
          </a:xfrm>
          <a:prstGeom prst="rect">
            <a:avLst/>
          </a:prstGeom>
        </p:spPr>
      </p:pic>
      <p:grpSp>
        <p:nvGrpSpPr>
          <p:cNvPr id="4" name="Group 3"/>
          <p:cNvGrpSpPr/>
          <p:nvPr/>
        </p:nvGrpSpPr>
        <p:grpSpPr>
          <a:xfrm>
            <a:off x="152400" y="2826327"/>
            <a:ext cx="9276530" cy="1807466"/>
            <a:chOff x="152400" y="2826327"/>
            <a:chExt cx="9276530" cy="1807466"/>
          </a:xfrm>
        </p:grpSpPr>
        <p:sp>
          <p:nvSpPr>
            <p:cNvPr id="7" name="TextBox 6"/>
            <p:cNvSpPr txBox="1"/>
            <p:nvPr/>
          </p:nvSpPr>
          <p:spPr>
            <a:xfrm>
              <a:off x="152400" y="2971800"/>
              <a:ext cx="9276530" cy="1661993"/>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a) Ta </a:t>
              </a:r>
              <a:r>
                <a:rPr lang="en-US" sz="2800">
                  <a:latin typeface="Times New Roman" pitchFamily="18" charset="0"/>
                  <a:cs typeface="Times New Roman" pitchFamily="18" charset="0"/>
                </a:rPr>
                <a:t>có AP = PN = NB  = </a:t>
              </a:r>
              <a:r>
                <a:rPr lang="en-US" sz="2800" smtClean="0">
                  <a:latin typeface="Times New Roman" pitchFamily="18" charset="0"/>
                  <a:cs typeface="Times New Roman" pitchFamily="18" charset="0"/>
                </a:rPr>
                <a:t>        =&gt; </a:t>
              </a:r>
              <a:r>
                <a:rPr lang="en-US" sz="2800">
                  <a:latin typeface="Times New Roman" pitchFamily="18" charset="0"/>
                  <a:cs typeface="Times New Roman" pitchFamily="18" charset="0"/>
                </a:rPr>
                <a:t>N là trung điểm của BP</a:t>
              </a:r>
            </a:p>
            <a:p>
              <a:r>
                <a:rPr lang="en-US" sz="2800">
                  <a:latin typeface="Times New Roman" pitchFamily="18" charset="0"/>
                  <a:cs typeface="Times New Roman" pitchFamily="18" charset="0"/>
                </a:rPr>
                <a:t>Mà AM là đường trung tuyến =&gt; M là trung điểm của BC</a:t>
              </a:r>
            </a:p>
            <a:p>
              <a:r>
                <a:rPr lang="en-US" sz="2800">
                  <a:latin typeface="Times New Roman" pitchFamily="18" charset="0"/>
                  <a:cs typeface="Times New Roman" pitchFamily="18" charset="0"/>
                </a:rPr>
                <a:t>=&gt; MN là đường trung bình của tam giác BPC =&gt; MN //CP.</a:t>
              </a:r>
            </a:p>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29756987"/>
                </p:ext>
              </p:extLst>
            </p:nvPr>
          </p:nvGraphicFramePr>
          <p:xfrm>
            <a:off x="4196530" y="2826327"/>
            <a:ext cx="604982" cy="669802"/>
          </p:xfrm>
          <a:graphic>
            <a:graphicData uri="http://schemas.openxmlformats.org/presentationml/2006/ole">
              <mc:AlternateContent xmlns:mc="http://schemas.openxmlformats.org/markup-compatibility/2006">
                <mc:Choice xmlns:v="urn:schemas-microsoft-com:vml" Requires="v">
                  <p:oleObj spid="_x0000_s14382" name="Equation" r:id="rId4" imgW="355320" imgH="393480" progId="Equation.DSMT4">
                    <p:embed/>
                  </p:oleObj>
                </mc:Choice>
                <mc:Fallback>
                  <p:oleObj name="Equation" r:id="rId4" imgW="355320" imgH="393480" progId="Equation.DSMT4">
                    <p:embed/>
                    <p:pic>
                      <p:nvPicPr>
                        <p:cNvPr id="0" name=""/>
                        <p:cNvPicPr/>
                        <p:nvPr/>
                      </p:nvPicPr>
                      <p:blipFill>
                        <a:blip r:embed="rId5"/>
                        <a:stretch>
                          <a:fillRect/>
                        </a:stretch>
                      </p:blipFill>
                      <p:spPr>
                        <a:xfrm>
                          <a:off x="4196530" y="2826327"/>
                          <a:ext cx="604982" cy="669802"/>
                        </a:xfrm>
                        <a:prstGeom prst="rect">
                          <a:avLst/>
                        </a:prstGeom>
                      </p:spPr>
                    </p:pic>
                  </p:oleObj>
                </mc:Fallback>
              </mc:AlternateContent>
            </a:graphicData>
          </a:graphic>
        </p:graphicFrame>
      </p:grpSp>
    </p:spTree>
    <p:extLst>
      <p:ext uri="{BB962C8B-B14F-4D97-AF65-F5344CB8AC3E}">
        <p14:creationId xmlns:p14="http://schemas.microsoft.com/office/powerpoint/2010/main" val="1342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0" y="914400"/>
            <a:ext cx="9472118" cy="3385542"/>
          </a:xfrm>
          <a:prstGeom prst="rect">
            <a:avLst/>
          </a:prstGeom>
          <a:noFill/>
        </p:spPr>
        <p:txBody>
          <a:bodyPr wrap="square" rtlCol="0">
            <a:spAutoFit/>
          </a:bodyPr>
          <a:lstStyle/>
          <a:p>
            <a:r>
              <a:rPr lang="en-US" sz="2800" b="1">
                <a:solidFill>
                  <a:schemeClr val="bg1"/>
                </a:solidFill>
                <a:latin typeface="Times New Roman" pitchFamily="18" charset="0"/>
                <a:cs typeface="Times New Roman" pitchFamily="18" charset="0"/>
              </a:rPr>
              <a:t>b) Theo câu a ta có MN//CP  =&gt; MN//PQ</a:t>
            </a:r>
          </a:p>
          <a:p>
            <a:r>
              <a:rPr lang="en-US" sz="2800" b="1">
                <a:solidFill>
                  <a:schemeClr val="bg1"/>
                </a:solidFill>
                <a:latin typeface="Times New Roman" pitchFamily="18" charset="0"/>
                <a:cs typeface="Times New Roman" pitchFamily="18" charset="0"/>
              </a:rPr>
              <a:t>Mà P là trung điểm của AN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nên </a:t>
            </a:r>
            <a:r>
              <a:rPr lang="en-US" sz="2800" b="1">
                <a:solidFill>
                  <a:schemeClr val="bg1"/>
                </a:solidFill>
                <a:latin typeface="Times New Roman" pitchFamily="18" charset="0"/>
                <a:cs typeface="Times New Roman" pitchFamily="18" charset="0"/>
              </a:rPr>
              <a:t>suy ra Q là trung điểm của AM hay AQ = QM.</a:t>
            </a:r>
          </a:p>
          <a:p>
            <a:r>
              <a:rPr lang="en-US" sz="2800" b="1" smtClean="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Ta có MN là đường trung bình của tam giác BPC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=&gt; </a:t>
            </a:r>
            <a:r>
              <a:rPr lang="en-US" sz="2800" b="1">
                <a:solidFill>
                  <a:schemeClr val="bg1"/>
                </a:solidFill>
                <a:latin typeface="Times New Roman" pitchFamily="18" charset="0"/>
                <a:cs typeface="Times New Roman" pitchFamily="18" charset="0"/>
              </a:rPr>
              <a:t>CP = 2MN.</a:t>
            </a:r>
          </a:p>
          <a:p>
            <a:r>
              <a:rPr lang="en-US" sz="2800" b="1" smtClean="0">
                <a:solidFill>
                  <a:schemeClr val="bg1"/>
                </a:solidFill>
                <a:latin typeface="Times New Roman" pitchFamily="18" charset="0"/>
                <a:cs typeface="Times New Roman" pitchFamily="18" charset="0"/>
              </a:rPr>
              <a:t>PQ </a:t>
            </a:r>
            <a:r>
              <a:rPr lang="en-US" sz="2800" b="1">
                <a:solidFill>
                  <a:schemeClr val="bg1"/>
                </a:solidFill>
                <a:latin typeface="Times New Roman" pitchFamily="18" charset="0"/>
                <a:cs typeface="Times New Roman" pitchFamily="18" charset="0"/>
              </a:rPr>
              <a:t>là đường trung bình của tam giác AMN =&gt; MN = 2PQ.</a:t>
            </a:r>
          </a:p>
          <a:p>
            <a:r>
              <a:rPr lang="en-US" sz="2800" b="1">
                <a:solidFill>
                  <a:schemeClr val="bg1"/>
                </a:solidFill>
                <a:latin typeface="Times New Roman" pitchFamily="18" charset="0"/>
                <a:cs typeface="Times New Roman" pitchFamily="18" charset="0"/>
              </a:rPr>
              <a:t>=&gt; CP = 4PQ.   </a:t>
            </a:r>
          </a:p>
          <a:p>
            <a:endParaRPr lang="en-US"/>
          </a:p>
        </p:txBody>
      </p:sp>
    </p:spTree>
    <p:extLst>
      <p:ext uri="{BB962C8B-B14F-4D97-AF65-F5344CB8AC3E}">
        <p14:creationId xmlns:p14="http://schemas.microsoft.com/office/powerpoint/2010/main" val="309531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3/65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3810000" y="511629"/>
            <a:ext cx="2667000" cy="2099053"/>
          </a:xfrm>
          <a:prstGeom prst="rect">
            <a:avLst/>
          </a:prstGeom>
        </p:spPr>
      </p:pic>
      <p:sp>
        <p:nvSpPr>
          <p:cNvPr id="4" name="TextBox 3"/>
          <p:cNvSpPr txBox="1"/>
          <p:nvPr/>
        </p:nvSpPr>
        <p:spPr>
          <a:xfrm>
            <a:off x="-29029" y="2610682"/>
            <a:ext cx="9470798" cy="4247317"/>
          </a:xfrm>
          <a:prstGeom prst="rect">
            <a:avLst/>
          </a:prstGeom>
          <a:noFill/>
        </p:spPr>
        <p:txBody>
          <a:bodyPr wrap="none" rtlCol="0">
            <a:spAutoFit/>
          </a:bodyPr>
          <a:lstStyle/>
          <a:p>
            <a:pPr marL="514350" lvl="0" indent="-514350">
              <a:buAutoNum type="alphaLcParenR"/>
            </a:pP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có M, N lần lượt là trung điểm của </a:t>
            </a:r>
            <a:r>
              <a:rPr lang="en-US" sz="2800" smtClean="0">
                <a:latin typeface="Times New Roman" pitchFamily="18" charset="0"/>
                <a:cs typeface="Times New Roman" pitchFamily="18" charset="0"/>
              </a:rPr>
              <a:t>AB</a:t>
            </a:r>
          </a:p>
          <a:p>
            <a:pPr lvl="0"/>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và BC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MN//BC và MN = ½ BC (1)</a:t>
            </a:r>
          </a:p>
          <a:p>
            <a:r>
              <a:rPr lang="en-US" sz="2800">
                <a:latin typeface="Times New Roman" pitchFamily="18" charset="0"/>
                <a:cs typeface="Times New Roman" pitchFamily="18" charset="0"/>
              </a:rPr>
              <a:t>Xét tam giác ACD có Q, P lần lượt là trung điểm của AD và CD.</a:t>
            </a:r>
          </a:p>
          <a:p>
            <a:r>
              <a:rPr lang="en-US" sz="2800">
                <a:latin typeface="Times New Roman" pitchFamily="18" charset="0"/>
                <a:cs typeface="Times New Roman" pitchFamily="18" charset="0"/>
              </a:rPr>
              <a:t>=&gt; PQ là đường trung bình của tam giác ACD.</a:t>
            </a:r>
          </a:p>
          <a:p>
            <a:r>
              <a:rPr lang="en-US" sz="2800">
                <a:latin typeface="Times New Roman" pitchFamily="18" charset="0"/>
                <a:cs typeface="Times New Roman" pitchFamily="18" charset="0"/>
              </a:rPr>
              <a:t>=&gt; PQ//AC và PQ = ½ AC. (2)</a:t>
            </a:r>
          </a:p>
          <a:p>
            <a:r>
              <a:rPr lang="en-US" sz="2800">
                <a:latin typeface="Times New Roman" pitchFamily="18" charset="0"/>
                <a:cs typeface="Times New Roman" pitchFamily="18" charset="0"/>
              </a:rPr>
              <a:t>Từ (1) và (2) =&gt; MN //PQ và MN = QP</a:t>
            </a:r>
          </a:p>
          <a:p>
            <a:r>
              <a:rPr lang="en-US" sz="2800">
                <a:latin typeface="Times New Roman" pitchFamily="18" charset="0"/>
                <a:cs typeface="Times New Roman" pitchFamily="18" charset="0"/>
              </a:rPr>
              <a:t>=&gt; MNPQ là hình bình hành.</a:t>
            </a:r>
          </a:p>
          <a:p>
            <a:endParaRPr lang="en-US"/>
          </a:p>
        </p:txBody>
      </p:sp>
    </p:spTree>
    <p:extLst>
      <p:ext uri="{BB962C8B-B14F-4D97-AF65-F5344CB8AC3E}">
        <p14:creationId xmlns:p14="http://schemas.microsoft.com/office/powerpoint/2010/main" val="34662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0" y="381000"/>
            <a:ext cx="2971800" cy="2362200"/>
          </a:xfrm>
          <a:prstGeom prst="rect">
            <a:avLst/>
          </a:prstGeom>
        </p:spPr>
      </p:pic>
      <p:sp>
        <p:nvSpPr>
          <p:cNvPr id="3" name="Rectangle 2"/>
          <p:cNvSpPr/>
          <p:nvPr/>
        </p:nvSpPr>
        <p:spPr>
          <a:xfrm>
            <a:off x="457200" y="2743200"/>
            <a:ext cx="8686800" cy="3970318"/>
          </a:xfrm>
          <a:prstGeom prst="rect">
            <a:avLst/>
          </a:prstGeom>
        </p:spPr>
        <p:txBody>
          <a:bodyPr wrap="square">
            <a:spAutoFit/>
          </a:bodyPr>
          <a:lstStyle/>
          <a:p>
            <a:r>
              <a:rPr lang="en-US" sz="2800">
                <a:latin typeface="Times New Roman" pitchFamily="18" charset="0"/>
                <a:cs typeface="Times New Roman" pitchFamily="18" charset="0"/>
              </a:rPr>
              <a:t>b) Do MNPQ nên MQ = NP</a:t>
            </a:r>
          </a:p>
          <a:p>
            <a:r>
              <a:rPr lang="en-US" sz="2800">
                <a:latin typeface="Times New Roman" pitchFamily="18" charset="0"/>
                <a:cs typeface="Times New Roman" pitchFamily="18" charset="0"/>
              </a:rPr>
              <a:t>Xét tam giác ABD có M, Q lần lượt là trung điểm của AB và AD.</a:t>
            </a:r>
          </a:p>
          <a:p>
            <a:r>
              <a:rPr lang="en-US" sz="2800">
                <a:latin typeface="Times New Roman" pitchFamily="18" charset="0"/>
                <a:cs typeface="Times New Roman" pitchFamily="18" charset="0"/>
              </a:rPr>
              <a:t>=&gt; MQ là đường trung bình của tam giác ABD.</a:t>
            </a:r>
          </a:p>
          <a:p>
            <a:r>
              <a:rPr lang="en-US" sz="2800">
                <a:latin typeface="Times New Roman" pitchFamily="18" charset="0"/>
                <a:cs typeface="Times New Roman" pitchFamily="18" charset="0"/>
              </a:rPr>
              <a:t>=&gt; MQ//BD và MQ = ½ BD. </a:t>
            </a:r>
          </a:p>
          <a:p>
            <a:r>
              <a:rPr lang="en-US" sz="2800">
                <a:latin typeface="Times New Roman" pitchFamily="18" charset="0"/>
                <a:cs typeface="Times New Roman" pitchFamily="18" charset="0"/>
              </a:rPr>
              <a:t>Mà AC = BD nên MN = NP = PQ = QM. Suy ra MNPQ là hình thoi.</a:t>
            </a:r>
          </a:p>
          <a:p>
            <a:r>
              <a:rPr lang="en-US" sz="2800">
                <a:latin typeface="Times New Roman" pitchFamily="18" charset="0"/>
                <a:cs typeface="Times New Roman" pitchFamily="18" charset="0"/>
              </a:rPr>
              <a:t>c) Ta có AC vuông góc BD =&gt; MN vuông góc NP. Do đó tứ giác MNPQ là hình chữ nhật.</a:t>
            </a:r>
          </a:p>
        </p:txBody>
      </p:sp>
    </p:spTree>
    <p:extLst>
      <p:ext uri="{BB962C8B-B14F-4D97-AF65-F5344CB8AC3E}">
        <p14:creationId xmlns:p14="http://schemas.microsoft.com/office/powerpoint/2010/main" val="25344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0" y="871210"/>
            <a:ext cx="2971800" cy="2100590"/>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4/65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6927" y="3124199"/>
            <a:ext cx="9399753" cy="3816429"/>
          </a:xfrm>
          <a:prstGeom prst="rect">
            <a:avLst/>
          </a:prstGeom>
          <a:noFill/>
        </p:spPr>
        <p:txBody>
          <a:bodyPr wrap="none" rtlCol="0">
            <a:spAutoFit/>
          </a:bodyPr>
          <a:lstStyle/>
          <a:p>
            <a:r>
              <a:rPr lang="en-US" sz="2800">
                <a:latin typeface="Times New Roman" pitchFamily="18" charset="0"/>
                <a:cs typeface="Times New Roman" pitchFamily="18" charset="0"/>
              </a:rPr>
              <a:t>Xét tam giác ABH có M là trung điểm của AB </a:t>
            </a:r>
            <a:r>
              <a:rPr lang="en-US" sz="2800" smtClean="0">
                <a:latin typeface="Times New Roman" pitchFamily="18" charset="0"/>
                <a:cs typeface="Times New Roman" pitchFamily="18" charset="0"/>
              </a:rPr>
              <a:t>và</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N là trung điểm của </a:t>
            </a:r>
            <a:r>
              <a:rPr lang="en-US" sz="2800" smtClean="0">
                <a:latin typeface="Times New Roman" pitchFamily="18" charset="0"/>
                <a:cs typeface="Times New Roman" pitchFamily="18" charset="0"/>
              </a:rPr>
              <a:t>BH</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MN là đường trung bình của tam giác ABH =&gt; MN//AH. (1)</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H là trực tâm của tam giác ABC nên AH vuông góc BC. (2)</a:t>
            </a:r>
          </a:p>
          <a:p>
            <a:r>
              <a:rPr lang="en-US" sz="2800">
                <a:latin typeface="Times New Roman" pitchFamily="18" charset="0"/>
                <a:cs typeface="Times New Roman" pitchFamily="18" charset="0"/>
              </a:rPr>
              <a:t>Từ (1) và (2) =&gt; MN vuông góc BC.</a:t>
            </a:r>
          </a:p>
          <a:p>
            <a:r>
              <a:rPr lang="en-US" sz="2800">
                <a:latin typeface="Times New Roman" pitchFamily="18" charset="0"/>
                <a:cs typeface="Times New Roman" pitchFamily="18" charset="0"/>
              </a:rPr>
              <a:t>Tương tự ta chứng minh được PQ vuông góc BC, MQ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vuông </a:t>
            </a:r>
            <a:r>
              <a:rPr lang="en-US" sz="2800">
                <a:latin typeface="Times New Roman" pitchFamily="18" charset="0"/>
                <a:cs typeface="Times New Roman" pitchFamily="18" charset="0"/>
              </a:rPr>
              <a:t>góc AH, NP vuông góc AH.</a:t>
            </a:r>
          </a:p>
          <a:p>
            <a:r>
              <a:rPr lang="en-US" sz="2800">
                <a:latin typeface="Times New Roman" pitchFamily="18" charset="0"/>
                <a:cs typeface="Times New Roman" pitchFamily="18" charset="0"/>
              </a:rPr>
              <a:t>=&gt; MNPQ là hình chữ nhật.</a:t>
            </a:r>
          </a:p>
          <a:p>
            <a:endParaRPr lang="en-US"/>
          </a:p>
        </p:txBody>
      </p:sp>
    </p:spTree>
    <p:extLst>
      <p:ext uri="{BB962C8B-B14F-4D97-AF65-F5344CB8AC3E}">
        <p14:creationId xmlns:p14="http://schemas.microsoft.com/office/powerpoint/2010/main" val="1450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43200" y="1385886"/>
            <a:ext cx="3624263" cy="2428875"/>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5/65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478631" y="4114094"/>
            <a:ext cx="8153400" cy="954107"/>
          </a:xfrm>
          <a:prstGeom prst="rect">
            <a:avLst/>
          </a:prstGeom>
          <a:noFill/>
        </p:spPr>
        <p:txBody>
          <a:bodyPr wrap="square" rtlCol="0">
            <a:spAutoFit/>
          </a:bodyPr>
          <a:lstStyle/>
          <a:p>
            <a:r>
              <a:rPr lang="en-US" sz="2800">
                <a:latin typeface="Times New Roman" pitchFamily="18" charset="0"/>
                <a:cs typeface="Times New Roman" pitchFamily="18" charset="0"/>
              </a:rPr>
              <a:t>Do MN là đường trung bình của tam giác ABC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nên </a:t>
            </a:r>
            <a:r>
              <a:rPr lang="en-US" sz="2800">
                <a:latin typeface="Times New Roman" pitchFamily="18" charset="0"/>
                <a:cs typeface="Times New Roman" pitchFamily="18" charset="0"/>
              </a:rPr>
              <a:t>BC = 2MN = 9m</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756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81400" y="458494"/>
            <a:ext cx="2271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3200" b="1" smtClean="0">
                <a:solidFill>
                  <a:srgbClr val="FF0000"/>
                </a:solidFill>
                <a:latin typeface="Times New Roman" pitchFamily="18" charset="0"/>
                <a:cs typeface="Times New Roman" pitchFamily="18" charset="0"/>
              </a:rPr>
              <a:t>CỦNG CỐ</a:t>
            </a:r>
            <a:endParaRPr lang="en-US" altLang="vi-VN" sz="3200" b="1">
              <a:solidFill>
                <a:srgbClr val="FF0000"/>
              </a:solidFill>
              <a:latin typeface="Times New Roman" pitchFamily="18" charset="0"/>
              <a:cs typeface="Times New Roman" pitchFamily="18" charset="0"/>
            </a:endParaRP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ĐỊNH NGHĨA: Đường </a:t>
            </a:r>
            <a:r>
              <a:rPr lang="en-US" sz="2800" b="1">
                <a:latin typeface="Times New Roman" pitchFamily="18" charset="0"/>
                <a:cs typeface="Times New Roman" pitchFamily="18" charset="0"/>
              </a:rPr>
              <a:t>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5707"/>
            <a:ext cx="2805113" cy="1978978"/>
          </a:xfrm>
          <a:prstGeom prst="rect">
            <a:avLst/>
          </a:prstGeom>
          <a:noFill/>
          <a:ln>
            <a:noFill/>
          </a:ln>
        </p:spPr>
      </p:pic>
      <p:sp>
        <p:nvSpPr>
          <p:cNvPr id="5" name="Text Box 5"/>
          <p:cNvSpPr txBox="1">
            <a:spLocks noChangeArrowheads="1"/>
          </p:cNvSpPr>
          <p:nvPr/>
        </p:nvSpPr>
        <p:spPr bwMode="auto">
          <a:xfrm>
            <a:off x="298739" y="441960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smtClean="0">
                <a:latin typeface="Times New Roman" pitchFamily="18" charset="0"/>
                <a:cs typeface="Times New Roman" pitchFamily="18" charset="0"/>
              </a:rPr>
              <a:t>TÍNH CHẤT: Đường </a:t>
            </a:r>
            <a:r>
              <a:rPr lang="en-US" sz="2800" b="1">
                <a:latin typeface="Times New Roman" pitchFamily="18" charset="0"/>
                <a:cs typeface="Times New Roman" pitchFamily="18" charset="0"/>
              </a:rPr>
              <a:t>trung bình của tam giác thì song song với cạnh thứ ba và bằng nửa cạnh ấy</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1989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2514600" y="228600"/>
            <a:ext cx="38290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smtClean="0">
                <a:solidFill>
                  <a:srgbClr val="000080"/>
                </a:solidFill>
                <a:effectLst>
                  <a:outerShdw dist="45791" dir="2021404" algn="ctr" rotWithShape="0">
                    <a:srgbClr val="B2B2B2">
                      <a:alpha val="79999"/>
                    </a:srgbClr>
                  </a:outerShdw>
                </a:effectLst>
                <a:latin typeface="Times New Roman"/>
                <a:cs typeface="Times New Roman"/>
              </a:rPr>
              <a:t>Khởi</a:t>
            </a:r>
            <a:r>
              <a:rPr lang="en-US" sz="3600" kern="10" dirty="0" smtClean="0">
                <a:solidFill>
                  <a:srgbClr val="000080"/>
                </a:solidFill>
                <a:effectLst>
                  <a:outerShdw dist="45791" dir="2021404" algn="ctr" rotWithShape="0">
                    <a:srgbClr val="B2B2B2">
                      <a:alpha val="79999"/>
                    </a:srgbClr>
                  </a:outerShdw>
                </a:effectLst>
                <a:latin typeface="Times New Roman"/>
                <a:cs typeface="Times New Roman"/>
              </a:rPr>
              <a:t> </a:t>
            </a:r>
            <a:r>
              <a:rPr lang="en-US" sz="3600" kern="10" dirty="0" err="1" smtClean="0">
                <a:solidFill>
                  <a:srgbClr val="000080"/>
                </a:solidFill>
                <a:effectLst>
                  <a:outerShdw dist="45791" dir="2021404" algn="ctr" rotWithShape="0">
                    <a:srgbClr val="B2B2B2">
                      <a:alpha val="79999"/>
                    </a:srgbClr>
                  </a:outerShdw>
                </a:effectLst>
                <a:latin typeface="Times New Roman"/>
                <a:cs typeface="Times New Roman"/>
              </a:rPr>
              <a:t>động</a:t>
            </a:r>
            <a:endParaRPr lang="en-US" sz="3600" kern="10" dirty="0">
              <a:solidFill>
                <a:srgbClr val="000080"/>
              </a:solidFill>
              <a:effectLst>
                <a:outerShdw dist="45791" dir="2021404" algn="ctr" rotWithShape="0">
                  <a:srgbClr val="B2B2B2">
                    <a:alpha val="79999"/>
                  </a:srgbClr>
                </a:outerShdw>
              </a:effectLst>
              <a:latin typeface="Times New Roman"/>
              <a:cs typeface="Times New Roman"/>
            </a:endParaRPr>
          </a:p>
        </p:txBody>
      </p:sp>
      <p:sp>
        <p:nvSpPr>
          <p:cNvPr id="5" name="Text Box 2"/>
          <p:cNvSpPr txBox="1">
            <a:spLocks noChangeArrowheads="1"/>
          </p:cNvSpPr>
          <p:nvPr/>
        </p:nvSpPr>
        <p:spPr bwMode="auto">
          <a:xfrm>
            <a:off x="457200" y="80645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1</a:t>
            </a:r>
            <a:r>
              <a:rPr lang="en-US" altLang="vi-VN" sz="2800" b="1">
                <a:solidFill>
                  <a:srgbClr val="FF0000"/>
                </a:solidFill>
                <a:latin typeface="Times New Roman" pitchFamily="18" charset="0"/>
              </a:rPr>
              <a:t>: Em hãy </a:t>
            </a:r>
            <a:r>
              <a:rPr lang="en-US" altLang="vi-VN" sz="2800" b="1" smtClean="0">
                <a:solidFill>
                  <a:srgbClr val="FF0000"/>
                </a:solidFill>
                <a:latin typeface="Times New Roman" pitchFamily="18" charset="0"/>
              </a:rPr>
              <a:t>phát biểu định lý Thales?</a:t>
            </a:r>
            <a:endParaRPr lang="en-US" altLang="vi-VN" sz="2800" b="1">
              <a:solidFill>
                <a:srgbClr val="FF0000"/>
              </a:solidFill>
              <a:latin typeface="Times New Roman" pitchFamily="18" charset="0"/>
            </a:endParaRPr>
          </a:p>
        </p:txBody>
      </p:sp>
      <p:sp>
        <p:nvSpPr>
          <p:cNvPr id="7" name="Text Box 2"/>
          <p:cNvSpPr txBox="1">
            <a:spLocks noChangeArrowheads="1"/>
          </p:cNvSpPr>
          <p:nvPr/>
        </p:nvSpPr>
        <p:spPr bwMode="auto">
          <a:xfrm>
            <a:off x="450273" y="15240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song song với cạnh còn lại thì nó định ra trên hai cạnh đó những đoạn thẳng tương ứng tỉ lệ.</a:t>
            </a:r>
            <a:endParaRPr lang="en-US" altLang="vi-VN" sz="2800">
              <a:latin typeface="Times New Roman" pitchFamily="18" charset="0"/>
            </a:endParaRPr>
          </a:p>
        </p:txBody>
      </p:sp>
      <p:sp>
        <p:nvSpPr>
          <p:cNvPr id="8" name="Text Box 2"/>
          <p:cNvSpPr txBox="1">
            <a:spLocks noChangeArrowheads="1"/>
          </p:cNvSpPr>
          <p:nvPr/>
        </p:nvSpPr>
        <p:spPr bwMode="auto">
          <a:xfrm>
            <a:off x="609600" y="333988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a:t>
            </a:r>
            <a:r>
              <a:rPr lang="en-US" altLang="vi-VN" sz="2800" b="1" u="sng" smtClean="0">
                <a:solidFill>
                  <a:srgbClr val="FF0000"/>
                </a:solidFill>
                <a:latin typeface="Times New Roman" pitchFamily="18" charset="0"/>
              </a:rPr>
              <a:t>2</a:t>
            </a:r>
            <a:r>
              <a:rPr lang="en-US" altLang="vi-VN" sz="2800" b="1" smtClean="0">
                <a:solidFill>
                  <a:srgbClr val="FF0000"/>
                </a:solidFill>
                <a:latin typeface="Times New Roman" pitchFamily="18" charset="0"/>
              </a:rPr>
              <a:t>: </a:t>
            </a:r>
            <a:r>
              <a:rPr lang="en-US" altLang="vi-VN" sz="2800" b="1">
                <a:solidFill>
                  <a:srgbClr val="FF0000"/>
                </a:solidFill>
                <a:latin typeface="Times New Roman" pitchFamily="18" charset="0"/>
              </a:rPr>
              <a:t>Em hãy </a:t>
            </a:r>
            <a:r>
              <a:rPr lang="en-US" altLang="vi-VN" sz="2800" b="1" smtClean="0">
                <a:solidFill>
                  <a:srgbClr val="FF0000"/>
                </a:solidFill>
                <a:latin typeface="Times New Roman" pitchFamily="18" charset="0"/>
              </a:rPr>
              <a:t>phát biểu định lý Thales đảo?</a:t>
            </a:r>
            <a:endParaRPr lang="en-US" altLang="vi-VN" sz="2800" b="1">
              <a:solidFill>
                <a:srgbClr val="FF0000"/>
              </a:solidFill>
              <a:latin typeface="Times New Roman" pitchFamily="18" charset="0"/>
            </a:endParaRPr>
          </a:p>
        </p:txBody>
      </p:sp>
      <p:sp>
        <p:nvSpPr>
          <p:cNvPr id="9" name="Text Box 2"/>
          <p:cNvSpPr txBox="1">
            <a:spLocks noChangeArrowheads="1"/>
          </p:cNvSpPr>
          <p:nvPr/>
        </p:nvSpPr>
        <p:spPr bwMode="auto">
          <a:xfrm>
            <a:off x="471055" y="41148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định ra trên hai cạnh đó những đoạn thẳng tương ứng tỉ lệ thì đường thẳng đó song song với cạnh còn lại của tam giác.</a:t>
            </a:r>
            <a:endParaRPr lang="en-US" altLang="vi-VN" sz="2800">
              <a:latin typeface="Times New Roman" pitchFamily="18" charset="0"/>
            </a:endParaRPr>
          </a:p>
        </p:txBody>
      </p:sp>
    </p:spTree>
    <p:extLst>
      <p:ext uri="{BB962C8B-B14F-4D97-AF65-F5344CB8AC3E}">
        <p14:creationId xmlns:p14="http://schemas.microsoft.com/office/powerpoint/2010/main" val="8829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352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smtClean="0">
                <a:solidFill>
                  <a:srgbClr val="7030A0"/>
                </a:solidFill>
                <a:latin typeface="Times New Roman" pitchFamily="18" charset="0"/>
                <a:cs typeface="Times New Roman" pitchFamily="18" charset="0"/>
              </a:rPr>
              <a:t>HƯỚNG DẪN HS TỰ HỌC Ở NHÀ</a:t>
            </a:r>
          </a:p>
          <a:p>
            <a:pPr lvl="0"/>
            <a:r>
              <a:rPr lang="pt-BR" sz="2800" smtClean="0">
                <a:latin typeface="Times New Roman" pitchFamily="18" charset="0"/>
                <a:cs typeface="Times New Roman" pitchFamily="18" charset="0"/>
              </a:rPr>
              <a:t>- Ghi </a:t>
            </a:r>
            <a:r>
              <a:rPr lang="pt-BR" sz="2800">
                <a:latin typeface="Times New Roman" pitchFamily="18" charset="0"/>
                <a:cs typeface="Times New Roman" pitchFamily="18" charset="0"/>
              </a:rPr>
              <a:t>nhớ định nghĩa và tính chất đường trung bình của tam giác.</a:t>
            </a:r>
            <a:endParaRPr lang="en-US" sz="2800">
              <a:latin typeface="Times New Roman" pitchFamily="18" charset="0"/>
              <a:cs typeface="Times New Roman" pitchFamily="18" charset="0"/>
            </a:endParaRPr>
          </a:p>
          <a:p>
            <a:pPr lvl="0"/>
            <a:r>
              <a:rPr lang="pt-BR" sz="2800" smtClean="0">
                <a:latin typeface="Times New Roman" pitchFamily="18" charset="0"/>
                <a:cs typeface="Times New Roman" pitchFamily="18" charset="0"/>
              </a:rPr>
              <a:t>- Hoàn </a:t>
            </a:r>
            <a:r>
              <a:rPr lang="pt-BR" sz="2800">
                <a:latin typeface="Times New Roman" pitchFamily="18" charset="0"/>
                <a:cs typeface="Times New Roman" pitchFamily="18" charset="0"/>
              </a:rPr>
              <a:t>thành các bài tập trong SBT.</a:t>
            </a:r>
            <a:endParaRPr lang="en-US" sz="28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Chuẩn </a:t>
            </a:r>
            <a:r>
              <a:rPr lang="en-US" sz="2800">
                <a:latin typeface="Times New Roman" pitchFamily="18" charset="0"/>
                <a:cs typeface="Times New Roman" pitchFamily="18" charset="0"/>
              </a:rPr>
              <a:t>bị bài mới: "Bài 4: Tính chất đường phân giác của tam giác".</a:t>
            </a:r>
          </a:p>
          <a:p>
            <a:pPr>
              <a:spcBef>
                <a:spcPct val="50000"/>
              </a:spcBef>
            </a:pP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96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gray">
          <a:xfrm>
            <a:off x="1905000" y="3962400"/>
            <a:ext cx="5759450" cy="8636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rgbClr val="FF0066"/>
                    </a:gs>
                    <a:gs pos="100000">
                      <a:srgbClr val="0000FF"/>
                    </a:gs>
                  </a:gsLst>
                  <a:lin ang="0" scaled="1"/>
                </a:gradFill>
                <a:effectLst>
                  <a:outerShdw dist="63500" dir="2212194" algn="ctr" rotWithShape="0">
                    <a:schemeClr val="tx2">
                      <a:alpha val="50000"/>
                    </a:schemeClr>
                  </a:outerShdw>
                </a:effectLst>
                <a:latin typeface="Arial"/>
                <a:cs typeface="Arial"/>
              </a:rPr>
              <a:t>Thank You !</a:t>
            </a:r>
          </a:p>
        </p:txBody>
      </p:sp>
      <p:sp>
        <p:nvSpPr>
          <p:cNvPr id="59395" name="Text Box 3"/>
          <p:cNvSpPr txBox="1">
            <a:spLocks noChangeArrowheads="1"/>
          </p:cNvSpPr>
          <p:nvPr/>
        </p:nvSpPr>
        <p:spPr bwMode="auto">
          <a:xfrm>
            <a:off x="228600" y="1143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vi-VN" sz="2400" b="1">
                <a:solidFill>
                  <a:srgbClr val="BE3EC8"/>
                </a:solidFill>
                <a:latin typeface="Times New Roman" pitchFamily="18" charset="0"/>
              </a:rPr>
              <a:t>CHÀO TẠM BIỆT QUÝ THẦY CÔ  VÀ CÁC EM HỌC SINH !</a:t>
            </a:r>
          </a:p>
          <a:p>
            <a:pPr algn="ctr">
              <a:spcBef>
                <a:spcPct val="50000"/>
              </a:spcBef>
            </a:pPr>
            <a:r>
              <a:rPr lang="en-US" altLang="vi-VN" sz="2400" b="1">
                <a:solidFill>
                  <a:srgbClr val="BE3EC8"/>
                </a:solidFill>
                <a:latin typeface="Times New Roman" pitchFamily="18" charset="0"/>
              </a:rPr>
              <a:t>KÍNH CHÚC </a:t>
            </a:r>
          </a:p>
          <a:p>
            <a:pPr algn="ctr">
              <a:spcBef>
                <a:spcPct val="50000"/>
              </a:spcBef>
            </a:pPr>
            <a:r>
              <a:rPr lang="en-US" altLang="vi-VN" sz="2400" b="1">
                <a:solidFill>
                  <a:srgbClr val="BE3EC8"/>
                </a:solidFill>
                <a:latin typeface="Times New Roman" pitchFamily="18" charset="0"/>
              </a:rPr>
              <a:t>                     SỨC KHOẺ</a:t>
            </a:r>
          </a:p>
          <a:p>
            <a:pPr algn="ctr">
              <a:spcBef>
                <a:spcPct val="50000"/>
              </a:spcBef>
            </a:pPr>
            <a:r>
              <a:rPr lang="en-US" altLang="vi-VN" sz="2400" b="1">
                <a:solidFill>
                  <a:srgbClr val="BE3EC8"/>
                </a:solidFill>
                <a:latin typeface="Times New Roman" pitchFamily="18" charset="0"/>
              </a:rPr>
              <a:t>                                           HẠNH PHÚC </a:t>
            </a:r>
          </a:p>
          <a:p>
            <a:pPr algn="ctr">
              <a:spcBef>
                <a:spcPct val="50000"/>
              </a:spcBef>
            </a:pPr>
            <a:r>
              <a:rPr lang="en-US" altLang="vi-VN" sz="2400" b="1">
                <a:solidFill>
                  <a:srgbClr val="BE3EC8"/>
                </a:solidFill>
                <a:latin typeface="Times New Roman" pitchFamily="18" charset="0"/>
              </a:rPr>
              <a:t>                                                                    THÀNH ĐẠT</a:t>
            </a:r>
          </a:p>
        </p:txBody>
      </p:sp>
      <p:sp>
        <p:nvSpPr>
          <p:cNvPr id="59396" name="AutoShape 4"/>
          <p:cNvSpPr>
            <a:spLocks noChangeArrowheads="1"/>
          </p:cNvSpPr>
          <p:nvPr/>
        </p:nvSpPr>
        <p:spPr bwMode="auto">
          <a:xfrm>
            <a:off x="1143000" y="1524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7" name="AutoShape 5"/>
          <p:cNvSpPr>
            <a:spLocks noChangeArrowheads="1"/>
          </p:cNvSpPr>
          <p:nvPr/>
        </p:nvSpPr>
        <p:spPr bwMode="auto">
          <a:xfrm>
            <a:off x="457200" y="1905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8" name="AutoShape 6"/>
          <p:cNvSpPr>
            <a:spLocks noChangeArrowheads="1"/>
          </p:cNvSpPr>
          <p:nvPr/>
        </p:nvSpPr>
        <p:spPr bwMode="auto">
          <a:xfrm>
            <a:off x="1143000" y="28194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9" name="AutoShape 7"/>
          <p:cNvSpPr>
            <a:spLocks noChangeArrowheads="1"/>
          </p:cNvSpPr>
          <p:nvPr/>
        </p:nvSpPr>
        <p:spPr bwMode="auto">
          <a:xfrm>
            <a:off x="1752600" y="1981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0" name="AutoShape 8"/>
          <p:cNvSpPr>
            <a:spLocks noChangeArrowheads="1"/>
          </p:cNvSpPr>
          <p:nvPr/>
        </p:nvSpPr>
        <p:spPr bwMode="auto">
          <a:xfrm>
            <a:off x="1116013" y="2276475"/>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1" name="AutoShape 9"/>
          <p:cNvSpPr>
            <a:spLocks noChangeArrowheads="1"/>
          </p:cNvSpPr>
          <p:nvPr/>
        </p:nvSpPr>
        <p:spPr bwMode="auto">
          <a:xfrm>
            <a:off x="5638800" y="3505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2" name="AutoShape 10"/>
          <p:cNvSpPr>
            <a:spLocks noChangeArrowheads="1"/>
          </p:cNvSpPr>
          <p:nvPr/>
        </p:nvSpPr>
        <p:spPr bwMode="auto">
          <a:xfrm>
            <a:off x="4648200" y="28956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3" name="AutoShape 11"/>
          <p:cNvSpPr>
            <a:spLocks noChangeArrowheads="1"/>
          </p:cNvSpPr>
          <p:nvPr/>
        </p:nvSpPr>
        <p:spPr bwMode="auto">
          <a:xfrm>
            <a:off x="3886200" y="2362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4" name="AutoShape 12"/>
          <p:cNvSpPr>
            <a:spLocks noChangeArrowheads="1"/>
          </p:cNvSpPr>
          <p:nvPr/>
        </p:nvSpPr>
        <p:spPr bwMode="auto">
          <a:xfrm>
            <a:off x="3048000" y="18288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pic>
        <p:nvPicPr>
          <p:cNvPr id="59405" name="Picture 13" descr="original_pencil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8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5486400"/>
            <a:ext cx="757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4102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AutoShape 20">
            <a:hlinkClick r:id="rId4" action="ppaction://hlinksldjump" highlightClick="1"/>
          </p:cNvPr>
          <p:cNvSpPr>
            <a:spLocks noChangeArrowheads="1"/>
          </p:cNvSpPr>
          <p:nvPr/>
        </p:nvSpPr>
        <p:spPr bwMode="auto">
          <a:xfrm>
            <a:off x="7696200" y="6629400"/>
            <a:ext cx="609600" cy="228600"/>
          </a:xfrm>
          <a:prstGeom prst="actionButtonBackPrevious">
            <a:avLst/>
          </a:prstGeom>
          <a:solidFill>
            <a:schemeClr val="bg1"/>
          </a:solidFill>
          <a:ln w="9525">
            <a:solidFill>
              <a:srgbClr val="0000FF"/>
            </a:solidFill>
            <a:miter lim="800000"/>
            <a:headEnd/>
            <a:tailEnd/>
          </a:ln>
        </p:spPr>
        <p:txBody>
          <a:bodyPr wrap="none" anchor="ctr"/>
          <a:lstStyle/>
          <a:p>
            <a:endParaRPr lang="vi-VN" altLang="vi-VN"/>
          </a:p>
        </p:txBody>
      </p:sp>
      <p:sp>
        <p:nvSpPr>
          <p:cNvPr id="20501" name="AutoShape 21">
            <a:hlinkClick r:id="" action="ppaction://hlinkshowjump?jump=firstslide" highlightClick="1"/>
          </p:cNvPr>
          <p:cNvSpPr>
            <a:spLocks noChangeArrowheads="1"/>
          </p:cNvSpPr>
          <p:nvPr/>
        </p:nvSpPr>
        <p:spPr bwMode="auto">
          <a:xfrm>
            <a:off x="8534400" y="6629400"/>
            <a:ext cx="609600" cy="228600"/>
          </a:xfrm>
          <a:prstGeom prst="actionButtonForwardNext">
            <a:avLst/>
          </a:prstGeom>
          <a:solidFill>
            <a:schemeClr val="bg1"/>
          </a:solidFill>
          <a:ln w="9525">
            <a:solidFill>
              <a:srgbClr val="FF0000"/>
            </a:solidFill>
            <a:miter lim="800000"/>
            <a:headEnd/>
            <a:tailEnd/>
          </a:ln>
        </p:spPr>
        <p:txBody>
          <a:bodyPr wrap="none" anchor="ctr"/>
          <a:lstStyle/>
          <a:p>
            <a:endParaRPr lang="vi-VN" altLang="vi-VN"/>
          </a:p>
        </p:txBody>
      </p:sp>
    </p:spTree>
    <p:extLst>
      <p:ext uri="{BB962C8B-B14F-4D97-AF65-F5344CB8AC3E}">
        <p14:creationId xmlns:p14="http://schemas.microsoft.com/office/powerpoint/2010/main" val="6654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par>
                                <p:cTn id="10" presetID="20" presetClass="emph" presetSubtype="0" repeatCount="indefinite" fill="hold" grpId="0" nodeType="withEffect">
                                  <p:stCondLst>
                                    <p:cond delay="0"/>
                                  </p:stCondLst>
                                  <p:iterate type="lt">
                                    <p:tmPct val="10000"/>
                                  </p:iterate>
                                  <p:childTnLst>
                                    <p:set>
                                      <p:cBhvr override="childStyle">
                                        <p:cTn id="11" dur="500" autoRev="1" fill="hold"/>
                                        <p:tgtEl>
                                          <p:spTgt spid="59395"/>
                                        </p:tgtEl>
                                        <p:attrNameLst>
                                          <p:attrName>style.color</p:attrName>
                                        </p:attrNameLst>
                                      </p:cBhvr>
                                      <p:to>
                                        <p:clrVal>
                                          <a:srgbClr val="FF0066"/>
                                        </p:clrVal>
                                      </p:to>
                                    </p:set>
                                    <p:set>
                                      <p:cBhvr>
                                        <p:cTn id="12" dur="500" autoRev="1" fill="hold"/>
                                        <p:tgtEl>
                                          <p:spTgt spid="59395"/>
                                        </p:tgtEl>
                                        <p:attrNameLst>
                                          <p:attrName>fillcolor</p:attrName>
                                        </p:attrNameLst>
                                      </p:cBhvr>
                                      <p:to>
                                        <p:clrVal>
                                          <a:srgbClr val="FF0066"/>
                                        </p:clrVal>
                                      </p:to>
                                    </p:set>
                                    <p:set>
                                      <p:cBhvr>
                                        <p:cTn id="13" dur="500" autoRev="1" fill="hold"/>
                                        <p:tgtEl>
                                          <p:spTgt spid="59395"/>
                                        </p:tgtEl>
                                        <p:attrNameLst>
                                          <p:attrName>fill.type</p:attrName>
                                        </p:attrNameLst>
                                      </p:cBhvr>
                                      <p:to>
                                        <p:strVal val="solid"/>
                                      </p:to>
                                    </p:set>
                                  </p:childTnLst>
                                </p:cTn>
                              </p:par>
                              <p:par>
                                <p:cTn id="14" presetID="9" presetClass="entr" presetSubtype="0" repeatCount="indefinite"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par>
                                <p:cTn id="17" presetID="9" presetClass="entr" presetSubtype="0" repeatCount="indefinite" fill="hold" nodeType="withEffect">
                                  <p:stCondLst>
                                    <p:cond delay="0"/>
                                  </p:stCondLst>
                                  <p:childTnLst>
                                    <p:set>
                                      <p:cBhvr>
                                        <p:cTn id="18" dur="1" fill="hold">
                                          <p:stCondLst>
                                            <p:cond delay="0"/>
                                          </p:stCondLst>
                                        </p:cTn>
                                        <p:tgtEl>
                                          <p:spTgt spid="59397"/>
                                        </p:tgtEl>
                                        <p:attrNameLst>
                                          <p:attrName>style.visibility</p:attrName>
                                        </p:attrNameLst>
                                      </p:cBhvr>
                                      <p:to>
                                        <p:strVal val="visible"/>
                                      </p:to>
                                    </p:set>
                                    <p:animEffect transition="in" filter="dissolve">
                                      <p:cBhvr>
                                        <p:cTn id="19" dur="500"/>
                                        <p:tgtEl>
                                          <p:spTgt spid="59397"/>
                                        </p:tgtEl>
                                      </p:cBhvr>
                                    </p:animEffect>
                                  </p:childTnLst>
                                </p:cTn>
                              </p:par>
                              <p:par>
                                <p:cTn id="20" presetID="9" presetClass="entr" presetSubtype="0" repeatCount="indefinite" fill="hold" nodeType="with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dissolve">
                                      <p:cBhvr>
                                        <p:cTn id="22" dur="500"/>
                                        <p:tgtEl>
                                          <p:spTgt spid="59398"/>
                                        </p:tgtEl>
                                      </p:cBhvr>
                                    </p:animEffect>
                                  </p:childTnLst>
                                </p:cTn>
                              </p:par>
                              <p:par>
                                <p:cTn id="23" presetID="9" presetClass="entr" presetSubtype="0" repeatCount="indefinite" fill="hold" nodeType="withEffect">
                                  <p:stCondLst>
                                    <p:cond delay="0"/>
                                  </p:stCondLst>
                                  <p:childTnLst>
                                    <p:set>
                                      <p:cBhvr>
                                        <p:cTn id="24" dur="1" fill="hold">
                                          <p:stCondLst>
                                            <p:cond delay="0"/>
                                          </p:stCondLst>
                                        </p:cTn>
                                        <p:tgtEl>
                                          <p:spTgt spid="59399"/>
                                        </p:tgtEl>
                                        <p:attrNameLst>
                                          <p:attrName>style.visibility</p:attrName>
                                        </p:attrNameLst>
                                      </p:cBhvr>
                                      <p:to>
                                        <p:strVal val="visible"/>
                                      </p:to>
                                    </p:set>
                                    <p:animEffect transition="in" filter="dissolve">
                                      <p:cBhvr>
                                        <p:cTn id="25" dur="500"/>
                                        <p:tgtEl>
                                          <p:spTgt spid="59399"/>
                                        </p:tgtEl>
                                      </p:cBhvr>
                                    </p:animEffect>
                                  </p:childTnLst>
                                </p:cTn>
                              </p:par>
                              <p:par>
                                <p:cTn id="26" presetID="9" presetClass="entr" presetSubtype="0" repeatCount="indefinite" fill="hold" nodeType="withEffect">
                                  <p:stCondLst>
                                    <p:cond delay="0"/>
                                  </p:stCondLst>
                                  <p:childTnLst>
                                    <p:set>
                                      <p:cBhvr>
                                        <p:cTn id="27" dur="1" fill="hold">
                                          <p:stCondLst>
                                            <p:cond delay="0"/>
                                          </p:stCondLst>
                                        </p:cTn>
                                        <p:tgtEl>
                                          <p:spTgt spid="59400"/>
                                        </p:tgtEl>
                                        <p:attrNameLst>
                                          <p:attrName>style.visibility</p:attrName>
                                        </p:attrNameLst>
                                      </p:cBhvr>
                                      <p:to>
                                        <p:strVal val="visible"/>
                                      </p:to>
                                    </p:set>
                                    <p:animEffect transition="in" filter="dissolve">
                                      <p:cBhvr>
                                        <p:cTn id="28" dur="500"/>
                                        <p:tgtEl>
                                          <p:spTgt spid="59400"/>
                                        </p:tgtEl>
                                      </p:cBhvr>
                                    </p:animEffect>
                                  </p:childTnLst>
                                </p:cTn>
                              </p:par>
                              <p:par>
                                <p:cTn id="29" presetID="9" presetClass="entr" presetSubtype="0" repeatCount="indefinite"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Effect transition="in" filter="dissolve">
                                      <p:cBhvr>
                                        <p:cTn id="31" dur="500"/>
                                        <p:tgtEl>
                                          <p:spTgt spid="59401"/>
                                        </p:tgtEl>
                                      </p:cBhvr>
                                    </p:animEffect>
                                  </p:childTnLst>
                                </p:cTn>
                              </p:par>
                              <p:par>
                                <p:cTn id="32" presetID="9" presetClass="entr" presetSubtype="0" repeatCount="indefinite" fill="hold"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dissolve">
                                      <p:cBhvr>
                                        <p:cTn id="34" dur="500"/>
                                        <p:tgtEl>
                                          <p:spTgt spid="59402"/>
                                        </p:tgtEl>
                                      </p:cBhvr>
                                    </p:animEffect>
                                  </p:childTnLst>
                                </p:cTn>
                              </p:par>
                              <p:par>
                                <p:cTn id="35" presetID="9" presetClass="entr" presetSubtype="0" repeatCount="indefinite" fill="hold" nodeType="withEffect">
                                  <p:stCondLst>
                                    <p:cond delay="0"/>
                                  </p:stCondLst>
                                  <p:childTnLst>
                                    <p:set>
                                      <p:cBhvr>
                                        <p:cTn id="36" dur="1" fill="hold">
                                          <p:stCondLst>
                                            <p:cond delay="0"/>
                                          </p:stCondLst>
                                        </p:cTn>
                                        <p:tgtEl>
                                          <p:spTgt spid="59403"/>
                                        </p:tgtEl>
                                        <p:attrNameLst>
                                          <p:attrName>style.visibility</p:attrName>
                                        </p:attrNameLst>
                                      </p:cBhvr>
                                      <p:to>
                                        <p:strVal val="visible"/>
                                      </p:to>
                                    </p:set>
                                    <p:animEffect transition="in" filter="dissolve">
                                      <p:cBhvr>
                                        <p:cTn id="37" dur="500"/>
                                        <p:tgtEl>
                                          <p:spTgt spid="59403"/>
                                        </p:tgtEl>
                                      </p:cBhvr>
                                    </p:animEffect>
                                  </p:childTnLst>
                                </p:cTn>
                              </p:par>
                              <p:par>
                                <p:cTn id="38" presetID="9" presetClass="entr" presetSubtype="0" repeatCount="indefinite" fill="hold" nodeType="withEffect">
                                  <p:stCondLst>
                                    <p:cond delay="0"/>
                                  </p:stCondLst>
                                  <p:childTnLst>
                                    <p:set>
                                      <p:cBhvr>
                                        <p:cTn id="39" dur="1" fill="hold">
                                          <p:stCondLst>
                                            <p:cond delay="0"/>
                                          </p:stCondLst>
                                        </p:cTn>
                                        <p:tgtEl>
                                          <p:spTgt spid="59404"/>
                                        </p:tgtEl>
                                        <p:attrNameLst>
                                          <p:attrName>style.visibility</p:attrName>
                                        </p:attrNameLst>
                                      </p:cBhvr>
                                      <p:to>
                                        <p:strVal val="visible"/>
                                      </p:to>
                                    </p:set>
                                    <p:animEffect transition="in" filter="dissolve">
                                      <p:cBhvr>
                                        <p:cTn id="40" dur="500"/>
                                        <p:tgtEl>
                                          <p:spTgt spid="59404"/>
                                        </p:tgtEl>
                                      </p:cBhvr>
                                    </p:animEffect>
                                  </p:childTnLst>
                                </p:cTn>
                              </p:par>
                              <p:par>
                                <p:cTn id="41" presetID="10" presetClass="entr" presetSubtype="0" fill="hold" nodeType="withEffect">
                                  <p:stCondLst>
                                    <p:cond delay="0"/>
                                  </p:stCondLst>
                                  <p:childTnLst>
                                    <p:set>
                                      <p:cBhvr>
                                        <p:cTn id="42" dur="1" fill="hold">
                                          <p:stCondLst>
                                            <p:cond delay="0"/>
                                          </p:stCondLst>
                                        </p:cTn>
                                        <p:tgtEl>
                                          <p:spTgt spid="59405"/>
                                        </p:tgtEl>
                                        <p:attrNameLst>
                                          <p:attrName>style.visibility</p:attrName>
                                        </p:attrNameLst>
                                      </p:cBhvr>
                                      <p:to>
                                        <p:strVal val="visible"/>
                                      </p:to>
                                    </p:set>
                                    <p:animEffect transition="in" filter="fade">
                                      <p:cBhvr>
                                        <p:cTn id="43"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95600" y="2438400"/>
            <a:ext cx="4343400" cy="3352800"/>
          </a:xfrm>
          <a:prstGeom prst="rect">
            <a:avLst/>
          </a:prstGeom>
        </p:spPr>
      </p:pic>
      <p:sp>
        <p:nvSpPr>
          <p:cNvPr id="3" name="Text Box 2"/>
          <p:cNvSpPr txBox="1">
            <a:spLocks noChangeArrowheads="1"/>
          </p:cNvSpPr>
          <p:nvPr/>
        </p:nvSpPr>
        <p:spPr bwMode="auto">
          <a:xfrm>
            <a:off x="450273" y="8382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latin typeface="Times New Roman" pitchFamily="18" charset="0"/>
              </a:rPr>
              <a:t>Trong hình 28 cho biết M, N lần lượt là trung điểm của AB, AC. Hai đoạn thẳng MN và BC có mối liên hệ gì với nhau?  </a:t>
            </a:r>
            <a:endParaRPr lang="en-US" altLang="vi-VN" sz="2800" b="1">
              <a:latin typeface="Times New Roman" pitchFamily="18" charset="0"/>
            </a:endParaRPr>
          </a:p>
        </p:txBody>
      </p:sp>
    </p:spTree>
    <p:extLst>
      <p:ext uri="{BB962C8B-B14F-4D97-AF65-F5344CB8AC3E}">
        <p14:creationId xmlns:p14="http://schemas.microsoft.com/office/powerpoint/2010/main" val="34847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50273" y="1524000"/>
            <a:ext cx="8534400" cy="4516438"/>
            <a:chOff x="450273" y="1524000"/>
            <a:chExt cx="8534400" cy="4516438"/>
          </a:xfrm>
        </p:grpSpPr>
        <p:sp>
          <p:nvSpPr>
            <p:cNvPr id="7" name="Text Box 2"/>
            <p:cNvSpPr txBox="1">
              <a:spLocks noChangeArrowheads="1"/>
            </p:cNvSpPr>
            <p:nvPr/>
          </p:nvSpPr>
          <p:spPr bwMode="auto">
            <a:xfrm>
              <a:off x="450273" y="1524000"/>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pPr lvl="0"/>
              <a:r>
                <a:rPr lang="en-US" altLang="vi-VN" sz="2800" smtClean="0">
                  <a:latin typeface="Times New Roman" pitchFamily="18" charset="0"/>
                </a:rPr>
                <a:t> </a:t>
              </a:r>
              <a:r>
                <a:rPr lang="nl-NL" sz="2800">
                  <a:latin typeface="Times New Roman" pitchFamily="18" charset="0"/>
                  <a:cs typeface="Times New Roman" pitchFamily="18" charset="0"/>
                </a:rPr>
                <a:t>Áp dụng định lý Thales đảo vào tam giác ABC ta có</a:t>
              </a:r>
              <a:r>
                <a:rPr lang="nl-NL" sz="2800" smtClean="0">
                  <a:latin typeface="Times New Roman" pitchFamily="18" charset="0"/>
                  <a:cs typeface="Times New Roman" pitchFamily="18" charset="0"/>
                </a:rPr>
                <a:t>:</a:t>
              </a:r>
            </a:p>
            <a:p>
              <a:pPr lvl="0"/>
              <a:r>
                <a:rPr lang="nl-NL"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a:t>
              </a:r>
              <a:r>
                <a:rPr lang="nl-NL" sz="2800" smtClean="0">
                  <a:latin typeface="Times New Roman" pitchFamily="18" charset="0"/>
                  <a:cs typeface="Times New Roman" pitchFamily="18" charset="0"/>
                </a:rPr>
                <a:t>                             nên </a:t>
              </a:r>
              <a:r>
                <a:rPr lang="nl-NL" sz="2800">
                  <a:latin typeface="Times New Roman" pitchFamily="18" charset="0"/>
                  <a:cs typeface="Times New Roman" pitchFamily="18" charset="0"/>
                </a:rPr>
                <a:t>MN//</a:t>
              </a:r>
              <a:r>
                <a:rPr lang="nl-NL" sz="2800" smtClean="0">
                  <a:latin typeface="Times New Roman" pitchFamily="18" charset="0"/>
                  <a:cs typeface="Times New Roman" pitchFamily="18" charset="0"/>
                </a:rPr>
                <a:t>BC</a:t>
              </a:r>
            </a:p>
            <a:p>
              <a:endParaRPr lang="nl-NL" sz="2800">
                <a:latin typeface="Times New Roman" pitchFamily="18" charset="0"/>
                <a:cs typeface="Times New Roman" pitchFamily="18" charset="0"/>
              </a:endParaRPr>
            </a:p>
            <a:p>
              <a:pPr lvl="0"/>
              <a:r>
                <a:rPr lang="nl-NL" sz="2800">
                  <a:latin typeface="Times New Roman" pitchFamily="18" charset="0"/>
                  <a:cs typeface="Times New Roman" pitchFamily="18" charset="0"/>
                </a:rPr>
                <a:t>Theo hệ quả của định lý Thales ta có</a:t>
              </a:r>
              <a:r>
                <a:rPr lang="nl-NL" sz="2800"/>
                <a:t>:</a:t>
              </a:r>
              <a:endParaRPr lang="en-US" sz="2800"/>
            </a:p>
            <a:p>
              <a:endParaRPr lang="en-US" sz="2800">
                <a:latin typeface="Times New Roman" pitchFamily="18" charset="0"/>
                <a:cs typeface="Times New Roman" pitchFamily="18" charset="0"/>
              </a:endParaRPr>
            </a:p>
            <a:p>
              <a:endParaRPr lang="en-US" altLang="vi-VN" sz="2800" smtClean="0">
                <a:latin typeface="Times New Roman" pitchFamily="18" charset="0"/>
              </a:endParaRPr>
            </a:p>
            <a:p>
              <a:endParaRPr lang="en-US" altLang="vi-VN" sz="2800" smtClean="0">
                <a:latin typeface="Times New Roman" pitchFamily="18" charset="0"/>
              </a:endParaRPr>
            </a:p>
            <a:p>
              <a:r>
                <a:rPr lang="en-US" altLang="vi-VN" sz="2800" smtClean="0">
                  <a:latin typeface="Times New Roman" pitchFamily="18" charset="0"/>
                </a:rPr>
                <a:t>nên </a:t>
              </a:r>
              <a:endParaRPr lang="en-US" altLang="vi-VN" sz="2800">
                <a:latin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30800048"/>
                </p:ext>
              </p:extLst>
            </p:nvPr>
          </p:nvGraphicFramePr>
          <p:xfrm>
            <a:off x="990600" y="2667000"/>
            <a:ext cx="2032332" cy="782637"/>
          </p:xfrm>
          <a:graphic>
            <a:graphicData uri="http://schemas.openxmlformats.org/presentationml/2006/ole">
              <mc:AlternateContent xmlns:mc="http://schemas.openxmlformats.org/markup-compatibility/2006">
                <mc:Choice xmlns:v="urn:schemas-microsoft-com:vml" Requires="v">
                  <p:oleObj spid="_x0000_s1361"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990600" y="2667000"/>
                          <a:ext cx="2032332" cy="782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370093"/>
                </p:ext>
              </p:extLst>
            </p:nvPr>
          </p:nvGraphicFramePr>
          <p:xfrm>
            <a:off x="1122363" y="4191000"/>
            <a:ext cx="2225675" cy="782638"/>
          </p:xfrm>
          <a:graphic>
            <a:graphicData uri="http://schemas.openxmlformats.org/presentationml/2006/ole">
              <mc:AlternateContent xmlns:mc="http://schemas.openxmlformats.org/markup-compatibility/2006">
                <mc:Choice xmlns:v="urn:schemas-microsoft-com:vml" Requires="v">
                  <p:oleObj spid="_x0000_s1362" name="Equation" r:id="rId6" imgW="1015920" imgH="393480" progId="Equation.DSMT4">
                    <p:embed/>
                  </p:oleObj>
                </mc:Choice>
                <mc:Fallback>
                  <p:oleObj name="Equation" r:id="rId6" imgW="1015920" imgH="393480" progId="Equation.DSMT4">
                    <p:embed/>
                    <p:pic>
                      <p:nvPicPr>
                        <p:cNvPr id="0" name="Object 7"/>
                        <p:cNvPicPr>
                          <a:picLocks noChangeAspect="1" noChangeArrowheads="1"/>
                        </p:cNvPicPr>
                        <p:nvPr/>
                      </p:nvPicPr>
                      <p:blipFill>
                        <a:blip r:embed="rId7"/>
                        <a:srcRect/>
                        <a:stretch>
                          <a:fillRect/>
                        </a:stretch>
                      </p:blipFill>
                      <p:spPr bwMode="auto">
                        <a:xfrm>
                          <a:off x="1122363" y="41910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5904819"/>
                </p:ext>
              </p:extLst>
            </p:nvPr>
          </p:nvGraphicFramePr>
          <p:xfrm>
            <a:off x="1295400" y="5257800"/>
            <a:ext cx="1698625" cy="782638"/>
          </p:xfrm>
          <a:graphic>
            <a:graphicData uri="http://schemas.openxmlformats.org/presentationml/2006/ole">
              <mc:AlternateContent xmlns:mc="http://schemas.openxmlformats.org/markup-compatibility/2006">
                <mc:Choice xmlns:v="urn:schemas-microsoft-com:vml" Requires="v">
                  <p:oleObj spid="_x0000_s1363" name="Equation" r:id="rId8" imgW="774360" imgH="393480" progId="Equation.DSMT4">
                    <p:embed/>
                  </p:oleObj>
                </mc:Choice>
                <mc:Fallback>
                  <p:oleObj name="Equation" r:id="rId8" imgW="774360" imgH="393480" progId="Equation.DSMT4">
                    <p:embed/>
                    <p:pic>
                      <p:nvPicPr>
                        <p:cNvPr id="0" name="Object 7"/>
                        <p:cNvPicPr>
                          <a:picLocks noChangeAspect="1" noChangeArrowheads="1"/>
                        </p:cNvPicPr>
                        <p:nvPr/>
                      </p:nvPicPr>
                      <p:blipFill>
                        <a:blip r:embed="rId9"/>
                        <a:srcRect/>
                        <a:stretch>
                          <a:fillRect/>
                        </a:stretch>
                      </p:blipFill>
                      <p:spPr bwMode="auto">
                        <a:xfrm>
                          <a:off x="1295400" y="52578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4732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267200" y="2209800"/>
            <a:ext cx="3657600" cy="2590800"/>
          </a:xfrm>
          <a:prstGeom prst="rect">
            <a:avLst/>
          </a:prstGeom>
        </p:spPr>
      </p:pic>
      <p:sp>
        <p:nvSpPr>
          <p:cNvPr id="4" name="Text Box 2"/>
          <p:cNvSpPr txBox="1">
            <a:spLocks noChangeArrowheads="1"/>
          </p:cNvSpPr>
          <p:nvPr/>
        </p:nvSpPr>
        <p:spPr bwMode="auto">
          <a:xfrm>
            <a:off x="1239981" y="807709"/>
            <a:ext cx="7890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solidFill>
                  <a:srgbClr val="FF0000"/>
                </a:solidFill>
                <a:latin typeface="Times New Roman" pitchFamily="18" charset="0"/>
              </a:rPr>
              <a:t>Quan sát hình 29 và cho biết hai đầu mút D, E của đoạn thẳng DE có đặc điểm gì? </a:t>
            </a:r>
            <a:endParaRPr lang="en-US" altLang="vi-VN" sz="2800" b="1">
              <a:solidFill>
                <a:srgbClr val="FF0000"/>
              </a:solidFill>
              <a:latin typeface="Times New Roman" pitchFamily="18" charset="0"/>
            </a:endParaRPr>
          </a:p>
        </p:txBody>
      </p:sp>
    </p:spTree>
    <p:extLst>
      <p:ext uri="{BB962C8B-B14F-4D97-AF65-F5344CB8AC3E}">
        <p14:creationId xmlns:p14="http://schemas.microsoft.com/office/powerpoint/2010/main" val="601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 </a:t>
            </a:r>
            <a:r>
              <a:rPr lang="en-US" altLang="vi-VN" sz="2800" b="1" u="sng">
                <a:solidFill>
                  <a:srgbClr val="FF0000"/>
                </a:solidFill>
                <a:latin typeface="Times New Roman" pitchFamily="18" charset="0"/>
                <a:cs typeface="Times New Roman" pitchFamily="18" charset="0"/>
              </a:rPr>
              <a:t>ĐỊNH NGHĨA:</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Đường 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2805113" cy="1978978"/>
          </a:xfrm>
          <a:prstGeom prst="rect">
            <a:avLst/>
          </a:prstGeom>
          <a:noFill/>
          <a:ln>
            <a:noFill/>
          </a:ln>
        </p:spPr>
      </p:pic>
      <p:sp>
        <p:nvSpPr>
          <p:cNvPr id="5" name="TextBox 18"/>
          <p:cNvSpPr txBox="1">
            <a:spLocks noChangeArrowheads="1"/>
          </p:cNvSpPr>
          <p:nvPr/>
        </p:nvSpPr>
        <p:spPr bwMode="auto">
          <a:xfrm>
            <a:off x="533400" y="44958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 là trung điểm của AB.</a:t>
            </a:r>
          </a:p>
          <a:p>
            <a:r>
              <a:rPr lang="en-US" sz="2800" b="1" smtClean="0">
                <a:latin typeface="Times New Roman" pitchFamily="18" charset="0"/>
                <a:cs typeface="Times New Roman" pitchFamily="18" charset="0"/>
              </a:rPr>
              <a:t>N là trung điểm của AC.</a:t>
            </a:r>
          </a:p>
          <a:p>
            <a:r>
              <a:rPr lang="en-US" sz="2800" b="1" smtClean="0">
                <a:latin typeface="Times New Roman" pitchFamily="18" charset="0"/>
                <a:cs typeface="Times New Roman" pitchFamily="18" charset="0"/>
              </a:rPr>
              <a:t>=&gt; MN là đường trung bình của tam giác ABC.</a:t>
            </a:r>
            <a:endParaRPr lang="en-US" sz="2800" b="1">
              <a:latin typeface="Times New Roman" pitchFamily="18" charset="0"/>
              <a:cs typeface="Times New Roman" pitchFamily="18" charset="0"/>
            </a:endParaRPr>
          </a:p>
        </p:txBody>
      </p:sp>
      <p:sp>
        <p:nvSpPr>
          <p:cNvPr id="6" name="Text Box 5"/>
          <p:cNvSpPr txBox="1">
            <a:spLocks noChangeArrowheads="1"/>
          </p:cNvSpPr>
          <p:nvPr/>
        </p:nvSpPr>
        <p:spPr bwMode="auto">
          <a:xfrm>
            <a:off x="838200" y="0"/>
            <a:ext cx="8067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BÀI 3: ĐƯỜNG TRUNG BÌNH CỦA TAM GIÁC</a:t>
            </a:r>
            <a:endParaRPr lang="en-US" altLang="vi-VN"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87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536575" y="2286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VD1:</a:t>
            </a:r>
            <a:r>
              <a:rPr lang="en-US" sz="2800" b="1" smtClean="0">
                <a:latin typeface="Times New Roman" pitchFamily="18" charset="0"/>
                <a:cs typeface="Times New Roman" pitchFamily="18" charset="0"/>
              </a:rPr>
              <a:t> Trong các đoạn thẳng MN, MQ, NP ở hình 30, đoạn thẳng nào là đường trung bình của tam giác ABC?</a:t>
            </a:r>
            <a:endParaRPr lang="en-US" sz="2800" b="1">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03" y="1219200"/>
            <a:ext cx="37381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8"/>
          <p:cNvSpPr txBox="1">
            <a:spLocks noChangeArrowheads="1"/>
          </p:cNvSpPr>
          <p:nvPr/>
        </p:nvSpPr>
        <p:spPr bwMode="auto">
          <a:xfrm>
            <a:off x="762000" y="46482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MN và NP là đường trung bình của tam giác ABC.</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1515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307975" y="772602"/>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LT1:</a:t>
            </a:r>
            <a:r>
              <a:rPr lang="en-US" sz="2800" b="1" smtClean="0">
                <a:latin typeface="Times New Roman" pitchFamily="18" charset="0"/>
                <a:cs typeface="Times New Roman" pitchFamily="18" charset="0"/>
              </a:rPr>
              <a:t> Vẽ tam giác ABC và các đường trung bình của nó. </a:t>
            </a:r>
            <a:endParaRPr lang="en-US" sz="2800" b="1">
              <a:latin typeface="Times New Roman" pitchFamily="18" charset="0"/>
              <a:cs typeface="Times New Roman" pitchFamily="18" charset="0"/>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447800"/>
            <a:ext cx="4277995" cy="2838450"/>
          </a:xfrm>
          <a:prstGeom prst="rect">
            <a:avLst/>
          </a:prstGeom>
          <a:noFill/>
          <a:ln>
            <a:noFill/>
          </a:ln>
        </p:spPr>
      </p:pic>
    </p:spTree>
    <p:extLst>
      <p:ext uri="{BB962C8B-B14F-4D97-AF65-F5344CB8AC3E}">
        <p14:creationId xmlns:p14="http://schemas.microsoft.com/office/powerpoint/2010/main" val="26968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II. TÍNH CHẤT:</a:t>
            </a:r>
            <a:endParaRPr lang="en-US" altLang="vi-VN" sz="2800" b="1" u="sng">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381000" y="128662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latin typeface="Times New Roman" pitchFamily="18" charset="0"/>
                <a:cs typeface="Times New Roman" pitchFamily="18" charset="0"/>
              </a:rPr>
              <a:t>Đường trung bình của tam giác thì song song với cạnh thứ ba và bằng nửa cạnh ấy</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240727"/>
            <a:ext cx="2728913" cy="1826578"/>
          </a:xfrm>
          <a:prstGeom prst="rect">
            <a:avLst/>
          </a:prstGeom>
          <a:noFill/>
          <a:ln>
            <a:noFill/>
          </a:ln>
        </p:spPr>
      </p:pic>
      <p:sp>
        <p:nvSpPr>
          <p:cNvPr id="5" name="Rectangle 4"/>
          <p:cNvSpPr/>
          <p:nvPr/>
        </p:nvSpPr>
        <p:spPr>
          <a:xfrm>
            <a:off x="1524000" y="3962400"/>
            <a:ext cx="1715490" cy="584775"/>
          </a:xfrm>
          <a:prstGeom prst="rect">
            <a:avLst/>
          </a:prstGeom>
        </p:spPr>
        <p:txBody>
          <a:bodyPr wrap="square">
            <a:spAutoFit/>
          </a:bodyPr>
          <a:lstStyle/>
          <a:p>
            <a:r>
              <a:rPr lang="nl-NL" sz="3200" smtClean="0">
                <a:latin typeface="Times New Roman" pitchFamily="18" charset="0"/>
                <a:cs typeface="Times New Roman" pitchFamily="18" charset="0"/>
              </a:rPr>
              <a:t>MN//BC</a:t>
            </a:r>
          </a:p>
        </p:txBody>
      </p:sp>
      <p:graphicFrame>
        <p:nvGraphicFramePr>
          <p:cNvPr id="6" name="Object 5"/>
          <p:cNvGraphicFramePr>
            <a:graphicFrameLocks noChangeAspect="1"/>
          </p:cNvGraphicFramePr>
          <p:nvPr>
            <p:extLst>
              <p:ext uri="{D42A27DB-BD31-4B8C-83A1-F6EECF244321}">
                <p14:modId xmlns:p14="http://schemas.microsoft.com/office/powerpoint/2010/main" val="3997953695"/>
              </p:ext>
            </p:extLst>
          </p:nvPr>
        </p:nvGraphicFramePr>
        <p:xfrm>
          <a:off x="1484210" y="4567957"/>
          <a:ext cx="1698625" cy="782638"/>
        </p:xfrm>
        <a:graphic>
          <a:graphicData uri="http://schemas.openxmlformats.org/presentationml/2006/ole">
            <mc:AlternateContent xmlns:mc="http://schemas.openxmlformats.org/markup-compatibility/2006">
              <mc:Choice xmlns:v="urn:schemas-microsoft-com:vml" Requires="v">
                <p:oleObj spid="_x0000_s7242" name="Equation" r:id="rId5" imgW="774360" imgH="393480" progId="Equation.DSMT4">
                  <p:embed/>
                </p:oleObj>
              </mc:Choice>
              <mc:Fallback>
                <p:oleObj name="Equation" r:id="rId5" imgW="774360" imgH="393480" progId="Equation.DSMT4">
                  <p:embed/>
                  <p:pic>
                    <p:nvPicPr>
                      <p:cNvPr id="0" name=""/>
                      <p:cNvPicPr>
                        <a:picLocks noChangeAspect="1" noChangeArrowheads="1"/>
                      </p:cNvPicPr>
                      <p:nvPr/>
                    </p:nvPicPr>
                    <p:blipFill>
                      <a:blip r:embed="rId6"/>
                      <a:srcRect/>
                      <a:stretch>
                        <a:fillRect/>
                      </a:stretch>
                    </p:blipFill>
                    <p:spPr bwMode="auto">
                      <a:xfrm>
                        <a:off x="1484210" y="4567957"/>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671729" y="5715000"/>
            <a:ext cx="487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Chứng minh: </a:t>
            </a:r>
            <a:r>
              <a:rPr lang="en-US" altLang="vi-VN" sz="2800" b="1" smtClean="0">
                <a:latin typeface="Times New Roman" pitchFamily="18" charset="0"/>
                <a:cs typeface="Times New Roman" pitchFamily="18" charset="0"/>
              </a:rPr>
              <a:t>SGK trang 63</a:t>
            </a:r>
            <a:endParaRPr lang="en-US" alt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364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1021</Words>
  <Application>Microsoft Office PowerPoint</Application>
  <PresentationFormat>On-screen Show (4:3)</PresentationFormat>
  <Paragraphs>117</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Administrator</cp:lastModifiedBy>
  <cp:revision>114</cp:revision>
  <dcterms:created xsi:type="dcterms:W3CDTF">2023-06-25T00:31:14Z</dcterms:created>
  <dcterms:modified xsi:type="dcterms:W3CDTF">2025-02-05T14:12:10Z</dcterms:modified>
</cp:coreProperties>
</file>