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6445" r:id="rId3"/>
    <p:sldId id="302" r:id="rId4"/>
    <p:sldId id="256" r:id="rId5"/>
    <p:sldId id="304" r:id="rId6"/>
    <p:sldId id="300" r:id="rId7"/>
    <p:sldId id="299" r:id="rId8"/>
    <p:sldId id="303" r:id="rId9"/>
    <p:sldId id="308" r:id="rId10"/>
    <p:sldId id="307" r:id="rId11"/>
    <p:sldId id="311" r:id="rId12"/>
    <p:sldId id="313" r:id="rId13"/>
    <p:sldId id="314" r:id="rId14"/>
    <p:sldId id="316" r:id="rId15"/>
    <p:sldId id="274" r:id="rId16"/>
    <p:sldId id="275" r:id="rId17"/>
    <p:sldId id="257" r:id="rId18"/>
    <p:sldId id="301" r:id="rId19"/>
    <p:sldId id="6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9F8"/>
    <a:srgbClr val="F8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79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C3E4-C661-4FCF-84B8-B75C7308FB2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630D-FACA-4B1D-A72B-06E77120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C630D-FACA-4B1D-A72B-06E7712020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3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A5D94-33C9-4DC2-8E9E-450089D94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2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4198-8409-AD12-C2F9-AA13DBDDF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859CB-EDBD-D177-176F-CFB71522D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38EC-DC76-7E49-3800-73263933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44BA-154E-E173-AC83-8009F6FD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BA58-4C33-2E13-879B-E5B6C414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B098-52CC-E04A-F0B3-54D32D40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07B29-AA3D-0BB2-60A2-E881C855B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DD46E-DC7F-0ECC-8D75-9D73440C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A3D7-F733-E00C-A34C-E9377A56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5A76-3C1A-C4B2-35AC-2DC20B0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415A3-BD8B-C7BF-952C-55497E6B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6A9A1-CA98-18DB-71CB-BB0FADF2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732D0-6EDC-8E9A-619F-2EE1DF35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E55F-A682-946D-9BB0-A932EDB3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9C57A-CDA3-CCAA-75A1-13F92F1A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85F8-50EB-A590-9145-EDAFBF9C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85B4-0EDF-7377-CBC2-0D537B322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ACC-6982-2491-605C-E798BC1D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8C396-6173-25D8-B05C-ECE54EFD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09A8-366B-A047-EF79-E395A84D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DDD6-0B99-A41D-2EA7-2D649BBF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E09A-E294-D5DE-FECA-F71A5125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9102-4B89-37A0-D747-044E000D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83594-F3C1-87F6-1EDC-47462600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8CBF-1830-A5D4-9D56-B9E1647F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C5BE-B6A3-55AC-8989-6F12FFA1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70FE-56E5-428B-03C0-A2CE70FEE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D22EB-39E7-89A1-2D14-60E15F45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828C4-E6C5-B056-E033-E1508B07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F679-5A70-23F6-F2C8-763E20DE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E714-9E00-4D7B-2FC4-07CE401D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39E2-5EAC-7574-E30A-85D8229C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28D8C-3D3C-E4F2-660B-711A806D0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F48E0-4A67-3BDF-6BCD-6844A9CD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B13CD-6A77-3AF6-B9CA-FED5464E0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58B81-C2A1-AA36-97D4-2286736B3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B64D7-9B1A-192F-BD7D-45A0A792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62594-AE9D-4ED3-F2C5-C0C27E67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C3CAC-8C5C-4FD8-970C-D3D694A3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4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85B-CE24-518F-5519-CCD204A8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D5085-C783-41DE-45EA-D1779464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B0BED-4C30-24F7-5FE9-0C7BAF81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8E3F4-3790-89E8-18DD-D54BD01D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0A92C-C81A-E932-E317-E7F0A6A5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B45C2-FD9E-D87F-11FE-46EBB67D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E54F6-9784-691D-C6A9-685528E1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30C3-EE98-EA54-B8AC-16B626EA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BEB6-8BC2-B0D5-D224-985B4F72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AEE03-3541-3712-5801-A09A5B651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B0519-717D-C014-D037-EDA4BF38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27143-CD90-6689-100C-90C3C588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9A47F-FA49-CFAF-A482-6BBC2FFD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88BA-DB3A-1AD8-0977-5C11AEAE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52000-7555-899D-EC11-6C7F04DEB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2F59D-3B0C-2438-9503-B0E08A746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93653-0C9D-0D7A-8535-93ADABD5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7C1D1-F82F-708B-0634-1585F1F7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97C1A-F8D8-02CA-FA61-C179B8C0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2C6CA-7F40-FE90-256A-B9F6DBC5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BB1D-C2AB-3FA6-9A10-79B4900E7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FE16-714F-4323-2EA2-3EE8E6B89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176607-3185-4630-A0C5-8B75AA7B7D1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4483-B443-13BC-A6C9-7A454334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5D36-65D8-0C61-B53C-BDB7A0192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59F49-14D2-4CEA-8F71-7472BCAE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06D44-E3E5-4161-9F7A-C42AF534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1" y="892098"/>
            <a:ext cx="7067551" cy="1797667"/>
          </a:xfrm>
          <a:ln w="6350">
            <a:solidFill>
              <a:srgbClr val="00B0F0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Đường vô xứ Huế quanh quanh,</a:t>
            </a:r>
            <a:b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Non xanh nước biếc như tranh hoạ đ</a:t>
            </a:r>
            <a:r>
              <a:rPr lang="en-US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ồ</a:t>
            </a:r>
            <a: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Nhớ em anh cũng muốn vô,</a:t>
            </a:r>
            <a:b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40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Sợ truông nhà Hồ, sợ phá Tam Giang.</a:t>
            </a:r>
            <a:endParaRPr lang="en-US" sz="2400">
              <a:solidFill>
                <a:srgbClr val="00009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4F4AC-4B61-4FB6-9779-0B2C759537B1}"/>
              </a:ext>
            </a:extLst>
          </p:cNvPr>
          <p:cNvSpPr/>
          <p:nvPr/>
        </p:nvSpPr>
        <p:spPr>
          <a:xfrm>
            <a:off x="86169" y="2800458"/>
            <a:ext cx="7105651" cy="1423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2800">
                <a:solidFill>
                  <a:srgbClr val="C0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Địa danh nào được nhắc đến trong bài thơ? </a:t>
            </a:r>
            <a:br>
              <a:rPr lang="it-IT" sz="2800">
                <a:solidFill>
                  <a:srgbClr val="C0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800">
                <a:solidFill>
                  <a:srgbClr val="C0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800">
                <a:solidFill>
                  <a:srgbClr val="C00000"/>
                </a:solidFill>
                <a:latin typeface="#9Slide03 SFU Futura_12" panose="00000400000000000000" pitchFamily="2" charset="0"/>
              </a:rPr>
              <a:t>Những hình ảnh nào hiện ra trong bài thơ?</a:t>
            </a:r>
            <a:endParaRPr lang="en-US" sz="2800">
              <a:solidFill>
                <a:srgbClr val="C00000"/>
              </a:solidFill>
              <a:latin typeface="#9Slide03 SFU Futura_12" panose="00000400000000000000" pitchFamily="2" charset="0"/>
            </a:endParaRPr>
          </a:p>
          <a:p>
            <a:pPr marR="194310" algn="just">
              <a:lnSpc>
                <a:spcPct val="120000"/>
              </a:lnSpc>
            </a:pPr>
            <a:r>
              <a:rPr lang="it-IT" sz="2800">
                <a:solidFill>
                  <a:srgbClr val="C0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Em biết gì về Huế? Hãy chia sẻ.</a:t>
            </a:r>
            <a:endParaRPr lang="en-US" sz="2800">
              <a:solidFill>
                <a:srgbClr val="C00000"/>
              </a:solidFill>
              <a:effectLst/>
              <a:latin typeface="#9Slide03 SFU Futura_12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3C6A1-8BF6-7A00-7995-F81883AE69CA}"/>
              </a:ext>
            </a:extLst>
          </p:cNvPr>
          <p:cNvSpPr txBox="1"/>
          <p:nvPr/>
        </p:nvSpPr>
        <p:spPr>
          <a:xfrm>
            <a:off x="843726" y="184212"/>
            <a:ext cx="586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B050"/>
                </a:solidFill>
                <a:latin typeface="#9Slide03 SFU Futura_05" panose="00000800000000000000" pitchFamily="2" charset="0"/>
              </a:rPr>
              <a:t>THỬ TÀI HIỂU BIẾT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7DBC7-2C55-2B63-4180-A33D97BE61F1}"/>
              </a:ext>
            </a:extLst>
          </p:cNvPr>
          <p:cNvGrpSpPr/>
          <p:nvPr/>
        </p:nvGrpSpPr>
        <p:grpSpPr>
          <a:xfrm>
            <a:off x="7333409" y="446570"/>
            <a:ext cx="4812095" cy="6319600"/>
            <a:chOff x="7333409" y="393405"/>
            <a:chExt cx="4812095" cy="6319600"/>
          </a:xfrm>
        </p:grpSpPr>
        <p:pic>
          <p:nvPicPr>
            <p:cNvPr id="7" name="Picture 2" descr="Khai thác du lịch vùng phá Tam Giang - Cầu Hai">
              <a:extLst>
                <a:ext uri="{FF2B5EF4-FFF2-40B4-BE49-F238E27FC236}">
                  <a16:creationId xmlns:a16="http://schemas.microsoft.com/office/drawing/2014/main" id="{ABCC642F-D2DC-6313-25FE-30F9E24F2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435" y="393405"/>
              <a:ext cx="4782069" cy="303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ẻ đẹp xanh thẳm say lòng người của sóng nước phá Tam Giang - iVIVU.com">
              <a:extLst>
                <a:ext uri="{FF2B5EF4-FFF2-40B4-BE49-F238E27FC236}">
                  <a16:creationId xmlns:a16="http://schemas.microsoft.com/office/drawing/2014/main" id="{D511EF50-8166-F29C-F179-E19771556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09" y="3524017"/>
              <a:ext cx="4783482" cy="3188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7F889-5B41-46CA-BC50-DCE8AD50CCD6}"/>
                </a:ext>
              </a:extLst>
            </p:cNvPr>
            <p:cNvSpPr/>
            <p:nvPr/>
          </p:nvSpPr>
          <p:spPr>
            <a:xfrm>
              <a:off x="8615916" y="3511999"/>
              <a:ext cx="1927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 Tam Giang</a:t>
              </a:r>
              <a:endParaRPr 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7DC910-1A8F-F21A-AD71-2BB748E72B01}"/>
              </a:ext>
            </a:extLst>
          </p:cNvPr>
          <p:cNvGrpSpPr/>
          <p:nvPr/>
        </p:nvGrpSpPr>
        <p:grpSpPr>
          <a:xfrm>
            <a:off x="262893" y="4443561"/>
            <a:ext cx="6876323" cy="2307117"/>
            <a:chOff x="262893" y="4443561"/>
            <a:chExt cx="6876323" cy="2307117"/>
          </a:xfrm>
        </p:grpSpPr>
        <p:pic>
          <p:nvPicPr>
            <p:cNvPr id="9" name="Picture 6" descr="Cầu Trường Tiền - Nét duyên dáng trên dòng sông Hương">
              <a:extLst>
                <a:ext uri="{FF2B5EF4-FFF2-40B4-BE49-F238E27FC236}">
                  <a16:creationId xmlns:a16="http://schemas.microsoft.com/office/drawing/2014/main" id="{255FF561-2410-2EE9-1B53-77507B810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3" y="4443561"/>
              <a:ext cx="3460675" cy="230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9154D4-B033-4FC4-9B6A-7D0498F47F7A}"/>
                </a:ext>
              </a:extLst>
            </p:cNvPr>
            <p:cNvSpPr/>
            <p:nvPr/>
          </p:nvSpPr>
          <p:spPr>
            <a:xfrm>
              <a:off x="363967" y="6381346"/>
              <a:ext cx="2860078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it-IT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 Tr</a:t>
              </a:r>
              <a:r>
                <a:rPr lang="vi-VN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 Tiền  - Huế</a:t>
              </a:r>
              <a:endParaRPr lang="en-US" b="1">
                <a:solidFill>
                  <a:srgbClr val="0070C0"/>
                </a:solidFill>
              </a:endParaRPr>
            </a:p>
          </p:txBody>
        </p:sp>
        <p:pic>
          <p:nvPicPr>
            <p:cNvPr id="13" name="Picture 8" descr="Đại Nội Huế - Nét đẹp cổ kính bên dòng sông Hương thơ mộng">
              <a:extLst>
                <a:ext uri="{FF2B5EF4-FFF2-40B4-BE49-F238E27FC236}">
                  <a16:creationId xmlns:a16="http://schemas.microsoft.com/office/drawing/2014/main" id="{97238AE4-5E59-A52F-AEA0-23A349495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435" y="4443561"/>
              <a:ext cx="3362781" cy="230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4BDE1-D708-9918-D819-0C8E4916935C}"/>
                </a:ext>
              </a:extLst>
            </p:cNvPr>
            <p:cNvSpPr/>
            <p:nvPr/>
          </p:nvSpPr>
          <p:spPr>
            <a:xfrm>
              <a:off x="4098450" y="4443561"/>
              <a:ext cx="165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Đại Nội- </a:t>
              </a:r>
              <a:r>
                <a:rPr lang="en-US" b="1" i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Huế</a:t>
              </a:r>
              <a:endParaRPr lang="en-US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42168"/>
              </p:ext>
            </p:extLst>
          </p:nvPr>
        </p:nvGraphicFramePr>
        <p:xfrm>
          <a:off x="262397" y="231790"/>
          <a:ext cx="6655980" cy="3657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47426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189894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18660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31725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255566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Khí hậu</a:t>
                      </a: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10314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25A4B2-4274-4E93-6114-73310A6F2A14}"/>
              </a:ext>
            </a:extLst>
          </p:cNvPr>
          <p:cNvSpPr txBox="1"/>
          <p:nvPr/>
        </p:nvSpPr>
        <p:spPr>
          <a:xfrm>
            <a:off x="1479824" y="588003"/>
            <a:ext cx="3149895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Khí hậu nhiệt đới ẩm gió mùa, có mùa đông lạnh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31F80-428D-C315-B404-BE279E6339D1}"/>
              </a:ext>
            </a:extLst>
          </p:cNvPr>
          <p:cNvSpPr txBox="1"/>
          <p:nvPr/>
        </p:nvSpPr>
        <p:spPr>
          <a:xfrm>
            <a:off x="1549695" y="1925657"/>
            <a:ext cx="3245588" cy="1824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4310" algn="just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Thời tiết khắc nghiệt, hè có gió ph</a:t>
            </a:r>
            <a:r>
              <a:rPr lang="vi-VN" sz="240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 khô nóng. m</a:t>
            </a:r>
            <a:r>
              <a:rPr lang="vi-VN" sz="240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lớn cuối mùa hạ.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D72CD-39AA-EE0C-5B8C-5E192EF170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2"/>
          <a:stretch/>
        </p:blipFill>
        <p:spPr>
          <a:xfrm>
            <a:off x="225182" y="3938300"/>
            <a:ext cx="2288604" cy="2965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D3A1A-C84E-CE55-86F1-4BBF220A2CD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6"/>
          <a:stretch/>
        </p:blipFill>
        <p:spPr>
          <a:xfrm>
            <a:off x="2938884" y="3938300"/>
            <a:ext cx="2288604" cy="29650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18129D-1586-0FD0-495F-DFB38077AC4F}"/>
              </a:ext>
            </a:extLst>
          </p:cNvPr>
          <p:cNvSpPr/>
          <p:nvPr/>
        </p:nvSpPr>
        <p:spPr>
          <a:xfrm>
            <a:off x="5443360" y="4452962"/>
            <a:ext cx="1475017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219F8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Em hãy mô tả về gió ph</a:t>
            </a:r>
            <a:r>
              <a:rPr lang="vi-VN" sz="2400" b="1">
                <a:solidFill>
                  <a:srgbClr val="0219F8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 b="1">
                <a:solidFill>
                  <a:srgbClr val="0219F8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 (gió Lào)</a:t>
            </a:r>
            <a:endParaRPr lang="en-US" sz="2400">
              <a:solidFill>
                <a:srgbClr val="0219F8"/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018CF-9B6C-0309-A0CC-E2E530ED7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0D3DB6DD-528D-008E-177B-5670C6976F10}"/>
              </a:ext>
            </a:extLst>
          </p:cNvPr>
          <p:cNvSpPr/>
          <p:nvPr/>
        </p:nvSpPr>
        <p:spPr>
          <a:xfrm>
            <a:off x="8732463" y="2624412"/>
            <a:ext cx="526788" cy="4983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07D72E10-420F-A9B7-AB96-F7DA06361E0E}"/>
              </a:ext>
            </a:extLst>
          </p:cNvPr>
          <p:cNvSpPr/>
          <p:nvPr/>
        </p:nvSpPr>
        <p:spPr>
          <a:xfrm>
            <a:off x="8205675" y="1969150"/>
            <a:ext cx="526788" cy="4983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F521FA4F-29F7-9601-7111-04060F3F19A4}"/>
              </a:ext>
            </a:extLst>
          </p:cNvPr>
          <p:cNvSpPr/>
          <p:nvPr/>
        </p:nvSpPr>
        <p:spPr>
          <a:xfrm>
            <a:off x="9489425" y="3405331"/>
            <a:ext cx="526788" cy="4983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9BE1921E-FD26-56BB-922D-377853B71C78}"/>
              </a:ext>
            </a:extLst>
          </p:cNvPr>
          <p:cNvSpPr/>
          <p:nvPr/>
        </p:nvSpPr>
        <p:spPr>
          <a:xfrm>
            <a:off x="9869410" y="3994880"/>
            <a:ext cx="526788" cy="4983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2A7BA-4FC9-337B-3463-81E01C1F5CC8}"/>
              </a:ext>
            </a:extLst>
          </p:cNvPr>
          <p:cNvSpPr txBox="1"/>
          <p:nvPr/>
        </p:nvSpPr>
        <p:spPr>
          <a:xfrm>
            <a:off x="4699590" y="835378"/>
            <a:ext cx="245422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4310" algn="just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-Nông nghiệp: tính mùa vụ, phân bố và đa dạng hóa cây trồng.</a:t>
            </a:r>
          </a:p>
        </p:txBody>
      </p:sp>
    </p:spTree>
    <p:extLst>
      <p:ext uri="{BB962C8B-B14F-4D97-AF65-F5344CB8AC3E}">
        <p14:creationId xmlns:p14="http://schemas.microsoft.com/office/powerpoint/2010/main" val="42260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4" grpId="0" animBg="1"/>
      <p:bldP spid="6" grpId="0" animBg="1"/>
      <p:bldP spid="9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53534"/>
              </p:ext>
            </p:extLst>
          </p:nvPr>
        </p:nvGraphicFramePr>
        <p:xfrm>
          <a:off x="262397" y="231790"/>
          <a:ext cx="6655980" cy="34375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11222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115339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29419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Nước</a:t>
                      </a: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92063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988F1F-395A-D629-0341-5757FEA495CA}"/>
              </a:ext>
            </a:extLst>
          </p:cNvPr>
          <p:cNvSpPr/>
          <p:nvPr/>
        </p:nvSpPr>
        <p:spPr>
          <a:xfrm>
            <a:off x="1602222" y="704727"/>
            <a:ext cx="3361840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Sông </a:t>
            </a: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ngắn </a:t>
            </a: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 dốc:  s. Mã, s.Cả, s.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marR="194310" lvl="0" indent="-342900" algn="just">
              <a:lnSpc>
                <a:spcPct val="120000"/>
              </a:lnSpc>
              <a:buFontTx/>
              <a:buChar char="-"/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 hồ, đầm..</a:t>
            </a:r>
          </a:p>
          <a:p>
            <a:pPr marL="342900" marR="194310" lvl="0" indent="-342900" algn="just">
              <a:lnSpc>
                <a:spcPct val="120000"/>
              </a:lnSpc>
              <a:buFontTx/>
              <a:buChar char="-"/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 ngầm, </a:t>
            </a:r>
          </a:p>
          <a:p>
            <a:pPr marR="194310" lvl="0" algn="just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 khoáng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993ED-8F54-846E-8112-411F76B8F073}"/>
              </a:ext>
            </a:extLst>
          </p:cNvPr>
          <p:cNvSpPr/>
          <p:nvPr/>
        </p:nvSpPr>
        <p:spPr>
          <a:xfrm>
            <a:off x="4736096" y="798740"/>
            <a:ext cx="1987303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Thủy điện thủy lợi</a:t>
            </a:r>
            <a:endParaRPr lang="nl-NL" sz="2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R="194310" lvl="0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GT thủy</a:t>
            </a:r>
          </a:p>
          <a:p>
            <a:pPr marR="194310" lvl="0">
              <a:lnSpc>
                <a:spcPct val="120000"/>
              </a:lnSpc>
              <a:defRPr/>
            </a:pP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Du lịch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963D9-2011-62EA-A03E-80F70E21CE8F}"/>
              </a:ext>
            </a:extLst>
          </p:cNvPr>
          <p:cNvSpPr/>
          <p:nvPr/>
        </p:nvSpPr>
        <p:spPr>
          <a:xfrm>
            <a:off x="549914" y="3757959"/>
            <a:ext cx="6173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Tại sao sông ngòi Bắc Trung Bộ ngắn và dốc?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C4C2CA-4A59-CCB6-18EF-D39E069AA35D}"/>
              </a:ext>
            </a:extLst>
          </p:cNvPr>
          <p:cNvGrpSpPr/>
          <p:nvPr/>
        </p:nvGrpSpPr>
        <p:grpSpPr>
          <a:xfrm>
            <a:off x="324964" y="4383419"/>
            <a:ext cx="6593413" cy="2258212"/>
            <a:chOff x="324964" y="4383419"/>
            <a:chExt cx="6593413" cy="2258212"/>
          </a:xfrm>
        </p:grpSpPr>
        <p:pic>
          <p:nvPicPr>
            <p:cNvPr id="3074" name="Picture 2" descr="Vẻ bình yên của dòng sông đẹp bậc nhất Bắc Trung Bộ - Báo Tây Ninh Online">
              <a:extLst>
                <a:ext uri="{FF2B5EF4-FFF2-40B4-BE49-F238E27FC236}">
                  <a16:creationId xmlns:a16="http://schemas.microsoft.com/office/drawing/2014/main" id="{977891C6-7571-951D-7C0D-F87A7FA9F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64" y="4383419"/>
              <a:ext cx="3322653" cy="224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VIVU.com - Bắc Trung Bộ - Cung đường di sản văn hóa">
              <a:extLst>
                <a:ext uri="{FF2B5EF4-FFF2-40B4-BE49-F238E27FC236}">
                  <a16:creationId xmlns:a16="http://schemas.microsoft.com/office/drawing/2014/main" id="{5F5DF0ED-8F2B-434F-4334-7E88F72D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028" y="4542790"/>
              <a:ext cx="3186349" cy="209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954FC0C-CBDA-A34D-4A15-13F8910A8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7EAB87-7915-BAD4-7A90-9A83B2BE4A56}"/>
              </a:ext>
            </a:extLst>
          </p:cNvPr>
          <p:cNvSpPr/>
          <p:nvPr/>
        </p:nvSpPr>
        <p:spPr>
          <a:xfrm>
            <a:off x="7134898" y="3111628"/>
            <a:ext cx="199766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219F8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Lãnh thổ hẹp, dốc </a:t>
            </a:r>
          </a:p>
          <a:p>
            <a:r>
              <a:rPr lang="en-US" b="1" i="1">
                <a:solidFill>
                  <a:srgbClr val="0219F8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&gt;&gt;&gt; lũ quét</a:t>
            </a:r>
          </a:p>
        </p:txBody>
      </p:sp>
    </p:spTree>
    <p:extLst>
      <p:ext uri="{BB962C8B-B14F-4D97-AF65-F5344CB8AC3E}">
        <p14:creationId xmlns:p14="http://schemas.microsoft.com/office/powerpoint/2010/main" val="13216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32034"/>
              </p:ext>
            </p:extLst>
          </p:nvPr>
        </p:nvGraphicFramePr>
        <p:xfrm>
          <a:off x="262396" y="40404"/>
          <a:ext cx="6786989" cy="48091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63561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465020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158408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13999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Sinh vật</a:t>
                      </a:r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50322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2E1373-C640-8892-3F34-7D1FF2862DC7}"/>
              </a:ext>
            </a:extLst>
          </p:cNvPr>
          <p:cNvSpPr/>
          <p:nvPr/>
        </p:nvSpPr>
        <p:spPr>
          <a:xfrm>
            <a:off x="1371600" y="51192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defRPr/>
            </a:pP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- Hệ sinh thái rừng đa dạng, có một số loài gỗ quý như lim, táu,... Rừng phòng hộ (đầu nguồn, ven biển) </a:t>
            </a:r>
            <a:endParaRPr lang="en-US" sz="240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Deciduous tree">
            <a:extLst>
              <a:ext uri="{FF2B5EF4-FFF2-40B4-BE49-F238E27FC236}">
                <a16:creationId xmlns:a16="http://schemas.microsoft.com/office/drawing/2014/main" id="{FEE748AF-0230-BFF9-13AA-285AD9288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456" y="3866967"/>
            <a:ext cx="495072" cy="533013"/>
          </a:xfrm>
          <a:prstGeom prst="rect">
            <a:avLst/>
          </a:prstGeom>
        </p:spPr>
      </p:pic>
      <p:pic>
        <p:nvPicPr>
          <p:cNvPr id="6" name="Graphic 5" descr="Deciduous tree">
            <a:extLst>
              <a:ext uri="{FF2B5EF4-FFF2-40B4-BE49-F238E27FC236}">
                <a16:creationId xmlns:a16="http://schemas.microsoft.com/office/drawing/2014/main" id="{F02FC87F-73FE-BC0E-043F-29A91647C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528" y="3866967"/>
            <a:ext cx="495072" cy="533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BFC56-AFE8-2BB0-F35D-7EAA609677F6}"/>
              </a:ext>
            </a:extLst>
          </p:cNvPr>
          <p:cNvSpPr txBox="1"/>
          <p:nvPr/>
        </p:nvSpPr>
        <p:spPr>
          <a:xfrm>
            <a:off x="1394763" y="2478214"/>
            <a:ext cx="3732028" cy="1824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 Nhiều khu bảo tồn thiên nhiên, vườn quốc gia (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Pù Mát, Bến En, 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Phong Nha-Kẻ Bàng)</a:t>
            </a:r>
            <a:endParaRPr lang="en-US" sz="240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4FE46-B844-9576-4A84-F9F8915162F9}"/>
              </a:ext>
            </a:extLst>
          </p:cNvPr>
          <p:cNvSpPr/>
          <p:nvPr/>
        </p:nvSpPr>
        <p:spPr>
          <a:xfrm>
            <a:off x="4874500" y="495285"/>
            <a:ext cx="2348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defRPr/>
            </a:pP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-Phòng, chống và giảm nhẹ tác hại của thiên tai</a:t>
            </a:r>
          </a:p>
          <a:p>
            <a:pPr marR="194310" lvl="0" algn="just">
              <a:defRPr/>
            </a:pP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Lâm nghiệp</a:t>
            </a:r>
          </a:p>
          <a:p>
            <a:pPr marR="194310" lvl="0" algn="just">
              <a:defRPr/>
            </a:pP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Du lịch</a:t>
            </a:r>
          </a:p>
          <a:p>
            <a:pPr marR="194310" lvl="0" algn="just">
              <a:defRPr/>
            </a:pP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Môi trường</a:t>
            </a:r>
            <a:endParaRPr lang="en-US" sz="240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604767-730A-05CC-DCE9-990DDC244AE7}"/>
              </a:ext>
            </a:extLst>
          </p:cNvPr>
          <p:cNvGrpSpPr/>
          <p:nvPr/>
        </p:nvGrpSpPr>
        <p:grpSpPr>
          <a:xfrm>
            <a:off x="262397" y="4514659"/>
            <a:ext cx="7290263" cy="2402245"/>
            <a:chOff x="262397" y="4514659"/>
            <a:chExt cx="7290263" cy="2402245"/>
          </a:xfrm>
        </p:grpSpPr>
        <p:pic>
          <p:nvPicPr>
            <p:cNvPr id="2052" name="Picture 4" descr="Vườn quốc gia Pù Mát - Điểm du lịch hấp dẫn bậc nhất xứ Nghệ">
              <a:extLst>
                <a:ext uri="{FF2B5EF4-FFF2-40B4-BE49-F238E27FC236}">
                  <a16:creationId xmlns:a16="http://schemas.microsoft.com/office/drawing/2014/main" id="{41EFF79D-930A-B307-31F2-5A87E6F50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822" y="4514659"/>
              <a:ext cx="3109555" cy="2060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Vườn Quốc gia Phong Nha-Kẻ Bàng: 20 năm bảo tồn và phát huy giá trị Di sản  Thế giới">
              <a:extLst>
                <a:ext uri="{FF2B5EF4-FFF2-40B4-BE49-F238E27FC236}">
                  <a16:creationId xmlns:a16="http://schemas.microsoft.com/office/drawing/2014/main" id="{30E6996F-D5C3-C0A4-01A4-6A376C06E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97" y="4514659"/>
              <a:ext cx="3512583" cy="2060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7FF900-DCA6-0BC1-31C0-7FDA82E0F3BE}"/>
                </a:ext>
              </a:extLst>
            </p:cNvPr>
            <p:cNvSpPr txBox="1"/>
            <p:nvPr/>
          </p:nvSpPr>
          <p:spPr>
            <a:xfrm>
              <a:off x="814446" y="6547572"/>
              <a:ext cx="313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7030A0"/>
                  </a:solidFill>
                  <a:latin typeface="#9Slide03 SFU Futura_12" panose="00000400000000000000" pitchFamily="2" charset="0"/>
                </a:rPr>
                <a:t>VQG Phong Nha- Kẻ Bàng</a:t>
              </a:r>
              <a:endParaRPr lang="en-US">
                <a:solidFill>
                  <a:srgbClr val="7030A0"/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4F62B7-080E-11BB-8B29-AADB5364970D}"/>
                </a:ext>
              </a:extLst>
            </p:cNvPr>
            <p:cNvSpPr txBox="1"/>
            <p:nvPr/>
          </p:nvSpPr>
          <p:spPr>
            <a:xfrm>
              <a:off x="4639339" y="6545062"/>
              <a:ext cx="2913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7030A0"/>
                  </a:solidFill>
                  <a:latin typeface="#9Slide03 SFU Futura_12" panose="00000400000000000000" pitchFamily="2" charset="0"/>
                </a:rPr>
                <a:t>VQG Pù Mát</a:t>
              </a:r>
              <a:endParaRPr lang="en-US">
                <a:solidFill>
                  <a:srgbClr val="7030A0"/>
                </a:solidFill>
                <a:latin typeface="#9Slide03 SFU Futura_12" panose="000004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84FC210-1329-CC19-5D1E-AAEB531239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86152"/>
              </p:ext>
            </p:extLst>
          </p:nvPr>
        </p:nvGraphicFramePr>
        <p:xfrm>
          <a:off x="262397" y="231790"/>
          <a:ext cx="6655980" cy="38032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64384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072936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18660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Khoáng sản</a:t>
                      </a: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6755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20DE0E-3BA2-F838-4C75-D03D5FFF0994}"/>
              </a:ext>
            </a:extLst>
          </p:cNvPr>
          <p:cNvSpPr/>
          <p:nvPr/>
        </p:nvSpPr>
        <p:spPr>
          <a:xfrm>
            <a:off x="1634119" y="849665"/>
            <a:ext cx="3200650" cy="315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P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hong phú như sắt (Hà Tĩnh), đá vôi (Thanh Hoá, Nghệ An, Quảng Bình), crôm (Thanh Hoá), thiếc (Nghệ An), ti-tan (Thừa Thiên Huế)</a:t>
            </a:r>
            <a:endParaRPr lang="en-US" sz="2400" dirty="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27CAF-99A2-48B4-E57E-D93B0CE6467F}"/>
              </a:ext>
            </a:extLst>
          </p:cNvPr>
          <p:cNvSpPr/>
          <p:nvPr/>
        </p:nvSpPr>
        <p:spPr>
          <a:xfrm>
            <a:off x="4723246" y="1463993"/>
            <a:ext cx="2306655" cy="138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- P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hát triển nhiều ngành công nghiệp</a:t>
            </a:r>
            <a:endParaRPr lang="en-US" sz="2400" dirty="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567-6C28-D21F-C1A1-38827C49D780}"/>
              </a:ext>
            </a:extLst>
          </p:cNvPr>
          <p:cNvGrpSpPr/>
          <p:nvPr/>
        </p:nvGrpSpPr>
        <p:grpSpPr>
          <a:xfrm>
            <a:off x="346126" y="4203048"/>
            <a:ext cx="6263588" cy="2675581"/>
            <a:chOff x="176005" y="4266846"/>
            <a:chExt cx="6263588" cy="2675581"/>
          </a:xfrm>
        </p:grpSpPr>
        <p:pic>
          <p:nvPicPr>
            <p:cNvPr id="4098" name="Picture 2" descr="Nên hay không nên khai thác mỏ sắt ...">
              <a:extLst>
                <a:ext uri="{FF2B5EF4-FFF2-40B4-BE49-F238E27FC236}">
                  <a16:creationId xmlns:a16="http://schemas.microsoft.com/office/drawing/2014/main" id="{12EDD442-7051-D818-AB91-848703E15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05" y="4266846"/>
              <a:ext cx="3058439" cy="190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Khai thác và chế biến cao lanh - Bimico KSB | Công ty Cổ phần Khoáng sản và  Xây dựng Bình Dương">
              <a:extLst>
                <a:ext uri="{FF2B5EF4-FFF2-40B4-BE49-F238E27FC236}">
                  <a16:creationId xmlns:a16="http://schemas.microsoft.com/office/drawing/2014/main" id="{620C59E8-9B62-B296-C35D-C7E740B8C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154" y="4266846"/>
              <a:ext cx="3058439" cy="190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28BF61-44C3-0A7E-B3E0-26D7D3AD01E4}"/>
                </a:ext>
              </a:extLst>
            </p:cNvPr>
            <p:cNvSpPr txBox="1"/>
            <p:nvPr/>
          </p:nvSpPr>
          <p:spPr>
            <a:xfrm>
              <a:off x="498429" y="6172986"/>
              <a:ext cx="24135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>
                  <a:solidFill>
                    <a:srgbClr val="7030A0"/>
                  </a:solidFill>
                  <a:latin typeface="#9Slide03 SFU Futura_12" panose="00000400000000000000" pitchFamily="2" charset="0"/>
                </a:rPr>
                <a:t>Khai thác mỏ sắt</a:t>
              </a:r>
            </a:p>
            <a:p>
              <a:pPr algn="ctr"/>
              <a:r>
                <a:rPr lang="vi-VN" sz="2200">
                  <a:solidFill>
                    <a:srgbClr val="7030A0"/>
                  </a:solidFill>
                  <a:latin typeface="#9Slide03 SFU Futura_12" panose="00000400000000000000" pitchFamily="2" charset="0"/>
                </a:rPr>
                <a:t>Thạch Khê</a:t>
              </a:r>
              <a:endParaRPr lang="en-US" sz="2200">
                <a:solidFill>
                  <a:srgbClr val="7030A0"/>
                </a:solidFill>
                <a:latin typeface="#9Slide03 SFU Futura_12" panose="000004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2D0BB7-8FED-F8A6-665B-9D0438367491}"/>
                </a:ext>
              </a:extLst>
            </p:cNvPr>
            <p:cNvSpPr txBox="1"/>
            <p:nvPr/>
          </p:nvSpPr>
          <p:spPr>
            <a:xfrm>
              <a:off x="3410765" y="6172986"/>
              <a:ext cx="30288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>
                  <a:solidFill>
                    <a:srgbClr val="7030A0"/>
                  </a:solidFill>
                  <a:latin typeface="#9Slide03 SFU Futura_12" panose="00000400000000000000" pitchFamily="2" charset="0"/>
                </a:rPr>
                <a:t>Khai thác Cao lanh</a:t>
              </a:r>
              <a:endParaRPr lang="en-US" sz="2200">
                <a:solidFill>
                  <a:srgbClr val="7030A0"/>
                </a:solidFill>
                <a:latin typeface="#9Slide03 SFU Futura_12" panose="000004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019B80-5512-883A-E6DD-9E0546D28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70177"/>
              </p:ext>
            </p:extLst>
          </p:nvPr>
        </p:nvGraphicFramePr>
        <p:xfrm>
          <a:off x="262397" y="231790"/>
          <a:ext cx="6655980" cy="52663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8691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168629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18660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139995">
                <a:tc>
                  <a:txBody>
                    <a:bodyPr/>
                    <a:lstStyle/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ctr"/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Biển đảo</a:t>
                      </a:r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vi-VN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 sz="240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93034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BAE0EA-0D34-DD24-8A26-69E8F3F845F2}"/>
              </a:ext>
            </a:extLst>
          </p:cNvPr>
          <p:cNvSpPr/>
          <p:nvPr/>
        </p:nvSpPr>
        <p:spPr>
          <a:xfrm>
            <a:off x="1602222" y="792968"/>
            <a:ext cx="3171585" cy="315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Vùng biển lớn, bờ biển dài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cùng hệ thống các đảo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đầm phá (Tam Giang) , vũng vịnh, bãi tắm đẹp (Sầm Sơn, Lăng Cô,...) </a:t>
            </a:r>
            <a:endParaRPr lang="en-US" sz="2400">
              <a:solidFill>
                <a:srgbClr val="0070C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F2D5A-DB09-265A-70CB-013A1BF4375F}"/>
              </a:ext>
            </a:extLst>
          </p:cNvPr>
          <p:cNvSpPr/>
          <p:nvPr/>
        </p:nvSpPr>
        <p:spPr>
          <a:xfrm>
            <a:off x="4773807" y="792968"/>
            <a:ext cx="2144570" cy="436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X</a:t>
            </a:r>
            <a:r>
              <a:rPr lang="en-US" sz="2400">
                <a:solidFill>
                  <a:srgbClr val="0070C0"/>
                </a:solidFill>
                <a:latin typeface="#9Slide03 SFU Futura_12" panose="00000400000000000000" pitchFamily="2" charset="0"/>
              </a:rPr>
              <a:t>ây dựng cảng biển, phát triển du lịch biển, đánh bắt và nuôi trồng thuỷ sản, phát triển công nghiệp và dịch vụ biển.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F27F1-C8E4-F2B0-50F9-0CF064430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E9F2-D576-4B58-A029-F0394252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18" y="1322251"/>
            <a:ext cx="7013560" cy="941695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SFU Futura_12" panose="00000400000000000000" pitchFamily="2" charset="0"/>
              </a:rPr>
              <a:t>Tại sao thiên tai ngày càng tàn khốc? </a:t>
            </a:r>
            <a:endParaRPr lang="vi-VN" sz="3200" b="1">
              <a:solidFill>
                <a:srgbClr val="C00000"/>
              </a:solidFill>
              <a:latin typeface="#9Slide03 SFU Futura_12" panose="00000400000000000000" pitchFamily="2" charset="0"/>
            </a:endParaRPr>
          </a:p>
          <a:p>
            <a:r>
              <a:rPr lang="en-US" sz="3200" b="1">
                <a:solidFill>
                  <a:srgbClr val="C00000"/>
                </a:solidFill>
                <a:latin typeface="#9Slide03 SFU Futura_12" panose="00000400000000000000" pitchFamily="2" charset="0"/>
              </a:rPr>
              <a:t>Cần phải làm gì để giảm thiểu thiệt hại thiên tai?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49195-FFFD-4CFD-9038-1215B55CF297}"/>
              </a:ext>
            </a:extLst>
          </p:cNvPr>
          <p:cNvSpPr txBox="1">
            <a:spLocks/>
          </p:cNvSpPr>
          <p:nvPr/>
        </p:nvSpPr>
        <p:spPr>
          <a:xfrm>
            <a:off x="2169402" y="175408"/>
            <a:ext cx="8002051" cy="744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FF0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Kể tên các thiên tai của vùng?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F76DA-766B-47A3-9293-959C5C8CDA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575" y="1064085"/>
            <a:ext cx="5351043" cy="455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61A2-FE02-4498-B846-2E1E1FB233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30695" y="1064084"/>
            <a:ext cx="5845729" cy="4673039"/>
          </a:xfrm>
          <a:prstGeom prst="rect">
            <a:avLst/>
          </a:prstGeom>
        </p:spPr>
      </p:pic>
      <p:pic>
        <p:nvPicPr>
          <p:cNvPr id="7" name="image3.jpg" descr="Image result for think pair share">
            <a:extLst>
              <a:ext uri="{FF2B5EF4-FFF2-40B4-BE49-F238E27FC236}">
                <a16:creationId xmlns:a16="http://schemas.microsoft.com/office/drawing/2014/main" id="{F158B2F5-00A4-4316-AAB2-1C32DBE481FC}"/>
              </a:ext>
            </a:extLst>
          </p:cNvPr>
          <p:cNvPicPr/>
          <p:nvPr/>
        </p:nvPicPr>
        <p:blipFill rotWithShape="1">
          <a:blip r:embed="rId5"/>
          <a:srcRect t="4702"/>
          <a:stretch/>
        </p:blipFill>
        <p:spPr>
          <a:xfrm>
            <a:off x="7327443" y="1027906"/>
            <a:ext cx="4668739" cy="5464969"/>
          </a:xfrm>
          <a:prstGeom prst="rect">
            <a:avLst/>
          </a:prstGeom>
          <a:ln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3AD45-5261-4301-A767-364BD7F1AE5B}"/>
              </a:ext>
            </a:extLst>
          </p:cNvPr>
          <p:cNvSpPr txBox="1">
            <a:spLocks/>
          </p:cNvSpPr>
          <p:nvPr/>
        </p:nvSpPr>
        <p:spPr>
          <a:xfrm>
            <a:off x="415575" y="2912702"/>
            <a:ext cx="6911868" cy="3038518"/>
          </a:xfrm>
          <a:prstGeom prst="rect">
            <a:avLst/>
          </a:prstGeom>
          <a:solidFill>
            <a:srgbClr val="F8FEC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phút suy nghĩ cá nhân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phút chia sẻ với các thành viên trong nhóm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>
                <a:solidFill>
                  <a:srgbClr val="0070C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phút trình bày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499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4375-02DD-47A6-BF97-528AE02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1154126"/>
            <a:ext cx="2865895" cy="7587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  <a:latin typeface="#9Slide03 SFU Futura_12" panose="00000400000000000000" pitchFamily="2" charset="0"/>
              </a:rPr>
              <a:t>Mất rừng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1D246-38D4-4F31-B590-9132CA578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9" y="3661769"/>
            <a:ext cx="2220828" cy="2724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81585-791A-4B8D-81B8-CCF6C7D88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83" y="3429000"/>
            <a:ext cx="3190253" cy="31902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CE44B1A-B1D0-41B9-ACD9-3EC5C1573A4F}"/>
              </a:ext>
            </a:extLst>
          </p:cNvPr>
          <p:cNvSpPr txBox="1">
            <a:spLocks/>
          </p:cNvSpPr>
          <p:nvPr/>
        </p:nvSpPr>
        <p:spPr>
          <a:xfrm>
            <a:off x="1679943" y="52550"/>
            <a:ext cx="9172955" cy="87279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FF0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Giải pháp nào cho Bắc Trung Bộ?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909A99-459B-434F-9F3A-0F529FE27067}"/>
              </a:ext>
            </a:extLst>
          </p:cNvPr>
          <p:cNvSpPr txBox="1">
            <a:spLocks/>
          </p:cNvSpPr>
          <p:nvPr/>
        </p:nvSpPr>
        <p:spPr>
          <a:xfrm>
            <a:off x="4210733" y="1154126"/>
            <a:ext cx="2865895" cy="758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70C0"/>
                </a:solidFill>
                <a:latin typeface="#9Slide03 SFU Futura_12" panose="00000400000000000000" pitchFamily="2" charset="0"/>
              </a:rPr>
              <a:t>Thiên tai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3E3755-23F0-4430-9849-B2A96726D809}"/>
              </a:ext>
            </a:extLst>
          </p:cNvPr>
          <p:cNvSpPr txBox="1">
            <a:spLocks/>
          </p:cNvSpPr>
          <p:nvPr/>
        </p:nvSpPr>
        <p:spPr>
          <a:xfrm>
            <a:off x="7981268" y="1154126"/>
            <a:ext cx="3863402" cy="758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70C0"/>
                </a:solidFill>
                <a:latin typeface="#9Slide03 SFU Futura_12" panose="00000400000000000000" pitchFamily="2" charset="0"/>
              </a:rPr>
              <a:t>Biến đổi khí hậu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2349283-1B57-4C2E-99B0-770570E61960}"/>
              </a:ext>
            </a:extLst>
          </p:cNvPr>
          <p:cNvSpPr txBox="1">
            <a:spLocks/>
          </p:cNvSpPr>
          <p:nvPr/>
        </p:nvSpPr>
        <p:spPr>
          <a:xfrm>
            <a:off x="3602772" y="2141660"/>
            <a:ext cx="4550935" cy="163427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#9Slide03 SFU Futura_12" panose="00000400000000000000" pitchFamily="2" charset="0"/>
              </a:rPr>
              <a:t>Bảo vệ rừng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#9Slide03 SFU Futura_12" panose="00000400000000000000" pitchFamily="2" charset="0"/>
              </a:rPr>
              <a:t>Phát triển bền vững</a:t>
            </a:r>
          </a:p>
        </p:txBody>
      </p:sp>
      <p:pic>
        <p:nvPicPr>
          <p:cNvPr id="3074" name="Picture 2" descr="Image result for deforestation icon">
            <a:extLst>
              <a:ext uri="{FF2B5EF4-FFF2-40B4-BE49-F238E27FC236}">
                <a16:creationId xmlns:a16="http://schemas.microsoft.com/office/drawing/2014/main" id="{82C23468-A4C7-4114-BAFB-C2CEDEA3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44" y="3806528"/>
            <a:ext cx="4283877" cy="2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E74A4-B3A6-0EFC-F10C-8510AC2D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" y="26525"/>
            <a:ext cx="12155649" cy="6831475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FD6F78D1-8F9E-5FD8-AAFA-DB13A8F0ACA8}"/>
              </a:ext>
            </a:extLst>
          </p:cNvPr>
          <p:cNvSpPr txBox="1"/>
          <p:nvPr/>
        </p:nvSpPr>
        <p:spPr>
          <a:xfrm>
            <a:off x="445039" y="2227050"/>
            <a:ext cx="10875091" cy="1666034"/>
          </a:xfrm>
          <a:prstGeom prst="rect">
            <a:avLst/>
          </a:prstGeom>
          <a:solidFill>
            <a:srgbClr val="92D050">
              <a:alpha val="88000"/>
            </a:srgbClr>
          </a:solidFill>
          <a:ln w="698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endParaRPr lang="en-US" sz="6000" spc="543" dirty="0">
              <a:solidFill>
                <a:srgbClr val="FFFF00"/>
              </a:solidFill>
              <a:latin typeface="BHN Nexa Rust Slab Heav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06558-36D7-AFAC-358D-A2E2746FE1F8}"/>
              </a:ext>
            </a:extLst>
          </p:cNvPr>
          <p:cNvSpPr txBox="1"/>
          <p:nvPr/>
        </p:nvSpPr>
        <p:spPr>
          <a:xfrm>
            <a:off x="1616148" y="2594344"/>
            <a:ext cx="970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543">
                <a:solidFill>
                  <a:srgbClr val="FFFF00"/>
                </a:solidFill>
                <a:latin typeface="BHN Nexa Rust Slab Heavy"/>
              </a:rPr>
              <a:t>LUYỆN TẬP</a:t>
            </a:r>
            <a:r>
              <a:rPr lang="vi-VN" sz="5400" spc="543">
                <a:solidFill>
                  <a:srgbClr val="FFFF00"/>
                </a:solidFill>
                <a:latin typeface="BHN Nexa Rust Slab Heavy"/>
              </a:rPr>
              <a:t>- VẬN DỤNG</a:t>
            </a:r>
            <a:endParaRPr lang="en-US" sz="5400" spc="543">
              <a:solidFill>
                <a:srgbClr val="FFFF00"/>
              </a:solidFill>
              <a:latin typeface="BHN Nexa Rust Slab Heavy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8D3EBB-D308-59CC-0981-8FA1F0F02F0D}"/>
              </a:ext>
            </a:extLst>
          </p:cNvPr>
          <p:cNvSpPr txBox="1"/>
          <p:nvPr/>
        </p:nvSpPr>
        <p:spPr>
          <a:xfrm>
            <a:off x="308347" y="415798"/>
            <a:ext cx="6517758" cy="1754326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0" i="0">
                <a:solidFill>
                  <a:srgbClr val="C00000"/>
                </a:solidFill>
                <a:effectLst/>
                <a:latin typeface="#9Slide03 SFU Futura_12" panose="00000400000000000000" pitchFamily="2" charset="0"/>
              </a:rPr>
              <a:t>Nêu thuận lợi của vị trí địa lí đối với phát triển kinh tế ở Bắc Trung Bộ</a:t>
            </a:r>
            <a:r>
              <a:rPr lang="vi-VN" sz="3600" b="0" i="0">
                <a:solidFill>
                  <a:srgbClr val="C00000"/>
                </a:solidFill>
                <a:effectLst/>
                <a:latin typeface="#9Slide03 SFU Futura_12" panose="00000400000000000000" pitchFamily="2" charset="0"/>
              </a:rPr>
              <a:t>?</a:t>
            </a:r>
            <a:endParaRPr lang="en-US" sz="3600">
              <a:solidFill>
                <a:srgbClr val="C00000"/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8E64C-926E-F86D-3DDE-3DC096D9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77" y="0"/>
            <a:ext cx="531615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751C7-CA22-5156-6E08-939A8FDC5D54}"/>
              </a:ext>
            </a:extLst>
          </p:cNvPr>
          <p:cNvSpPr txBox="1"/>
          <p:nvPr/>
        </p:nvSpPr>
        <p:spPr>
          <a:xfrm>
            <a:off x="233922" y="2367493"/>
            <a:ext cx="6592183" cy="353943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vi-VN" sz="3200" b="0" i="0">
                <a:solidFill>
                  <a:srgbClr val="0070C0"/>
                </a:solidFill>
                <a:effectLst/>
                <a:latin typeface="#9Slide03 SFU Futura_12" panose="00000400000000000000" pitchFamily="2" charset="0"/>
              </a:rPr>
              <a:t> Kinh tế và an ninh quốc phòng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vi-VN" sz="3200" b="0" i="0">
                <a:solidFill>
                  <a:srgbClr val="0070C0"/>
                </a:solidFill>
                <a:effectLst/>
                <a:latin typeface="#9Slide03 SFU Futura_12" panose="00000400000000000000" pitchFamily="2" charset="0"/>
              </a:rPr>
              <a:t> Phát triển tổng hợp kinh tế biển, là cơ sở đảm bảo vững chắc chủ quyền lãnh thổ, an ninh quốc phòng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vi-VN" sz="3200">
                <a:solidFill>
                  <a:srgbClr val="0070C0"/>
                </a:solidFill>
                <a:latin typeface="#9Slide03 SFU Futura_12" panose="00000400000000000000" pitchFamily="2" charset="0"/>
              </a:rPr>
              <a:t> K</a:t>
            </a:r>
            <a:r>
              <a:rPr lang="vi-VN" sz="3200" b="0" i="0">
                <a:solidFill>
                  <a:srgbClr val="0070C0"/>
                </a:solidFill>
                <a:effectLst/>
                <a:latin typeface="#9Slide03 SFU Futura_12" panose="00000400000000000000" pitchFamily="2" charset="0"/>
              </a:rPr>
              <a:t>ết nối, giao lưu kinh tế với các vùng trong cả nước và với quốc tế.</a:t>
            </a:r>
          </a:p>
        </p:txBody>
      </p:sp>
    </p:spTree>
    <p:extLst>
      <p:ext uri="{BB962C8B-B14F-4D97-AF65-F5344CB8AC3E}">
        <p14:creationId xmlns:p14="http://schemas.microsoft.com/office/powerpoint/2010/main" val="1667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hiteboard&#10;&#10;Description automatically generated">
            <a:extLst>
              <a:ext uri="{FF2B5EF4-FFF2-40B4-BE49-F238E27FC236}">
                <a16:creationId xmlns:a16="http://schemas.microsoft.com/office/drawing/2014/main" id="{7B9523F0-9EB0-CB85-BFAF-744937CF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42D1C-3A1E-55C0-A46A-5ECC43CF3BFD}"/>
              </a:ext>
            </a:extLst>
          </p:cNvPr>
          <p:cNvSpPr txBox="1"/>
          <p:nvPr/>
        </p:nvSpPr>
        <p:spPr>
          <a:xfrm>
            <a:off x="469273" y="659521"/>
            <a:ext cx="6193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pc="543">
                <a:solidFill>
                  <a:srgbClr val="00B050"/>
                </a:solidFill>
                <a:latin typeface="#9Slide03 SFU Futura_05" panose="00000800000000000000" pitchFamily="2" charset="0"/>
              </a:rPr>
              <a:t>VẬN DỤNG</a:t>
            </a:r>
            <a:endParaRPr lang="en-US" sz="5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2BCED-7F63-3F98-9A1C-9A280F439BD5}"/>
              </a:ext>
            </a:extLst>
          </p:cNvPr>
          <p:cNvSpPr txBox="1"/>
          <p:nvPr/>
        </p:nvSpPr>
        <p:spPr>
          <a:xfrm>
            <a:off x="565611" y="2328554"/>
            <a:ext cx="4720856" cy="2862322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>
                <a:solidFill>
                  <a:srgbClr val="C00000"/>
                </a:solidFill>
                <a:effectLst/>
                <a:latin typeface="#9Slide03 SFU Futura_12" panose="00000400000000000000" pitchFamily="2" charset="0"/>
              </a:rPr>
              <a:t>Vẽ sơ đồ tư duy thể hiện các thế mạnh về tự nhiên để phát triển kinh tế - xã hội của vùng Bắc Trung Bộ.</a:t>
            </a:r>
            <a:endParaRPr lang="en-US" sz="3600">
              <a:solidFill>
                <a:srgbClr val="C00000"/>
              </a:solidFill>
              <a:latin typeface="#9Slide03 SFU Futura_1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5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òa nhịp khoảng lặng bình yên bên dòng sông Hương xứ Huế">
            <a:extLst>
              <a:ext uri="{FF2B5EF4-FFF2-40B4-BE49-F238E27FC236}">
                <a16:creationId xmlns:a16="http://schemas.microsoft.com/office/drawing/2014/main" id="{ED9B0B9D-D1BC-FA22-C66E-E4ABD86A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gược dòng thời gian với quần thể di tích Cố đô Huế">
            <a:extLst>
              <a:ext uri="{FF2B5EF4-FFF2-40B4-BE49-F238E27FC236}">
                <a16:creationId xmlns:a16="http://schemas.microsoft.com/office/drawing/2014/main" id="{F454A3C4-D8A8-C4D7-1DE3-24BF5947D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r="-3" b="2348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ng Nha Kẻ Bàng - Vẻ đẹp huyền bí của di sản thế giới">
            <a:extLst>
              <a:ext uri="{FF2B5EF4-FFF2-40B4-BE49-F238E27FC236}">
                <a16:creationId xmlns:a16="http://schemas.microsoft.com/office/drawing/2014/main" id="{4B73420C-1E23-A404-DC46-C96E0426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yết minh về Vườn Quốc gia Phong Nha Kẻ Bàng tỉnh Quảng Bình - Kiến Thức  Việt">
            <a:extLst>
              <a:ext uri="{FF2B5EF4-FFF2-40B4-BE49-F238E27FC236}">
                <a16:creationId xmlns:a16="http://schemas.microsoft.com/office/drawing/2014/main" id="{0FE0C6D3-6D10-F23B-D74A-6706DE77E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r="-2" b="-2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57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BC21B924-5398-739B-2D13-E8070A2F1FCC}"/>
              </a:ext>
            </a:extLst>
          </p:cNvPr>
          <p:cNvSpPr txBox="1">
            <a:spLocks/>
          </p:cNvSpPr>
          <p:nvPr/>
        </p:nvSpPr>
        <p:spPr>
          <a:xfrm>
            <a:off x="6417144" y="3838989"/>
            <a:ext cx="5661441" cy="216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vi-VN" sz="6000" b="1" kern="1200">
                <a:solidFill>
                  <a:srgbClr val="FFFFFF"/>
                </a:solidFill>
                <a:ea typeface="+mj-ea"/>
                <a:cs typeface="+mj-cs"/>
              </a:rPr>
              <a:t>BÀI 1</a:t>
            </a:r>
            <a:r>
              <a:rPr lang="en-US" sz="6000" b="1" kern="1200">
                <a:solidFill>
                  <a:srgbClr val="FFFFFF"/>
                </a:solidFill>
                <a:ea typeface="+mj-ea"/>
                <a:cs typeface="+mj-cs"/>
              </a:rPr>
              <a:t>4</a:t>
            </a:r>
            <a:endParaRPr lang="vi-VN" sz="6000" b="1" kern="1200">
              <a:solidFill>
                <a:srgbClr val="FFFFFF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vi-VN" sz="6000" b="1" kern="120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6000" b="1" kern="1200">
                <a:solidFill>
                  <a:srgbClr val="FFFFFF"/>
                </a:solidFill>
                <a:ea typeface="+mj-ea"/>
                <a:cs typeface="+mj-cs"/>
              </a:rPr>
              <a:t>BẮC TRUNG BỘ</a:t>
            </a:r>
          </a:p>
        </p:txBody>
      </p:sp>
      <p:pic>
        <p:nvPicPr>
          <p:cNvPr id="1030" name="Picture 6" descr="Vườn quốc gia Phong Nha Kẻ Bàng - Khám phá vẻ đẹp kỳ quan thiên nhiên">
            <a:extLst>
              <a:ext uri="{FF2B5EF4-FFF2-40B4-BE49-F238E27FC236}">
                <a16:creationId xmlns:a16="http://schemas.microsoft.com/office/drawing/2014/main" id="{D48AA321-A65A-1157-48CD-D8405527D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2" b="-2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6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ấn đấu tốc độ tăng trưởng GRDP bình quân của Vùng Bắc Trung Bộ và duyên  hải miền Trung giai đoạn 2021 -2030 đạt khoảng 7 - 7,5%/năm">
            <a:extLst>
              <a:ext uri="{FF2B5EF4-FFF2-40B4-BE49-F238E27FC236}">
                <a16:creationId xmlns:a16="http://schemas.microsoft.com/office/drawing/2014/main" id="{C8A9B848-E874-76DE-DA2B-2C60BEE12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2"/>
          <a:stretch/>
        </p:blipFill>
        <p:spPr bwMode="auto">
          <a:xfrm>
            <a:off x="306573" y="281874"/>
            <a:ext cx="4318590" cy="62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7BE99-4545-1C3F-4C81-DB5691E7C786}"/>
              </a:ext>
            </a:extLst>
          </p:cNvPr>
          <p:cNvSpPr txBox="1"/>
          <p:nvPr/>
        </p:nvSpPr>
        <p:spPr>
          <a:xfrm>
            <a:off x="5643230" y="2034495"/>
            <a:ext cx="6097772" cy="2238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6000" b="1" kern="1200">
                <a:solidFill>
                  <a:srgbClr val="3D0AF6"/>
                </a:solidFill>
                <a:latin typeface="#9Slide03 Bebas Neue Bold" panose="020B0606020202050201" pitchFamily="34" charset="0"/>
                <a:ea typeface="+mj-ea"/>
                <a:cs typeface="+mj-cs"/>
              </a:rPr>
              <a:t>1. </a:t>
            </a:r>
            <a:r>
              <a:rPr lang="en-US" sz="6000" b="1" kern="1200">
                <a:solidFill>
                  <a:srgbClr val="3D0AF6"/>
                </a:solidFill>
                <a:latin typeface="#9Slide03 Bebas Neue Bold" panose="020B0606020202050201" pitchFamily="34" charset="0"/>
                <a:ea typeface="+mj-ea"/>
                <a:cs typeface="+mj-cs"/>
              </a:rPr>
              <a:t>VỊ TRÍ ĐỊA LÍ </a:t>
            </a:r>
            <a:endParaRPr lang="vi-VN" sz="6000" b="1" kern="1200">
              <a:solidFill>
                <a:srgbClr val="3D0AF6"/>
              </a:solidFill>
              <a:latin typeface="#9Slide03 Bebas Neue Bold" panose="020B0606020202050201" pitchFamily="34" charset="0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3D0AF6"/>
                </a:solidFill>
                <a:latin typeface="#9Slide03 Bebas Neue Bold" panose="020B0606020202050201" pitchFamily="34" charset="0"/>
                <a:ea typeface="+mj-ea"/>
                <a:cs typeface="+mj-cs"/>
              </a:rPr>
              <a:t>VÀ</a:t>
            </a:r>
            <a:r>
              <a:rPr lang="vi-VN" sz="6000" b="1" kern="1200">
                <a:solidFill>
                  <a:srgbClr val="3D0AF6"/>
                </a:solidFill>
                <a:latin typeface="#9Slide03 Bebas Neue Bold" panose="020B0606020202050201" pitchFamily="34" charset="0"/>
                <a:ea typeface="+mj-ea"/>
                <a:cs typeface="+mj-cs"/>
              </a:rPr>
              <a:t> </a:t>
            </a:r>
            <a:r>
              <a:rPr lang="en-US" sz="6000" b="1" kern="1200">
                <a:solidFill>
                  <a:srgbClr val="3D0AF6"/>
                </a:solidFill>
                <a:latin typeface="#9Slide03 Bebas Neue Bold" panose="020B0606020202050201" pitchFamily="34" charset="0"/>
                <a:ea typeface="+mj-ea"/>
                <a:cs typeface="+mj-cs"/>
              </a:rPr>
              <a:t>PHẠM VI LÃNH THỔ</a:t>
            </a:r>
            <a:endParaRPr lang="en-US" sz="6000" kern="1200">
              <a:solidFill>
                <a:srgbClr val="3D0AF6"/>
              </a:solidFill>
              <a:latin typeface="#9Slide03 Bebas Neue Bold" panose="020B0606020202050201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944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CED9F3-2468-0EEF-C684-BF353CB6CB77}"/>
              </a:ext>
            </a:extLst>
          </p:cNvPr>
          <p:cNvSpPr txBox="1">
            <a:spLocks/>
          </p:cNvSpPr>
          <p:nvPr/>
        </p:nvSpPr>
        <p:spPr>
          <a:xfrm>
            <a:off x="95692" y="649053"/>
            <a:ext cx="6694968" cy="112597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vi-VN">
                <a:solidFill>
                  <a:srgbClr val="FF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Hoàn thành PHT về vị trí, lãnh thổ Bắc Trung Bộ</a:t>
            </a:r>
            <a:endParaRPr lang="vi-VN">
              <a:solidFill>
                <a:srgbClr val="FF0000"/>
              </a:solidFill>
              <a:latin typeface="#9Slide03 SFU Futura_12" panose="000004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0000"/>
                </a:solidFill>
                <a:latin typeface="#9Slide03 SFU Futura_12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Trả lời nhanh thông tin và xác định trên bản đồ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4ECAFD-E53D-6A2C-58CD-250A9B98B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54279"/>
              </p:ext>
            </p:extLst>
          </p:nvPr>
        </p:nvGraphicFramePr>
        <p:xfrm>
          <a:off x="138285" y="1814993"/>
          <a:ext cx="6694967" cy="50857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96301">
                  <a:extLst>
                    <a:ext uri="{9D8B030D-6E8A-4147-A177-3AD203B41FA5}">
                      <a16:colId xmlns:a16="http://schemas.microsoft.com/office/drawing/2014/main" val="1723263205"/>
                    </a:ext>
                  </a:extLst>
                </a:gridCol>
                <a:gridCol w="3898666">
                  <a:extLst>
                    <a:ext uri="{9D8B030D-6E8A-4147-A177-3AD203B41FA5}">
                      <a16:colId xmlns:a16="http://schemas.microsoft.com/office/drawing/2014/main" val="3832186131"/>
                    </a:ext>
                  </a:extLst>
                </a:gridCol>
              </a:tblGrid>
              <a:tr h="580653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Tiêu chí</a:t>
                      </a:r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Thông tin</a:t>
                      </a:r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109533"/>
                  </a:ext>
                </a:extLst>
              </a:tr>
              <a:tr h="481783">
                <a:tc>
                  <a:txBody>
                    <a:bodyPr/>
                    <a:lstStyle/>
                    <a:p>
                      <a:pPr algn="just"/>
                      <a:r>
                        <a:rPr lang="vi-VN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Diện tích/tỉ lệ</a:t>
                      </a:r>
                      <a:endParaRPr lang="en-US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9739491"/>
                  </a:ext>
                </a:extLst>
              </a:tr>
              <a:tr h="444845">
                <a:tc>
                  <a:txBody>
                    <a:bodyPr/>
                    <a:lstStyle/>
                    <a:p>
                      <a:pPr algn="just"/>
                      <a:r>
                        <a:rPr lang="vi-VN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Giáp các </a:t>
                      </a:r>
                      <a:r>
                        <a:rPr lang="en-US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vùng</a:t>
                      </a:r>
                      <a:endParaRPr lang="vi-VN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just"/>
                      <a:endParaRPr lang="en-US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8280859"/>
                  </a:ext>
                </a:extLst>
              </a:tr>
              <a:tr h="444845">
                <a:tc>
                  <a:txBody>
                    <a:bodyPr/>
                    <a:lstStyle/>
                    <a:p>
                      <a:pPr algn="just"/>
                      <a:r>
                        <a:rPr lang="en-US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Hình dáng lãnh thổ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7753029"/>
                  </a:ext>
                </a:extLst>
              </a:tr>
              <a:tr h="580653">
                <a:tc>
                  <a:txBody>
                    <a:bodyPr/>
                    <a:lstStyle/>
                    <a:p>
                      <a:pPr algn="just"/>
                      <a:r>
                        <a:rPr lang="en-US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Tên tỉnh thành từ Bắc vào Nam</a:t>
                      </a:r>
                      <a:endParaRPr lang="vi-VN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just"/>
                      <a:endParaRPr lang="en-US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3856425"/>
                  </a:ext>
                </a:extLst>
              </a:tr>
              <a:tr h="810171">
                <a:tc>
                  <a:txBody>
                    <a:bodyPr/>
                    <a:lstStyle/>
                    <a:p>
                      <a:pPr algn="just"/>
                      <a:endParaRPr lang="vi-VN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pPr algn="just"/>
                      <a:r>
                        <a:rPr lang="en-US" sz="2400" b="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Ý nghĩa vị trí, lãnh thổ</a:t>
                      </a:r>
                    </a:p>
                    <a:p>
                      <a:pPr algn="just"/>
                      <a:endParaRPr lang="en-US" sz="2400" b="0">
                        <a:solidFill>
                          <a:srgbClr val="0219F8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>
                        <a:latin typeface="#9Slide03 SFU Futura_12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47498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D9F5E9D-2259-F0DF-4964-35E66079AB2F}"/>
              </a:ext>
            </a:extLst>
          </p:cNvPr>
          <p:cNvSpPr txBox="1"/>
          <p:nvPr/>
        </p:nvSpPr>
        <p:spPr>
          <a:xfrm>
            <a:off x="967835" y="-58833"/>
            <a:ext cx="586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00B050"/>
                </a:solidFill>
                <a:latin typeface="#9Slide03 SFU Futura_05" panose="00000800000000000000" pitchFamily="2" charset="0"/>
              </a:rPr>
              <a:t>AI NHANH HƠN</a:t>
            </a:r>
            <a:endParaRPr lang="en-US" sz="4000">
              <a:solidFill>
                <a:srgbClr val="00B050"/>
              </a:solidFill>
              <a:latin typeface="#9Slide03 SFU Futura_05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F459B2-2F94-02B2-E013-FC112E2B0EBA}"/>
              </a:ext>
            </a:extLst>
          </p:cNvPr>
          <p:cNvSpPr/>
          <p:nvPr/>
        </p:nvSpPr>
        <p:spPr>
          <a:xfrm>
            <a:off x="2998378" y="2864643"/>
            <a:ext cx="3771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0000CC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ĐBSH, TD&amp;MNBB, DH NTB, biển Đông và Lào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FA20E-821F-A41C-6B34-9964E7359BD9}"/>
              </a:ext>
            </a:extLst>
          </p:cNvPr>
          <p:cNvSpPr/>
          <p:nvPr/>
        </p:nvSpPr>
        <p:spPr>
          <a:xfrm>
            <a:off x="3294722" y="2435939"/>
            <a:ext cx="3017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0000CC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200">
                <a:solidFill>
                  <a:srgbClr val="0219F8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51</a:t>
            </a:r>
            <a:r>
              <a:rPr lang="vi-VN" sz="2200">
                <a:solidFill>
                  <a:srgbClr val="0219F8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,2 nghìn</a:t>
            </a:r>
            <a:r>
              <a:rPr lang="en-US" sz="2200">
                <a:solidFill>
                  <a:srgbClr val="0219F8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2200">
                <a:solidFill>
                  <a:srgbClr val="0219F8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k</a:t>
            </a:r>
            <a:r>
              <a:rPr lang="vi-VN" sz="2200">
                <a:solidFill>
                  <a:srgbClr val="0219F8"/>
                </a:solidFill>
                <a:latin typeface="#9Slide03 SFU Futura_12" panose="00000400000000000000" pitchFamily="2" charset="0"/>
              </a:rPr>
              <a:t>m</a:t>
            </a:r>
            <a:r>
              <a:rPr lang="vi-VN" sz="2200" baseline="30000">
                <a:solidFill>
                  <a:srgbClr val="0219F8"/>
                </a:solidFill>
                <a:latin typeface="#9Slide03 SFU Futura_12" panose="00000400000000000000" pitchFamily="2" charset="0"/>
              </a:rPr>
              <a:t>2</a:t>
            </a:r>
            <a:endParaRPr lang="en-US" sz="2200">
              <a:solidFill>
                <a:srgbClr val="0219F8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F49B2-43CC-F344-48EC-C0C676FF2B15}"/>
              </a:ext>
            </a:extLst>
          </p:cNvPr>
          <p:cNvSpPr/>
          <p:nvPr/>
        </p:nvSpPr>
        <p:spPr>
          <a:xfrm>
            <a:off x="2920872" y="3634084"/>
            <a:ext cx="427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CC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Hẹp ngang và kéo dài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E4FC3-626D-5F31-0383-72272C9DF608}"/>
              </a:ext>
            </a:extLst>
          </p:cNvPr>
          <p:cNvSpPr/>
          <p:nvPr/>
        </p:nvSpPr>
        <p:spPr>
          <a:xfrm>
            <a:off x="3059095" y="4124345"/>
            <a:ext cx="373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0000CC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Thanh Hòa, Nghệ An, Hà Tĩnh, Quảng Bình, Quảng Trị, Thừa – Thiên - Huế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C1C952-C854-5392-A107-989D7C5CE587}"/>
              </a:ext>
            </a:extLst>
          </p:cNvPr>
          <p:cNvSpPr/>
          <p:nvPr/>
        </p:nvSpPr>
        <p:spPr>
          <a:xfrm>
            <a:off x="3059095" y="5342768"/>
            <a:ext cx="3774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vi-VN" sz="2400">
                <a:solidFill>
                  <a:srgbClr val="0219F8"/>
                </a:solidFill>
                <a:latin typeface="#9Slide03 SFU Futura_12" panose="00000400000000000000" pitchFamily="2" charset="0"/>
              </a:rPr>
              <a:t>C</a:t>
            </a:r>
            <a:r>
              <a:rPr lang="en-US" sz="2400">
                <a:solidFill>
                  <a:srgbClr val="0219F8"/>
                </a:solidFill>
                <a:latin typeface="#9Slide03 SFU Futura_12" panose="00000400000000000000" pitchFamily="2" charset="0"/>
              </a:rPr>
              <a:t>ầu nối giao lưu kinh tế, văn hoá giữa các vùng trên cả nước và với các nước </a:t>
            </a:r>
            <a:r>
              <a:rPr lang="vi-VN" sz="2400">
                <a:solidFill>
                  <a:srgbClr val="0219F8"/>
                </a:solidFill>
                <a:latin typeface="#9Slide03 SFU Futura_12" panose="00000400000000000000" pitchFamily="2" charset="0"/>
              </a:rPr>
              <a:t>trong khu vực và trên TG.</a:t>
            </a:r>
            <a:endParaRPr lang="en-US" sz="2400">
              <a:solidFill>
                <a:srgbClr val="0219F8"/>
              </a:solidFill>
              <a:latin typeface="#9Slide03 SFU Futura_12" panose="000004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72C057-BDC0-5C51-5973-CFF7F68C9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B52E1C-9671-A104-11DC-2CFFAA8E468C}"/>
              </a:ext>
            </a:extLst>
          </p:cNvPr>
          <p:cNvSpPr txBox="1"/>
          <p:nvPr/>
        </p:nvSpPr>
        <p:spPr>
          <a:xfrm>
            <a:off x="8624386" y="292397"/>
            <a:ext cx="136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ĐB </a:t>
            </a:r>
            <a:r>
              <a:rPr lang="en-US" sz="1600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SÔNG</a:t>
            </a:r>
            <a:r>
              <a:rPr lang="en-US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 HỒNG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2B2ED-FB78-DF3B-54F7-D390CA18E416}"/>
              </a:ext>
            </a:extLst>
          </p:cNvPr>
          <p:cNvSpPr txBox="1"/>
          <p:nvPr/>
        </p:nvSpPr>
        <p:spPr>
          <a:xfrm>
            <a:off x="7263294" y="65382"/>
            <a:ext cx="136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TD VÀ MN BẮC BỘ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3F8CB-F35C-B62D-574E-8CD61CB73387}"/>
              </a:ext>
            </a:extLst>
          </p:cNvPr>
          <p:cNvSpPr txBox="1"/>
          <p:nvPr/>
        </p:nvSpPr>
        <p:spPr>
          <a:xfrm>
            <a:off x="10586796" y="5972431"/>
            <a:ext cx="200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DUYÊN HẢI </a:t>
            </a:r>
          </a:p>
          <a:p>
            <a:pPr algn="ctr"/>
            <a:r>
              <a:rPr lang="en-US" sz="1600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NAM TRUNG BỘ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0A67B-6D03-432F-8A16-9374DAE8A4FC}"/>
              </a:ext>
            </a:extLst>
          </p:cNvPr>
          <p:cNvSpPr txBox="1"/>
          <p:nvPr/>
        </p:nvSpPr>
        <p:spPr>
          <a:xfrm>
            <a:off x="7099407" y="2892914"/>
            <a:ext cx="200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LÀO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E593D-3DC9-3281-B860-F46012AC38CD}"/>
              </a:ext>
            </a:extLst>
          </p:cNvPr>
          <p:cNvSpPr txBox="1"/>
          <p:nvPr/>
        </p:nvSpPr>
        <p:spPr>
          <a:xfrm rot="3337762">
            <a:off x="9532999" y="2847089"/>
            <a:ext cx="254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219F8"/>
                </a:solidFill>
                <a:highlight>
                  <a:srgbClr val="FFFF00"/>
                </a:highlight>
                <a:latin typeface="#9Slide03 SFU Futura_12" panose="00000400000000000000" pitchFamily="2" charset="0"/>
              </a:rPr>
              <a:t>BIỂN ĐÔNG</a:t>
            </a:r>
          </a:p>
        </p:txBody>
      </p:sp>
    </p:spTree>
    <p:extLst>
      <p:ext uri="{BB962C8B-B14F-4D97-AF65-F5344CB8AC3E}">
        <p14:creationId xmlns:p14="http://schemas.microsoft.com/office/powerpoint/2010/main" val="35826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20F32-D210-A77B-E53C-E95DA246A5B0}"/>
              </a:ext>
            </a:extLst>
          </p:cNvPr>
          <p:cNvSpPr txBox="1"/>
          <p:nvPr/>
        </p:nvSpPr>
        <p:spPr>
          <a:xfrm>
            <a:off x="284420" y="2467634"/>
            <a:ext cx="6339663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445" indent="-6350" algn="just">
              <a:lnSpc>
                <a:spcPct val="112000"/>
              </a:lnSpc>
              <a:spcAft>
                <a:spcPts val="500"/>
              </a:spcAft>
            </a:pPr>
            <a:r>
              <a:rPr lang="en-US" sz="1800" i="1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00">
                <a:solidFill>
                  <a:srgbClr val="FF0000"/>
                </a:solidFill>
                <a:effectLst/>
                <a:latin typeface="#9Slide03 SFU Futura_12" panose="00000400000000000000" pitchFamily="2" charset="0"/>
                <a:ea typeface="Times New Roman" panose="02020603050405020304" pitchFamily="18" charset="0"/>
              </a:rPr>
              <a:t>Tại sao nói Bắc Trung Bộ là cầu nối giữa miền Bắc và miền Nam?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67390-221A-5C4A-D7FF-753F5813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6" name="Picture 6" descr="Vùng bắc trung bộ gồm mấy tỉnh thành? Bản đồ hành chính địa lý">
            <a:extLst>
              <a:ext uri="{FF2B5EF4-FFF2-40B4-BE49-F238E27FC236}">
                <a16:creationId xmlns:a16="http://schemas.microsoft.com/office/drawing/2014/main" id="{F27CD1C3-E39A-BADC-FC86-B3FB243E91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r="-1" b="-1"/>
          <a:stretch/>
        </p:blipFill>
        <p:spPr bwMode="auto">
          <a:xfrm>
            <a:off x="-1219" y="-8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5" name="Freeform: Shape 5144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06884-D1AA-E0EA-088F-E0EAD97F910F}"/>
              </a:ext>
            </a:extLst>
          </p:cNvPr>
          <p:cNvSpPr txBox="1"/>
          <p:nvPr/>
        </p:nvSpPr>
        <p:spPr>
          <a:xfrm>
            <a:off x="1112878" y="2024950"/>
            <a:ext cx="4480249" cy="201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rgbClr val="0219F8"/>
                </a:solidFill>
                <a:latin typeface="+mj-lt"/>
                <a:ea typeface="+mj-ea"/>
                <a:cs typeface="+mj-cs"/>
              </a:rPr>
              <a:t>2. ĐẶC ĐIỂM ĐIỀU KIỆN </a:t>
            </a:r>
            <a:endParaRPr lang="vi-VN" sz="2800" b="1" kern="1200">
              <a:solidFill>
                <a:srgbClr val="0219F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rgbClr val="0219F8"/>
                </a:solidFill>
                <a:latin typeface="+mj-lt"/>
                <a:ea typeface="+mj-ea"/>
                <a:cs typeface="+mj-cs"/>
              </a:rPr>
              <a:t>TỰ NHIÊN VÀ TÀI NGUYÊN THIÊN NHIÊN</a:t>
            </a:r>
            <a:endParaRPr lang="en-US" sz="2800" kern="1200">
              <a:solidFill>
                <a:srgbClr val="0219F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iVIVU.com - Bắc Trung Bộ - Cung đường di sản văn hóa">
            <a:extLst>
              <a:ext uri="{FF2B5EF4-FFF2-40B4-BE49-F238E27FC236}">
                <a16:creationId xmlns:a16="http://schemas.microsoft.com/office/drawing/2014/main" id="{0BB701D0-E81A-D36B-4772-A1431EA85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8" r="2216" b="5"/>
          <a:stretch/>
        </p:blipFill>
        <p:spPr bwMode="auto"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u lịch Bắc Trung Bộ – Khám phá cung đường di sản văn hóa - ALONGWALKER">
            <a:extLst>
              <a:ext uri="{FF2B5EF4-FFF2-40B4-BE49-F238E27FC236}">
                <a16:creationId xmlns:a16="http://schemas.microsoft.com/office/drawing/2014/main" id="{A12B311F-665C-0AC5-F70B-34820B114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r="31832"/>
          <a:stretch/>
        </p:blipFill>
        <p:spPr bwMode="auto"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6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729117-4F8F-F1DC-2A45-60F021CECCC0}"/>
              </a:ext>
            </a:extLst>
          </p:cNvPr>
          <p:cNvSpPr txBox="1">
            <a:spLocks/>
          </p:cNvSpPr>
          <p:nvPr/>
        </p:nvSpPr>
        <p:spPr>
          <a:xfrm>
            <a:off x="116962" y="935661"/>
            <a:ext cx="6655981" cy="251991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219F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 gian 3 phút, làm trên PHT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219F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Hoàn thành PHT về tự nhiên Bắc Trung Bộ: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 tả đặc điểm phân hóa tự nhiên, ảnh hưởng của tự nhiên đến sự hình thành cơ cấu kinh tế, thông tin ngắn gọn.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894BDB-866F-F14F-D82F-3342419EA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01873"/>
              </p:ext>
            </p:extLst>
          </p:nvPr>
        </p:nvGraphicFramePr>
        <p:xfrm>
          <a:off x="116962" y="3611717"/>
          <a:ext cx="6655980" cy="31972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18660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2218660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18660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Địa hình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9835383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Đất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837713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Khí hậu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1031472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Nước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9206310"/>
                  </a:ext>
                </a:extLst>
              </a:tr>
              <a:tr h="13999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Sinh vật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503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Khoáng sản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675551"/>
                  </a:ext>
                </a:extLst>
              </a:tr>
              <a:tr h="13999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Biển đảo</a:t>
                      </a: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930347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D419F2-C6D0-A1BD-847F-B3A72D0B3866}"/>
              </a:ext>
            </a:extLst>
          </p:cNvPr>
          <p:cNvSpPr txBox="1">
            <a:spLocks/>
          </p:cNvSpPr>
          <p:nvPr/>
        </p:nvSpPr>
        <p:spPr>
          <a:xfrm>
            <a:off x="-101003" y="102231"/>
            <a:ext cx="7155708" cy="6772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FF0000"/>
                </a:solidFill>
                <a:latin typeface="#9Slide03 SFU Futura_05" panose="00000800000000000000" pitchFamily="2" charset="0"/>
                <a:cs typeface="Arial" panose="020B0604020202020204" pitchFamily="34" charset="0"/>
              </a:rPr>
              <a:t>CÙNG NHAU TRANH TÀI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5D337B5-83F9-AFEF-71E6-13B37F2E9752}"/>
              </a:ext>
            </a:extLst>
          </p:cNvPr>
          <p:cNvSpPr/>
          <p:nvPr/>
        </p:nvSpPr>
        <p:spPr>
          <a:xfrm>
            <a:off x="2339163" y="4051005"/>
            <a:ext cx="329609" cy="123337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AF8BCCC-42D2-05D2-FC48-E4EBB3B443A4}"/>
              </a:ext>
            </a:extLst>
          </p:cNvPr>
          <p:cNvSpPr/>
          <p:nvPr/>
        </p:nvSpPr>
        <p:spPr>
          <a:xfrm>
            <a:off x="2328407" y="5305651"/>
            <a:ext cx="340365" cy="145011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93263-3062-16BD-7977-0D85E353F4F4}"/>
              </a:ext>
            </a:extLst>
          </p:cNvPr>
          <p:cNvSpPr txBox="1"/>
          <p:nvPr/>
        </p:nvSpPr>
        <p:spPr>
          <a:xfrm>
            <a:off x="3040911" y="4444409"/>
            <a:ext cx="1244009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#9Slide03 SFU Futura_12" panose="00000400000000000000" pitchFamily="2" charset="0"/>
              </a:rPr>
              <a:t>NHÓM 1,2,3,4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AB296-D883-E182-7EA1-6D2C9675799D}"/>
              </a:ext>
            </a:extLst>
          </p:cNvPr>
          <p:cNvSpPr txBox="1"/>
          <p:nvPr/>
        </p:nvSpPr>
        <p:spPr>
          <a:xfrm>
            <a:off x="2929270" y="5708666"/>
            <a:ext cx="1244009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#9Slide03 SFU Futura_12" panose="00000400000000000000" pitchFamily="2" charset="0"/>
              </a:rPr>
              <a:t>NHÓM 5,6,7,8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573FC-9912-F0D2-0665-E784D28EB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DB449-F581-7999-B9EC-1F8BC2F5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7" y="3508994"/>
            <a:ext cx="6655980" cy="33490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14539"/>
              </p:ext>
            </p:extLst>
          </p:nvPr>
        </p:nvGraphicFramePr>
        <p:xfrm>
          <a:off x="262397" y="146726"/>
          <a:ext cx="6655980" cy="33460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3873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2849525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82582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419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41998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Địa hình</a:t>
                      </a: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983538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A7C8FBD-EC28-ACA7-DD0C-9D0411D60DB4}"/>
              </a:ext>
            </a:extLst>
          </p:cNvPr>
          <p:cNvSpPr/>
          <p:nvPr/>
        </p:nvSpPr>
        <p:spPr>
          <a:xfrm>
            <a:off x="1766266" y="869030"/>
            <a:ext cx="2986487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Núi đồi phía tây, đồng bằng ven biển và vùng biển đảo phía đông.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9B641A-FD61-15C0-A1D0-23277B6433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336" y="3639518"/>
            <a:ext cx="6655980" cy="25943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956F86-58B6-029E-BD55-867E031CB1DC}"/>
              </a:ext>
            </a:extLst>
          </p:cNvPr>
          <p:cNvSpPr/>
          <p:nvPr/>
        </p:nvSpPr>
        <p:spPr>
          <a:xfrm>
            <a:off x="4618137" y="747843"/>
            <a:ext cx="2434856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Lâm nghiệp, nông nghiệp, khai thác, nuôi trồng thủy sản.</a:t>
            </a:r>
          </a:p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Du lịch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BBE04B-5A00-D4D9-500B-52D5EBF82144}"/>
              </a:ext>
            </a:extLst>
          </p:cNvPr>
          <p:cNvSpPr/>
          <p:nvPr/>
        </p:nvSpPr>
        <p:spPr>
          <a:xfrm>
            <a:off x="1526625" y="6497077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 hình thay đổi t</a:t>
            </a:r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 </a:t>
            </a:r>
            <a:r>
              <a:rPr lang="nl-NL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 sang đông 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E0DB1-FC48-0485-9DDE-0DAEE0D2B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3202C9-562A-BAAD-2A05-C6B7C88A72D4}"/>
              </a:ext>
            </a:extLst>
          </p:cNvPr>
          <p:cNvSpPr/>
          <p:nvPr/>
        </p:nvSpPr>
        <p:spPr>
          <a:xfrm>
            <a:off x="7337960" y="2457401"/>
            <a:ext cx="1251096" cy="471949"/>
          </a:xfrm>
          <a:prstGeom prst="wedgeRoundRectCallout">
            <a:avLst>
              <a:gd name="adj1" fmla="val 28519"/>
              <a:gd name="adj2" fmla="val -235029"/>
              <a:gd name="adj3" fmla="val 16667"/>
            </a:avLst>
          </a:prstGeom>
          <a:solidFill>
            <a:srgbClr val="F8FEC4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219F8"/>
                </a:solidFill>
                <a:latin typeface="#9Slide03 SFU Futura_12" panose="00000400000000000000" pitchFamily="2" charset="0"/>
              </a:rPr>
              <a:t>Núi  đồi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BFC2E0-7B46-82CF-76A2-6B43F3973AC2}"/>
              </a:ext>
            </a:extLst>
          </p:cNvPr>
          <p:cNvSpPr/>
          <p:nvPr/>
        </p:nvSpPr>
        <p:spPr>
          <a:xfrm>
            <a:off x="9885743" y="146726"/>
            <a:ext cx="1371600" cy="471949"/>
          </a:xfrm>
          <a:prstGeom prst="wedgeRoundRectCallout">
            <a:avLst>
              <a:gd name="adj1" fmla="val -129986"/>
              <a:gd name="adj2" fmla="val 195349"/>
              <a:gd name="adj3" fmla="val 16667"/>
            </a:avLst>
          </a:prstGeom>
          <a:solidFill>
            <a:srgbClr val="F8FEC4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219F8"/>
                </a:solidFill>
              </a:rPr>
              <a:t>Gò đồi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905B7E7-0BB9-C314-594C-B239127B89A6}"/>
              </a:ext>
            </a:extLst>
          </p:cNvPr>
          <p:cNvSpPr/>
          <p:nvPr/>
        </p:nvSpPr>
        <p:spPr>
          <a:xfrm>
            <a:off x="10390746" y="1391290"/>
            <a:ext cx="1371600" cy="471949"/>
          </a:xfrm>
          <a:prstGeom prst="wedgeRoundRectCallout">
            <a:avLst>
              <a:gd name="adj1" fmla="val -131511"/>
              <a:gd name="adj2" fmla="val 356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219F8"/>
                </a:solidFill>
                <a:latin typeface="#9Slide03 SFU Futura_12" panose="00000400000000000000" pitchFamily="2" charset="0"/>
              </a:rPr>
              <a:t>Đồng bằng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9E98C8-4061-E647-B406-EB9B944D6157}"/>
              </a:ext>
            </a:extLst>
          </p:cNvPr>
          <p:cNvCxnSpPr/>
          <p:nvPr/>
        </p:nvCxnSpPr>
        <p:spPr>
          <a:xfrm>
            <a:off x="8376116" y="1373533"/>
            <a:ext cx="1073889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0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6B4C9-9018-B65C-BBEE-82803FE5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80369"/>
              </p:ext>
            </p:extLst>
          </p:nvPr>
        </p:nvGraphicFramePr>
        <p:xfrm>
          <a:off x="262397" y="231789"/>
          <a:ext cx="6655980" cy="36916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8812">
                  <a:extLst>
                    <a:ext uri="{9D8B030D-6E8A-4147-A177-3AD203B41FA5}">
                      <a16:colId xmlns:a16="http://schemas.microsoft.com/office/drawing/2014/main" val="1260117883"/>
                    </a:ext>
                  </a:extLst>
                </a:gridCol>
                <a:gridCol w="3009014">
                  <a:extLst>
                    <a:ext uri="{9D8B030D-6E8A-4147-A177-3AD203B41FA5}">
                      <a16:colId xmlns:a16="http://schemas.microsoft.com/office/drawing/2014/main" val="3884618522"/>
                    </a:ext>
                  </a:extLst>
                </a:gridCol>
                <a:gridCol w="2208154">
                  <a:extLst>
                    <a:ext uri="{9D8B030D-6E8A-4147-A177-3AD203B41FA5}">
                      <a16:colId xmlns:a16="http://schemas.microsoft.com/office/drawing/2014/main" val="3189334437"/>
                    </a:ext>
                  </a:extLst>
                </a:gridCol>
              </a:tblGrid>
              <a:tr h="5729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Yếu tố TN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SFU Futura_12" panose="00000400000000000000" pitchFamily="2" charset="0"/>
                          <a:cs typeface="Arial" panose="020B0604020202020204" pitchFamily="34" charset="0"/>
                        </a:rPr>
                        <a:t>Ảnh hưởng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7134260"/>
                  </a:ext>
                </a:extLst>
              </a:tr>
              <a:tr h="3118661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r>
                        <a:rPr lang="en-US" sz="2400">
                          <a:solidFill>
                            <a:srgbClr val="0219F8"/>
                          </a:solidFill>
                          <a:latin typeface="#9Slide03 SFU Futura_12" panose="00000400000000000000" pitchFamily="2" charset="0"/>
                        </a:rPr>
                        <a:t>Đất</a:t>
                      </a: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  <a:p>
                      <a:endParaRPr lang="en-US">
                        <a:solidFill>
                          <a:srgbClr val="0070C0"/>
                        </a:solidFill>
                        <a:latin typeface="#9Slide03 SFU Futura_12" panose="000004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8377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3EB31E-7241-2AA8-CC59-869DC1D8B042}"/>
              </a:ext>
            </a:extLst>
          </p:cNvPr>
          <p:cNvSpPr/>
          <p:nvPr/>
        </p:nvSpPr>
        <p:spPr>
          <a:xfrm>
            <a:off x="1655387" y="1160188"/>
            <a:ext cx="3270023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Đất phù sa ở các đồng bằng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9F5179-8A92-E200-FF58-0078FAE6782A}"/>
              </a:ext>
            </a:extLst>
          </p:cNvPr>
          <p:cNvSpPr/>
          <p:nvPr/>
        </p:nvSpPr>
        <p:spPr>
          <a:xfrm>
            <a:off x="1655387" y="2171580"/>
            <a:ext cx="3270023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Đất cát ven biển phía đông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6B3EE-2153-11F5-D8A7-6461D7C77D59}"/>
              </a:ext>
            </a:extLst>
          </p:cNvPr>
          <p:cNvSpPr/>
          <p:nvPr/>
        </p:nvSpPr>
        <p:spPr>
          <a:xfrm>
            <a:off x="1655387" y="3109529"/>
            <a:ext cx="327002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Đất feralit phía tây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CBE26-8CCC-02A3-ABB1-C6C109C51C48}"/>
              </a:ext>
            </a:extLst>
          </p:cNvPr>
          <p:cNvSpPr/>
          <p:nvPr/>
        </p:nvSpPr>
        <p:spPr>
          <a:xfrm>
            <a:off x="4795346" y="1372842"/>
            <a:ext cx="2282458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310" lvl="0" algn="just">
              <a:lnSpc>
                <a:spcPct val="120000"/>
              </a:lnSpc>
              <a:defRPr/>
            </a:pPr>
            <a:r>
              <a:rPr lang="nl-NL" sz="24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Sản xuất lương thực, cây CN, chăn nuôi gia súc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D87DE7-558E-E089-725C-A7B66EC7521C}"/>
              </a:ext>
            </a:extLst>
          </p:cNvPr>
          <p:cNvGrpSpPr/>
          <p:nvPr/>
        </p:nvGrpSpPr>
        <p:grpSpPr>
          <a:xfrm>
            <a:off x="113540" y="4190549"/>
            <a:ext cx="6905406" cy="2644479"/>
            <a:chOff x="113540" y="4190549"/>
            <a:chExt cx="6905406" cy="2644479"/>
          </a:xfrm>
        </p:grpSpPr>
        <p:pic>
          <p:nvPicPr>
            <p:cNvPr id="1028" name="Picture 4" descr="Chăn nuôi hướng về trang trại - Tuổi Trẻ Online">
              <a:extLst>
                <a:ext uri="{FF2B5EF4-FFF2-40B4-BE49-F238E27FC236}">
                  <a16:creationId xmlns:a16="http://schemas.microsoft.com/office/drawing/2014/main" id="{307E08C5-B45E-48BC-87D7-F9CA9DE3A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93" y="4190549"/>
              <a:ext cx="3175684" cy="22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Khoai lang, sự lựa chọn tốt cho vùng đất cát ven biển - Nông thôn Việt">
              <a:extLst>
                <a:ext uri="{FF2B5EF4-FFF2-40B4-BE49-F238E27FC236}">
                  <a16:creationId xmlns:a16="http://schemas.microsoft.com/office/drawing/2014/main" id="{33DFD5D8-385E-1B32-DCBA-087DD36D2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40" y="4190550"/>
              <a:ext cx="3586589" cy="222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9A272D-2C2B-B47C-8D16-9DC43E57E86A}"/>
                </a:ext>
              </a:extLst>
            </p:cNvPr>
            <p:cNvSpPr txBox="1"/>
            <p:nvPr/>
          </p:nvSpPr>
          <p:spPr>
            <a:xfrm>
              <a:off x="308308" y="6441545"/>
              <a:ext cx="318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#9Slide03 SFU Futura_12" panose="00000400000000000000" pitchFamily="2" charset="0"/>
                </a:rPr>
                <a:t>Trồng khoai lang trên đất cát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C13C19-3C41-424E-6CA4-ABB7CAC33D6D}"/>
                </a:ext>
              </a:extLst>
            </p:cNvPr>
            <p:cNvSpPr txBox="1"/>
            <p:nvPr/>
          </p:nvSpPr>
          <p:spPr>
            <a:xfrm>
              <a:off x="3829146" y="6465696"/>
              <a:ext cx="318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#9Slide03 SFU Futura_12" panose="00000400000000000000" pitchFamily="2" charset="0"/>
                </a:rPr>
                <a:t>Chăn nuôi gia súc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84405-EB8C-C13B-1BBA-1112CFA4D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7"/>
          <a:stretch/>
        </p:blipFill>
        <p:spPr>
          <a:xfrm>
            <a:off x="6939920" y="1"/>
            <a:ext cx="5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1010</Words>
  <Application>Microsoft Office PowerPoint</Application>
  <PresentationFormat>Widescreen</PresentationFormat>
  <Paragraphs>193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#9Slide03 Bebas Neue Bold</vt:lpstr>
      <vt:lpstr>#9Slide03 SFU Futura_05</vt:lpstr>
      <vt:lpstr>#9Slide03 SFU Futura_12</vt:lpstr>
      <vt:lpstr>BHN Nexa Rust Slab Heavy</vt:lpstr>
      <vt:lpstr>Meiryo</vt:lpstr>
      <vt:lpstr>Aptos</vt:lpstr>
      <vt:lpstr>Aptos Display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Mất rừng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2024-07-03T08:46:21Z</dcterms:created>
  <dcterms:modified xsi:type="dcterms:W3CDTF">2025-02-03T08:04:41Z</dcterms:modified>
</cp:coreProperties>
</file>