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tiff" ContentType="image/tif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0"/>
  </p:notesMasterIdLst>
  <p:sldIdLst>
    <p:sldId id="361" r:id="rId3"/>
    <p:sldId id="260" r:id="rId4"/>
    <p:sldId id="288" r:id="rId5"/>
    <p:sldId id="367" r:id="rId6"/>
    <p:sldId id="355" r:id="rId7"/>
    <p:sldId id="289" r:id="rId8"/>
    <p:sldId id="347" r:id="rId9"/>
    <p:sldId id="350" r:id="rId10"/>
    <p:sldId id="365" r:id="rId11"/>
    <p:sldId id="353" r:id="rId12"/>
    <p:sldId id="335" r:id="rId13"/>
    <p:sldId id="358" r:id="rId14"/>
    <p:sldId id="336" r:id="rId15"/>
    <p:sldId id="337" r:id="rId16"/>
    <p:sldId id="338" r:id="rId17"/>
    <p:sldId id="356" r:id="rId18"/>
    <p:sldId id="362" r:id="rId19"/>
    <p:sldId id="360" r:id="rId20"/>
    <p:sldId id="291" r:id="rId21"/>
    <p:sldId id="292" r:id="rId22"/>
    <p:sldId id="364" r:id="rId23"/>
    <p:sldId id="348" r:id="rId24"/>
    <p:sldId id="366" r:id="rId25"/>
    <p:sldId id="357" r:id="rId26"/>
    <p:sldId id="299" r:id="rId27"/>
    <p:sldId id="343" r:id="rId28"/>
    <p:sldId id="344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FFFF"/>
    <a:srgbClr val="BF23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616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F8A499-111D-4A1A-A508-C83AD3AE8FAA}" type="datetimeFigureOut">
              <a:rPr lang="en-US" smtClean="0"/>
              <a:t>1/22/2025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C92212-B932-44AB-841C-2BF41F81AC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6784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19588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3CA829-A94D-4FF9-9B8A-E9C0F3DB71C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59909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62C84-252B-49A7-95E1-260C4D5FB66F}" type="datetimeFigureOut">
              <a:rPr lang="en-US" smtClean="0"/>
              <a:t>1/22/2025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BAC79-84F6-444C-B5A8-0A93AEF1A8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2982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62C84-252B-49A7-95E1-260C4D5FB66F}" type="datetimeFigureOut">
              <a:rPr lang="en-US" smtClean="0"/>
              <a:t>1/22/2025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BAC79-84F6-444C-B5A8-0A93AEF1A8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060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62C84-252B-49A7-95E1-260C4D5FB66F}" type="datetimeFigureOut">
              <a:rPr lang="en-US" smtClean="0"/>
              <a:t>1/22/2025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BAC79-84F6-444C-B5A8-0A93AEF1A8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8185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4700486-13C0-4985-A927-747D540C01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0D98E9-1848-4A9F-8B52-95DF9323D04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6C06069-975A-4F99-A40C-FF9F80E964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E34B515-2801-4B95-A2C2-89CA423ACC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56487A-62FA-498B-9380-8AC59C1DC58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9130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4C98993-7F49-4887-85C8-7024A62650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0D98E9-1848-4A9F-8B52-95DF9323D04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5813343-9631-4A17-8260-B18D47E94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04B7031-E61C-4ABD-BDB9-A85FAC0D9D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56487A-62FA-498B-9380-8AC59C1DC58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95844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9095E72-5560-4CF4-A318-71A746D39A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0D98E9-1848-4A9F-8B52-95DF9323D04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EA70541-01B8-45B7-B068-311BF45776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DDDD909-CF0E-4680-8F5C-FF95C8224E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56487A-62FA-498B-9380-8AC59C1DC58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80040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4102E08-1C32-446B-A46E-1C81A071C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0D98E9-1848-4A9F-8B52-95DF9323D04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16CF7BC-7601-4B1F-BB12-7A9C43B40A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2BA9C6E-CE38-4020-A5A0-8CB24606D4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56487A-62FA-498B-9380-8AC59C1DC58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01838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>
            <a:extLst>
              <a:ext uri="{FF2B5EF4-FFF2-40B4-BE49-F238E27FC236}">
                <a16:creationId xmlns:a16="http://schemas.microsoft.com/office/drawing/2014/main" id="{3E992E35-5F67-4068-8BC3-68FFC926F3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0D98E9-1848-4A9F-8B52-95DF9323D04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97CE70DD-4E5B-498F-99CB-0324F15FB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E79D067C-19FF-4434-B7F9-AD78662EB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56487A-62FA-498B-9380-8AC59C1DC58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06202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6C3646E-14EC-4D67-B47B-487B4CF0F8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0D98E9-1848-4A9F-8B52-95DF9323D04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B15F5A9-3785-4DEA-8868-6A895D238A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6B378A3-F288-405F-B63A-B845B67895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56487A-62FA-498B-9380-8AC59C1DC58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84027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723D043-F905-4310-BF0F-3F0E4DFB9A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0D98E9-1848-4A9F-8B52-95DF9323D04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C33A5B1-BD5C-4B30-BC74-2D330CFA6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4F875D0-231F-43E9-976E-FC671C846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56487A-62FA-498B-9380-8AC59C1DC58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0986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5C45CA0-654E-49B8-8F13-E0742D9EDC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0D98E9-1848-4A9F-8B52-95DF9323D04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EAAE011-FBDC-41FC-AB11-E16211507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7C8E082-8007-4CCF-B1AF-8F47978E3C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56487A-62FA-498B-9380-8AC59C1DC58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0860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62C84-252B-49A7-95E1-260C4D5FB66F}" type="datetimeFigureOut">
              <a:rPr lang="en-US" smtClean="0"/>
              <a:t>1/22/2025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BAC79-84F6-444C-B5A8-0A93AEF1A8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964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E5051C6-DDFC-416F-BFFF-14B1B4B8DC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0D98E9-1848-4A9F-8B52-95DF9323D04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D9D1117-6ED4-4B19-BDE6-AA78316303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5F30FFE-AEED-474F-866C-988246156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56487A-62FA-498B-9380-8AC59C1DC58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14173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2FCD36B-CC09-4C77-B18D-F2C532B43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0D98E9-1848-4A9F-8B52-95DF9323D04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E357A1D-4C93-4D5D-8CA6-7AC70081AB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CD0515F-DEC4-479C-ACB1-CB470AB7BB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56487A-62FA-498B-9380-8AC59C1DC58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07041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6F7D0F5-4A87-4D3F-B2B3-70D64D9DE5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0D98E9-1848-4A9F-8B52-95DF9323D04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03AA162-24BD-4D28-997A-3E2D92A06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8BF0743-83DC-4558-842C-09832441EE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56487A-62FA-498B-9380-8AC59C1DC58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08960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52E9E1-D97D-4C90-BB96-FA1ED58B786F}" type="datetime1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1/22/2025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1EE9E8-4134-49B0-9AA7-3089E652162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1901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62C84-252B-49A7-95E1-260C4D5FB66F}" type="datetimeFigureOut">
              <a:rPr lang="en-US" smtClean="0"/>
              <a:t>1/22/2025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BAC79-84F6-444C-B5A8-0A93AEF1A8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495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62C84-252B-49A7-95E1-260C4D5FB66F}" type="datetimeFigureOut">
              <a:rPr lang="en-US" smtClean="0"/>
              <a:t>1/22/2025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BAC79-84F6-444C-B5A8-0A93AEF1A8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151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62C84-252B-49A7-95E1-260C4D5FB66F}" type="datetimeFigureOut">
              <a:rPr lang="en-US" smtClean="0"/>
              <a:t>1/22/2025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BAC79-84F6-444C-B5A8-0A93AEF1A8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47675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62C84-252B-49A7-95E1-260C4D5FB66F}" type="datetimeFigureOut">
              <a:rPr lang="en-US" smtClean="0"/>
              <a:t>1/22/2025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BAC79-84F6-444C-B5A8-0A93AEF1A8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292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62C84-252B-49A7-95E1-260C4D5FB66F}" type="datetimeFigureOut">
              <a:rPr lang="en-US" smtClean="0"/>
              <a:t>1/22/2025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BAC79-84F6-444C-B5A8-0A93AEF1A8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650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62C84-252B-49A7-95E1-260C4D5FB66F}" type="datetimeFigureOut">
              <a:rPr lang="en-US" smtClean="0"/>
              <a:t>1/22/2025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BAC79-84F6-444C-B5A8-0A93AEF1A8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614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62C84-252B-49A7-95E1-260C4D5FB66F}" type="datetimeFigureOut">
              <a:rPr lang="en-US" smtClean="0"/>
              <a:t>1/22/2025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BAC79-84F6-444C-B5A8-0A93AEF1A8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32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662C84-252B-49A7-95E1-260C4D5FB66F}" type="datetimeFigureOut">
              <a:rPr lang="en-US" smtClean="0"/>
              <a:t>1/22/2025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3BAC79-84F6-444C-B5A8-0A93AEF1A8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63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F0DDE88-2EF0-4895-BB3A-1868E99CA8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0D98E9-1848-4A9F-8B52-95DF9323D04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BC3F5F-E39D-44C2-BA0D-E609D6EE03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D8EA6C6-F10F-4936-AD62-979C27FE21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56487A-62FA-498B-9380-8AC59C1DC58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9503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image" Target="../media/image4.png"/><Relationship Id="rId39" Type="http://schemas.openxmlformats.org/officeDocument/2006/relationships/image" Target="../media/image17.png"/><Relationship Id="rId21" Type="http://schemas.openxmlformats.org/officeDocument/2006/relationships/slideLayout" Target="../slideLayouts/slideLayout7.xml"/><Relationship Id="rId34" Type="http://schemas.openxmlformats.org/officeDocument/2006/relationships/image" Target="../media/image12.png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image" Target="../media/image3.png"/><Relationship Id="rId33" Type="http://schemas.openxmlformats.org/officeDocument/2006/relationships/image" Target="../media/image11.png"/><Relationship Id="rId38" Type="http://schemas.openxmlformats.org/officeDocument/2006/relationships/image" Target="../media/image16.gif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29" Type="http://schemas.openxmlformats.org/officeDocument/2006/relationships/image" Target="../media/image7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microsoft.com/office/2007/relationships/hdphoto" Target="../media/hdphoto1.wdp"/><Relationship Id="rId32" Type="http://schemas.openxmlformats.org/officeDocument/2006/relationships/image" Target="../media/image10.png"/><Relationship Id="rId37" Type="http://schemas.openxmlformats.org/officeDocument/2006/relationships/image" Target="../media/image15.png"/><Relationship Id="rId40" Type="http://schemas.microsoft.com/office/2007/relationships/hdphoto" Target="../media/hdphoto2.wdp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image" Target="../media/image2.png"/><Relationship Id="rId28" Type="http://schemas.openxmlformats.org/officeDocument/2006/relationships/image" Target="../media/image6.png"/><Relationship Id="rId36" Type="http://schemas.openxmlformats.org/officeDocument/2006/relationships/image" Target="../media/image14.png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31" Type="http://schemas.openxmlformats.org/officeDocument/2006/relationships/image" Target="../media/image9.pn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notesSlide" Target="../notesSlides/notesSlide1.xml"/><Relationship Id="rId27" Type="http://schemas.openxmlformats.org/officeDocument/2006/relationships/image" Target="../media/image5.png"/><Relationship Id="rId30" Type="http://schemas.openxmlformats.org/officeDocument/2006/relationships/image" Target="../media/image8.png"/><Relationship Id="rId35" Type="http://schemas.openxmlformats.org/officeDocument/2006/relationships/image" Target="../media/image13.png"/><Relationship Id="rId8" Type="http://schemas.openxmlformats.org/officeDocument/2006/relationships/tags" Target="../tags/tag8.xml"/><Relationship Id="rId3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tiff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23.tiff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2.tiff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25.tif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vi.wikipedia.org/wiki/S%C3%B4ng_Lu%E1%BB%99c" TargetMode="External"/><Relationship Id="rId3" Type="http://schemas.openxmlformats.org/officeDocument/2006/relationships/hyperlink" Target="https://vi.wikipedia.org/wiki/S%C3%B4ng_C%E1%BA%A5m" TargetMode="External"/><Relationship Id="rId7" Type="http://schemas.openxmlformats.org/officeDocument/2006/relationships/hyperlink" Target="https://vi.wikipedia.org/wiki/S%C3%B4ng_L%E1%BA%A1ch_Tray" TargetMode="External"/><Relationship Id="rId12" Type="http://schemas.openxmlformats.org/officeDocument/2006/relationships/hyperlink" Target="https://vi.wikipedia.org/wiki/S%C3%B4ng_V%C4%83n_%C3%9Ac" TargetMode="External"/><Relationship Id="rId2" Type="http://schemas.openxmlformats.org/officeDocument/2006/relationships/hyperlink" Target="https://vi.wikipedia.org/wiki/S%C3%B4ng_B%E1%BA%A1ch_%C4%90%E1%BA%B1n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vi.wikipedia.org/wiki/S%C3%B4ng_Kinh_M%C3%B4n" TargetMode="External"/><Relationship Id="rId11" Type="http://schemas.openxmlformats.org/officeDocument/2006/relationships/hyperlink" Target="https://vi.wikipedia.org/wiki/S%C3%B4ng_Th%C3%A1i_B%C3%ACnh" TargetMode="External"/><Relationship Id="rId5" Type="http://schemas.openxmlformats.org/officeDocument/2006/relationships/hyperlink" Target="https://vi.wikipedia.org/wiki/S%C3%B4ng_H%C3%B3a" TargetMode="External"/><Relationship Id="rId10" Type="http://schemas.openxmlformats.org/officeDocument/2006/relationships/hyperlink" Target="https://vi.wikipedia.org/wiki/S%C3%B4ng_Tam_B%E1%BA%A1c" TargetMode="External"/><Relationship Id="rId4" Type="http://schemas.openxmlformats.org/officeDocument/2006/relationships/hyperlink" Target="https://vi.wikipedia.org/wiki/S%C3%B4ng_%C4%90%C3%A1_B%E1%BA%A1c" TargetMode="External"/><Relationship Id="rId9" Type="http://schemas.openxmlformats.org/officeDocument/2006/relationships/hyperlink" Target="https://vi.wikipedia.org/wiki/S%C3%B4ng_M%C3%ADa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A_图片 2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3" cstate="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103" y="-38499"/>
            <a:ext cx="12208104" cy="68915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8" name="PA_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104" y="489195"/>
            <a:ext cx="12162893" cy="6137776"/>
          </a:xfrm>
          <a:prstGeom prst="rect">
            <a:avLst/>
          </a:prstGeom>
        </p:spPr>
      </p:pic>
      <p:pic>
        <p:nvPicPr>
          <p:cNvPr id="10" name="PA_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3" y="-47631"/>
            <a:ext cx="11430023" cy="3310135"/>
          </a:xfrm>
          <a:prstGeom prst="rect">
            <a:avLst/>
          </a:prstGeom>
        </p:spPr>
      </p:pic>
      <p:pic>
        <p:nvPicPr>
          <p:cNvPr id="15" name="PA_图片 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9772" y="1593105"/>
            <a:ext cx="11430023" cy="2944374"/>
          </a:xfrm>
          <a:prstGeom prst="rect">
            <a:avLst/>
          </a:prstGeom>
        </p:spPr>
      </p:pic>
      <p:pic>
        <p:nvPicPr>
          <p:cNvPr id="25" name="PA_图片 2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4149" y="2221794"/>
            <a:ext cx="1767971" cy="3467371"/>
          </a:xfrm>
          <a:prstGeom prst="rect">
            <a:avLst/>
          </a:prstGeom>
        </p:spPr>
      </p:pic>
      <p:pic>
        <p:nvPicPr>
          <p:cNvPr id="26" name="PA_图片 2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8263" y="2755976"/>
            <a:ext cx="1265850" cy="1209839"/>
          </a:xfrm>
          <a:prstGeom prst="rect">
            <a:avLst/>
          </a:prstGeom>
        </p:spPr>
      </p:pic>
      <p:pic>
        <p:nvPicPr>
          <p:cNvPr id="27" name="PA_图片 2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8366" y="4396592"/>
            <a:ext cx="1919601" cy="3207656"/>
          </a:xfrm>
          <a:prstGeom prst="rect">
            <a:avLst/>
          </a:prstGeom>
        </p:spPr>
      </p:pic>
      <p:pic>
        <p:nvPicPr>
          <p:cNvPr id="29" name="PA_图片 28"/>
          <p:cNvPicPr>
            <a:picLocks noChangeAspect="1"/>
          </p:cNvPicPr>
          <p:nvPr>
            <p:custDataLst>
              <p:tags r:id="rId8"/>
            </p:custDataLst>
          </p:nvPr>
        </p:nvPicPr>
        <p:blipFill rotWithShape="1"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97"/>
          <a:stretch/>
        </p:blipFill>
        <p:spPr>
          <a:xfrm>
            <a:off x="-1379" y="2159668"/>
            <a:ext cx="2699029" cy="4115371"/>
          </a:xfrm>
          <a:prstGeom prst="rect">
            <a:avLst/>
          </a:prstGeom>
        </p:spPr>
      </p:pic>
      <p:pic>
        <p:nvPicPr>
          <p:cNvPr id="30" name="PA_图片 2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8" y="5002893"/>
            <a:ext cx="12192000" cy="1902641"/>
          </a:xfrm>
          <a:prstGeom prst="rect">
            <a:avLst/>
          </a:prstGeom>
        </p:spPr>
      </p:pic>
      <p:pic>
        <p:nvPicPr>
          <p:cNvPr id="6" name="PA_图片 5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87"/>
          <a:stretch/>
        </p:blipFill>
        <p:spPr>
          <a:xfrm>
            <a:off x="7546630" y="-37344"/>
            <a:ext cx="4608210" cy="6858000"/>
          </a:xfrm>
          <a:prstGeom prst="rect">
            <a:avLst/>
          </a:prstGeom>
        </p:spPr>
      </p:pic>
      <p:pic>
        <p:nvPicPr>
          <p:cNvPr id="16" name="PA_图片 15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618" y="4845440"/>
            <a:ext cx="12192000" cy="1998312"/>
          </a:xfrm>
          <a:prstGeom prst="rect">
            <a:avLst/>
          </a:prstGeom>
        </p:spPr>
      </p:pic>
      <p:pic>
        <p:nvPicPr>
          <p:cNvPr id="5" name="PA_图片 4"/>
          <p:cNvPicPr>
            <a:picLocks noChangeAspect="1"/>
          </p:cNvPicPr>
          <p:nvPr>
            <p:custDataLst>
              <p:tags r:id="rId12"/>
            </p:custDataLst>
          </p:nvPr>
        </p:nvPicPr>
        <p:blipFill rotWithShape="1"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27" b="37127"/>
          <a:stretch/>
        </p:blipFill>
        <p:spPr>
          <a:xfrm>
            <a:off x="0" y="5173536"/>
            <a:ext cx="5515240" cy="1759550"/>
          </a:xfrm>
          <a:prstGeom prst="rect">
            <a:avLst/>
          </a:prstGeom>
        </p:spPr>
      </p:pic>
      <p:pic>
        <p:nvPicPr>
          <p:cNvPr id="31" name="PA_图片 30"/>
          <p:cNvPicPr>
            <a:picLocks noChangeAspect="1"/>
          </p:cNvPicPr>
          <p:nvPr>
            <p:custDataLst>
              <p:tags r:id="rId13"/>
            </p:custDataLst>
          </p:nvPr>
        </p:nvPicPr>
        <p:blipFill rotWithShape="1"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297"/>
          <a:stretch/>
        </p:blipFill>
        <p:spPr>
          <a:xfrm>
            <a:off x="3316061" y="5460011"/>
            <a:ext cx="5055017" cy="1455139"/>
          </a:xfrm>
          <a:prstGeom prst="rect">
            <a:avLst/>
          </a:prstGeom>
        </p:spPr>
      </p:pic>
      <p:pic>
        <p:nvPicPr>
          <p:cNvPr id="7" name="PA_图片 6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986" y="4348131"/>
            <a:ext cx="4011008" cy="2612759"/>
          </a:xfrm>
          <a:prstGeom prst="rect">
            <a:avLst/>
          </a:prstGeom>
        </p:spPr>
      </p:pic>
      <p:pic>
        <p:nvPicPr>
          <p:cNvPr id="32" name="PA_图片 31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06113" y="4382786"/>
            <a:ext cx="4011008" cy="2612759"/>
          </a:xfrm>
          <a:prstGeom prst="rect">
            <a:avLst/>
          </a:prstGeom>
        </p:spPr>
      </p:pic>
      <p:sp>
        <p:nvSpPr>
          <p:cNvPr id="33" name="PA_文本框 32"/>
          <p:cNvSpPr txBox="1"/>
          <p:nvPr>
            <p:custDataLst>
              <p:tags r:id="rId16"/>
            </p:custDataLst>
          </p:nvPr>
        </p:nvSpPr>
        <p:spPr>
          <a:xfrm>
            <a:off x="2424418" y="1702863"/>
            <a:ext cx="6838302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>
                <a:glow rad="254000">
                  <a:prstClr val="white">
                    <a:alpha val="91000"/>
                  </a:prstClr>
                </a:glow>
              </a:effectLst>
              <a:uLnTx/>
              <a:uFillTx/>
              <a:latin typeface="Times New Roman" panose="02020603050405020304" pitchFamily="18" charset="0"/>
              <a:ea typeface="方正粗倩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4" name="PA_文本框 33"/>
          <p:cNvSpPr txBox="1"/>
          <p:nvPr>
            <p:custDataLst>
              <p:tags r:id="rId17"/>
            </p:custDataLst>
          </p:nvPr>
        </p:nvSpPr>
        <p:spPr>
          <a:xfrm>
            <a:off x="888842" y="1075729"/>
            <a:ext cx="971106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Chào</a:t>
            </a:r>
            <a:r>
              <a:rPr kumimoji="0" lang="en-US" altLang="zh-CN" sz="4000" b="1" i="0" u="none" strike="noStrike" kern="1200" cap="none" spc="0" normalizeH="0" baseline="0" noProof="0" dirty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kumimoji="0" lang="en-US" altLang="zh-CN" sz="4000" b="1" i="0" u="none" strike="noStrike" kern="1200" cap="none" spc="0" normalizeH="0" baseline="0" noProof="0" dirty="0" err="1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mừng</a:t>
            </a:r>
            <a:r>
              <a:rPr kumimoji="0" lang="en-US" altLang="zh-CN" sz="4000" b="1" i="0" u="none" strike="noStrike" kern="1200" cap="none" spc="0" normalizeH="0" baseline="0" noProof="0" dirty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kumimoji="0" lang="en-US" altLang="zh-CN" sz="4000" b="1" i="0" u="none" strike="noStrike" kern="1200" cap="none" spc="0" normalizeH="0" baseline="0" noProof="0" dirty="0" err="1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các</a:t>
            </a:r>
            <a:r>
              <a:rPr kumimoji="0" lang="en-US" altLang="zh-CN" sz="4000" b="1" i="0" u="none" strike="noStrike" kern="1200" cap="none" spc="0" normalizeH="0" baseline="0" noProof="0" dirty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kumimoji="0" lang="en-US" altLang="zh-CN" sz="4000" b="1" i="0" u="none" strike="noStrike" kern="1200" cap="none" spc="0" normalizeH="0" baseline="0" noProof="0" dirty="0" err="1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thầy</a:t>
            </a:r>
            <a:r>
              <a:rPr kumimoji="0" lang="en-US" altLang="zh-CN" sz="4000" b="1" i="0" u="none" strike="noStrike" kern="1200" cap="none" spc="0" normalizeH="0" baseline="0" noProof="0" dirty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kumimoji="0" lang="en-US" altLang="zh-CN" sz="4000" b="1" i="0" u="none" strike="noStrike" kern="1200" cap="none" spc="0" normalizeH="0" baseline="0" noProof="0" dirty="0" err="1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cô</a:t>
            </a:r>
            <a:r>
              <a:rPr kumimoji="0" lang="en-US" altLang="zh-CN" sz="4000" b="1" i="0" u="none" strike="noStrike" kern="1200" cap="none" spc="0" normalizeH="0" baseline="0" noProof="0" dirty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kumimoji="0" lang="en-US" altLang="zh-CN" sz="4000" b="1" i="0" u="none" strike="noStrike" kern="1200" cap="none" spc="0" normalizeH="0" baseline="0" noProof="0" dirty="0" err="1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giáo</a:t>
            </a:r>
            <a:r>
              <a:rPr kumimoji="0" lang="en-US" altLang="zh-CN" sz="4000" b="1" i="0" u="none" strike="noStrike" kern="1200" cap="none" spc="0" normalizeH="0" baseline="0" noProof="0" dirty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kumimoji="0" lang="en-US" altLang="zh-CN" sz="4000" b="1" i="0" u="none" strike="noStrike" kern="1200" cap="none" spc="0" normalizeH="0" baseline="0" noProof="0" dirty="0" err="1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và</a:t>
            </a:r>
            <a:r>
              <a:rPr kumimoji="0" lang="en-US" altLang="zh-CN" sz="4000" b="1" i="0" u="none" strike="noStrike" kern="1200" cap="none" spc="0" normalizeH="0" baseline="0" noProof="0" dirty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endParaRPr kumimoji="0" lang="en-US" altLang="zh-CN" sz="4000" b="1" i="0" u="none" strike="noStrike" kern="1200" cap="none" spc="0" normalizeH="0" baseline="0" noProof="0" dirty="0" smtClean="0">
              <a:ln w="19050">
                <a:solidFill>
                  <a:srgbClr val="1F497D">
                    <a:tint val="1000"/>
                  </a:srgb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Times New Roman" pitchFamily="18" charset="0"/>
              <a:ea typeface="方正粗圆_GBK" panose="03000509000000000000" pitchFamily="65" charset="-122"/>
              <a:cs typeface="Times New Roman" pitchFamily="18" charset="0"/>
            </a:endParaRP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 err="1" smtClean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các</a:t>
            </a:r>
            <a:r>
              <a:rPr kumimoji="0" lang="en-US" altLang="zh-CN" sz="4000" b="1" i="0" u="none" strike="noStrike" kern="1200" cap="none" spc="0" normalizeH="0" baseline="0" noProof="0" dirty="0" smtClean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kumimoji="0" lang="en-US" altLang="zh-CN" sz="4000" b="1" i="0" u="none" strike="noStrike" kern="1200" cap="none" spc="0" normalizeH="0" baseline="0" noProof="0" dirty="0" err="1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em</a:t>
            </a:r>
            <a:r>
              <a:rPr kumimoji="0" lang="en-US" altLang="zh-CN" sz="4000" b="1" i="0" u="none" strike="noStrike" kern="1200" cap="none" spc="0" normalizeH="0" baseline="0" noProof="0" dirty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kumimoji="0" lang="en-US" altLang="zh-CN" sz="4000" b="1" i="0" u="none" strike="noStrike" kern="1200" cap="none" spc="0" normalizeH="0" baseline="0" noProof="0" dirty="0" err="1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học</a:t>
            </a:r>
            <a:r>
              <a:rPr kumimoji="0" lang="en-US" altLang="zh-CN" sz="4000" b="1" i="0" u="none" strike="noStrike" kern="1200" cap="none" spc="0" normalizeH="0" baseline="0" noProof="0" dirty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kumimoji="0" lang="en-US" altLang="zh-CN" sz="4000" b="1" i="0" u="none" strike="noStrike" kern="1200" cap="none" spc="0" normalizeH="0" baseline="0" noProof="0" dirty="0" err="1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sinh</a:t>
            </a:r>
            <a:r>
              <a:rPr kumimoji="0" lang="en-US" altLang="zh-CN" sz="4000" b="1" i="0" u="none" strike="noStrike" kern="1200" cap="none" spc="0" normalizeH="0" baseline="0" noProof="0" dirty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kumimoji="0" lang="en-US" altLang="zh-CN" sz="4000" b="1" i="0" u="none" strike="noStrike" kern="1200" cap="none" spc="0" normalizeH="0" baseline="0" noProof="0" dirty="0" err="1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đến</a:t>
            </a:r>
            <a:r>
              <a:rPr kumimoji="0" lang="en-US" altLang="zh-CN" sz="4000" b="1" i="0" u="none" strike="noStrike" kern="1200" cap="none" spc="0" normalizeH="0" baseline="0" noProof="0" dirty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kumimoji="0" lang="en-US" altLang="zh-CN" sz="4000" b="1" i="0" u="none" strike="noStrike" kern="1200" cap="none" spc="0" normalizeH="0" baseline="0" noProof="0" dirty="0" err="1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với</a:t>
            </a:r>
            <a:r>
              <a:rPr kumimoji="0" lang="en-US" altLang="zh-CN" sz="4000" b="1" i="0" u="none" strike="noStrike" kern="1200" cap="none" spc="0" normalizeH="0" baseline="0" noProof="0" dirty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kumimoji="0" lang="en-US" altLang="zh-CN" sz="4000" b="1" i="0" u="none" strike="noStrike" kern="1200" cap="none" spc="0" normalizeH="0" baseline="0" noProof="0" dirty="0" err="1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tiết</a:t>
            </a:r>
            <a:r>
              <a:rPr kumimoji="0" lang="en-US" altLang="zh-CN" sz="4000" b="1" i="0" u="none" strike="noStrike" kern="1200" cap="none" spc="0" normalizeH="0" baseline="0" noProof="0" dirty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kumimoji="0" lang="en-US" altLang="zh-CN" sz="4000" b="1" i="0" u="none" strike="noStrike" kern="1200" cap="none" spc="0" normalizeH="0" baseline="0" noProof="0" dirty="0" err="1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học</a:t>
            </a:r>
            <a:r>
              <a:rPr kumimoji="0" lang="en-US" altLang="zh-CN" sz="4000" b="1" i="0" u="none" strike="noStrike" kern="1200" cap="none" spc="0" normalizeH="0" baseline="0" noProof="0" dirty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endParaRPr kumimoji="0" lang="en-US" altLang="zh-CN" sz="4000" b="1" i="0" u="none" strike="noStrike" kern="1200" cap="none" spc="0" normalizeH="0" baseline="0" noProof="0" dirty="0" smtClean="0">
              <a:ln w="19050">
                <a:solidFill>
                  <a:srgbClr val="1F497D">
                    <a:tint val="1000"/>
                  </a:srgb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Times New Roman" pitchFamily="18" charset="0"/>
              <a:ea typeface="方正粗圆_GBK" panose="03000509000000000000" pitchFamily="65" charset="-122"/>
              <a:cs typeface="Times New Roman" pitchFamily="18" charset="0"/>
            </a:endParaRP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 err="1" smtClean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Gíao</a:t>
            </a:r>
            <a:r>
              <a:rPr kumimoji="0" lang="en-US" altLang="zh-CN" sz="4000" b="1" i="0" u="none" strike="noStrike" kern="1200" cap="none" spc="0" normalizeH="0" noProof="0" dirty="0" smtClean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kumimoji="0" lang="en-US" altLang="zh-CN" sz="4000" b="1" i="0" u="none" strike="noStrike" kern="1200" cap="none" spc="0" normalizeH="0" noProof="0" dirty="0" err="1" smtClean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dục</a:t>
            </a:r>
            <a:r>
              <a:rPr kumimoji="0" lang="en-US" altLang="zh-CN" sz="4000" b="1" i="0" u="none" strike="noStrike" kern="1200" cap="none" spc="0" normalizeH="0" noProof="0" dirty="0" smtClean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kumimoji="0" lang="en-US" altLang="zh-CN" sz="4000" b="1" i="0" u="none" strike="noStrike" kern="1200" cap="none" spc="0" normalizeH="0" noProof="0" dirty="0" err="1" smtClean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địa</a:t>
            </a:r>
            <a:r>
              <a:rPr kumimoji="0" lang="en-US" altLang="zh-CN" sz="4000" b="1" i="0" u="none" strike="noStrike" kern="1200" cap="none" spc="0" normalizeH="0" noProof="0" dirty="0" smtClean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kumimoji="0" lang="en-US" altLang="zh-CN" sz="4000" b="1" i="0" u="none" strike="noStrike" kern="1200" cap="none" spc="0" normalizeH="0" noProof="0" dirty="0" err="1" smtClean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phương</a:t>
            </a:r>
            <a:r>
              <a:rPr kumimoji="0" lang="en-US" altLang="zh-CN" sz="4000" b="1" i="0" u="none" strike="noStrike" kern="1200" cap="none" spc="0" normalizeH="0" noProof="0" dirty="0" smtClean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kumimoji="0" lang="en-US" altLang="zh-CN" sz="4000" b="1" i="0" u="none" strike="noStrike" kern="1200" cap="none" spc="0" normalizeH="0" noProof="0" dirty="0" err="1" smtClean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Hải</a:t>
            </a:r>
            <a:r>
              <a:rPr kumimoji="0" lang="en-US" altLang="zh-CN" sz="4000" b="1" i="0" u="none" strike="noStrike" kern="1200" cap="none" spc="0" normalizeH="0" noProof="0" dirty="0" smtClean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kumimoji="0" lang="en-US" altLang="zh-CN" sz="4000" b="1" i="0" u="none" strike="noStrike" kern="1200" cap="none" spc="0" normalizeH="0" noProof="0" dirty="0" err="1" smtClean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Phòng</a:t>
            </a:r>
            <a:r>
              <a:rPr kumimoji="0" lang="en-US" altLang="zh-CN" sz="4000" b="1" i="0" u="none" strike="noStrike" kern="1200" cap="none" spc="0" normalizeH="0" noProof="0" dirty="0" smtClean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6</a:t>
            </a:r>
            <a:endParaRPr kumimoji="0" lang="zh-CN" altLang="en-US" sz="4000" b="1" i="0" u="none" strike="noStrike" kern="1200" cap="none" spc="0" normalizeH="0" baseline="0" noProof="0" dirty="0">
              <a:ln w="19050">
                <a:solidFill>
                  <a:srgbClr val="1F497D">
                    <a:tint val="1000"/>
                  </a:srgb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Times New Roman" pitchFamily="18" charset="0"/>
              <a:ea typeface="方正粗圆_GBK" panose="03000509000000000000" pitchFamily="65" charset="-122"/>
              <a:cs typeface="Times New Roman" pitchFamily="18" charset="0"/>
            </a:endParaRPr>
          </a:p>
        </p:txBody>
      </p:sp>
      <p:pic>
        <p:nvPicPr>
          <p:cNvPr id="35" name="PA_图片 34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76435" flipH="1">
            <a:off x="1757663" y="810682"/>
            <a:ext cx="717325" cy="655466"/>
          </a:xfrm>
          <a:prstGeom prst="rect">
            <a:avLst/>
          </a:prstGeom>
        </p:spPr>
      </p:pic>
      <p:pic>
        <p:nvPicPr>
          <p:cNvPr id="36" name="PA_图片 35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39" cstate="print">
            <a:extLst>
              <a:ext uri="{BEBA8EAE-BF5A-486C-A8C5-ECC9F3942E4B}">
                <a14:imgProps xmlns:a14="http://schemas.microsoft.com/office/drawing/2010/main">
                  <a14:imgLayer r:embed="rId40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5" y="-10488"/>
            <a:ext cx="3222457" cy="1501993"/>
          </a:xfrm>
          <a:prstGeom prst="rect">
            <a:avLst/>
          </a:prstGeom>
        </p:spPr>
      </p:pic>
      <p:sp>
        <p:nvSpPr>
          <p:cNvPr id="22" name="PA_文本框 33"/>
          <p:cNvSpPr txBox="1"/>
          <p:nvPr>
            <p:custDataLst>
              <p:tags r:id="rId20"/>
            </p:custDataLst>
          </p:nvPr>
        </p:nvSpPr>
        <p:spPr>
          <a:xfrm>
            <a:off x="3248006" y="4123785"/>
            <a:ext cx="6406882" cy="8237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GIÁO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VIÊN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  <a:r>
              <a:rPr kumimoji="0" lang="en-US" altLang="zh-CN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Đặng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Phương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Thảo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1104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6543782"/>
              </p:ext>
            </p:extLst>
          </p:nvPr>
        </p:nvGraphicFramePr>
        <p:xfrm>
          <a:off x="191589" y="87086"/>
          <a:ext cx="11852366" cy="72457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852366">
                  <a:extLst>
                    <a:ext uri="{9D8B030D-6E8A-4147-A177-3AD203B41FA5}">
                      <a16:colId xmlns:a16="http://schemas.microsoft.com/office/drawing/2014/main" val="1187124735"/>
                    </a:ext>
                  </a:extLst>
                </a:gridCol>
              </a:tblGrid>
              <a:tr h="724578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ĐÁP</a:t>
                      </a:r>
                      <a:r>
                        <a:rPr lang="en-US" sz="2400" b="1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baseline="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ÁN</a:t>
                      </a:r>
                      <a:r>
                        <a:rPr lang="en-US" sz="2400" b="1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PHIẾU</a:t>
                      </a:r>
                      <a:r>
                        <a:rPr lang="en-US" sz="24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HỌC TẬP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ĐẶC ĐIỂM SÔNG NGÒI HẢI PHÒNG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en-US" sz="2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Sông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Đặc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chung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Hệ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thống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sông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ngòi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dày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đặc</a:t>
                      </a:r>
                      <a:endParaRPr lang="en-US" sz="24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Tổng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chiều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dài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Hơn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300 km.</a:t>
                      </a:r>
                      <a:endParaRPr lang="en-US" sz="2400" b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Tên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con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sông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Sông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Thái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Bình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sông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Úc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sông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Lạch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Tray,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sông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Bạch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Đằng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sông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Hóa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,…..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hạ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lưu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hệ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thống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sông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Sông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Thái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Bình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cửa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sông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vi-VN" sz="2400" b="0" i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Cửa Thái Bình, cửa Văn Úc, cửa Lạch Tray, cửa Cấm, cửa Nam Triệu</a:t>
                      </a:r>
                      <a:endParaRPr lang="en-US" sz="2400" b="0" i="0" dirty="0">
                        <a:solidFill>
                          <a:schemeClr val="tx1"/>
                        </a:solidFill>
                        <a:effectLst/>
                        <a:latin typeface="+mj-lt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Vai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trò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Giá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trị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giao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thông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hải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sản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thuỷ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lợi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du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lịch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...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en-US" sz="2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Hồ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Đặc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chung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:………………………………………………………………….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Tên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hồ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lớn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:……………………………………………………………….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Vai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trò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:………………………………………………………………………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54066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805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Đôi bờ sông Cấ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741" y="135299"/>
            <a:ext cx="5986100" cy="41493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4100" name="Picture 4" descr="Không có mô tả ảnh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6740" y="2286317"/>
            <a:ext cx="5876925" cy="414931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09303" y="4284615"/>
            <a:ext cx="29434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Cấm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99715" y="1578431"/>
            <a:ext cx="29434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Úc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8173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191589" y="87086"/>
          <a:ext cx="11852366" cy="72457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852366">
                  <a:extLst>
                    <a:ext uri="{9D8B030D-6E8A-4147-A177-3AD203B41FA5}">
                      <a16:colId xmlns:a16="http://schemas.microsoft.com/office/drawing/2014/main" val="1187124735"/>
                    </a:ext>
                  </a:extLst>
                </a:gridCol>
              </a:tblGrid>
              <a:tr h="724578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ĐÁP</a:t>
                      </a:r>
                      <a:r>
                        <a:rPr lang="en-US" sz="2400" b="1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baseline="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ÁN</a:t>
                      </a:r>
                      <a:r>
                        <a:rPr lang="en-US" sz="2400" b="1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PHIẾU</a:t>
                      </a:r>
                      <a:r>
                        <a:rPr lang="en-US" sz="24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HỌC TẬP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ĐẶC ĐIỂM SÔNG NGÒI HẢI PHÒNG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en-US" sz="2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Sông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Đặc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chung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Hệ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thống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sông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ngòi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dày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đặc</a:t>
                      </a:r>
                      <a:endParaRPr lang="en-US" sz="24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Tổng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chiều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dài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Hơn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300 km.</a:t>
                      </a:r>
                      <a:endParaRPr lang="en-US" sz="2400" b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Tên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con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sông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Sông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Thái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Bình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sông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Úc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sông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Lạch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Tray,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sông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Bạch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Đằng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sông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Hóa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,…..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hạ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lưu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hệ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thống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song: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Sông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Thái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Bình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cửa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sông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vi-VN" sz="2400" b="0" i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Cửa Thái Bình, cửa Văn Úc, cửa Lạch Tray, cửa Cấm, cửa Nam Triệu</a:t>
                      </a:r>
                      <a:endParaRPr lang="en-US" sz="2400" b="0" i="0" dirty="0">
                        <a:solidFill>
                          <a:schemeClr val="tx1"/>
                        </a:solidFill>
                        <a:effectLst/>
                        <a:latin typeface="+mj-lt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Vai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trò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Giá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trị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giao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thông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hải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sản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thuỷ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lợi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du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lịch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...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en-US" sz="2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Hồ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Đặc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chung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:………………………………………………………………….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Tên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hồ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lớn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:……………………………………………………………….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Vai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trò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:………………………………………………………………………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54066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6927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5 địa điểm chụp ảnh đẹp miễn chê ở Hải Phò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661" y="0"/>
            <a:ext cx="9091749" cy="6809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00298" y="130627"/>
            <a:ext cx="29434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Biên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847908" y="130627"/>
            <a:ext cx="40669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Quần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Ngựa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2081349" y="740229"/>
            <a:ext cx="365760" cy="1027611"/>
          </a:xfrm>
          <a:prstGeom prst="straightConnector1">
            <a:avLst/>
          </a:prstGeom>
          <a:ln w="57150">
            <a:solidFill>
              <a:srgbClr val="FF33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9178834" y="657498"/>
            <a:ext cx="727166" cy="1345473"/>
          </a:xfrm>
          <a:prstGeom prst="straightConnector1">
            <a:avLst/>
          </a:prstGeom>
          <a:ln w="57150">
            <a:solidFill>
              <a:srgbClr val="FF33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1141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TP. Hải Phòng - Kênh truyền hình Đài Tiếng nói Việt Nam - VOVT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6" y="-1"/>
            <a:ext cx="12127864" cy="6699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873650" y="423235"/>
            <a:ext cx="29434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Bạc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508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u Lịch: Hồ Nước Xanh, Hang Động tuyệt đẹp tại An Sơn, Thủy Nguyên, Hải  Phò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617502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0511" y="4885921"/>
            <a:ext cx="64473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úi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Thủy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581422" y="372533"/>
            <a:ext cx="54189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Biên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Quần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gựa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Tam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Bạc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Sen,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,…….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Gía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du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lịch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mát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726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1744622"/>
              </p:ext>
            </p:extLst>
          </p:nvPr>
        </p:nvGraphicFramePr>
        <p:xfrm>
          <a:off x="191589" y="87086"/>
          <a:ext cx="11852366" cy="72457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852366">
                  <a:extLst>
                    <a:ext uri="{9D8B030D-6E8A-4147-A177-3AD203B41FA5}">
                      <a16:colId xmlns:a16="http://schemas.microsoft.com/office/drawing/2014/main" val="1187124735"/>
                    </a:ext>
                  </a:extLst>
                </a:gridCol>
              </a:tblGrid>
              <a:tr h="724578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ĐÁP</a:t>
                      </a:r>
                      <a:r>
                        <a:rPr lang="en-US" sz="2400" b="1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baseline="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ÁN</a:t>
                      </a:r>
                      <a:r>
                        <a:rPr lang="en-US" sz="2400" b="1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PHIẾU</a:t>
                      </a:r>
                      <a:r>
                        <a:rPr lang="en-US" sz="24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HỌC TẬP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ĐẶC ĐIỂM SÔNG NGÒI HẢI PHÒNG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en-US" sz="2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Sông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Đặc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chung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Hệ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thống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sông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ngòi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dày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đặc</a:t>
                      </a:r>
                      <a:endParaRPr lang="en-US" sz="24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Tổng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chiều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dài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Hơn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300 km.</a:t>
                      </a:r>
                      <a:endParaRPr lang="en-US" sz="2400" b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Tên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con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sông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Sông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Thái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Bình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sông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Úc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sông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Lạch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Tray,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sông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Bạch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Đằng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sông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Hóa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,…..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hạ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lưu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hệ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thống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sông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Sông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Thái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Bình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cửa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sông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vi-VN" sz="2400" b="0" i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Cửa Thái Bình, cửa Văn Úc, cửa Lạch Tray, cửa Cấm, cửa Nam Triệu</a:t>
                      </a:r>
                      <a:endParaRPr lang="en-US" sz="2400" b="0" i="0" dirty="0">
                        <a:solidFill>
                          <a:schemeClr val="tx1"/>
                        </a:solidFill>
                        <a:effectLst/>
                        <a:latin typeface="+mj-lt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Vai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trò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Giá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trị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giao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thông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hải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sản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thuỷ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lợi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du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lịch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...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en-US" sz="2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Hồ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Đặc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chung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Hệ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thống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ao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hồ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nằm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xen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kẽ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giữa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khu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dân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cư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đông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đúc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Tên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hồ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lớn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hồ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Tam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Bạc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hồ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An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Biên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hồ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Quần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Ngựa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hồ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Sen,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hồ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Núi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Xanh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,…….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Vai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trò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tạo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cảnh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quan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du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lịch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điều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hòa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khí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nuôi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trồng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thủy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sản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54066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418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59891650"/>
              </p:ext>
            </p:extLst>
          </p:nvPr>
        </p:nvGraphicFramePr>
        <p:xfrm>
          <a:off x="-846" y="2"/>
          <a:ext cx="12192847" cy="688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3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780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58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306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41021">
                <a:tc gridSpan="2">
                  <a:txBody>
                    <a:bodyPr/>
                    <a:lstStyle/>
                    <a:p>
                      <a:pPr algn="l"/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TIÊU CHÍ ĐÁNH GIÁ PHT </a:t>
                      </a:r>
                      <a:r>
                        <a:rPr lang="en-US" sz="2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 TỐI ĐA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 CHẤM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30669">
                <a:tc rowSpan="2">
                  <a:txBody>
                    <a:bodyPr/>
                    <a:lstStyle/>
                    <a:p>
                      <a:pPr algn="ctr"/>
                      <a:endParaRPr lang="en-US" sz="2000" dirty="0">
                        <a:highlight>
                          <a:srgbClr val="E3FDEA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2000" dirty="0">
                          <a:highlight>
                            <a:srgbClr val="E3FDEA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NỘI DUNG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en-US" sz="2000" b="1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Sông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Đặc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chung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Hệ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thống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sông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ngòi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dày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đặc</a:t>
                      </a:r>
                      <a:endParaRPr lang="en-US" sz="20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Tổng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chiều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dài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Hơn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300 km.</a:t>
                      </a:r>
                      <a:endParaRPr lang="en-US" sz="2000" b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Tên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con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sông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Sông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Thái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Bình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sông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Úc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sông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Lạch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Tray,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sông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Bạch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Đằng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sông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Hóa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,…..</a:t>
                      </a:r>
                      <a:endParaRPr lang="en-US" sz="2000" b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hạ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lưu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hệ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thống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sông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Sông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Thái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Bình</a:t>
                      </a:r>
                      <a:endParaRPr lang="en-US" sz="2000" b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cửa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sông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vi-VN" sz="2000" b="0" i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Cửa Thái Bình, cửa Văn Úc, cửa Lạch Tray, cửa Cấm, cửa Nam Triệu</a:t>
                      </a:r>
                      <a:endParaRPr lang="en-US" sz="2000" b="0" i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Vai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trò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Giá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trị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giao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thông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hải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sản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thuỷ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lợi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du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lịch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...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2562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en-US" sz="2000" b="1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Hồ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Đặc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chung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Hệ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thống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ao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hồ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nằm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xen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kẽ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giữa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khu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dân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cư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đông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đúc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000" b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Tên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hồ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lớn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hồ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Tam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Bạc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hồ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An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Biên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hồ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Quần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Ngựa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hồ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Sen,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hồ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Núi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Xanh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,…</a:t>
                      </a:r>
                      <a:endParaRPr lang="en-US" sz="2000" b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Vai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trò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0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tạo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cảnh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quan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du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lịch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điều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hòa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khí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nuôi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trồng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thủy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sản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4012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highlight>
                            <a:srgbClr val="E3FDEA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HÌNH THỨC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Tx/>
                        <a:buNone/>
                      </a:pPr>
                      <a:r>
                        <a:rPr lang="en-US" sz="2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Bài</a:t>
                      </a: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làm</a:t>
                      </a: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sạch đẹp, rõ ràng</a:t>
                      </a:r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en-US" sz="2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Trình</a:t>
                      </a: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bày</a:t>
                      </a: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thuyết</a:t>
                      </a: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phục,</a:t>
                      </a: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phong</a:t>
                      </a: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cách</a:t>
                      </a: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tự</a:t>
                      </a: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tin. </a:t>
                      </a:r>
                      <a:r>
                        <a:rPr lang="en-US" sz="2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82017">
                <a:tc gridSpan="2">
                  <a:txBody>
                    <a:bodyPr/>
                    <a:lstStyle/>
                    <a:p>
                      <a:pPr algn="l"/>
                      <a:r>
                        <a:rPr lang="en-US" sz="2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Tổng</a:t>
                      </a:r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10</a:t>
                      </a:r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9202039"/>
      </p:ext>
    </p:extLst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22513" y="487680"/>
            <a:ext cx="11295017" cy="4427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Hệ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thống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sông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hồ</a:t>
            </a:r>
            <a:endParaRPr lang="en-US" sz="3600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Hệ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thống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sông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ngòi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dày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đặc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chế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nước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theo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mùa</a:t>
            </a:r>
            <a:endParaRPr lang="en-US" sz="3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sông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chính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Bạch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</a:t>
            </a:r>
            <a:r>
              <a:rPr lang="en-US" sz="36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ằng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Cấm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Lạch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Tray,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Văn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Ú</a:t>
            </a:r>
            <a:r>
              <a:rPr lang="en-US" sz="36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Thái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Bình</a:t>
            </a:r>
            <a:endParaRPr lang="en-US" sz="3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ao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hồ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nhân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tạo</a:t>
            </a:r>
            <a:r>
              <a:rPr lang="en-US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36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hồ</a:t>
            </a:r>
            <a:r>
              <a:rPr lang="en-US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Tam </a:t>
            </a:r>
            <a:r>
              <a:rPr lang="en-US" sz="36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Bạc</a:t>
            </a:r>
            <a:r>
              <a:rPr lang="en-US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6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hồ</a:t>
            </a:r>
            <a:r>
              <a:rPr lang="en-US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An </a:t>
            </a:r>
            <a:r>
              <a:rPr lang="en-US" sz="36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Biên</a:t>
            </a:r>
            <a:endParaRPr lang="en-US" sz="3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trị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giao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thông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hải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thuỷ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lợi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du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lịch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...</a:t>
            </a:r>
            <a:endParaRPr lang="en-US" sz="3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8762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26720" y="487056"/>
            <a:ext cx="11582400" cy="514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THẢO </a:t>
            </a:r>
            <a:r>
              <a:rPr lang="en-US" sz="44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LUẬN</a:t>
            </a:r>
            <a:r>
              <a:rPr lang="en-US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NHÓM</a:t>
            </a:r>
            <a:r>
              <a:rPr lang="en-US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sz="44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ở </a:t>
            </a:r>
            <a:r>
              <a:rPr lang="en-US" sz="44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nhà</a:t>
            </a:r>
            <a:r>
              <a:rPr lang="en-US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endParaRPr lang="en-US" sz="4400" dirty="0" smtClean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4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Nhiệm</a:t>
            </a:r>
            <a:r>
              <a:rPr lang="en-US" sz="4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vụ</a:t>
            </a:r>
            <a:r>
              <a:rPr lang="en-US" sz="4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4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endParaRPr lang="en-US" sz="4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71500" indent="-571500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en-US" sz="4400" i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Vẽ</a:t>
            </a:r>
            <a:r>
              <a:rPr lang="en-US" sz="44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sơ</a:t>
            </a:r>
            <a:r>
              <a:rPr lang="en-US" sz="4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đồ</a:t>
            </a:r>
            <a:r>
              <a:rPr lang="en-US" sz="4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</a:t>
            </a:r>
            <a:r>
              <a:rPr lang="en-US" sz="4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duy</a:t>
            </a:r>
            <a:r>
              <a:rPr lang="en-US" sz="4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khái</a:t>
            </a:r>
            <a:r>
              <a:rPr lang="en-US" sz="4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quát</a:t>
            </a:r>
            <a:r>
              <a:rPr lang="en-US" sz="4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4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lang="en-US" sz="4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khóa</a:t>
            </a:r>
            <a:r>
              <a:rPr lang="en-US" sz="4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44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4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loại</a:t>
            </a:r>
            <a:r>
              <a:rPr lang="en-US" sz="4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đất</a:t>
            </a:r>
            <a:r>
              <a:rPr lang="en-US" sz="4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chính</a:t>
            </a:r>
            <a:r>
              <a:rPr lang="en-US" sz="4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ở HP. </a:t>
            </a:r>
            <a:endParaRPr lang="en-US" sz="4400" i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71500" indent="-571500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en-US" sz="4400" i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Vẽ</a:t>
            </a:r>
            <a:r>
              <a:rPr lang="en-US" sz="44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4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4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minh </a:t>
            </a:r>
            <a:r>
              <a:rPr lang="en-US" sz="44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họa</a:t>
            </a:r>
            <a:r>
              <a:rPr lang="en-US" sz="4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4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vai</a:t>
            </a:r>
            <a:r>
              <a:rPr lang="en-US" sz="4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trò</a:t>
            </a:r>
            <a:r>
              <a:rPr lang="en-US" sz="4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4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đất</a:t>
            </a:r>
            <a:r>
              <a:rPr lang="en-US" sz="4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đó</a:t>
            </a:r>
            <a:r>
              <a:rPr lang="en-US" sz="4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44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lang="en-US" sz="4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bày</a:t>
            </a:r>
            <a:r>
              <a:rPr lang="en-US" sz="4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4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giải</a:t>
            </a:r>
            <a:r>
              <a:rPr lang="en-US" sz="4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thích</a:t>
            </a:r>
            <a:r>
              <a:rPr lang="en-US" sz="4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ý </a:t>
            </a:r>
            <a:r>
              <a:rPr lang="en-US" sz="44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tưởng</a:t>
            </a:r>
            <a:endParaRPr lang="en-US" sz="4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435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14946" y="749179"/>
            <a:ext cx="11487149" cy="2344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60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CHỦ ĐỀ 5</a:t>
            </a:r>
            <a:endParaRPr lang="en-US" sz="6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60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ĐỊA LÍ TỰ NHIÊN HẢI PHÒNG</a:t>
            </a:r>
            <a:endParaRPr lang="en-US" sz="6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Hải Phòng: Phân cấp đầu tư công cho cấp huyện, xã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54" y="3429000"/>
            <a:ext cx="3963870" cy="2585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leo núi ở vườn quốc gia - Cát Bà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1058" y="3429000"/>
            <a:ext cx="3974924" cy="2585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Đi Cát bà khám phá rừng ngập mặn Phù Long – Du lịch Cát Bà Hải Phò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7316" y="3429000"/>
            <a:ext cx="3845946" cy="2585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0433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165464" y="1978294"/>
            <a:ext cx="4389120" cy="1654629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 LOẠI ĐẤT HẢI PHÒNG</a:t>
            </a:r>
            <a:endParaRPr lang="en-US" sz="3200" dirty="0">
              <a:solidFill>
                <a:schemeClr val="accent4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urved Left Arrow 3"/>
          <p:cNvSpPr/>
          <p:nvPr/>
        </p:nvSpPr>
        <p:spPr>
          <a:xfrm rot="15294140">
            <a:off x="3468975" y="-185073"/>
            <a:ext cx="838059" cy="2939125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Pentagon 4"/>
          <p:cNvSpPr/>
          <p:nvPr/>
        </p:nvSpPr>
        <p:spPr>
          <a:xfrm>
            <a:off x="5415986" y="809897"/>
            <a:ext cx="4903671" cy="1168397"/>
          </a:xfrm>
          <a:prstGeom prst="homePlat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nl-NL" sz="4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Đất chua ở trong đê</a:t>
            </a:r>
            <a:endParaRPr lang="en-US" sz="40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5328901" y="2384570"/>
            <a:ext cx="6166414" cy="1506582"/>
          </a:xfrm>
          <a:prstGeom prst="homePlat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nl-NL" sz="4000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Đất chua mặn ở ngoài đê</a:t>
            </a:r>
            <a:endParaRPr lang="en-US" sz="4000" dirty="0">
              <a:solidFill>
                <a:srgbClr val="FFFF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Pentagon 6"/>
          <p:cNvSpPr/>
          <p:nvPr/>
        </p:nvSpPr>
        <p:spPr>
          <a:xfrm>
            <a:off x="5503817" y="4397829"/>
            <a:ext cx="6600352" cy="1332411"/>
          </a:xfrm>
          <a:prstGeom prst="homePlat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nl-NL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Đất </a:t>
            </a:r>
            <a:r>
              <a:rPr lang="nl-NL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mặn </a:t>
            </a:r>
            <a:r>
              <a:rPr lang="nl-NL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ven biển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Curved Left Arrow 7"/>
          <p:cNvSpPr/>
          <p:nvPr/>
        </p:nvSpPr>
        <p:spPr>
          <a:xfrm rot="17671954" flipH="1">
            <a:off x="3333893" y="2975325"/>
            <a:ext cx="810435" cy="3509755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4362995" y="3013166"/>
            <a:ext cx="965906" cy="3483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652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4"/>
          <p:cNvSpPr>
            <a:spLocks noChangeArrowheads="1"/>
          </p:cNvSpPr>
          <p:nvPr/>
        </p:nvSpPr>
        <p:spPr bwMode="auto">
          <a:xfrm>
            <a:off x="113123" y="1981200"/>
            <a:ext cx="3468278" cy="914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kumimoji="0" lang="en-US" sz="21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1. </a:t>
            </a:r>
            <a:r>
              <a:rPr lang="nl-NL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Đất chua ở trong đê</a:t>
            </a:r>
            <a:endParaRPr lang="en-US" sz="2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1371600" y="1130794"/>
            <a:ext cx="914400" cy="507506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A</a:t>
            </a:r>
          </a:p>
        </p:txBody>
      </p:sp>
      <p:sp>
        <p:nvSpPr>
          <p:cNvPr id="58372" name="Rectangle 4"/>
          <p:cNvSpPr>
            <a:spLocks noChangeArrowheads="1"/>
          </p:cNvSpPr>
          <p:nvPr/>
        </p:nvSpPr>
        <p:spPr bwMode="auto">
          <a:xfrm>
            <a:off x="6553200" y="1042455"/>
            <a:ext cx="1219200" cy="405409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B</a:t>
            </a:r>
          </a:p>
        </p:txBody>
      </p:sp>
      <p:sp>
        <p:nvSpPr>
          <p:cNvPr id="58373" name="Rectangle 4"/>
          <p:cNvSpPr>
            <a:spLocks noChangeArrowheads="1"/>
          </p:cNvSpPr>
          <p:nvPr/>
        </p:nvSpPr>
        <p:spPr bwMode="auto">
          <a:xfrm>
            <a:off x="113122" y="3352800"/>
            <a:ext cx="3468278" cy="914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kumimoji="0" lang="en-US" sz="21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2. </a:t>
            </a:r>
            <a:r>
              <a:rPr lang="nl-NL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Đất chua mặn ở ngoài đê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8374" name="Rectangle 4"/>
          <p:cNvSpPr>
            <a:spLocks noChangeArrowheads="1"/>
          </p:cNvSpPr>
          <p:nvPr/>
        </p:nvSpPr>
        <p:spPr bwMode="auto">
          <a:xfrm>
            <a:off x="212414" y="4800600"/>
            <a:ext cx="3383437" cy="914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kumimoji="0" lang="en-US" sz="21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3. </a:t>
            </a:r>
            <a:r>
              <a:rPr lang="nl-NL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Đất mặn ven biển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4724400" y="990665"/>
            <a:ext cx="5943600" cy="893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00" b="1" i="0" u="none" strike="noStrike" kern="1200" cap="none" spc="0" normalizeH="0" baseline="0" noProof="0">
              <a:ln>
                <a:noFill/>
              </a:ln>
              <a:solidFill>
                <a:srgbClr val="0376BD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00" b="1" i="0" u="none" strike="noStrike" kern="1200" cap="none" spc="0" normalizeH="0" baseline="0" noProof="0">
              <a:ln>
                <a:noFill/>
              </a:ln>
              <a:solidFill>
                <a:srgbClr val="0376BD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58376" name="Line 8"/>
          <p:cNvSpPr>
            <a:spLocks noChangeShapeType="1"/>
          </p:cNvSpPr>
          <p:nvPr/>
        </p:nvSpPr>
        <p:spPr bwMode="auto">
          <a:xfrm>
            <a:off x="3581403" y="2743200"/>
            <a:ext cx="1101213" cy="1224116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8377" name="Line 9"/>
          <p:cNvSpPr>
            <a:spLocks noChangeShapeType="1"/>
          </p:cNvSpPr>
          <p:nvPr/>
        </p:nvSpPr>
        <p:spPr bwMode="auto">
          <a:xfrm>
            <a:off x="3590935" y="3624416"/>
            <a:ext cx="1167880" cy="1633384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8378" name="Line 10"/>
          <p:cNvSpPr>
            <a:spLocks noChangeShapeType="1"/>
          </p:cNvSpPr>
          <p:nvPr/>
        </p:nvSpPr>
        <p:spPr bwMode="auto">
          <a:xfrm flipV="1">
            <a:off x="3581401" y="2517058"/>
            <a:ext cx="1110746" cy="274074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8379" name="Rectangle 4"/>
          <p:cNvSpPr>
            <a:spLocks noChangeArrowheads="1"/>
          </p:cNvSpPr>
          <p:nvPr/>
        </p:nvSpPr>
        <p:spPr bwMode="auto">
          <a:xfrm>
            <a:off x="4724400" y="1936218"/>
            <a:ext cx="6153130" cy="1049336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00" b="1" i="0" u="none" strike="noStrike" kern="1200" cap="none" spc="0" normalizeH="0" baseline="0" noProof="0" dirty="0">
              <a:ln>
                <a:noFill/>
              </a:ln>
              <a:solidFill>
                <a:srgbClr val="0376BD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Tập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trung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chủ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yếu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ở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vùng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sát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biển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, </a:t>
            </a:r>
          </a:p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thích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hợp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cho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cây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sú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,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vẹt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58380" name="Rectangle 4"/>
          <p:cNvSpPr>
            <a:spLocks noChangeArrowheads="1"/>
          </p:cNvSpPr>
          <p:nvPr/>
        </p:nvSpPr>
        <p:spPr bwMode="auto">
          <a:xfrm>
            <a:off x="4692147" y="3238500"/>
            <a:ext cx="6185383" cy="1487042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2400" b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 smtClean="0">
                <a:solidFill>
                  <a:srgbClr val="000000"/>
                </a:solidFill>
                <a:latin typeface="Times New Roman" pitchFamily="18" charset="0"/>
              </a:rPr>
              <a:t>B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.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Có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nguồn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gốc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00"/>
                </a:solidFill>
                <a:latin typeface="Times New Roman" pitchFamily="18" charset="0"/>
              </a:rPr>
              <a:t>đất</a:t>
            </a:r>
            <a:r>
              <a:rPr lang="en-US" sz="2400" b="1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phù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sa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 do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hệ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thống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sông</a:t>
            </a:r>
            <a:endParaRPr kumimoji="0" lang="en-US" sz="2400" b="1" i="0" u="none" strike="noStrike" kern="1200" cap="none" spc="0" normalizeH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bồi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đắp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,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nhưng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quá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trình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đắp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đê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ngăn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lũ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nên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không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được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bồi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00"/>
                </a:solidFill>
                <a:latin typeface="Times New Roman" pitchFamily="18" charset="0"/>
              </a:rPr>
              <a:t>đắp</a:t>
            </a:r>
            <a:r>
              <a:rPr lang="en-US" sz="2400" b="1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00"/>
                </a:solidFill>
                <a:latin typeface="Times New Roman" pitchFamily="18" charset="0"/>
              </a:rPr>
              <a:t>thường</a:t>
            </a:r>
            <a:r>
              <a:rPr lang="en-US" sz="2400" b="1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00"/>
                </a:solidFill>
                <a:latin typeface="Times New Roman" pitchFamily="18" charset="0"/>
              </a:rPr>
              <a:t>xuyên</a:t>
            </a:r>
            <a:r>
              <a:rPr lang="en-US" sz="2400" b="1" dirty="0" smtClean="0">
                <a:solidFill>
                  <a:srgbClr val="000000"/>
                </a:solidFill>
                <a:latin typeface="Times New Roman" pitchFamily="18" charset="0"/>
              </a:rPr>
              <a:t>,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thuận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lợi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trồng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lúa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,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thuốc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lào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</a:endParaRPr>
          </a:p>
        </p:txBody>
      </p:sp>
      <p:sp>
        <p:nvSpPr>
          <p:cNvPr id="58382" name="Rectangle 4"/>
          <p:cNvSpPr>
            <a:spLocks noChangeArrowheads="1"/>
          </p:cNvSpPr>
          <p:nvPr/>
        </p:nvSpPr>
        <p:spPr bwMode="auto">
          <a:xfrm>
            <a:off x="4724400" y="4872191"/>
            <a:ext cx="6229546" cy="1228418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</a:rPr>
              <a:t>C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.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Chiếm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diện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tích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nhiều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nhất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,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tập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trung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 </a:t>
            </a:r>
            <a:r>
              <a:rPr lang="en-US" sz="2400" b="1" noProof="0" dirty="0" smtClean="0">
                <a:solidFill>
                  <a:srgbClr val="000000"/>
                </a:solidFill>
                <a:latin typeface="Times New Roman" pitchFamily="18" charset="0"/>
              </a:rPr>
              <a:t>ở </a:t>
            </a:r>
            <a:r>
              <a:rPr lang="en-US" sz="2400" b="1" noProof="0" dirty="0" err="1" smtClean="0">
                <a:solidFill>
                  <a:srgbClr val="000000"/>
                </a:solidFill>
                <a:latin typeface="Times New Roman" pitchFamily="18" charset="0"/>
              </a:rPr>
              <a:t>các</a:t>
            </a:r>
            <a:endParaRPr lang="en-US" sz="2400" b="1" noProof="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noProof="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b="1" noProof="0" dirty="0" err="1" smtClean="0">
                <a:solidFill>
                  <a:srgbClr val="000000"/>
                </a:solidFill>
                <a:latin typeface="Times New Roman" pitchFamily="18" charset="0"/>
              </a:rPr>
              <a:t>vùng</a:t>
            </a:r>
            <a:r>
              <a:rPr lang="en-US" sz="2400" b="1" noProof="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b="1" noProof="0" dirty="0" err="1" smtClean="0">
                <a:solidFill>
                  <a:srgbClr val="000000"/>
                </a:solidFill>
                <a:latin typeface="Times New Roman" pitchFamily="18" charset="0"/>
              </a:rPr>
              <a:t>gần</a:t>
            </a:r>
            <a:r>
              <a:rPr lang="en-US" sz="2400" b="1" noProof="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b="1" noProof="0" dirty="0" err="1" smtClean="0">
                <a:solidFill>
                  <a:srgbClr val="000000"/>
                </a:solidFill>
                <a:latin typeface="Times New Roman" pitchFamily="18" charset="0"/>
              </a:rPr>
              <a:t>cửa</a:t>
            </a:r>
            <a:r>
              <a:rPr lang="en-US" sz="2400" b="1" noProof="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b="1" noProof="0" dirty="0" err="1" smtClean="0">
                <a:solidFill>
                  <a:srgbClr val="000000"/>
                </a:solidFill>
                <a:latin typeface="Times New Roman" pitchFamily="18" charset="0"/>
              </a:rPr>
              <a:t>sông</a:t>
            </a:r>
            <a:r>
              <a:rPr lang="en-US" sz="2400" b="1" noProof="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b="1" noProof="0" dirty="0" err="1" smtClean="0">
                <a:solidFill>
                  <a:srgbClr val="000000"/>
                </a:solidFill>
                <a:latin typeface="Times New Roman" pitchFamily="18" charset="0"/>
              </a:rPr>
              <a:t>chịu</a:t>
            </a:r>
            <a:r>
              <a:rPr lang="en-US" sz="2400" b="1" noProof="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b="1" noProof="0" dirty="0" err="1" smtClean="0">
                <a:solidFill>
                  <a:srgbClr val="000000"/>
                </a:solidFill>
                <a:latin typeface="Times New Roman" pitchFamily="18" charset="0"/>
              </a:rPr>
              <a:t>ảnh</a:t>
            </a:r>
            <a:r>
              <a:rPr lang="en-US" sz="2400" b="1" noProof="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b="1" noProof="0" dirty="0" err="1" smtClean="0">
                <a:solidFill>
                  <a:srgbClr val="000000"/>
                </a:solidFill>
                <a:latin typeface="Times New Roman" pitchFamily="18" charset="0"/>
              </a:rPr>
              <a:t>hường</a:t>
            </a:r>
            <a:r>
              <a:rPr lang="en-US" sz="2400" b="1" noProof="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b="1" noProof="0" dirty="0" err="1" smtClean="0">
                <a:solidFill>
                  <a:srgbClr val="000000"/>
                </a:solidFill>
                <a:latin typeface="Times New Roman" pitchFamily="18" charset="0"/>
              </a:rPr>
              <a:t>của</a:t>
            </a:r>
            <a:r>
              <a:rPr lang="en-US" sz="2400" b="1" noProof="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b="1" noProof="0" dirty="0" err="1" smtClean="0">
                <a:solidFill>
                  <a:srgbClr val="000000"/>
                </a:solidFill>
                <a:latin typeface="Times New Roman" pitchFamily="18" charset="0"/>
              </a:rPr>
              <a:t>thủy</a:t>
            </a:r>
            <a:r>
              <a:rPr lang="en-US" sz="2400" b="1" noProof="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noProof="0" dirty="0" err="1" smtClean="0">
                <a:solidFill>
                  <a:srgbClr val="000000"/>
                </a:solidFill>
                <a:latin typeface="Times New Roman" pitchFamily="18" charset="0"/>
              </a:rPr>
              <a:t>triều</a:t>
            </a:r>
            <a:r>
              <a:rPr lang="en-US" sz="2400" b="1" noProof="0" dirty="0" smtClean="0">
                <a:solidFill>
                  <a:srgbClr val="000000"/>
                </a:solidFill>
                <a:latin typeface="Times New Roman" pitchFamily="18" charset="0"/>
              </a:rPr>
              <a:t>,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thuận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lợi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trồng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rau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màu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</a:endParaRPr>
          </a:p>
        </p:txBody>
      </p:sp>
      <p:sp>
        <p:nvSpPr>
          <p:cNvPr id="58383" name="Rectangle 15"/>
          <p:cNvSpPr>
            <a:spLocks noChangeArrowheads="1"/>
          </p:cNvSpPr>
          <p:nvPr/>
        </p:nvSpPr>
        <p:spPr bwMode="auto">
          <a:xfrm>
            <a:off x="2590800" y="211415"/>
            <a:ext cx="76962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Bài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tập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: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Hãy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nối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ở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cột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A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với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nôi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dung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tương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ứng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ở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cột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B</a:t>
            </a:r>
          </a:p>
        </p:txBody>
      </p:sp>
    </p:spTree>
    <p:extLst>
      <p:ext uri="{BB962C8B-B14F-4D97-AF65-F5344CB8AC3E}">
        <p14:creationId xmlns:p14="http://schemas.microsoft.com/office/powerpoint/2010/main" val="3907190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3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8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8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58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8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8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8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8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8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8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8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8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8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8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8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6" grpId="0" animBg="1"/>
      <p:bldP spid="58377" grpId="0" animBg="1"/>
      <p:bldP spid="58378" grpId="0" animBg="1"/>
      <p:bldP spid="58379" grpId="0" animBg="1"/>
      <p:bldP spid="58380" grpId="0" animBg="1"/>
      <p:bldP spid="5838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26720" y="487056"/>
            <a:ext cx="115824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 </a:t>
            </a:r>
            <a:r>
              <a:rPr lang="nl-NL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đai</a:t>
            </a:r>
            <a:endParaRPr lang="en-US" sz="4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nl-NL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Có 3 loại chính: 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nl-NL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Đất chua ở trong </a:t>
            </a:r>
            <a:r>
              <a:rPr lang="nl-NL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đê </a:t>
            </a:r>
            <a:r>
              <a:rPr lang="en-US" sz="4400" dirty="0" err="1">
                <a:solidFill>
                  <a:srgbClr val="000000"/>
                </a:solidFill>
                <a:latin typeface="Times New Roman" pitchFamily="18" charset="0"/>
              </a:rPr>
              <a:t>thuận</a:t>
            </a:r>
            <a:r>
              <a:rPr lang="en-US" sz="44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Times New Roman" pitchFamily="18" charset="0"/>
              </a:rPr>
              <a:t>lợi</a:t>
            </a:r>
            <a:r>
              <a:rPr lang="en-US" sz="44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Times New Roman" pitchFamily="18" charset="0"/>
              </a:rPr>
              <a:t>trồng</a:t>
            </a:r>
            <a:r>
              <a:rPr lang="en-US" sz="44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Times New Roman" pitchFamily="18" charset="0"/>
              </a:rPr>
              <a:t>lúa</a:t>
            </a:r>
            <a:r>
              <a:rPr lang="en-US" sz="4400" dirty="0">
                <a:solidFill>
                  <a:srgbClr val="000000"/>
                </a:solidFill>
                <a:latin typeface="Times New Roman" pitchFamily="18" charset="0"/>
              </a:rPr>
              <a:t>, </a:t>
            </a:r>
            <a:r>
              <a:rPr lang="en-US" sz="4400" dirty="0" err="1">
                <a:solidFill>
                  <a:srgbClr val="000000"/>
                </a:solidFill>
                <a:latin typeface="Times New Roman" pitchFamily="18" charset="0"/>
              </a:rPr>
              <a:t>thuốc</a:t>
            </a:r>
            <a:r>
              <a:rPr lang="en-US" sz="44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000000"/>
                </a:solidFill>
                <a:latin typeface="Times New Roman" pitchFamily="18" charset="0"/>
              </a:rPr>
              <a:t>lào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nl-NL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Đất chua mặn ở ngoài </a:t>
            </a:r>
            <a:r>
              <a:rPr lang="nl-NL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đê </a:t>
            </a:r>
            <a:r>
              <a:rPr lang="en-US" sz="4400" dirty="0" err="1">
                <a:solidFill>
                  <a:srgbClr val="000000"/>
                </a:solidFill>
                <a:latin typeface="Times New Roman" pitchFamily="18" charset="0"/>
              </a:rPr>
              <a:t>thuận</a:t>
            </a:r>
            <a:r>
              <a:rPr lang="en-US" sz="44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Times New Roman" pitchFamily="18" charset="0"/>
              </a:rPr>
              <a:t>lợi</a:t>
            </a:r>
            <a:r>
              <a:rPr lang="en-US" sz="44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Times New Roman" pitchFamily="18" charset="0"/>
              </a:rPr>
              <a:t>trồng</a:t>
            </a:r>
            <a:r>
              <a:rPr lang="en-US" sz="44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Times New Roman" pitchFamily="18" charset="0"/>
              </a:rPr>
              <a:t>rau</a:t>
            </a:r>
            <a:r>
              <a:rPr lang="en-US" sz="44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000000"/>
                </a:solidFill>
                <a:latin typeface="Times New Roman" pitchFamily="18" charset="0"/>
              </a:rPr>
              <a:t>màu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nl-NL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Đất mặn ven </a:t>
            </a:r>
            <a:r>
              <a:rPr lang="nl-NL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biển </a:t>
            </a:r>
            <a:r>
              <a:rPr lang="en-US" sz="4400" dirty="0" err="1">
                <a:solidFill>
                  <a:srgbClr val="000000"/>
                </a:solidFill>
                <a:latin typeface="Times New Roman" pitchFamily="18" charset="0"/>
              </a:rPr>
              <a:t>thích</a:t>
            </a:r>
            <a:r>
              <a:rPr lang="en-US" sz="44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Times New Roman" pitchFamily="18" charset="0"/>
              </a:rPr>
              <a:t>hợp</a:t>
            </a:r>
            <a:r>
              <a:rPr lang="en-US" sz="44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Times New Roman" pitchFamily="18" charset="0"/>
              </a:rPr>
              <a:t>cho</a:t>
            </a:r>
            <a:r>
              <a:rPr lang="en-US" sz="44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Times New Roman" pitchFamily="18" charset="0"/>
              </a:rPr>
              <a:t>cây</a:t>
            </a:r>
            <a:r>
              <a:rPr lang="en-US" sz="44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Times New Roman" pitchFamily="18" charset="0"/>
              </a:rPr>
              <a:t>sú</a:t>
            </a:r>
            <a:r>
              <a:rPr lang="en-US" sz="4400" dirty="0">
                <a:solidFill>
                  <a:srgbClr val="000000"/>
                </a:solidFill>
                <a:latin typeface="Times New Roman" pitchFamily="18" charset="0"/>
              </a:rPr>
              <a:t>, </a:t>
            </a:r>
            <a:r>
              <a:rPr lang="en-US" sz="4400" dirty="0" err="1" smtClean="0">
                <a:solidFill>
                  <a:srgbClr val="000000"/>
                </a:solidFill>
                <a:latin typeface="Times New Roman" pitchFamily="18" charset="0"/>
              </a:rPr>
              <a:t>vẹt</a:t>
            </a:r>
            <a:endParaRPr lang="en-US" sz="4400" dirty="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42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229300394"/>
              </p:ext>
            </p:extLst>
          </p:nvPr>
        </p:nvGraphicFramePr>
        <p:xfrm>
          <a:off x="74568" y="773001"/>
          <a:ext cx="12192847" cy="530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2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992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52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757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41021">
                <a:tc gridSpan="2">
                  <a:txBody>
                    <a:bodyPr/>
                    <a:lstStyle/>
                    <a:p>
                      <a:pPr algn="l"/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TIÊU CHÍ ĐÁNH </a:t>
                      </a:r>
                      <a:r>
                        <a:rPr lang="en-US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GIÁ</a:t>
                      </a: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HOẠT</a:t>
                      </a:r>
                      <a:r>
                        <a:rPr lang="en-US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ĐỘNG</a:t>
                      </a:r>
                      <a:r>
                        <a:rPr lang="en-US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DỰ</a:t>
                      </a:r>
                      <a:r>
                        <a:rPr lang="en-US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ÁN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 TỐI ĐA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 CHẤM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45853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highlight>
                          <a:srgbClr val="E3FDEA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2400" dirty="0">
                          <a:highlight>
                            <a:srgbClr val="E3FDEA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NỘI DUNG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nl-NL" sz="28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Đất đai</a:t>
                      </a:r>
                      <a:endParaRPr lang="en-US" sz="2800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nl-NL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 3 loại chính: </a:t>
                      </a:r>
                      <a:endParaRPr lang="en-US" sz="2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Đất chua ở trong đê </a:t>
                      </a:r>
                      <a:r>
                        <a:rPr kumimoji="0" lang="en-US" sz="2800" b="0" i="0" u="none" strike="noStrike" kern="1200" cap="none" spc="0" normalizeH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</a:rPr>
                        <a:t>thuận</a:t>
                      </a:r>
                      <a:r>
                        <a:rPr kumimoji="0" lang="en-US" sz="2800" b="0" i="0" u="none" strike="noStrike" kern="1200" cap="none" spc="0" normalizeH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</a:rPr>
                        <a:t>lợi</a:t>
                      </a:r>
                      <a:r>
                        <a:rPr kumimoji="0" lang="en-US" sz="2800" b="0" i="0" u="none" strike="noStrike" kern="1200" cap="none" spc="0" normalizeH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</a:rPr>
                        <a:t>trồng</a:t>
                      </a:r>
                      <a:r>
                        <a:rPr kumimoji="0" lang="en-US" sz="2800" b="0" i="0" u="none" strike="noStrike" kern="1200" cap="none" spc="0" normalizeH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</a:rPr>
                        <a:t>lúa</a:t>
                      </a:r>
                      <a:r>
                        <a:rPr kumimoji="0" lang="en-US" sz="2800" b="0" i="0" u="none" strike="noStrike" kern="1200" cap="none" spc="0" normalizeH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</a:rPr>
                        <a:t>, </a:t>
                      </a:r>
                      <a:r>
                        <a:rPr kumimoji="0" lang="en-US" sz="2800" b="0" i="0" u="none" strike="noStrike" kern="1200" cap="none" spc="0" normalizeH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</a:rPr>
                        <a:t>thuốc</a:t>
                      </a:r>
                      <a:r>
                        <a:rPr kumimoji="0" lang="en-US" sz="2800" b="0" i="0" u="none" strike="noStrike" kern="1200" cap="none" spc="0" normalizeH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</a:rPr>
                        <a:t>lào</a:t>
                      </a:r>
                      <a:endParaRPr lang="en-US" sz="2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nl-NL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Đất chua mặn ở ngoài đê </a:t>
                      </a:r>
                      <a:r>
                        <a:rPr lang="en-US" sz="2800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</a:rPr>
                        <a:t>thuận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</a:rPr>
                        <a:t> </a:t>
                      </a:r>
                      <a:r>
                        <a:rPr lang="en-US" sz="2800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</a:rPr>
                        <a:t>lợi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</a:rPr>
                        <a:t> </a:t>
                      </a:r>
                      <a:r>
                        <a:rPr lang="en-US" sz="2800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</a:rPr>
                        <a:t>trồng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</a:rPr>
                        <a:t> </a:t>
                      </a:r>
                      <a:r>
                        <a:rPr lang="en-US" sz="2800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</a:rPr>
                        <a:t>rau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</a:rPr>
                        <a:t> </a:t>
                      </a:r>
                      <a:r>
                        <a:rPr lang="en-US" sz="2800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</a:rPr>
                        <a:t>màu</a:t>
                      </a:r>
                      <a:endParaRPr lang="en-US" sz="2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Đất mặn ven biển </a:t>
                      </a:r>
                      <a:r>
                        <a:rPr kumimoji="0" lang="en-US" sz="2800" b="0" i="0" u="none" strike="noStrike" kern="1200" cap="none" spc="0" normalizeH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+mn-cs"/>
                        </a:rPr>
                        <a:t>thích</a:t>
                      </a:r>
                      <a:r>
                        <a:rPr kumimoji="0" lang="en-US" sz="2800" b="0" i="0" u="none" strike="noStrike" kern="1200" cap="none" spc="0" normalizeH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+mn-cs"/>
                        </a:rPr>
                        <a:t>hợp</a:t>
                      </a:r>
                      <a:r>
                        <a:rPr kumimoji="0" lang="en-US" sz="2800" b="0" i="0" u="none" strike="noStrike" kern="1200" cap="none" spc="0" normalizeH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+mn-cs"/>
                        </a:rPr>
                        <a:t>cho</a:t>
                      </a:r>
                      <a:r>
                        <a:rPr kumimoji="0" lang="en-US" sz="2800" b="0" i="0" u="none" strike="noStrike" kern="1200" cap="none" spc="0" normalizeH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+mn-cs"/>
                        </a:rPr>
                        <a:t>cây</a:t>
                      </a:r>
                      <a:r>
                        <a:rPr kumimoji="0" lang="en-US" sz="2800" b="0" i="0" u="none" strike="noStrike" kern="1200" cap="none" spc="0" normalizeH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+mn-cs"/>
                        </a:rPr>
                        <a:t>sú</a:t>
                      </a:r>
                      <a:r>
                        <a:rPr kumimoji="0" lang="en-US" sz="2800" b="0" i="0" u="none" strike="noStrike" kern="1200" cap="none" spc="0" normalizeH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US" sz="2800" b="0" i="0" u="none" strike="noStrike" kern="1200" cap="none" spc="0" normalizeH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+mn-cs"/>
                        </a:rPr>
                        <a:t>vẹt</a:t>
                      </a:r>
                      <a:endParaRPr kumimoji="0" lang="en-US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4012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highlight>
                            <a:srgbClr val="E3FDEA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HÌNH THỨC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Tx/>
                        <a:buNone/>
                      </a:pPr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Sản</a:t>
                      </a:r>
                      <a:r>
                        <a:rPr lang="en-US" sz="2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phẩm</a:t>
                      </a:r>
                      <a:r>
                        <a:rPr lang="en-US" sz="2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đẹp</a:t>
                      </a:r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chữ</a:t>
                      </a:r>
                      <a:r>
                        <a:rPr lang="en-US" sz="2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viết</a:t>
                      </a:r>
                      <a:r>
                        <a:rPr lang="en-US" sz="2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rõ</a:t>
                      </a:r>
                      <a:r>
                        <a:rPr lang="en-US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ràng</a:t>
                      </a:r>
                      <a:r>
                        <a:rPr lang="en-US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trang</a:t>
                      </a:r>
                      <a:r>
                        <a:rPr lang="en-US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trí</a:t>
                      </a:r>
                      <a:r>
                        <a:rPr lang="en-US" sz="2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sáng</a:t>
                      </a:r>
                      <a:r>
                        <a:rPr lang="en-US" sz="2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tạo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en-US" sz="2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Trình</a:t>
                      </a:r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bày</a:t>
                      </a:r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thuyết</a:t>
                      </a:r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phục,</a:t>
                      </a:r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phong</a:t>
                      </a:r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cách</a:t>
                      </a:r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tự</a:t>
                      </a:r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tin. </a:t>
                      </a:r>
                      <a:r>
                        <a:rPr lang="en-US" sz="2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82017">
                <a:tc gridSpan="2">
                  <a:txBody>
                    <a:bodyPr/>
                    <a:lstStyle/>
                    <a:p>
                      <a:pPr algn="l"/>
                      <a:r>
                        <a:rPr lang="en-US" sz="2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Tổng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10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3787810"/>
      </p:ext>
    </p:extLst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32" y="0"/>
            <a:ext cx="120085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903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8044" y="182255"/>
            <a:ext cx="11556275" cy="4724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nl-NL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LUYỆN TẬP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nl-NL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TRÌNH BÀY 1 PHÚT: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nl-NL" sz="40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	</a:t>
            </a:r>
            <a:r>
              <a:rPr lang="nl-NL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Nếu </a:t>
            </a:r>
            <a:r>
              <a:rPr lang="nl-NL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em là người kêu gọi đầu tư cho thành phố HP, em sẽ giới thiệu về thành phố như thế nào để mọi người đầu tư vốn đến thành phố mình?</a:t>
            </a:r>
            <a:endParaRPr lang="en-US" sz="4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nl-NL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HS </a:t>
            </a:r>
            <a:r>
              <a:rPr lang="nl-NL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chuẩn bị nội dung trong thời gian 2p</a:t>
            </a:r>
            <a:endParaRPr lang="en-US" sz="4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5338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22514" y="1854926"/>
            <a:ext cx="11434355" cy="2742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nl-NL" sz="3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 Em hãy </a:t>
            </a:r>
            <a:r>
              <a:rPr lang="en-US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en-US" sz="32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họn</a:t>
            </a:r>
            <a:r>
              <a:rPr lang="en-US" sz="3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3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3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</a:t>
            </a:r>
            <a:r>
              <a:rPr lang="en-US" sz="3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nhiệm</a:t>
            </a:r>
            <a:r>
              <a:rPr lang="en-US" sz="3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vụ</a:t>
            </a:r>
            <a:r>
              <a:rPr lang="en-US" sz="3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sau</a:t>
            </a:r>
            <a:r>
              <a:rPr lang="en-US" sz="3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lang="en-US" sz="32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US" sz="3200" spc="-2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 </a:t>
            </a:r>
            <a:r>
              <a:rPr lang="en-US" sz="3200" spc="-2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Vẽ</a:t>
            </a:r>
            <a:r>
              <a:rPr lang="en-US" sz="3200" spc="-2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spc="-2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3200" spc="-2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spc="-2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bức</a:t>
            </a:r>
            <a:r>
              <a:rPr lang="en-US" sz="3200" spc="-2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spc="-2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tranh</a:t>
            </a:r>
            <a:r>
              <a:rPr lang="en-US" sz="3200" spc="-2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spc="-2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thể</a:t>
            </a:r>
            <a:r>
              <a:rPr lang="en-US" sz="3200" spc="-2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spc="-2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hiện</a:t>
            </a:r>
            <a:r>
              <a:rPr lang="en-US" sz="3200" spc="-2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spc="-2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3200" spc="-2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spc="-2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đặc</a:t>
            </a:r>
            <a:r>
              <a:rPr lang="en-US" sz="3200" spc="-2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spc="-2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trưng</a:t>
            </a:r>
            <a:r>
              <a:rPr lang="en-US" sz="3200" spc="-2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spc="-2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3200" spc="-2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spc="-2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Hải</a:t>
            </a:r>
            <a:r>
              <a:rPr lang="en-US" sz="3200" spc="-2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spc="-2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Phòng</a:t>
            </a:r>
            <a:r>
              <a:rPr lang="en-US" sz="3200" spc="-2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US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US" sz="3200" spc="-2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3200" spc="-2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spc="-2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Sáng</a:t>
            </a:r>
            <a:r>
              <a:rPr lang="en-US" sz="3200" spc="-2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spc="-2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tác</a:t>
            </a:r>
            <a:r>
              <a:rPr lang="en-US" sz="3200" spc="-2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spc="-2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thơ</a:t>
            </a:r>
            <a:r>
              <a:rPr lang="en-US" sz="3200" spc="-2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spc="-2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en-US" sz="3200" spc="-2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spc="-2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3200" spc="-2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spc="-2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phố</a:t>
            </a:r>
            <a:r>
              <a:rPr lang="en-US" sz="3200" spc="-2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spc="-2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Hải</a:t>
            </a:r>
            <a:r>
              <a:rPr lang="en-US" sz="3200" spc="-2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spc="-2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Phòng</a:t>
            </a:r>
            <a:endParaRPr lang="en-US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US" sz="3200" spc="-2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en-US" sz="3200" spc="-2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Vẽ</a:t>
            </a:r>
            <a:r>
              <a:rPr lang="en-US" sz="3200" spc="-2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spc="-2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3200" spc="-2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spc="-2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bức</a:t>
            </a:r>
            <a:r>
              <a:rPr lang="en-US" sz="3200" spc="-2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spc="-2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tranh</a:t>
            </a:r>
            <a:r>
              <a:rPr lang="en-US" sz="3200" spc="-2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spc="-2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thể</a:t>
            </a:r>
            <a:r>
              <a:rPr lang="en-US" sz="3200" spc="-2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spc="-2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hiện</a:t>
            </a:r>
            <a:r>
              <a:rPr lang="en-US" sz="3200" spc="-2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spc="-2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nghề</a:t>
            </a:r>
            <a:r>
              <a:rPr lang="en-US" sz="3200" spc="-2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spc="-2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mình</a:t>
            </a:r>
            <a:r>
              <a:rPr lang="en-US" sz="3200" spc="-2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spc="-2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muốn</a:t>
            </a:r>
            <a:r>
              <a:rPr lang="en-US" sz="3200" spc="-2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spc="-2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3200" spc="-2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spc="-2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3200" spc="-2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spc="-2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tương</a:t>
            </a:r>
            <a:r>
              <a:rPr lang="en-US" sz="3200" spc="-2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spc="-2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lai</a:t>
            </a:r>
            <a:endParaRPr lang="en-US" sz="3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27268" y="696685"/>
            <a:ext cx="48245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 DỤNG</a:t>
            </a:r>
            <a:endParaRPr 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8102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29691" y="1985554"/>
            <a:ext cx="84647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phố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ải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hòng</a:t>
            </a:r>
            <a:endParaRPr 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4643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22513" y="167999"/>
            <a:ext cx="11260183" cy="54322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TRÒ CHƠI: VIẾT TIẾP SỨC</a:t>
            </a:r>
          </a:p>
          <a:p>
            <a:pPr marL="571500" indent="-571500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en-US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en-US" sz="40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đội</a:t>
            </a:r>
            <a:r>
              <a:rPr lang="en-US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lên</a:t>
            </a:r>
            <a:r>
              <a:rPr lang="en-US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viết</a:t>
            </a:r>
            <a:r>
              <a:rPr lang="en-US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tên</a:t>
            </a:r>
            <a:r>
              <a:rPr lang="en-US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con </a:t>
            </a:r>
            <a:r>
              <a:rPr lang="en-US" sz="4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sông</a:t>
            </a:r>
            <a:r>
              <a:rPr lang="en-US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hồ</a:t>
            </a:r>
            <a:r>
              <a:rPr lang="en-US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ở </a:t>
            </a:r>
            <a:r>
              <a:rPr lang="en-US" sz="40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Hải</a:t>
            </a:r>
            <a:r>
              <a:rPr lang="en-US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Phòng</a:t>
            </a:r>
            <a:r>
              <a:rPr lang="en-US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mà</a:t>
            </a:r>
            <a:r>
              <a:rPr lang="en-US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em</a:t>
            </a:r>
            <a:r>
              <a:rPr lang="en-US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biết</a:t>
            </a:r>
            <a:endParaRPr lang="en-US" sz="40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71500" indent="-571500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en-US" sz="40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Yêu</a:t>
            </a:r>
            <a:r>
              <a:rPr lang="en-US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cầu</a:t>
            </a:r>
            <a:r>
              <a:rPr lang="en-US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 </a:t>
            </a:r>
            <a:r>
              <a:rPr lang="en-US" sz="40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đội</a:t>
            </a:r>
            <a:r>
              <a:rPr lang="en-US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lang="en-US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đã</a:t>
            </a:r>
            <a:r>
              <a:rPr lang="en-US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viết</a:t>
            </a:r>
            <a:r>
              <a:rPr lang="en-US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rồi</a:t>
            </a:r>
            <a:r>
              <a:rPr lang="en-US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40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đội</a:t>
            </a:r>
            <a:r>
              <a:rPr lang="en-US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sau</a:t>
            </a:r>
            <a:r>
              <a:rPr lang="en-US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viết</a:t>
            </a:r>
            <a:r>
              <a:rPr lang="en-US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lại</a:t>
            </a:r>
            <a:r>
              <a:rPr lang="en-US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không</a:t>
            </a:r>
            <a:r>
              <a:rPr lang="en-US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tính</a:t>
            </a:r>
            <a:r>
              <a:rPr lang="en-US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40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Mỗi</a:t>
            </a:r>
            <a:r>
              <a:rPr lang="en-US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hs</a:t>
            </a:r>
            <a:r>
              <a:rPr lang="en-US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chỉ</a:t>
            </a:r>
            <a:r>
              <a:rPr lang="en-US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viết</a:t>
            </a:r>
            <a:r>
              <a:rPr lang="en-US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lần</a:t>
            </a:r>
            <a:r>
              <a:rPr lang="en-US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40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sau</a:t>
            </a:r>
            <a:r>
              <a:rPr lang="en-US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khi</a:t>
            </a:r>
            <a:r>
              <a:rPr lang="en-US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hết</a:t>
            </a:r>
            <a:r>
              <a:rPr lang="en-US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mới</a:t>
            </a:r>
            <a:r>
              <a:rPr lang="en-US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quay </a:t>
            </a:r>
            <a:r>
              <a:rPr lang="en-US" sz="40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vòng</a:t>
            </a:r>
            <a:r>
              <a:rPr lang="en-US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571500" indent="-571500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en-US" sz="4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Thời</a:t>
            </a:r>
            <a:r>
              <a:rPr lang="en-US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gian</a:t>
            </a:r>
            <a:r>
              <a:rPr lang="en-US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(1 </a:t>
            </a:r>
            <a:r>
              <a:rPr lang="en-US" sz="4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phút</a:t>
            </a:r>
            <a:r>
              <a:rPr lang="en-US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30 </a:t>
            </a:r>
            <a:r>
              <a:rPr lang="en-US" sz="4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giây</a:t>
            </a:r>
            <a:r>
              <a:rPr lang="en-US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en-US" sz="4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4564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C52E1F9-BAA7-C64F-8E59-7149E894305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5536637"/>
            <a:ext cx="12192000" cy="138112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9C67B42-98B0-4D40-B1AB-260E85E71E6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593975" y="3580537"/>
            <a:ext cx="2862591" cy="161368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9EE2E20-0C9E-C744-9A52-960B1E32019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387392" y="510783"/>
            <a:ext cx="1247806" cy="99951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2685D3F-ADD5-8746-B7AA-3ED66043CD1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61740" y="3580537"/>
            <a:ext cx="3799512" cy="186328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746BB076-EBBA-8B49-9550-10CA46FFAD1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219484" y="-9607"/>
            <a:ext cx="2772096" cy="1359440"/>
          </a:xfrm>
          <a:prstGeom prst="rect">
            <a:avLst/>
          </a:prstGeom>
        </p:spPr>
      </p:pic>
      <p:pic>
        <p:nvPicPr>
          <p:cNvPr id="14" name="5c249dca6369b">
            <a:hlinkClick r:id="" action="ppaction://media"/>
            <a:extLst>
              <a:ext uri="{FF2B5EF4-FFF2-40B4-BE49-F238E27FC236}">
                <a16:creationId xmlns:a16="http://schemas.microsoft.com/office/drawing/2014/main" id="{A653562F-06B9-4212-BCF2-FE6682A0708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785972" y="1182936"/>
            <a:ext cx="609600" cy="6096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255336" y="961025"/>
            <a:ext cx="9681328" cy="4470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KHỞI</a:t>
            </a:r>
            <a:r>
              <a:rPr kumimoji="0" lang="en-US" sz="44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400" b="1" i="0" u="none" strike="noStrike" kern="120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ĐỘNG</a:t>
            </a:r>
            <a:endParaRPr kumimoji="0" lang="en-US" sz="4400" b="1" i="0" u="none" strike="noStrike" kern="1200" cap="none" spc="0" normalizeH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TRÒ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CHƠI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VIẾT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TIẾP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SỨC</a:t>
            </a:r>
            <a:endParaRPr lang="en-US" sz="3200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71500" indent="-571500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đội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lên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viết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tên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con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sông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hồ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ở </a:t>
            </a:r>
            <a:r>
              <a:rPr lang="en-US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Hải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Phòng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mà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em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biết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71500" indent="-571500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Yêu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cầu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đội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đã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viết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rồi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đội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sau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viết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lại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không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tính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Mỗi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hs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chỉ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viết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lần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sau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khi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hết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mới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quay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vòng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571500" indent="-571500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Thời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(1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phút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30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giây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2112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09046" y="120600"/>
            <a:ext cx="12663844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000" b="1" dirty="0" smtClean="0">
                <a:solidFill>
                  <a:srgbClr val="000000"/>
                </a:solidFill>
              </a:rPr>
              <a:t>B</a:t>
            </a:r>
            <a:endParaRPr lang="vi-VN" sz="2000" dirty="0">
              <a:solidFill>
                <a:srgbClr val="202122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vi-VN" sz="2000" dirty="0">
                <a:solidFill>
                  <a:srgbClr val="0645AD"/>
                </a:solidFill>
                <a:hlinkClick r:id="rId2" tooltip="Sông Bạch Đằng"/>
              </a:rPr>
              <a:t>Sông </a:t>
            </a:r>
            <a:r>
              <a:rPr lang="vi-VN" sz="2000" dirty="0" err="1">
                <a:solidFill>
                  <a:srgbClr val="0645AD"/>
                </a:solidFill>
                <a:hlinkClick r:id="rId2" tooltip="Sông Bạch Đằng"/>
              </a:rPr>
              <a:t>Bạch</a:t>
            </a:r>
            <a:r>
              <a:rPr lang="vi-VN" sz="2000" dirty="0">
                <a:solidFill>
                  <a:srgbClr val="0645AD"/>
                </a:solidFill>
                <a:hlinkClick r:id="rId2" tooltip="Sông Bạch Đằng"/>
              </a:rPr>
              <a:t> </a:t>
            </a:r>
            <a:r>
              <a:rPr lang="vi-VN" sz="2000" dirty="0" err="1">
                <a:solidFill>
                  <a:srgbClr val="0645AD"/>
                </a:solidFill>
                <a:hlinkClick r:id="rId2" tooltip="Sông Bạch Đằng"/>
              </a:rPr>
              <a:t>Đằng</a:t>
            </a:r>
            <a:endParaRPr lang="vi-VN" sz="2000" dirty="0">
              <a:solidFill>
                <a:srgbClr val="202122"/>
              </a:solidFill>
            </a:endParaRPr>
          </a:p>
          <a:p>
            <a:r>
              <a:rPr lang="vi-VN" sz="2000" b="1" dirty="0">
                <a:solidFill>
                  <a:srgbClr val="000000"/>
                </a:solidFill>
              </a:rPr>
              <a:t>C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vi-VN" sz="2000" dirty="0">
                <a:solidFill>
                  <a:srgbClr val="0645AD"/>
                </a:solidFill>
                <a:hlinkClick r:id="rId3" tooltip="Sông Cấm"/>
              </a:rPr>
              <a:t>Sông </a:t>
            </a:r>
            <a:r>
              <a:rPr lang="vi-VN" sz="2000" dirty="0" err="1">
                <a:solidFill>
                  <a:srgbClr val="0645AD"/>
                </a:solidFill>
                <a:hlinkClick r:id="rId3" tooltip="Sông Cấm"/>
              </a:rPr>
              <a:t>Cấm</a:t>
            </a:r>
            <a:endParaRPr lang="vi-VN" sz="2000" dirty="0">
              <a:solidFill>
                <a:srgbClr val="202122"/>
              </a:solidFill>
            </a:endParaRPr>
          </a:p>
          <a:p>
            <a:r>
              <a:rPr lang="vi-VN" sz="2000" b="1" dirty="0">
                <a:solidFill>
                  <a:srgbClr val="000000"/>
                </a:solidFill>
              </a:rPr>
              <a:t>Đ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vi-VN" sz="2000" dirty="0">
                <a:solidFill>
                  <a:srgbClr val="0645AD"/>
                </a:solidFill>
                <a:hlinkClick r:id="rId4" tooltip="Sông Đá Bạc"/>
              </a:rPr>
              <a:t>Sông </a:t>
            </a:r>
            <a:r>
              <a:rPr lang="vi-VN" sz="2000" dirty="0" err="1">
                <a:solidFill>
                  <a:srgbClr val="0645AD"/>
                </a:solidFill>
                <a:hlinkClick r:id="rId4" tooltip="Sông Đá Bạc"/>
              </a:rPr>
              <a:t>Đá</a:t>
            </a:r>
            <a:r>
              <a:rPr lang="vi-VN" sz="2000" dirty="0">
                <a:solidFill>
                  <a:srgbClr val="0645AD"/>
                </a:solidFill>
                <a:hlinkClick r:id="rId4" tooltip="Sông Đá Bạc"/>
              </a:rPr>
              <a:t> </a:t>
            </a:r>
            <a:r>
              <a:rPr lang="vi-VN" sz="2000" dirty="0" err="1">
                <a:solidFill>
                  <a:srgbClr val="0645AD"/>
                </a:solidFill>
                <a:hlinkClick r:id="rId4" tooltip="Sông Đá Bạc"/>
              </a:rPr>
              <a:t>Bạc</a:t>
            </a:r>
            <a:endParaRPr lang="vi-VN" sz="2000" dirty="0">
              <a:solidFill>
                <a:srgbClr val="202122"/>
              </a:solidFill>
            </a:endParaRPr>
          </a:p>
          <a:p>
            <a:r>
              <a:rPr lang="vi-VN" sz="2000" b="1" dirty="0" smtClean="0">
                <a:solidFill>
                  <a:srgbClr val="000000"/>
                </a:solidFill>
              </a:rPr>
              <a:t>H</a:t>
            </a:r>
            <a:endParaRPr lang="vi-VN" sz="2000" dirty="0">
              <a:solidFill>
                <a:srgbClr val="202122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vi-VN" sz="2000" dirty="0">
                <a:solidFill>
                  <a:srgbClr val="0645AD"/>
                </a:solidFill>
                <a:hlinkClick r:id="rId5" tooltip="Sông Hóa"/>
              </a:rPr>
              <a:t>Sông </a:t>
            </a:r>
            <a:r>
              <a:rPr lang="vi-VN" sz="2000" dirty="0" err="1">
                <a:solidFill>
                  <a:srgbClr val="0645AD"/>
                </a:solidFill>
                <a:hlinkClick r:id="rId5" tooltip="Sông Hóa"/>
              </a:rPr>
              <a:t>Hóa</a:t>
            </a:r>
            <a:endParaRPr lang="vi-VN" sz="2000" dirty="0">
              <a:solidFill>
                <a:srgbClr val="202122"/>
              </a:solidFill>
            </a:endParaRPr>
          </a:p>
          <a:p>
            <a:r>
              <a:rPr lang="vi-VN" sz="2000" b="1" dirty="0">
                <a:solidFill>
                  <a:srgbClr val="000000"/>
                </a:solidFill>
              </a:rPr>
              <a:t>K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vi-VN" sz="2000" dirty="0">
                <a:solidFill>
                  <a:srgbClr val="0645AD"/>
                </a:solidFill>
                <a:hlinkClick r:id="rId6" tooltip="Sông Kinh Môn"/>
              </a:rPr>
              <a:t>Sông Kinh Môn</a:t>
            </a:r>
            <a:endParaRPr lang="vi-VN" sz="2000" dirty="0">
              <a:solidFill>
                <a:srgbClr val="202122"/>
              </a:solidFill>
            </a:endParaRPr>
          </a:p>
          <a:p>
            <a:r>
              <a:rPr lang="vi-VN" sz="2000" b="1" dirty="0">
                <a:solidFill>
                  <a:srgbClr val="000000"/>
                </a:solidFill>
              </a:rPr>
              <a:t>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vi-VN" sz="2000" dirty="0">
                <a:solidFill>
                  <a:srgbClr val="0645AD"/>
                </a:solidFill>
                <a:hlinkClick r:id="rId7" tooltip="Sông Lạch Tray"/>
              </a:rPr>
              <a:t>Sông </a:t>
            </a:r>
            <a:r>
              <a:rPr lang="vi-VN" sz="2000" dirty="0" err="1">
                <a:solidFill>
                  <a:srgbClr val="0645AD"/>
                </a:solidFill>
                <a:hlinkClick r:id="rId7" tooltip="Sông Lạch Tray"/>
              </a:rPr>
              <a:t>Lạch</a:t>
            </a:r>
            <a:r>
              <a:rPr lang="vi-VN" sz="2000" dirty="0">
                <a:solidFill>
                  <a:srgbClr val="0645AD"/>
                </a:solidFill>
                <a:hlinkClick r:id="rId7" tooltip="Sông Lạch Tray"/>
              </a:rPr>
              <a:t> </a:t>
            </a:r>
            <a:r>
              <a:rPr lang="vi-VN" sz="2000" dirty="0" err="1">
                <a:solidFill>
                  <a:srgbClr val="0645AD"/>
                </a:solidFill>
                <a:hlinkClick r:id="rId7" tooltip="Sông Lạch Tray"/>
              </a:rPr>
              <a:t>Tray</a:t>
            </a:r>
            <a:endParaRPr lang="vi-VN" sz="2000" dirty="0">
              <a:solidFill>
                <a:srgbClr val="202122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vi-VN" sz="2000" dirty="0">
                <a:solidFill>
                  <a:srgbClr val="0645AD"/>
                </a:solidFill>
                <a:hlinkClick r:id="rId8" tooltip="Sông Luộc"/>
              </a:rPr>
              <a:t>Sông </a:t>
            </a:r>
            <a:r>
              <a:rPr lang="vi-VN" sz="2000" dirty="0" err="1">
                <a:solidFill>
                  <a:srgbClr val="0645AD"/>
                </a:solidFill>
                <a:hlinkClick r:id="rId8" tooltip="Sông Luộc"/>
              </a:rPr>
              <a:t>Luộc</a:t>
            </a:r>
            <a:endParaRPr lang="vi-VN" sz="2000" dirty="0">
              <a:solidFill>
                <a:srgbClr val="202122"/>
              </a:solidFill>
            </a:endParaRPr>
          </a:p>
          <a:p>
            <a:r>
              <a:rPr lang="vi-VN" sz="2000" b="1" dirty="0">
                <a:solidFill>
                  <a:srgbClr val="000000"/>
                </a:solidFill>
              </a:rPr>
              <a:t>M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vi-VN" sz="2000" dirty="0">
                <a:solidFill>
                  <a:srgbClr val="0645AD"/>
                </a:solidFill>
                <a:hlinkClick r:id="rId9" tooltip="Sông Mía"/>
              </a:rPr>
              <a:t>Sông </a:t>
            </a:r>
            <a:r>
              <a:rPr lang="vi-VN" sz="2000" dirty="0" err="1">
                <a:solidFill>
                  <a:srgbClr val="0645AD"/>
                </a:solidFill>
                <a:hlinkClick r:id="rId9" tooltip="Sông Mía"/>
              </a:rPr>
              <a:t>Mía</a:t>
            </a:r>
            <a:endParaRPr lang="vi-VN" sz="2000" dirty="0">
              <a:solidFill>
                <a:srgbClr val="202122"/>
              </a:solidFill>
            </a:endParaRPr>
          </a:p>
          <a:p>
            <a:r>
              <a:rPr lang="vi-VN" sz="2000" b="1" dirty="0">
                <a:solidFill>
                  <a:srgbClr val="000000"/>
                </a:solidFill>
              </a:rPr>
              <a:t>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vi-VN" sz="2000" i="1" dirty="0">
                <a:solidFill>
                  <a:srgbClr val="0645AD"/>
                </a:solidFill>
                <a:hlinkClick r:id="rId10" tooltip="Sông Tam Bạc"/>
              </a:rPr>
              <a:t>Sông Tam </a:t>
            </a:r>
            <a:r>
              <a:rPr lang="vi-VN" sz="2000" i="1" dirty="0" err="1">
                <a:solidFill>
                  <a:srgbClr val="0645AD"/>
                </a:solidFill>
                <a:hlinkClick r:id="rId10" tooltip="Sông Tam Bạc"/>
              </a:rPr>
              <a:t>Bạc</a:t>
            </a:r>
            <a:endParaRPr lang="vi-VN" sz="2000" dirty="0">
              <a:solidFill>
                <a:srgbClr val="202122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vi-VN" sz="2000" dirty="0">
                <a:solidFill>
                  <a:srgbClr val="0645AD"/>
                </a:solidFill>
                <a:hlinkClick r:id="rId11" tooltip="Sông Thái Bình"/>
              </a:rPr>
              <a:t>Sông </a:t>
            </a:r>
            <a:r>
              <a:rPr lang="vi-VN" sz="2000" dirty="0" err="1">
                <a:solidFill>
                  <a:srgbClr val="0645AD"/>
                </a:solidFill>
                <a:hlinkClick r:id="rId11" tooltip="Sông Thái Bình"/>
              </a:rPr>
              <a:t>Thái</a:t>
            </a:r>
            <a:r>
              <a:rPr lang="vi-VN" sz="2000" dirty="0">
                <a:solidFill>
                  <a:srgbClr val="0645AD"/>
                </a:solidFill>
                <a:hlinkClick r:id="rId11" tooltip="Sông Thái Bình"/>
              </a:rPr>
              <a:t> </a:t>
            </a:r>
            <a:r>
              <a:rPr lang="vi-VN" sz="2000" dirty="0" err="1">
                <a:solidFill>
                  <a:srgbClr val="0645AD"/>
                </a:solidFill>
                <a:hlinkClick r:id="rId11" tooltip="Sông Thái Bình"/>
              </a:rPr>
              <a:t>Bình</a:t>
            </a:r>
            <a:endParaRPr lang="vi-VN" sz="2000" dirty="0">
              <a:solidFill>
                <a:srgbClr val="202122"/>
              </a:solidFill>
            </a:endParaRPr>
          </a:p>
          <a:p>
            <a:r>
              <a:rPr lang="vi-VN" sz="2000" b="1" dirty="0">
                <a:solidFill>
                  <a:srgbClr val="000000"/>
                </a:solidFill>
              </a:rPr>
              <a:t>V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vi-VN" sz="2000" dirty="0">
                <a:solidFill>
                  <a:srgbClr val="0645AD"/>
                </a:solidFill>
                <a:hlinkClick r:id="rId12" tooltip="Sông Văn Úc"/>
              </a:rPr>
              <a:t>Sông Văn </a:t>
            </a:r>
            <a:r>
              <a:rPr lang="vi-VN" sz="2000" dirty="0" err="1">
                <a:solidFill>
                  <a:srgbClr val="0645AD"/>
                </a:solidFill>
                <a:hlinkClick r:id="rId12" tooltip="Sông Văn Úc"/>
              </a:rPr>
              <a:t>Úc</a:t>
            </a:r>
            <a:endParaRPr lang="vi-VN" sz="2000" dirty="0">
              <a:solidFill>
                <a:srgbClr val="202122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122656" y="488280"/>
            <a:ext cx="6096000" cy="221599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15000"/>
              </a:lnSpc>
              <a:defRPr/>
            </a:pP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</a:t>
            </a:r>
            <a:r>
              <a:rPr lang="en-US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ồ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Tam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Bạc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endParaRPr lang="en-US" sz="2400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defRPr/>
            </a:pP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</a:t>
            </a:r>
            <a:r>
              <a:rPr lang="en-US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ồ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Biên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endParaRPr lang="en-US" sz="2400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defRPr/>
            </a:pP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</a:t>
            </a:r>
            <a:r>
              <a:rPr lang="en-US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ồ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Quần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Ngựa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en-US" sz="24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defRPr/>
            </a:pP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ồ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Sen, </a:t>
            </a:r>
            <a:endParaRPr lang="en-US" sz="24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defRPr/>
            </a:pP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ồ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,…….</a:t>
            </a:r>
            <a:endParaRPr 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4815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9365098"/>
              </p:ext>
            </p:extLst>
          </p:nvPr>
        </p:nvGraphicFramePr>
        <p:xfrm>
          <a:off x="191589" y="87086"/>
          <a:ext cx="11852366" cy="72457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852366">
                  <a:extLst>
                    <a:ext uri="{9D8B030D-6E8A-4147-A177-3AD203B41FA5}">
                      <a16:colId xmlns:a16="http://schemas.microsoft.com/office/drawing/2014/main" val="1187124735"/>
                    </a:ext>
                  </a:extLst>
                </a:gridCol>
              </a:tblGrid>
              <a:tr h="724578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PHIẾU </a:t>
                      </a: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HỌC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TẬP</a:t>
                      </a:r>
                      <a:r>
                        <a:rPr lang="en-US" sz="28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2800" b="1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(</a:t>
                      </a:r>
                      <a:r>
                        <a:rPr lang="en-US" sz="2800" b="1" baseline="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Nhóm</a:t>
                      </a:r>
                      <a:r>
                        <a:rPr lang="en-US" sz="2800" b="1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baseline="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đôi</a:t>
                      </a:r>
                      <a:r>
                        <a:rPr lang="en-US" sz="2800" b="1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28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bày</a:t>
                      </a:r>
                      <a:r>
                        <a:rPr lang="en-US" sz="28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đặc</a:t>
                      </a:r>
                      <a:r>
                        <a:rPr lang="en-US" sz="28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28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sông</a:t>
                      </a:r>
                      <a:r>
                        <a:rPr lang="en-US" sz="28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ngòi</a:t>
                      </a:r>
                      <a:r>
                        <a:rPr lang="en-US" sz="28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Hải</a:t>
                      </a:r>
                      <a:r>
                        <a:rPr lang="en-US" sz="28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Phòng</a:t>
                      </a:r>
                      <a:endParaRPr lang="en-US" sz="2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Sông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Đặc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chung</a:t>
                      </a:r>
                      <a:r>
                        <a:rPr lang="en-US" sz="28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:………………………………………………………………..</a:t>
                      </a:r>
                      <a:endParaRPr lang="en-US" sz="2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Tổng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chiều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dài</a:t>
                      </a:r>
                      <a:r>
                        <a:rPr lang="en-US" sz="28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:…………………………………………………………………..</a:t>
                      </a:r>
                      <a:endParaRPr lang="en-US" sz="2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Tên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con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sông</a:t>
                      </a:r>
                      <a:r>
                        <a:rPr lang="en-US" sz="28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:…………………………………………………………….</a:t>
                      </a:r>
                      <a:endParaRPr lang="en-US" sz="2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hạ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lưu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hệ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thống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sông</a:t>
                      </a:r>
                      <a:r>
                        <a:rPr lang="en-US" sz="28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:…………………………………………………</a:t>
                      </a:r>
                      <a:endParaRPr lang="en-US" sz="2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cửa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sông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lang="en-US" sz="28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:…………………………………………………………..</a:t>
                      </a:r>
                      <a:endParaRPr lang="en-US" sz="2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Vai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trò</a:t>
                      </a:r>
                      <a:r>
                        <a:rPr lang="en-US" sz="28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:……………………………………………………………………………</a:t>
                      </a:r>
                      <a:endParaRPr lang="en-US" sz="2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Hồ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Đặc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chung</a:t>
                      </a:r>
                      <a:r>
                        <a:rPr lang="en-US" sz="28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:………………………………………………………………….</a:t>
                      </a:r>
                      <a:endParaRPr lang="en-US" sz="2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Tên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hồ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lớn</a:t>
                      </a:r>
                      <a:r>
                        <a:rPr lang="en-US" sz="28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:……………………………………………………………….</a:t>
                      </a:r>
                      <a:endParaRPr lang="en-US" sz="2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Vai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trò</a:t>
                      </a:r>
                      <a:r>
                        <a:rPr lang="en-US" sz="28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:………………………………………………………………………</a:t>
                      </a:r>
                      <a:endParaRPr lang="en-US" sz="2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5406689"/>
                  </a:ext>
                </a:extLst>
              </a:tr>
            </a:tbl>
          </a:graphicData>
        </a:graphic>
      </p:graphicFrame>
      <p:pic>
        <p:nvPicPr>
          <p:cNvPr id="4" name="Đồng hồ đếm ngược 2 phút - 2 minutes timer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273069" y="179109"/>
            <a:ext cx="1416168" cy="741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355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1# Bản đồ Hải Phòng khổ lớn phóng to năm 2020 - Galaxyland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6755"/>
            <a:ext cx="12075735" cy="7004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3661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5988" y="70642"/>
            <a:ext cx="6762162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vi-VN" sz="2800" dirty="0">
                <a:latin typeface="+mj-lt"/>
              </a:rPr>
              <a:t>Hải Phòng có hệ thống sông ngòi dày đặc, có nhiều con sông lớn thuộc hệ thống sông Thái Bình</a:t>
            </a:r>
          </a:p>
          <a:p>
            <a:pPr marL="285750" indent="-285750">
              <a:buFontTx/>
              <a:buChar char="-"/>
            </a:pP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cửa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đổ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ửa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huyện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Vĩnh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huyện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Tiên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Lãng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Cửa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Úc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huyện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Tiên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Lãng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huyện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Thụy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An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Lão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Cửa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Lạch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Tray(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quận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huyện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đổ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đền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Đế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Cửa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Cấm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Hải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Ngô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Cửa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Nam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Triệu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Huyện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Thủy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Úc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Lạch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Tray,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Bạch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Đằng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,…..</a:t>
            </a:r>
          </a:p>
        </p:txBody>
      </p:sp>
      <p:pic>
        <p:nvPicPr>
          <p:cNvPr id="3" name="Picture 2" descr="1# Bản đồ Hải Phòng khổ lớn phóng to năm 2020 - Galaxyland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8149" y="70642"/>
            <a:ext cx="5363851" cy="6716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1835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5988" y="70642"/>
            <a:ext cx="6762162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chảy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xuống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nam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lũ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trùng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6-9)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đỉnh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lũ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trùng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10-4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cuối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Gía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nghiệp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tưới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thủy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tải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nay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ô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nhiễm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do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thải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y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thuốc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sâu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hưởng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sạch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ruộng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1# Bản đồ Hải Phòng khổ lớn phóng to năm 2020 - Galaxyland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8149" y="70642"/>
            <a:ext cx="5363851" cy="6716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4845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20*464"/>
  <p:tag name="TABLE_ENDDRAG_RECT" val="0*0*720*46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20*464"/>
  <p:tag name="TABLE_ENDDRAG_RECT" val="0*0*720*46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自定义 23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982C1E"/>
      </a:accent1>
      <a:accent2>
        <a:srgbClr val="D3852D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2381</TotalTime>
  <Words>1742</Words>
  <Application>Microsoft Office PowerPoint</Application>
  <PresentationFormat>Widescreen</PresentationFormat>
  <Paragraphs>203</Paragraphs>
  <Slides>27</Slides>
  <Notes>2</Notes>
  <HiddenSlides>0</HiddenSlides>
  <MMClips>2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38" baseType="lpstr">
      <vt:lpstr>微软雅黑</vt:lpstr>
      <vt:lpstr>Arial</vt:lpstr>
      <vt:lpstr>Calibri</vt:lpstr>
      <vt:lpstr>Calibri Light</vt:lpstr>
      <vt:lpstr>等线</vt:lpstr>
      <vt:lpstr>SimSun</vt:lpstr>
      <vt:lpstr>Times New Roman</vt:lpstr>
      <vt:lpstr>方正粗倩简体</vt:lpstr>
      <vt:lpstr>方正粗圆_GBK</vt:lpstr>
      <vt:lpstr>Office Theme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HP</cp:lastModifiedBy>
  <cp:revision>158</cp:revision>
  <dcterms:created xsi:type="dcterms:W3CDTF">2021-07-23T01:48:51Z</dcterms:created>
  <dcterms:modified xsi:type="dcterms:W3CDTF">2025-01-22T02:27:52Z</dcterms:modified>
</cp:coreProperties>
</file>