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9"/>
  </p:notesMasterIdLst>
  <p:sldIdLst>
    <p:sldId id="337" r:id="rId2"/>
    <p:sldId id="296" r:id="rId3"/>
    <p:sldId id="297" r:id="rId4"/>
    <p:sldId id="298" r:id="rId5"/>
    <p:sldId id="299" r:id="rId6"/>
    <p:sldId id="300" r:id="rId7"/>
    <p:sldId id="30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F10E-9F24-4CB3-A829-7373B8972B71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65DB-964E-458E-A8A6-1D726E504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2DB20A-9E60-4AB1-B78A-5EE7CAE9E88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863400-1F7B-431E-BCD9-DE6387B552D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HAC%20TI&#202;U%20HOC\Ban%20tay%20me%20-%20Ha%20Pham%20Anh%20Thu%20%5bNCT%2065634089917352500000%5d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4525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24525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86729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81000" y="14478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724900" y="13716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447800" y="6553200"/>
            <a:ext cx="63246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76200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057400" y="4254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Trường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Tiểu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Đại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Bản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II</a:t>
            </a:r>
            <a:endParaRPr lang="en-US" altLang="en-US" sz="3600" b="1" dirty="0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1371600" y="76200"/>
            <a:ext cx="6496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+mj-lt"/>
                <a:ea typeface="+mn-lt"/>
                <a:cs typeface="+mn-lt"/>
              </a:rPr>
              <a:t>UBND PHƯỜNG HỒNG AN</a:t>
            </a:r>
            <a:endParaRPr lang="en-US" b="1" kern="10" dirty="0">
              <a:ln w="9525">
                <a:solidFill>
                  <a:srgbClr val="CC0000">
                    <a:alpha val="96077"/>
                  </a:srgbClr>
                </a:solidFill>
                <a:round/>
                <a:headEnd/>
                <a:tailEnd/>
              </a:ln>
              <a:solidFill>
                <a:srgbClr val="FF0066"/>
              </a:solidFill>
              <a:latin typeface="+mj-lt"/>
              <a:ea typeface="+mn-lt"/>
              <a:cs typeface="+mn-lt"/>
            </a:endParaRPr>
          </a:p>
        </p:txBody>
      </p:sp>
      <p:sp>
        <p:nvSpPr>
          <p:cNvPr id="4108" name="WordArt 12" descr="60%"/>
          <p:cNvSpPr>
            <a:spLocks noChangeArrowheads="1" noChangeShapeType="1" noTextEdit="1"/>
          </p:cNvSpPr>
          <p:nvPr/>
        </p:nvSpPr>
        <p:spPr bwMode="auto">
          <a:xfrm>
            <a:off x="1447800" y="5827295"/>
            <a:ext cx="6324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GV </a:t>
            </a:r>
            <a:r>
              <a:rPr lang="en-US" sz="36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Đỗ</a:t>
            </a:r>
            <a:r>
              <a:rPr lang="en-US" sz="36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Thị</a:t>
            </a:r>
            <a:r>
              <a:rPr lang="en-US" sz="36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Thu </a:t>
            </a:r>
            <a:r>
              <a:rPr lang="en-US" sz="36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Huấn</a:t>
            </a:r>
            <a:endParaRPr lang="en-US" sz="3600" b="1" i="1" dirty="0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381000" y="32004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VỀ DỰ TIẾT TIẾNG VIỆT CỦA LỚP 1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70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8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ChangeArrowheads="1" noChangeShapeType="1" noTextEdit="1"/>
          </p:cNvSpPr>
          <p:nvPr/>
        </p:nvSpPr>
        <p:spPr bwMode="auto">
          <a:xfrm>
            <a:off x="2057400" y="161925"/>
            <a:ext cx="50292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VÀ KHỞI ĐỘNG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133600" y="6324600"/>
            <a:ext cx="4953000" cy="533400"/>
            <a:chOff x="1056" y="2208"/>
            <a:chExt cx="3648" cy="1014"/>
          </a:xfrm>
        </p:grpSpPr>
        <p:pic>
          <p:nvPicPr>
            <p:cNvPr id="3083" name="Picture 24" descr="flowers_209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25" descr="002-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26" descr="flowers_209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27" descr="flowers_209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28" descr="hoa 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600"/>
            <a:ext cx="987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9" descr="hoa 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154987" y="5868988"/>
            <a:ext cx="987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9906000" y="4038600"/>
            <a:ext cx="27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,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-28575" y="990600"/>
            <a:ext cx="1752600" cy="1158875"/>
          </a:xfrm>
          <a:prstGeom prst="notchedRightArrow">
            <a:avLst>
              <a:gd name="adj1" fmla="val 50000"/>
              <a:gd name="adj2" fmla="val 31941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Đọc</a:t>
            </a:r>
            <a:r>
              <a:rPr lang="en-US" altLang="en-US" sz="3000">
                <a:solidFill>
                  <a:srgbClr val="FF0000"/>
                </a:solidFill>
              </a:rPr>
              <a:t> </a:t>
            </a:r>
            <a:endParaRPr lang="vi-VN" altLang="en-US" sz="3000">
              <a:solidFill>
                <a:srgbClr val="FF0000"/>
              </a:solidFill>
            </a:endParaRPr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7426" y="4149080"/>
            <a:ext cx="7089774" cy="179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7425" y="2174724"/>
            <a:ext cx="7089775" cy="17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105400"/>
            <a:ext cx="586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hoa 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3" descr="hoa 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4" descr="blumen-pflanzen0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5" descr="blumen-pflanzen0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6" descr="blumen-pflanzen0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7" descr="blumen-pflanzen0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8" descr="blumen-pflanzen0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9" descr="blumen-pflanzen0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0" descr="Froc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1" descr="Froc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2" descr="Froc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3" descr="Froc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4" descr="Froc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25" descr="Froc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6" descr="Froc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7" descr="Froc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29" descr="Froc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WordArt 30"/>
          <p:cNvSpPr>
            <a:spLocks noChangeArrowheads="1" noChangeShapeType="1" noTextEdit="1"/>
          </p:cNvSpPr>
          <p:nvPr/>
        </p:nvSpPr>
        <p:spPr bwMode="auto">
          <a:xfrm>
            <a:off x="1390650" y="876300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Tiếng Việt</a:t>
            </a:r>
          </a:p>
        </p:txBody>
      </p:sp>
      <p:pic>
        <p:nvPicPr>
          <p:cNvPr id="5140" name="Picture 39" descr="Froc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Text Box 9"/>
          <p:cNvSpPr txBox="1">
            <a:spLocks noChangeArrowheads="1"/>
          </p:cNvSpPr>
          <p:nvPr/>
        </p:nvSpPr>
        <p:spPr bwMode="auto">
          <a:xfrm>
            <a:off x="1662113" y="3505200"/>
            <a:ext cx="6110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B</a:t>
            </a:r>
            <a:r>
              <a:rPr lang="en-US" sz="66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ài</a:t>
            </a:r>
            <a:r>
              <a:rPr lang="en-US" sz="66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 41: </a:t>
            </a:r>
            <a:r>
              <a:rPr lang="en-US" sz="66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ui</a:t>
            </a:r>
            <a:r>
              <a:rPr lang="en-US" sz="66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    </a:t>
            </a:r>
            <a:r>
              <a:rPr lang="en-US" sz="6600" b="1" dirty="0" err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ưi</a:t>
            </a:r>
            <a:endParaRPr lang="en-US" sz="66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0292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312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4478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14478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070225" y="2590800"/>
            <a:ext cx="3101975" cy="2171700"/>
            <a:chOff x="384" y="1680"/>
            <a:chExt cx="1680" cy="960"/>
          </a:xfrm>
        </p:grpSpPr>
        <p:sp>
          <p:nvSpPr>
            <p:cNvPr id="16" name="Rectangle 27">
              <a:extLst/>
            </p:cNvPr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4050" dirty="0">
                  <a:latin typeface="Centaur" pitchFamily="18" charset="0"/>
                </a:rPr>
                <a:t>    </a:t>
              </a:r>
              <a:r>
                <a:rPr lang="en-US" altLang="en-US" sz="6600" b="1" dirty="0">
                  <a:latin typeface="Century Gothic" pitchFamily="34" charset="0"/>
                </a:rPr>
                <a:t>t</a:t>
              </a:r>
            </a:p>
          </p:txBody>
        </p:sp>
        <p:sp>
          <p:nvSpPr>
            <p:cNvPr id="615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/>
            </p:cNvPr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4050">
                <a:latin typeface="Arial" panose="020B0604020202020204" pitchFamily="34" charset="0"/>
              </a:endParaRPr>
            </a:p>
          </p:txBody>
        </p:sp>
      </p:grp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953000" y="2549525"/>
            <a:ext cx="1143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solidFill>
                  <a:srgbClr val="FF0000"/>
                </a:solidFill>
                <a:latin typeface="Century Gothic" pitchFamily="34" charset="0"/>
              </a:rPr>
              <a:t>ui</a:t>
            </a:r>
            <a:r>
              <a:rPr lang="en-US" altLang="en-US" sz="6600" b="1">
                <a:solidFill>
                  <a:srgbClr val="FF3300"/>
                </a:solidFill>
                <a:latin typeface="Century Gothic" pitchFamily="34" charset="0"/>
              </a:rPr>
              <a:t> </a:t>
            </a:r>
            <a:endParaRPr lang="en-US" altLang="en-US" sz="6600" b="1">
              <a:solidFill>
                <a:srgbClr val="FF33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070225" y="3692525"/>
            <a:ext cx="31019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600" b="1">
                <a:latin typeface="Century Gothic" pitchFamily="34" charset="0"/>
              </a:rPr>
              <a:t>t</a:t>
            </a:r>
            <a:r>
              <a:rPr lang="en-US" altLang="en-US" sz="6600" b="1">
                <a:solidFill>
                  <a:srgbClr val="FF0000"/>
                </a:solidFill>
                <a:latin typeface="Century Gothic" pitchFamily="34" charset="0"/>
              </a:rPr>
              <a:t>úi</a:t>
            </a:r>
            <a:r>
              <a:rPr lang="en-US" altLang="en-US" sz="6600" b="1">
                <a:solidFill>
                  <a:srgbClr val="FF3300"/>
                </a:solidFill>
                <a:latin typeface="Century Gothic" pitchFamily="34" charset="0"/>
              </a:rPr>
              <a:t> </a:t>
            </a:r>
            <a:endParaRPr lang="en-US" altLang="en-US" sz="6600" b="1">
              <a:solidFill>
                <a:srgbClr val="FF3300"/>
              </a:solidFill>
              <a:latin typeface="Century Gothic" pitchFamily="34" charset="0"/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334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962400"/>
            <a:ext cx="3200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2819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2819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58674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84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14800"/>
            <a:ext cx="868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"/>
            <a:ext cx="1828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48</Words>
  <Application>Microsoft Office PowerPoint</Application>
  <PresentationFormat>On-screen Show (4:3)</PresentationFormat>
  <Paragraphs>15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Centaur</vt:lpstr>
      <vt:lpstr>Century Gothic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29</cp:revision>
  <dcterms:created xsi:type="dcterms:W3CDTF">2020-08-12T11:52:00Z</dcterms:created>
  <dcterms:modified xsi:type="dcterms:W3CDTF">2025-12-15T08:06:31Z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