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 id="2147483720" r:id="rId4"/>
    <p:sldMasterId id="2147483732" r:id="rId5"/>
    <p:sldMasterId id="2147483744" r:id="rId6"/>
  </p:sldMasterIdLst>
  <p:notesMasterIdLst>
    <p:notesMasterId r:id="rId34"/>
  </p:notesMasterIdLst>
  <p:sldIdLst>
    <p:sldId id="331" r:id="rId7"/>
    <p:sldId id="295" r:id="rId8"/>
    <p:sldId id="298" r:id="rId9"/>
    <p:sldId id="268" r:id="rId10"/>
    <p:sldId id="297" r:id="rId11"/>
    <p:sldId id="314" r:id="rId12"/>
    <p:sldId id="315" r:id="rId13"/>
    <p:sldId id="316" r:id="rId14"/>
    <p:sldId id="276" r:id="rId15"/>
    <p:sldId id="277" r:id="rId16"/>
    <p:sldId id="317" r:id="rId17"/>
    <p:sldId id="278" r:id="rId18"/>
    <p:sldId id="327" r:id="rId19"/>
    <p:sldId id="289" r:id="rId20"/>
    <p:sldId id="321" r:id="rId21"/>
    <p:sldId id="322" r:id="rId22"/>
    <p:sldId id="323" r:id="rId23"/>
    <p:sldId id="328" r:id="rId24"/>
    <p:sldId id="325" r:id="rId25"/>
    <p:sldId id="326" r:id="rId26"/>
    <p:sldId id="302" r:id="rId27"/>
    <p:sldId id="303" r:id="rId28"/>
    <p:sldId id="305" r:id="rId29"/>
    <p:sldId id="329" r:id="rId30"/>
    <p:sldId id="270" r:id="rId31"/>
    <p:sldId id="330" r:id="rId32"/>
    <p:sldId id="30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5221E-070B-4C97-88F4-3EDF4C7ADCA6}" type="datetimeFigureOut">
              <a:rPr lang="en-US" smtClean="0"/>
              <a:t>4/2/2025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9FBDE-244A-4D1C-BABC-E1E39CE61077}" type="slidenum">
              <a:rPr lang="en-US" smtClean="0"/>
              <a:t>‹#›</a:t>
            </a:fld>
            <a:endParaRPr lang="en-US"/>
          </a:p>
        </p:txBody>
      </p:sp>
    </p:spTree>
    <p:extLst>
      <p:ext uri="{BB962C8B-B14F-4D97-AF65-F5344CB8AC3E}">
        <p14:creationId xmlns:p14="http://schemas.microsoft.com/office/powerpoint/2010/main" val="4017176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339FBDE-244A-4D1C-BABC-E1E39CE61077}" type="slidenum">
              <a:rPr lang="en-US" smtClean="0"/>
              <a:t>1</a:t>
            </a:fld>
            <a:endParaRPr lang="en-US"/>
          </a:p>
        </p:txBody>
      </p:sp>
    </p:spTree>
    <p:extLst>
      <p:ext uri="{BB962C8B-B14F-4D97-AF65-F5344CB8AC3E}">
        <p14:creationId xmlns:p14="http://schemas.microsoft.com/office/powerpoint/2010/main" val="1772996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339FBDE-244A-4D1C-BABC-E1E39CE61077}" type="slidenum">
              <a:rPr lang="en-US" smtClean="0"/>
              <a:t>2</a:t>
            </a:fld>
            <a:endParaRPr lang="en-US"/>
          </a:p>
        </p:txBody>
      </p:sp>
    </p:spTree>
    <p:extLst>
      <p:ext uri="{BB962C8B-B14F-4D97-AF65-F5344CB8AC3E}">
        <p14:creationId xmlns:p14="http://schemas.microsoft.com/office/powerpoint/2010/main" val="81504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209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299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6191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624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533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212738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636731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113458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49483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351040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743682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12372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058475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27997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1847672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995525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79557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03513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43503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49567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96577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6171546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1335397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885030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208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189202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73032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49753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484726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7997909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4049137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65640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583346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95485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28222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18611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1262256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4452622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9395165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055076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4483080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4415219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9039579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51726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3942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43125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04608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18825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6672102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352563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4609586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795888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611745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32082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1891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13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1146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38357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7430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8499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5034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33150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4603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12459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2328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379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1226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5029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5882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7506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570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961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2DE133A2-F1DF-83EB-2051-90AF8AE35A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8423220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69E1920-5DC1-A3B7-980F-7B172621C481}"/>
              </a:ext>
            </a:extLst>
          </p:cNvPr>
          <p:cNvSpPr/>
          <p:nvPr userDrawn="1"/>
        </p:nvSpPr>
        <p:spPr>
          <a:xfrm>
            <a:off x="0" y="0"/>
            <a:ext cx="12192000" cy="6784134"/>
          </a:xfrm>
          <a:custGeom>
            <a:avLst/>
            <a:gdLst/>
            <a:ahLst/>
            <a:cxnLst/>
            <a:rect l="l" t="t" r="r" b="b"/>
            <a:pathLst>
              <a:path w="18288000" h="10176201">
                <a:moveTo>
                  <a:pt x="0" y="0"/>
                </a:moveTo>
                <a:lnTo>
                  <a:pt x="18288000" y="0"/>
                </a:lnTo>
                <a:lnTo>
                  <a:pt x="18288000" y="10176201"/>
                </a:lnTo>
                <a:lnTo>
                  <a:pt x="0" y="10176201"/>
                </a:lnTo>
                <a:lnTo>
                  <a:pt x="0" y="0"/>
                </a:lnTo>
                <a:close/>
              </a:path>
            </a:pathLst>
          </a:custGeom>
          <a:blipFill>
            <a:blip r:embed="rId13"/>
            <a:stretch>
              <a:fillRect t="-11664" b="-11664"/>
            </a:stretch>
          </a:blipFill>
        </p:spPr>
      </p:sp>
    </p:spTree>
    <p:extLst>
      <p:ext uri="{BB962C8B-B14F-4D97-AF65-F5344CB8AC3E}">
        <p14:creationId xmlns:p14="http://schemas.microsoft.com/office/powerpoint/2010/main" val="143206816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35.xml"/><Relationship Id="rId5" Type="http://schemas.openxmlformats.org/officeDocument/2006/relationships/image" Target="../media/image25.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9.png"/><Relationship Id="rId2" Type="http://schemas.openxmlformats.org/officeDocument/2006/relationships/image" Target="../media/image20.jpg"/><Relationship Id="rId1" Type="http://schemas.openxmlformats.org/officeDocument/2006/relationships/slideLayout" Target="../slideLayouts/slideLayout46.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6.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45.xml"/><Relationship Id="rId7" Type="http://schemas.openxmlformats.org/officeDocument/2006/relationships/image" Target="../media/image3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1.png"/><Relationship Id="rId5" Type="http://schemas.openxmlformats.org/officeDocument/2006/relationships/image" Target="../media/image21.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3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1.png"/><Relationship Id="rId5" Type="http://schemas.openxmlformats.org/officeDocument/2006/relationships/image" Target="../media/image21.pn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3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1.png"/><Relationship Id="rId5" Type="http://schemas.openxmlformats.org/officeDocument/2006/relationships/image" Target="../media/image21.pn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image" Target="../media/image21.pn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image" Target="../media/image21.png"/><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46.xml"/><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image" Target="../media/image20.jpg"/><Relationship Id="rId1" Type="http://schemas.openxmlformats.org/officeDocument/2006/relationships/slideLayout" Target="../slideLayouts/slideLayout46.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1.png"/><Relationship Id="rId7" Type="http://schemas.microsoft.com/office/2007/relationships/hdphoto" Target="../media/hdphoto5.wdp"/><Relationship Id="rId2" Type="http://schemas.openxmlformats.org/officeDocument/2006/relationships/image" Target="../media/image20.jpg"/><Relationship Id="rId1" Type="http://schemas.openxmlformats.org/officeDocument/2006/relationships/slideLayout" Target="../slideLayouts/slideLayout46.xml"/><Relationship Id="rId6" Type="http://schemas.openxmlformats.org/officeDocument/2006/relationships/image" Target="../media/image36.png"/><Relationship Id="rId5" Type="http://schemas.openxmlformats.org/officeDocument/2006/relationships/image" Target="../media/image22.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46.xml"/><Relationship Id="rId6" Type="http://schemas.openxmlformats.org/officeDocument/2006/relationships/image" Target="../media/image38.png"/><Relationship Id="rId5" Type="http://schemas.openxmlformats.org/officeDocument/2006/relationships/image" Target="../media/image25.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media2.mp3"/><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vmlDrawing" Target="../drawings/vmlDrawing1.vml"/><Relationship Id="rId6" Type="http://schemas.openxmlformats.org/officeDocument/2006/relationships/image" Target="../media/image40.jpg"/><Relationship Id="rId5" Type="http://schemas.openxmlformats.org/officeDocument/2006/relationships/slideLayout" Target="../slideLayouts/slideLayout46.xml"/><Relationship Id="rId10" Type="http://schemas.openxmlformats.org/officeDocument/2006/relationships/image" Target="../media/image39.wmf"/><Relationship Id="rId4" Type="http://schemas.openxmlformats.org/officeDocument/2006/relationships/control" Target="../activeX/activeX1.xml"/><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3.png"/><Relationship Id="rId2" Type="http://schemas.openxmlformats.org/officeDocument/2006/relationships/image" Target="../media/image20.jpg"/><Relationship Id="rId1" Type="http://schemas.openxmlformats.org/officeDocument/2006/relationships/slideLayout" Target="../slideLayouts/slideLayout24.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45.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2.xml"/><Relationship Id="rId5" Type="http://schemas.openxmlformats.org/officeDocument/2006/relationships/image" Target="../media/image1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jpg"/><Relationship Id="rId1" Type="http://schemas.openxmlformats.org/officeDocument/2006/relationships/slideLayout" Target="../slideLayouts/slideLayout23.xml"/><Relationship Id="rId6" Type="http://schemas.openxmlformats.org/officeDocument/2006/relationships/image" Target="../media/image16.png"/><Relationship Id="rId5" Type="http://schemas.microsoft.com/office/2007/relationships/hdphoto" Target="../media/hdphoto3.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89140" y="3274375"/>
            <a:ext cx="2482940" cy="3583625"/>
          </a:xfrm>
          <a:prstGeom prst="rect">
            <a:avLst/>
          </a:prstGeom>
        </p:spPr>
      </p:pic>
      <p:sp>
        <p:nvSpPr>
          <p:cNvPr id="13" name="Speech Bubble: Rectangle with Corners Rounded 12">
            <a:extLst>
              <a:ext uri="{FF2B5EF4-FFF2-40B4-BE49-F238E27FC236}">
                <a16:creationId xmlns:a16="http://schemas.microsoft.com/office/drawing/2014/main" id="{E4009058-943E-499A-CDC4-7432E76C9C78}"/>
              </a:ext>
            </a:extLst>
          </p:cNvPr>
          <p:cNvSpPr/>
          <p:nvPr/>
        </p:nvSpPr>
        <p:spPr>
          <a:xfrm>
            <a:off x="1726629" y="1342705"/>
            <a:ext cx="9281160" cy="1931670"/>
          </a:xfrm>
          <a:prstGeom prst="wedgeRoundRectCallout">
            <a:avLst>
              <a:gd name="adj1" fmla="val -33478"/>
              <a:gd name="adj2" fmla="val 7847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6000" dirty="0">
                <a:latin typeface="Cambria" panose="02040503050406030204" pitchFamily="18" charset="0"/>
                <a:ea typeface="Cambria" panose="02040503050406030204" pitchFamily="18" charset="0"/>
              </a:rPr>
              <a:t>ĐỌC: BỘ ĐỘI VỀ LÀNG </a:t>
            </a:r>
            <a:endParaRPr lang="en-US" sz="6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5303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3010AE8C-9A62-7597-D2F8-52A31F298A33}"/>
              </a:ext>
            </a:extLst>
          </p:cNvPr>
          <p:cNvGrpSpPr/>
          <p:nvPr/>
        </p:nvGrpSpPr>
        <p:grpSpPr>
          <a:xfrm>
            <a:off x="591404" y="1897749"/>
            <a:ext cx="6692578" cy="3947808"/>
            <a:chOff x="6290338" y="3266869"/>
            <a:chExt cx="5779742" cy="3174571"/>
          </a:xfrm>
        </p:grpSpPr>
        <p:sp>
          <p:nvSpPr>
            <p:cNvPr id="53"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 name="Picture 53">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55" name="Group 54">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56" name="Picture 55"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57" name="TextBox 56">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grpSp>
        <p:nvGrpSpPr>
          <p:cNvPr id="58" name="Group 57">
            <a:extLst>
              <a:ext uri="{FF2B5EF4-FFF2-40B4-BE49-F238E27FC236}">
                <a16:creationId xmlns:a16="http://schemas.microsoft.com/office/drawing/2014/main" id="{861391E4-E533-DCFA-6B39-478F1D270B5D}"/>
              </a:ext>
            </a:extLst>
          </p:cNvPr>
          <p:cNvGrpSpPr/>
          <p:nvPr/>
        </p:nvGrpSpPr>
        <p:grpSpPr>
          <a:xfrm>
            <a:off x="2446944" y="81867"/>
            <a:ext cx="7193902" cy="1832519"/>
            <a:chOff x="3324715" y="7922107"/>
            <a:chExt cx="7193902" cy="1832519"/>
          </a:xfrm>
        </p:grpSpPr>
        <p:sp>
          <p:nvSpPr>
            <p:cNvPr id="59" name="TextBox 58">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Luyện</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đọc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trước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lớp</a:t>
              </a: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p:txBody>
        </p:sp>
        <p:sp>
          <p:nvSpPr>
            <p:cNvPr id="60" name="TextBox 59">
              <a:extLst>
                <a:ext uri="{FF2B5EF4-FFF2-40B4-BE49-F238E27FC236}">
                  <a16:creationId xmlns:a16="http://schemas.microsoft.com/office/drawing/2014/main" id="{D8B1C5AC-42CC-1F77-81F2-B3F5AEBEC61D}"/>
                </a:ext>
              </a:extLst>
            </p:cNvPr>
            <p:cNvSpPr txBox="1"/>
            <p:nvPr/>
          </p:nvSpPr>
          <p:spPr>
            <a:xfrm>
              <a:off x="3324715" y="7938744"/>
              <a:ext cx="7193902" cy="1815882"/>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13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Luyện</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đọc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trước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00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lớp</a:t>
              </a:r>
              <a:endParaRPr kumimoji="0" lang="en-US" sz="41300" b="1" i="0" u="none" strike="noStrike" kern="1200" cap="none" spc="0" normalizeH="0" baseline="0" noProof="0" dirty="0">
                <a:ln w="28575">
                  <a:solidFill>
                    <a:srgbClr val="002060"/>
                  </a:solidFill>
                  <a:prstDash val="solid"/>
                </a:ln>
                <a:solidFill>
                  <a:srgbClr val="00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grpSp>
      <p:pic>
        <p:nvPicPr>
          <p:cNvPr id="11" name="图片 2">
            <a:extLst>
              <a:ext uri="{FF2B5EF4-FFF2-40B4-BE49-F238E27FC236}">
                <a16:creationId xmlns:a16="http://schemas.microsoft.com/office/drawing/2014/main" id="{4B863E70-0F66-47BF-822E-004215EA0BBB}"/>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855394" y="914666"/>
            <a:ext cx="3138388" cy="5745474"/>
          </a:xfrm>
          <a:prstGeom prst="rect">
            <a:avLst/>
          </a:prstGeom>
        </p:spPr>
      </p:pic>
    </p:spTree>
    <p:extLst>
      <p:ext uri="{BB962C8B-B14F-4D97-AF65-F5344CB8AC3E}">
        <p14:creationId xmlns:p14="http://schemas.microsoft.com/office/powerpoint/2010/main" val="3355024928"/>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68000">
                                          <p:cBhvr additive="base">
                                            <p:cTn id="7" dur="1000" fill="hold"/>
                                            <p:tgtEl>
                                              <p:spTgt spid="5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7" presetClass="entr" presetSubtype="10" fill="hold" nodeType="with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500" fill="hold"/>
                                            <p:tgtEl>
                                              <p:spTgt spid="58"/>
                                            </p:tgtEl>
                                            <p:attrNameLst>
                                              <p:attrName>ppt_w</p:attrName>
                                            </p:attrNameLst>
                                          </p:cBhvr>
                                          <p:tavLst>
                                            <p:tav tm="0">
                                              <p:val>
                                                <p:fltVal val="0"/>
                                              </p:val>
                                            </p:tav>
                                            <p:tav tm="100000">
                                              <p:val>
                                                <p:strVal val="#ppt_w"/>
                                              </p:val>
                                            </p:tav>
                                          </p:tavLst>
                                        </p:anim>
                                        <p:anim calcmode="lin" valueType="num">
                                          <p:cBhvr>
                                            <p:cTn id="15" dur="5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7" presetClass="entr" presetSubtype="10" fill="hold" nodeType="with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500" fill="hold"/>
                                            <p:tgtEl>
                                              <p:spTgt spid="58"/>
                                            </p:tgtEl>
                                            <p:attrNameLst>
                                              <p:attrName>ppt_w</p:attrName>
                                            </p:attrNameLst>
                                          </p:cBhvr>
                                          <p:tavLst>
                                            <p:tav tm="0">
                                              <p:val>
                                                <p:fltVal val="0"/>
                                              </p:val>
                                            </p:tav>
                                            <p:tav tm="100000">
                                              <p:val>
                                                <p:strVal val="#ppt_w"/>
                                              </p:val>
                                            </p:tav>
                                          </p:tavLst>
                                        </p:anim>
                                        <p:anim calcmode="lin" valueType="num">
                                          <p:cBhvr>
                                            <p:cTn id="15" dur="5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486801" y="3772241"/>
            <a:ext cx="1975893" cy="2921023"/>
          </a:xfrm>
          <a:prstGeom prst="rect">
            <a:avLst/>
          </a:prstGeom>
        </p:spPr>
      </p:pic>
      <p:pic>
        <p:nvPicPr>
          <p:cNvPr id="2" name="Picture 1">
            <a:extLst>
              <a:ext uri="{FF2B5EF4-FFF2-40B4-BE49-F238E27FC236}">
                <a16:creationId xmlns:a16="http://schemas.microsoft.com/office/drawing/2014/main" id="{04ABCE2C-E115-EC12-8523-146526317313}"/>
              </a:ext>
            </a:extLst>
          </p:cNvPr>
          <p:cNvPicPr>
            <a:picLocks noChangeAspect="1"/>
          </p:cNvPicPr>
          <p:nvPr/>
        </p:nvPicPr>
        <p:blipFill>
          <a:blip r:embed="rId7"/>
          <a:stretch>
            <a:fillRect/>
          </a:stretch>
        </p:blipFill>
        <p:spPr>
          <a:xfrm>
            <a:off x="2093641" y="1786748"/>
            <a:ext cx="7730398" cy="3261643"/>
          </a:xfrm>
          <a:prstGeom prst="rect">
            <a:avLst/>
          </a:prstGeom>
        </p:spPr>
      </p:pic>
    </p:spTree>
    <p:extLst>
      <p:ext uri="{BB962C8B-B14F-4D97-AF65-F5344CB8AC3E}">
        <p14:creationId xmlns:p14="http://schemas.microsoft.com/office/powerpoint/2010/main" val="829874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2DD8A48-308B-4A72-AE8E-2F3B5BC9D307}"/>
              </a:ext>
            </a:extLst>
          </p:cNvPr>
          <p:cNvSpPr/>
          <p:nvPr/>
        </p:nvSpPr>
        <p:spPr>
          <a:xfrm>
            <a:off x="463617" y="225893"/>
            <a:ext cx="11476234" cy="619865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0" name="图片 13">
            <a:extLst>
              <a:ext uri="{FF2B5EF4-FFF2-40B4-BE49-F238E27FC236}">
                <a16:creationId xmlns:a16="http://schemas.microsoft.com/office/drawing/2014/main" id="{ABAF607C-4203-6BCB-EBB9-9B861C09C7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28" r="12966"/>
          <a:stretch/>
        </p:blipFill>
        <p:spPr>
          <a:xfrm flipH="1">
            <a:off x="-275413" y="2522086"/>
            <a:ext cx="4191419" cy="4482217"/>
          </a:xfrm>
          <a:prstGeom prst="rect">
            <a:avLst/>
          </a:prstGeom>
        </p:spPr>
      </p:pic>
      <p:grpSp>
        <p:nvGrpSpPr>
          <p:cNvPr id="4" name="Group 3">
            <a:extLst>
              <a:ext uri="{FF2B5EF4-FFF2-40B4-BE49-F238E27FC236}">
                <a16:creationId xmlns:a16="http://schemas.microsoft.com/office/drawing/2014/main" id="{7072C6DF-4FAE-4357-B877-FD2111961EE4}"/>
              </a:ext>
            </a:extLst>
          </p:cNvPr>
          <p:cNvGrpSpPr/>
          <p:nvPr/>
        </p:nvGrpSpPr>
        <p:grpSpPr>
          <a:xfrm>
            <a:off x="3374776" y="1927649"/>
            <a:ext cx="7609454" cy="3238425"/>
            <a:chOff x="1664414" y="1627805"/>
            <a:chExt cx="5270642" cy="3238425"/>
          </a:xfrm>
        </p:grpSpPr>
        <p:sp>
          <p:nvSpPr>
            <p:cNvPr id="2" name="Rectangle: Rounded Corners 1">
              <a:extLst>
                <a:ext uri="{FF2B5EF4-FFF2-40B4-BE49-F238E27FC236}">
                  <a16:creationId xmlns:a16="http://schemas.microsoft.com/office/drawing/2014/main" id="{71E89B7A-FF78-45F0-B985-99059F6DEA1A}"/>
                </a:ext>
              </a:extLst>
            </p:cNvPr>
            <p:cNvSpPr/>
            <p:nvPr/>
          </p:nvSpPr>
          <p:spPr>
            <a:xfrm>
              <a:off x="1664414" y="1627805"/>
              <a:ext cx="5270642" cy="3238425"/>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2AE08F0-63E9-4939-BD58-6E3965057679}"/>
                </a:ext>
              </a:extLst>
            </p:cNvPr>
            <p:cNvSpPr txBox="1"/>
            <p:nvPr/>
          </p:nvSpPr>
          <p:spPr>
            <a:xfrm>
              <a:off x="1741470" y="2520872"/>
              <a:ext cx="511653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Arial-ItalicMT"/>
                  <a:ea typeface="+mn-ea"/>
                  <a:cs typeface="+mn-cs"/>
                </a:rPr>
                <a:t>Lưu luyến, không muôn rời xa.</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74F393-BE01-44D2-B251-C34A8DAADB77}"/>
                </a:ext>
              </a:extLst>
            </p:cNvPr>
            <p:cNvSpPr txBox="1"/>
            <p:nvPr/>
          </p:nvSpPr>
          <p:spPr>
            <a:xfrm>
              <a:off x="3594989" y="1652254"/>
              <a:ext cx="308920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ItalicMT"/>
                  <a:ea typeface="+mn-ea"/>
                  <a:cs typeface="+mn-cs"/>
                </a:rPr>
                <a:t>Bịn</a:t>
              </a:r>
              <a:r>
                <a:rPr kumimoji="0" lang="en-US" sz="5400" b="1" i="0" u="none" strike="noStrike" kern="1200" cap="none" spc="0" normalizeH="0" baseline="0" noProof="0" dirty="0">
                  <a:ln>
                    <a:noFill/>
                  </a:ln>
                  <a:solidFill>
                    <a:srgbClr val="0070C0"/>
                  </a:solidFill>
                  <a:effectLst/>
                  <a:uLnTx/>
                  <a:uFillTx/>
                  <a:latin typeface="Arial-ItalicMT"/>
                  <a:ea typeface="+mn-ea"/>
                  <a:cs typeface="+mn-cs"/>
                </a:rPr>
                <a:t> </a:t>
              </a:r>
              <a:r>
                <a:rPr kumimoji="0" lang="en-US" sz="5400" b="1" i="0" u="none" strike="noStrike" kern="1200" cap="none" spc="0" normalizeH="0" baseline="0" noProof="0" dirty="0" err="1">
                  <a:ln>
                    <a:noFill/>
                  </a:ln>
                  <a:solidFill>
                    <a:srgbClr val="0070C0"/>
                  </a:solidFill>
                  <a:effectLst/>
                  <a:uLnTx/>
                  <a:uFillTx/>
                  <a:latin typeface="Arial-ItalicMT"/>
                  <a:ea typeface="+mn-ea"/>
                  <a:cs typeface="+mn-cs"/>
                </a:rPr>
                <a:t>rịn</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F98862B-7128-3CE4-2326-215432BD6627}"/>
              </a:ext>
            </a:extLst>
          </p:cNvPr>
          <p:cNvPicPr>
            <a:picLocks noChangeAspect="1"/>
          </p:cNvPicPr>
          <p:nvPr/>
        </p:nvPicPr>
        <p:blipFill>
          <a:blip r:embed="rId5"/>
          <a:stretch>
            <a:fillRect/>
          </a:stretch>
        </p:blipFill>
        <p:spPr>
          <a:xfrm>
            <a:off x="907850" y="230055"/>
            <a:ext cx="10467739" cy="159729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B2EECD6F-BCE7-65CF-7394-9791220928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403213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2DD8A48-308B-4A72-AE8E-2F3B5BC9D307}"/>
              </a:ext>
            </a:extLst>
          </p:cNvPr>
          <p:cNvSpPr/>
          <p:nvPr/>
        </p:nvSpPr>
        <p:spPr>
          <a:xfrm>
            <a:off x="463617" y="225893"/>
            <a:ext cx="11476234" cy="619865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0" name="图片 13">
            <a:extLst>
              <a:ext uri="{FF2B5EF4-FFF2-40B4-BE49-F238E27FC236}">
                <a16:creationId xmlns:a16="http://schemas.microsoft.com/office/drawing/2014/main" id="{ABAF607C-4203-6BCB-EBB9-9B861C09C7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28" r="12966"/>
          <a:stretch/>
        </p:blipFill>
        <p:spPr>
          <a:xfrm flipH="1">
            <a:off x="-275413" y="2522086"/>
            <a:ext cx="4191419" cy="4482217"/>
          </a:xfrm>
          <a:prstGeom prst="rect">
            <a:avLst/>
          </a:prstGeom>
        </p:spPr>
      </p:pic>
      <p:grpSp>
        <p:nvGrpSpPr>
          <p:cNvPr id="4" name="Group 3">
            <a:extLst>
              <a:ext uri="{FF2B5EF4-FFF2-40B4-BE49-F238E27FC236}">
                <a16:creationId xmlns:a16="http://schemas.microsoft.com/office/drawing/2014/main" id="{7072C6DF-4FAE-4357-B877-FD2111961EE4}"/>
              </a:ext>
            </a:extLst>
          </p:cNvPr>
          <p:cNvGrpSpPr/>
          <p:nvPr/>
        </p:nvGrpSpPr>
        <p:grpSpPr>
          <a:xfrm>
            <a:off x="3374776" y="1927649"/>
            <a:ext cx="7609454" cy="3238425"/>
            <a:chOff x="1664414" y="1627805"/>
            <a:chExt cx="5270642" cy="3238425"/>
          </a:xfrm>
        </p:grpSpPr>
        <p:sp>
          <p:nvSpPr>
            <p:cNvPr id="2" name="Rectangle: Rounded Corners 1">
              <a:extLst>
                <a:ext uri="{FF2B5EF4-FFF2-40B4-BE49-F238E27FC236}">
                  <a16:creationId xmlns:a16="http://schemas.microsoft.com/office/drawing/2014/main" id="{71E89B7A-FF78-45F0-B985-99059F6DEA1A}"/>
                </a:ext>
              </a:extLst>
            </p:cNvPr>
            <p:cNvSpPr/>
            <p:nvPr/>
          </p:nvSpPr>
          <p:spPr>
            <a:xfrm>
              <a:off x="1664414" y="1627805"/>
              <a:ext cx="5270642" cy="3238425"/>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2AE08F0-63E9-4939-BD58-6E3965057679}"/>
                </a:ext>
              </a:extLst>
            </p:cNvPr>
            <p:cNvSpPr txBox="1"/>
            <p:nvPr/>
          </p:nvSpPr>
          <p:spPr>
            <a:xfrm>
              <a:off x="1796888" y="2783762"/>
              <a:ext cx="51165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Arial-ItalicMT"/>
                  <a:ea typeface="+mn-ea"/>
                  <a:cs typeface="+mn-cs"/>
                </a:rPr>
                <a:t>Đơn giản và sơ sài</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74F393-BE01-44D2-B251-C34A8DAADB77}"/>
                </a:ext>
              </a:extLst>
            </p:cNvPr>
            <p:cNvSpPr txBox="1"/>
            <p:nvPr/>
          </p:nvSpPr>
          <p:spPr>
            <a:xfrm>
              <a:off x="3499986" y="1800844"/>
              <a:ext cx="308920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ItalicMT"/>
                </a:rPr>
                <a:t>Đơn</a:t>
              </a:r>
              <a:r>
                <a:rPr lang="en-US" sz="5400" b="1" dirty="0">
                  <a:solidFill>
                    <a:srgbClr val="0070C0"/>
                  </a:solidFill>
                  <a:latin typeface="Arial-ItalicMT"/>
                </a:rPr>
                <a:t> </a:t>
              </a:r>
              <a:r>
                <a:rPr lang="en-US" sz="5400" b="1" dirty="0" err="1">
                  <a:solidFill>
                    <a:srgbClr val="0070C0"/>
                  </a:solidFill>
                  <a:latin typeface="Arial-ItalicMT"/>
                </a:rPr>
                <a:t>sơ</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F98862B-7128-3CE4-2326-215432BD6627}"/>
              </a:ext>
            </a:extLst>
          </p:cNvPr>
          <p:cNvPicPr>
            <a:picLocks noChangeAspect="1"/>
          </p:cNvPicPr>
          <p:nvPr/>
        </p:nvPicPr>
        <p:blipFill>
          <a:blip r:embed="rId5"/>
          <a:stretch>
            <a:fillRect/>
          </a:stretch>
        </p:blipFill>
        <p:spPr>
          <a:xfrm>
            <a:off x="907850" y="230055"/>
            <a:ext cx="10467739" cy="1597290"/>
          </a:xfrm>
          <a:prstGeom prst="rect">
            <a:avLst/>
          </a:prstGeom>
        </p:spPr>
      </p:pic>
    </p:spTree>
    <p:extLst>
      <p:ext uri="{BB962C8B-B14F-4D97-AF65-F5344CB8AC3E}">
        <p14:creationId xmlns:p14="http://schemas.microsoft.com/office/powerpoint/2010/main" val="27541561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2" name="Picture 21"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966" y="3679508"/>
            <a:ext cx="4407419" cy="2773562"/>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772763" y="1095386"/>
            <a:ext cx="10497987" cy="1362064"/>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600" b="1" dirty="0">
                <a:solidFill>
                  <a:srgbClr val="ED7D31">
                    <a:lumMod val="75000"/>
                  </a:srgbClr>
                </a:solidFill>
                <a:latin typeface="Calibri" panose="020F0502020204030204" pitchFamily="34" charset="0"/>
                <a:cs typeface="Calibri" panose="020F0502020204030204" pitchFamily="34" charset="0"/>
              </a:rPr>
              <a:t>1. </a:t>
            </a:r>
            <a:r>
              <a:rPr lang="vi-VN" sz="3600" b="1" dirty="0">
                <a:solidFill>
                  <a:srgbClr val="ED7D31">
                    <a:lumMod val="75000"/>
                  </a:srgbClr>
                </a:solidFill>
                <a:latin typeface="Calibri" panose="020F0502020204030204" pitchFamily="34" charset="0"/>
                <a:cs typeface="Calibri" panose="020F0502020204030204" pitchFamily="34" charset="0"/>
              </a:rPr>
              <a:t>Tìm những từ ngữ thể hiện nỗi niềm mong nhớ các anh bộ đội của dân làng.</a:t>
            </a:r>
            <a:endParaRPr kumimoji="0" lang="vi-VN" sz="36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4859675" y="2740273"/>
            <a:ext cx="6852865" cy="3569766"/>
            <a:chOff x="4828852" y="2329306"/>
            <a:chExt cx="6852865" cy="3569766"/>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828852" y="2329306"/>
              <a:ext cx="6852865" cy="3433308"/>
            </a:xfrm>
            <a:prstGeom prst="roundRect">
              <a:avLst/>
            </a:prstGeom>
            <a:solidFill>
              <a:srgbClr val="FFFFFF">
                <a:alpha val="89804"/>
              </a:srgbClr>
            </a:solidFill>
            <a:ln w="38100">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029583" y="2482752"/>
              <a:ext cx="6359705"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Những từ ngữ thể hiện nỗi niềm mong nhớ các anh bộ đội của dân làng: </a:t>
              </a: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đã lâu rồi, nhớ mãi, chờ mong, mái ấm nhà vui, hát, cười, rộn ràng, tưng bừng, hớn hở, bịn rịn, vui.</a:t>
              </a:r>
              <a:endParaRPr kumimoji="0" lang="en-US" sz="3600" b="0"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D231FC94-A1B7-B539-AFA8-ED1A2C98FCAF}"/>
              </a:ext>
            </a:extLst>
          </p:cNvPr>
          <p:cNvPicPr>
            <a:picLocks noChangeAspect="1"/>
          </p:cNvPicPr>
          <p:nvPr/>
        </p:nvPicPr>
        <p:blipFill>
          <a:blip r:embed="rId8"/>
          <a:stretch>
            <a:fillRect/>
          </a:stretch>
        </p:blipFill>
        <p:spPr>
          <a:xfrm>
            <a:off x="0" y="0"/>
            <a:ext cx="12034547" cy="1390008"/>
          </a:xfrm>
          <a:prstGeom prst="rect">
            <a:avLst/>
          </a:prstGeom>
        </p:spPr>
      </p:pic>
    </p:spTree>
    <p:extLst>
      <p:ext uri="{BB962C8B-B14F-4D97-AF65-F5344CB8AC3E}">
        <p14:creationId xmlns:p14="http://schemas.microsoft.com/office/powerpoint/2010/main" val="1708020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2" name="Picture 21"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3940" y="4447389"/>
            <a:ext cx="3300934" cy="2077258"/>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497399" y="162912"/>
            <a:ext cx="10441112" cy="1174398"/>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dirty="0">
                <a:solidFill>
                  <a:srgbClr val="00B050"/>
                </a:solidFill>
                <a:latin typeface="Calibri" panose="020F0502020204030204" pitchFamily="34" charset="0"/>
                <a:cs typeface="Calibri" panose="020F0502020204030204" pitchFamily="34" charset="0"/>
              </a:rPr>
              <a:t>2. </a:t>
            </a:r>
            <a:r>
              <a:rPr lang="vi-VN" sz="3200" b="1" dirty="0">
                <a:solidFill>
                  <a:srgbClr val="00B050"/>
                </a:solidFill>
                <a:latin typeface="Calibri" panose="020F0502020204030204" pitchFamily="34" charset="0"/>
                <a:cs typeface="Calibri" panose="020F0502020204030204" pitchFamily="34" charset="0"/>
              </a:rPr>
              <a:t>Không khí xóm làng thay đổi như thế nào khi các anh bộ đội trở về?</a:t>
            </a:r>
            <a:endPar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477464" y="1554149"/>
            <a:ext cx="8940856" cy="4401205"/>
            <a:chOff x="4828852" y="2329066"/>
            <a:chExt cx="6852865" cy="3184388"/>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828852" y="2329306"/>
              <a:ext cx="6852865" cy="3155990"/>
            </a:xfrm>
            <a:prstGeom prst="roundRect">
              <a:avLst/>
            </a:prstGeom>
            <a:solidFill>
              <a:srgbClr val="FFFFFF">
                <a:alpha val="89804"/>
              </a:srgbClr>
            </a:solidFill>
            <a:ln w="38100">
              <a:solidFill>
                <a:srgbClr val="FF9933"/>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200015" y="2329066"/>
              <a:ext cx="6359705" cy="31843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các anh bộ đội trở về, xóm làng mang không khí tưng bừng, rộn ràng, người dân ai cũng hớn hở. Hình ảnh giúp em cảm nhận được điều đó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Các anh về mái ấm nhà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Tiếng hát câu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Rộn ràng xóm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Các anh về tưng bừng trước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Lớp lớp đàn em hớn hở theo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Mẹ già bịn rịn áo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Vui đàn con ở rừng sâu mới về.</a:t>
              </a:r>
            </a:p>
          </p:txBody>
        </p:sp>
      </p:grpSp>
    </p:spTree>
    <p:extLst>
      <p:ext uri="{BB962C8B-B14F-4D97-AF65-F5344CB8AC3E}">
        <p14:creationId xmlns:p14="http://schemas.microsoft.com/office/powerpoint/2010/main" val="364631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2" name="Picture 21"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966" y="3679508"/>
            <a:ext cx="4407419" cy="2773562"/>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760289" y="742950"/>
            <a:ext cx="10510462" cy="1219344"/>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r>
              <a:rPr lang="en-US" sz="3600" b="1" dirty="0">
                <a:solidFill>
                  <a:srgbClr val="ED7D31">
                    <a:lumMod val="75000"/>
                  </a:srgbClr>
                </a:solidFill>
                <a:latin typeface="Calibri" panose="020F0502020204030204" pitchFamily="34" charset="0"/>
                <a:cs typeface="Calibri" panose="020F0502020204030204" pitchFamily="34" charset="0"/>
              </a:rPr>
              <a:t>3. </a:t>
            </a:r>
            <a:r>
              <a:rPr lang="vi-VN" sz="3600" b="1" dirty="0">
                <a:solidFill>
                  <a:srgbClr val="ED7D31">
                    <a:lumMod val="75000"/>
                  </a:srgbClr>
                </a:solidFill>
                <a:latin typeface="Calibri" panose="020F0502020204030204" pitchFamily="34" charset="0"/>
                <a:cs typeface="Calibri" panose="020F0502020204030204" pitchFamily="34" charset="0"/>
              </a:rPr>
              <a:t>Năm dòng thơ cuối gợi cho em những cảm xúc, suy nghĩ gì?</a:t>
            </a:r>
            <a:endParaRPr kumimoji="0" lang="vi-VN" sz="36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4755841" y="2236339"/>
            <a:ext cx="7206703" cy="4188207"/>
            <a:chOff x="4495562" y="2055187"/>
            <a:chExt cx="7206703" cy="4188207"/>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495562" y="2055187"/>
              <a:ext cx="7206703" cy="4188207"/>
            </a:xfrm>
            <a:prstGeom prst="roundRect">
              <a:avLst/>
            </a:prstGeom>
            <a:solidFill>
              <a:srgbClr val="FFFFFF">
                <a:alpha val="89804"/>
              </a:srgbClr>
            </a:solidFill>
            <a:ln w="38100">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4659339" y="2311776"/>
              <a:ext cx="6893961" cy="36471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Năm dòng thơ cuối gợi cho em những cảm xúc, suy nghĩ: con người ở làng hiền hoà, tình cảm. Họ dù không có đủ đời sống vật chất nhưng tấm lòng luôn thơm thảo, bao dung, nhân ái. Ở quê luôn có người nhớ mong, thiết tha người nơi xa trở về.</a:t>
              </a:r>
              <a:endParaRPr kumimoji="0" lang="en-US" sz="33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6436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657484" y="800100"/>
            <a:ext cx="10752291" cy="1198232"/>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600" b="1" dirty="0">
                <a:solidFill>
                  <a:srgbClr val="00B050"/>
                </a:solidFill>
                <a:latin typeface="Calibri" panose="020F0502020204030204" pitchFamily="34" charset="0"/>
                <a:cs typeface="Calibri" panose="020F0502020204030204" pitchFamily="34" charset="0"/>
              </a:rPr>
              <a:t>4. </a:t>
            </a:r>
            <a:r>
              <a:rPr lang="vi-VN" sz="3600" b="1" dirty="0">
                <a:solidFill>
                  <a:srgbClr val="00B050"/>
                </a:solidFill>
                <a:latin typeface="Calibri" panose="020F0502020204030204" pitchFamily="34" charset="0"/>
                <a:cs typeface="Calibri" panose="020F0502020204030204" pitchFamily="34" charset="0"/>
              </a:rPr>
              <a:t>Theo em, người dân đã dành tình cảm gì cho các anh bộ đội? Vì sao?</a:t>
            </a:r>
            <a:endParaRPr kumimoji="0" lang="vi-VN"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1554633" y="2407178"/>
            <a:ext cx="8957991" cy="3910415"/>
            <a:chOff x="5390152" y="1935956"/>
            <a:chExt cx="8957991" cy="3910415"/>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5390152" y="1935956"/>
              <a:ext cx="8957991" cy="3910415"/>
            </a:xfrm>
            <a:prstGeom prst="roundRect">
              <a:avLst/>
            </a:prstGeom>
            <a:solidFill>
              <a:srgbClr val="FFFFFF">
                <a:alpha val="89804"/>
              </a:srgbClr>
            </a:solidFill>
            <a:ln w="38100">
              <a:solidFill>
                <a:srgbClr val="FF99FF"/>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620508" y="2116850"/>
              <a:ext cx="862489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VD: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em, người dân đã dành cho các anh bộ đội tình cảm yêu mến, ngưỡng mộ và thán phục. Vì các anh trở về chứng tỏ kháng chiến thành công, chứng tỏ hoà bình đang được duy trì nên anh được trở về làng lại, chứng tỏ qua những gian khó các anh đều vượt qua an toàn và giữ mình về lại quê ta.</a:t>
              </a:r>
              <a:endParaRPr kumimoji="0" lang="en-US" sz="3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66991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657484" y="800100"/>
            <a:ext cx="11081126" cy="4789170"/>
          </a:xfrm>
          <a:prstGeom prst="roundRect">
            <a:avLst>
              <a:gd name="adj" fmla="val 20602"/>
            </a:avLst>
          </a:prstGeom>
          <a:solidFill>
            <a:schemeClr val="bg1"/>
          </a:solidFill>
          <a:ln w="28575">
            <a:solidFill>
              <a:srgbClr val="002060"/>
            </a:solidFill>
            <a:extLst>
              <a:ext uri="{C807C97D-BFC1-408E-A445-0C87EB9F89A2}">
                <ask:lineSketchStyleProps xmlns:ask="http://schemas.microsoft.com/office/drawing/2018/sketchyshapes" xmln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200" b="1" dirty="0">
                <a:solidFill>
                  <a:srgbClr val="002060"/>
                </a:solidFill>
                <a:latin typeface="Calibri" panose="020F0502020204030204" pitchFamily="34" charset="0"/>
                <a:cs typeface="Calibri" panose="020F0502020204030204" pitchFamily="34" charset="0"/>
              </a:rPr>
              <a:t>5. </a:t>
            </a:r>
            <a:r>
              <a:rPr lang="vi-VN" sz="3200" b="1" dirty="0">
                <a:solidFill>
                  <a:srgbClr val="002060"/>
                </a:solidFill>
                <a:latin typeface="Calibri" panose="020F0502020204030204" pitchFamily="34" charset="0"/>
                <a:cs typeface="Calibri" panose="020F0502020204030204" pitchFamily="34" charset="0"/>
              </a:rPr>
              <a:t>Nêu chủ đề của bài thơ. Chọn câu trả lời dưới đây hoặc nêu ý kiến của em.</a:t>
            </a:r>
          </a:p>
          <a:p>
            <a:pPr lvl="0"/>
            <a:r>
              <a:rPr lang="vi-VN" sz="3200" b="1" dirty="0">
                <a:solidFill>
                  <a:srgbClr val="002060"/>
                </a:solidFill>
                <a:latin typeface="Calibri" panose="020F0502020204030204" pitchFamily="34" charset="0"/>
                <a:cs typeface="Calibri" panose="020F0502020204030204" pitchFamily="34" charset="0"/>
              </a:rPr>
              <a:t>A. Các anh bộ đội cụ Hồ đã để lại ấn tượng rất đẹp với người dân.</a:t>
            </a:r>
          </a:p>
          <a:p>
            <a:pPr lvl="0"/>
            <a:r>
              <a:rPr lang="vi-VN" sz="3200" b="1" dirty="0">
                <a:solidFill>
                  <a:srgbClr val="002060"/>
                </a:solidFill>
                <a:latin typeface="Calibri" panose="020F0502020204030204" pitchFamily="34" charset="0"/>
                <a:cs typeface="Calibri" panose="020F0502020204030204" pitchFamily="34" charset="0"/>
              </a:rPr>
              <a:t>B. Tình quân dân thắm thiết, sự gắn bó bền chặt giữa hậu phương và tiền tuyến tạo nên sức mạnh của dân tộc Việt Nam.</a:t>
            </a:r>
          </a:p>
          <a:p>
            <a:pPr lvl="0"/>
            <a:r>
              <a:rPr lang="vi-VN" sz="3200" b="1" dirty="0">
                <a:solidFill>
                  <a:srgbClr val="002060"/>
                </a:solidFill>
                <a:latin typeface="Calibri" panose="020F0502020204030204" pitchFamily="34" charset="0"/>
                <a:cs typeface="Calibri" panose="020F0502020204030204" pitchFamily="34" charset="0"/>
              </a:rPr>
              <a:t>C. Trong những tháng năm chiến tranh chống giặc xâm lược, mỗi làng quê Việt Nam đều là quê hương của các anh bộ đội.</a:t>
            </a: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252766" y="4658190"/>
            <a:ext cx="609600" cy="391247"/>
          </a:xfrm>
          <a:prstGeom prst="rect">
            <a:avLst/>
          </a:prstGeom>
        </p:spPr>
      </p:pic>
      <p:sp>
        <p:nvSpPr>
          <p:cNvPr id="5" name="Oval 4">
            <a:extLst>
              <a:ext uri="{FF2B5EF4-FFF2-40B4-BE49-F238E27FC236}">
                <a16:creationId xmlns:a16="http://schemas.microsoft.com/office/drawing/2014/main" id="{5D16D015-5712-07D1-ECC4-FBA00F05FB7C}"/>
              </a:ext>
            </a:extLst>
          </p:cNvPr>
          <p:cNvSpPr/>
          <p:nvPr/>
        </p:nvSpPr>
        <p:spPr>
          <a:xfrm>
            <a:off x="902970" y="2960370"/>
            <a:ext cx="480060" cy="51435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95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3672" fill="hold"/>
                                        <p:tgtEl>
                                          <p:spTgt spid="17"/>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1"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6"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2206498" y="805022"/>
            <a:ext cx="9120632" cy="5848107"/>
          </a:xfrm>
          <a:prstGeom prst="rect">
            <a:avLst/>
          </a:prstGeom>
          <a:ln>
            <a:noFill/>
          </a:ln>
        </p:spPr>
      </p:pic>
      <p:pic>
        <p:nvPicPr>
          <p:cNvPr id="20" name="图片 13">
            <a:extLst>
              <a:ext uri="{FF2B5EF4-FFF2-40B4-BE49-F238E27FC236}">
                <a16:creationId xmlns:a16="http://schemas.microsoft.com/office/drawing/2014/main" id="{ABAF607C-4203-6BCB-EBB9-9B861C09C7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928" r="12966"/>
          <a:stretch/>
        </p:blipFill>
        <p:spPr>
          <a:xfrm flipH="1">
            <a:off x="-197231" y="2522087"/>
            <a:ext cx="4191419" cy="4482217"/>
          </a:xfrm>
          <a:prstGeom prst="rect">
            <a:avLst/>
          </a:prstGeom>
        </p:spPr>
      </p:pic>
      <p:sp>
        <p:nvSpPr>
          <p:cNvPr id="11" name="TextBox 10">
            <a:extLst>
              <a:ext uri="{FF2B5EF4-FFF2-40B4-BE49-F238E27FC236}">
                <a16:creationId xmlns:a16="http://schemas.microsoft.com/office/drawing/2014/main" id="{EFB35E11-806B-BABE-5376-699F05587491}"/>
              </a:ext>
            </a:extLst>
          </p:cNvPr>
          <p:cNvSpPr txBox="1"/>
          <p:nvPr/>
        </p:nvSpPr>
        <p:spPr>
          <a:xfrm>
            <a:off x="2809414" y="2240496"/>
            <a:ext cx="7946215" cy="3416320"/>
          </a:xfrm>
          <a:prstGeom prst="rect">
            <a:avLst/>
          </a:prstGeom>
          <a:noFill/>
        </p:spPr>
        <p:txBody>
          <a:bodyPr wrap="square" rtlCol="0">
            <a:spAutoFit/>
          </a:bodyPr>
          <a:lstStyle/>
          <a:p>
            <a:pPr lvl="0" algn="just"/>
            <a:r>
              <a:rPr lang="en-US" sz="3600" b="1" dirty="0">
                <a:solidFill>
                  <a:srgbClr val="FFFF00"/>
                </a:solidFill>
                <a:latin typeface="Calibri" panose="020F0502020204030204" pitchFamily="34" charset="0"/>
                <a:cs typeface="Calibri" panose="020F0502020204030204" pitchFamily="34" charset="0"/>
              </a:rPr>
              <a:t>   </a:t>
            </a:r>
            <a:r>
              <a:rPr lang="vi-VN" sz="3600" b="1" dirty="0">
                <a:solidFill>
                  <a:srgbClr val="FFFF00"/>
                </a:solidFill>
                <a:latin typeface="Calibri" panose="020F0502020204030204" pitchFamily="34" charset="0"/>
                <a:cs typeface="Calibri" panose="020F0502020204030204" pitchFamily="34" charset="0"/>
              </a:rPr>
              <a:t>Các anh bộ đội chiến đấu xa nhà là niềm mong mỏi, niềm tin cậy rất lớn của dân làng hậu phương. Được thấy các anh là thấy chiến thắng, là thấy quân thù bị đạp đổ, thấy đất nước thêm tươi đẹp; nhân dân thêm tự hào về các anh.</a:t>
            </a:r>
            <a:endParaRPr kumimoji="0" 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D62EBB4-1818-CF5E-F165-87FA56564863}"/>
              </a:ext>
            </a:extLst>
          </p:cNvPr>
          <p:cNvPicPr>
            <a:picLocks noChangeAspect="1"/>
          </p:cNvPicPr>
          <p:nvPr/>
        </p:nvPicPr>
        <p:blipFill>
          <a:blip r:embed="rId6"/>
          <a:stretch>
            <a:fillRect/>
          </a:stretch>
        </p:blipFill>
        <p:spPr>
          <a:xfrm>
            <a:off x="157453" y="505146"/>
            <a:ext cx="12034547" cy="1390008"/>
          </a:xfrm>
          <a:prstGeom prst="rect">
            <a:avLst/>
          </a:prstGeom>
        </p:spPr>
      </p:pic>
    </p:spTree>
    <p:extLst>
      <p:ext uri="{BB962C8B-B14F-4D97-AF65-F5344CB8AC3E}">
        <p14:creationId xmlns:p14="http://schemas.microsoft.com/office/powerpoint/2010/main" val="686523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89140" y="3274375"/>
            <a:ext cx="2482940" cy="3583625"/>
          </a:xfrm>
          <a:prstGeom prst="rect">
            <a:avLst/>
          </a:prstGeom>
        </p:spPr>
      </p:pic>
      <p:sp>
        <p:nvSpPr>
          <p:cNvPr id="13" name="Speech Bubble: Rectangle with Corners Rounded 12">
            <a:extLst>
              <a:ext uri="{FF2B5EF4-FFF2-40B4-BE49-F238E27FC236}">
                <a16:creationId xmlns:a16="http://schemas.microsoft.com/office/drawing/2014/main" id="{E4009058-943E-499A-CDC4-7432E76C9C78}"/>
              </a:ext>
            </a:extLst>
          </p:cNvPr>
          <p:cNvSpPr/>
          <p:nvPr/>
        </p:nvSpPr>
        <p:spPr>
          <a:xfrm>
            <a:off x="2034540" y="1143000"/>
            <a:ext cx="9281160" cy="1931670"/>
          </a:xfrm>
          <a:prstGeom prst="wedgeRoundRectCallout">
            <a:avLst>
              <a:gd name="adj1" fmla="val -33478"/>
              <a:gd name="adj2" fmla="val 7847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Nói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việc</a:t>
            </a:r>
            <a:r>
              <a:rPr lang="en-US" sz="4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14391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585223" y="3834812"/>
            <a:ext cx="1975893" cy="2921023"/>
          </a:xfrm>
          <a:prstGeom prst="rect">
            <a:avLst/>
          </a:prstGeom>
        </p:spPr>
      </p:pic>
      <p:pic>
        <p:nvPicPr>
          <p:cNvPr id="2" name="Picture 1">
            <a:extLst>
              <a:ext uri="{FF2B5EF4-FFF2-40B4-BE49-F238E27FC236}">
                <a16:creationId xmlns:a16="http://schemas.microsoft.com/office/drawing/2014/main" id="{A42704ED-05B6-86AD-BCEE-B08E9F77CBCC}"/>
              </a:ext>
            </a:extLst>
          </p:cNvPr>
          <p:cNvPicPr>
            <a:picLocks noChangeAspect="1"/>
          </p:cNvPicPr>
          <p:nvPr/>
        </p:nvPicPr>
        <p:blipFill>
          <a:blip r:embed="rId7"/>
          <a:stretch>
            <a:fillRect/>
          </a:stretch>
        </p:blipFill>
        <p:spPr>
          <a:xfrm>
            <a:off x="3515666" y="1523858"/>
            <a:ext cx="4657748" cy="3261643"/>
          </a:xfrm>
          <a:prstGeom prst="rect">
            <a:avLst/>
          </a:prstGeom>
        </p:spPr>
      </p:pic>
    </p:spTree>
    <p:extLst>
      <p:ext uri="{BB962C8B-B14F-4D97-AF65-F5344CB8AC3E}">
        <p14:creationId xmlns:p14="http://schemas.microsoft.com/office/powerpoint/2010/main" val="1680296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grpSp>
        <p:nvGrpSpPr>
          <p:cNvPr id="43" name="Group 42">
            <a:extLst>
              <a:ext uri="{FF2B5EF4-FFF2-40B4-BE49-F238E27FC236}">
                <a16:creationId xmlns:a16="http://schemas.microsoft.com/office/drawing/2014/main" id="{3010AE8C-9A62-7597-D2F8-52A31F298A33}"/>
              </a:ext>
            </a:extLst>
          </p:cNvPr>
          <p:cNvGrpSpPr/>
          <p:nvPr/>
        </p:nvGrpSpPr>
        <p:grpSpPr>
          <a:xfrm>
            <a:off x="223791" y="1831782"/>
            <a:ext cx="5779742" cy="3174571"/>
            <a:chOff x="6290338" y="3266869"/>
            <a:chExt cx="5779742" cy="3174571"/>
          </a:xfrm>
        </p:grpSpPr>
        <p:sp>
          <p:nvSpPr>
            <p:cNvPr id="44"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5" name="Picture 44">
              <a:extLst>
                <a:ext uri="{FF2B5EF4-FFF2-40B4-BE49-F238E27FC236}">
                  <a16:creationId xmlns:a16="http://schemas.microsoft.com/office/drawing/2014/main" id="{1D0A4F01-6306-3E89-A0A6-EB8A33B2109F}"/>
                </a:ext>
              </a:extLst>
            </p:cNvPr>
            <p:cNvPicPr>
              <a:picLocks noChangeAspect="1"/>
            </p:cNvPicPr>
            <p:nvPr/>
          </p:nvPicPr>
          <p:blipFill rotWithShape="1">
            <a:blip r:embed="rId4"/>
            <a:srcRect t="19779"/>
            <a:stretch/>
          </p:blipFill>
          <p:spPr>
            <a:xfrm>
              <a:off x="6763133" y="4101083"/>
              <a:ext cx="5065398" cy="2044342"/>
            </a:xfrm>
            <a:prstGeom prst="rect">
              <a:avLst/>
            </a:prstGeom>
          </p:spPr>
        </p:pic>
        <p:grpSp>
          <p:nvGrpSpPr>
            <p:cNvPr id="46" name="Group 45">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47" name="Picture 46"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48" name="TextBox 47">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52" name="Picture 51" descr="A group of children posing for a photo&#10;&#10;Description automatically generated with low confidence">
            <a:extLst>
              <a:ext uri="{FF2B5EF4-FFF2-40B4-BE49-F238E27FC236}">
                <a16:creationId xmlns:a16="http://schemas.microsoft.com/office/drawing/2014/main" id="{503B5E5E-DE4D-4CAE-8207-1BDA4297569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6497007" y="1527589"/>
            <a:ext cx="4875010" cy="5071486"/>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6FDFB7ED-5FEB-6A28-F6C1-3AD743853ACC}"/>
              </a:ext>
            </a:extLst>
          </p:cNvPr>
          <p:cNvPicPr>
            <a:picLocks noChangeAspect="1"/>
          </p:cNvPicPr>
          <p:nvPr/>
        </p:nvPicPr>
        <p:blipFill>
          <a:blip r:embed="rId8"/>
          <a:stretch>
            <a:fillRect/>
          </a:stretch>
        </p:blipFill>
        <p:spPr>
          <a:xfrm>
            <a:off x="2166803" y="294815"/>
            <a:ext cx="7492633" cy="1810669"/>
          </a:xfrm>
          <a:prstGeom prst="rect">
            <a:avLst/>
          </a:prstGeom>
        </p:spPr>
      </p:pic>
    </p:spTree>
    <p:extLst>
      <p:ext uri="{BB962C8B-B14F-4D97-AF65-F5344CB8AC3E}">
        <p14:creationId xmlns:p14="http://schemas.microsoft.com/office/powerpoint/2010/main" val="5958230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14:bounceEnd="68000">
                                          <p:cBhvr additive="base">
                                            <p:cTn id="7" dur="1000" fill="hold"/>
                                            <p:tgtEl>
                                              <p:spTgt spid="4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additive="base">
                                            <p:cTn id="12" dur="500" fill="hold"/>
                                            <p:tgtEl>
                                              <p:spTgt spid="52"/>
                                            </p:tgtEl>
                                            <p:attrNameLst>
                                              <p:attrName>ppt_x</p:attrName>
                                            </p:attrNameLst>
                                          </p:cBhvr>
                                          <p:tavLst>
                                            <p:tav tm="0">
                                              <p:val>
                                                <p:strVal val="#ppt_x"/>
                                              </p:val>
                                            </p:tav>
                                            <p:tav tm="100000">
                                              <p:val>
                                                <p:strVal val="#ppt_x"/>
                                              </p:val>
                                            </p:tav>
                                          </p:tavLst>
                                        </p:anim>
                                        <p:anim calcmode="lin" valueType="num">
                                          <p:cBhvr additive="base">
                                            <p:cTn id="13"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1000" fill="hold"/>
                                            <p:tgtEl>
                                              <p:spTgt spid="43"/>
                                            </p:tgtEl>
                                            <p:attrNameLst>
                                              <p:attrName>ppt_x</p:attrName>
                                            </p:attrNameLst>
                                          </p:cBhvr>
                                          <p:tavLst>
                                            <p:tav tm="0">
                                              <p:val>
                                                <p:strVal val="#ppt_x"/>
                                              </p:val>
                                            </p:tav>
                                            <p:tav tm="100000">
                                              <p:val>
                                                <p:strVal val="#ppt_x"/>
                                              </p:val>
                                            </p:tav>
                                          </p:tavLst>
                                        </p:anim>
                                        <p:anim calcmode="lin" valueType="num">
                                          <p:cBhvr additive="base">
                                            <p:cTn id="14" dur="1000" fill="hold"/>
                                            <p:tgtEl>
                                              <p:spTgt spid="43"/>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ppt_x"/>
                                              </p:val>
                                            </p:tav>
                                            <p:tav tm="100000">
                                              <p:val>
                                                <p:strVal val="#ppt_x"/>
                                              </p:val>
                                            </p:tav>
                                          </p:tavLst>
                                        </p:anim>
                                        <p:anim calcmode="lin" valueType="num">
                                          <p:cBhvr additive="base">
                                            <p:cTn id="1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3010AE8C-9A62-7597-D2F8-52A31F298A33}"/>
              </a:ext>
            </a:extLst>
          </p:cNvPr>
          <p:cNvGrpSpPr/>
          <p:nvPr/>
        </p:nvGrpSpPr>
        <p:grpSpPr>
          <a:xfrm>
            <a:off x="4721615" y="1686316"/>
            <a:ext cx="6692578" cy="3947808"/>
            <a:chOff x="6290338" y="3266869"/>
            <a:chExt cx="5779742" cy="3174571"/>
          </a:xfrm>
        </p:grpSpPr>
        <p:sp>
          <p:nvSpPr>
            <p:cNvPr id="53"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 name="Picture 53">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55" name="Group 54">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56" name="Picture 55"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57" name="TextBox 56">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11" name="图片 2">
            <a:extLst>
              <a:ext uri="{FF2B5EF4-FFF2-40B4-BE49-F238E27FC236}">
                <a16:creationId xmlns:a16="http://schemas.microsoft.com/office/drawing/2014/main" id="{8F57A0FB-7219-4C54-B708-D18F6585DF9E}"/>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flipH="1">
            <a:off x="777807" y="764227"/>
            <a:ext cx="3300696" cy="6042613"/>
          </a:xfrm>
          <a:prstGeom prst="rect">
            <a:avLst/>
          </a:prstGeom>
        </p:spPr>
      </p:pic>
      <p:pic>
        <p:nvPicPr>
          <p:cNvPr id="2" name="Picture 1">
            <a:extLst>
              <a:ext uri="{FF2B5EF4-FFF2-40B4-BE49-F238E27FC236}">
                <a16:creationId xmlns:a16="http://schemas.microsoft.com/office/drawing/2014/main" id="{CF3E0D82-8D6A-3F69-1F55-8B737905FFA5}"/>
              </a:ext>
            </a:extLst>
          </p:cNvPr>
          <p:cNvPicPr>
            <a:picLocks noChangeAspect="1"/>
          </p:cNvPicPr>
          <p:nvPr/>
        </p:nvPicPr>
        <p:blipFill>
          <a:blip r:embed="rId6"/>
          <a:stretch>
            <a:fillRect/>
          </a:stretch>
        </p:blipFill>
        <p:spPr>
          <a:xfrm>
            <a:off x="2129465" y="111172"/>
            <a:ext cx="7498730" cy="1835055"/>
          </a:xfrm>
          <a:prstGeom prst="rect">
            <a:avLst/>
          </a:prstGeom>
        </p:spPr>
      </p:pic>
    </p:spTree>
    <p:extLst>
      <p:ext uri="{BB962C8B-B14F-4D97-AF65-F5344CB8AC3E}">
        <p14:creationId xmlns:p14="http://schemas.microsoft.com/office/powerpoint/2010/main" val="99331000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68000">
                                          <p:cBhvr additive="base">
                                            <p:cTn id="7" dur="1000" fill="hold"/>
                                            <p:tgtEl>
                                              <p:spTgt spid="5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000" fill="hold"/>
                                            <p:tgtEl>
                                              <p:spTgt spid="52"/>
                                            </p:tgtEl>
                                            <p:attrNameLst>
                                              <p:attrName>ppt_x</p:attrName>
                                            </p:attrNameLst>
                                          </p:cBhvr>
                                          <p:tavLst>
                                            <p:tav tm="0">
                                              <p:val>
                                                <p:strVal val="#ppt_x"/>
                                              </p:val>
                                            </p:tav>
                                            <p:tav tm="100000">
                                              <p:val>
                                                <p:strVal val="#ppt_x"/>
                                              </p:val>
                                            </p:tav>
                                          </p:tavLst>
                                        </p:anim>
                                        <p:anim calcmode="lin" valueType="num">
                                          <p:cBhvr additive="base">
                                            <p:cTn id="14" dur="1000" fill="hold"/>
                                            <p:tgtEl>
                                              <p:spTgt spid="52"/>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3000" b="-13000"/>
          </a:stretch>
        </a:blipFill>
        <a:effectLst/>
      </p:bgPr>
    </p:bg>
    <p:spTree>
      <p:nvGrpSpPr>
        <p:cNvPr id="1" name=""/>
        <p:cNvGrpSpPr/>
        <p:nvPr/>
      </p:nvGrpSpPr>
      <p:grpSpPr>
        <a:xfrm>
          <a:off x="0" y="0"/>
          <a:ext cx="0" cy="0"/>
          <a:chOff x="0" y="0"/>
          <a:chExt cx="0" cy="0"/>
        </a:xfrm>
      </p:grpSpPr>
      <p:sp>
        <p:nvSpPr>
          <p:cNvPr id="6" name="Rectangle 5"/>
          <p:cNvSpPr/>
          <p:nvPr/>
        </p:nvSpPr>
        <p:spPr>
          <a:xfrm>
            <a:off x="2338551" y="782688"/>
            <a:ext cx="5368159" cy="1712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2576676" y="1691504"/>
            <a:ext cx="5368159"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234026" y="782688"/>
            <a:ext cx="5368159"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4472151" y="992237"/>
            <a:ext cx="5368159" cy="1836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3243427" y="2196902"/>
            <a:ext cx="5290974" cy="1473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2814801" y="3160648"/>
            <a:ext cx="5368159" cy="230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6096000" y="4875158"/>
            <a:ext cx="2476993" cy="631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Nhac-trao-bang-khen-trao-giai-thuong-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2525768" y="3995753"/>
            <a:ext cx="410765" cy="410765"/>
          </a:xfrm>
          <a:prstGeom prst="rect">
            <a:avLst/>
          </a:prstGeom>
        </p:spPr>
      </p:pic>
      <p:pic>
        <p:nvPicPr>
          <p:cNvPr id="19" name="Picture 18" descr="Exploding party popper on white background, 3d paper art."/>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237" y="2854457"/>
            <a:ext cx="2282592" cy="22825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EE09B8F-5E86-F994-6BDE-7DBB298305FF}"/>
              </a:ext>
            </a:extLst>
          </p:cNvPr>
          <p:cNvPicPr>
            <a:picLocks noChangeAspect="1"/>
          </p:cNvPicPr>
          <p:nvPr/>
        </p:nvPicPr>
        <p:blipFill>
          <a:blip r:embed="rId9"/>
          <a:stretch>
            <a:fillRect/>
          </a:stretch>
        </p:blipFill>
        <p:spPr>
          <a:xfrm>
            <a:off x="1631823" y="133257"/>
            <a:ext cx="8791194" cy="2133785"/>
          </a:xfrm>
          <a:prstGeom prst="rect">
            <a:avLst/>
          </a:prstGeom>
        </p:spPr>
      </p:pic>
    </p:spTree>
    <p:controls>
      <mc:AlternateContent xmlns:mc="http://schemas.openxmlformats.org/markup-compatibility/2006">
        <mc:Choice xmlns:v="urn:schemas-microsoft-com:vml" Requires="v">
          <p:control spid="1027" name="TextBox1" r:id="rId4" imgW="5059800" imgH="1082160"/>
        </mc:Choice>
        <mc:Fallback>
          <p:control name="TextBox1" r:id="rId4" imgW="5059800" imgH="1082160">
            <p:pic>
              <p:nvPicPr>
                <p:cNvPr id="17" name="TextBox1">
                  <a:extLst>
                    <a:ext uri="{FF2B5EF4-FFF2-40B4-BE49-F238E27FC236}">
                      <a16:creationId xmlns:a16="http://schemas.microsoft.com/office/drawing/2014/main" id="{5504CBDA-16C3-1F24-194F-092EB964A76D}"/>
                    </a:ext>
                  </a:extLst>
                </p:cNvPr>
                <p:cNvPicPr>
                  <a:picLocks/>
                </p:cNvPicPr>
                <p:nvPr/>
              </p:nvPicPr>
              <p:blipFill>
                <a:blip r:embed="rId10"/>
                <a:stretch>
                  <a:fillRect/>
                </a:stretch>
              </p:blipFill>
              <p:spPr>
                <a:xfrm>
                  <a:off x="3178887" y="2023189"/>
                  <a:ext cx="5060731" cy="1079411"/>
                </a:xfrm>
                <a:prstGeom prst="rect">
                  <a:avLst/>
                </a:prstGeom>
              </p:spPr>
            </p:pic>
          </p:control>
        </mc:Fallback>
      </mc:AlternateContent>
    </p:controls>
    <p:extLst>
      <p:ext uri="{BB962C8B-B14F-4D97-AF65-F5344CB8AC3E}">
        <p14:creationId xmlns:p14="http://schemas.microsoft.com/office/powerpoint/2010/main" val="5877549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68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486801" y="3772241"/>
            <a:ext cx="1975893" cy="2921023"/>
          </a:xfrm>
          <a:prstGeom prst="rect">
            <a:avLst/>
          </a:prstGeom>
        </p:spPr>
      </p:pic>
      <p:pic>
        <p:nvPicPr>
          <p:cNvPr id="4" name="Picture 3" descr="A black and orange text&#10;&#10;Description automatically generated">
            <a:extLst>
              <a:ext uri="{FF2B5EF4-FFF2-40B4-BE49-F238E27FC236}">
                <a16:creationId xmlns:a16="http://schemas.microsoft.com/office/drawing/2014/main" id="{B8738DCD-C021-DD3D-7A02-783D79ED12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59140"/>
            <a:ext cx="12192000" cy="2939719"/>
          </a:xfrm>
          <a:prstGeom prst="rect">
            <a:avLst/>
          </a:prstGeom>
        </p:spPr>
      </p:pic>
    </p:spTree>
    <p:extLst>
      <p:ext uri="{BB962C8B-B14F-4D97-AF65-F5344CB8AC3E}">
        <p14:creationId xmlns:p14="http://schemas.microsoft.com/office/powerpoint/2010/main" val="11789004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755650" y="372407"/>
            <a:ext cx="10874199" cy="1035338"/>
            <a:chOff x="-10886" y="3843650"/>
            <a:chExt cx="17501419"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593806" y="4032838"/>
              <a:ext cx="16764002" cy="1061829"/>
            </a:xfrm>
            <a:prstGeom prst="rect">
              <a:avLst/>
            </a:prstGeom>
            <a:noFill/>
          </p:spPr>
          <p:txBody>
            <a:bodyPr wrap="square">
              <a:spAutoFit/>
            </a:bodyPr>
            <a:lstStyle/>
            <a:p>
              <a:pPr algn="just" defTabSz="609630"/>
              <a:r>
                <a:rPr lang="en-US" sz="4000" dirty="0">
                  <a:solidFill>
                    <a:srgbClr val="000000"/>
                  </a:solidFill>
                  <a:latin typeface="Cambria" panose="02040503050406030204" pitchFamily="18" charset="0"/>
                  <a:ea typeface="Cambria" panose="02040503050406030204" pitchFamily="18" charset="0"/>
                </a:rPr>
                <a:t>1. </a:t>
              </a:r>
              <a:r>
                <a:rPr lang="vi-VN" sz="4000" dirty="0">
                  <a:solidFill>
                    <a:srgbClr val="000000"/>
                  </a:solidFill>
                  <a:latin typeface="Cambria" panose="02040503050406030204" pitchFamily="18" charset="0"/>
                  <a:ea typeface="Cambria" panose="02040503050406030204" pitchFamily="18" charset="0"/>
                </a:rPr>
                <a:t>Chọn những từ đồng nghĩa với từ đơn sơ.</a:t>
              </a:r>
            </a:p>
          </p:txBody>
        </p:sp>
      </p:grpSp>
      <p:sp>
        <p:nvSpPr>
          <p:cNvPr id="5" name="Rectangle: Rounded Corners 4">
            <a:extLst>
              <a:ext uri="{FF2B5EF4-FFF2-40B4-BE49-F238E27FC236}">
                <a16:creationId xmlns:a16="http://schemas.microsoft.com/office/drawing/2014/main" id="{6AB5ACEC-3AA3-43CE-71C6-67BFE7D0133F}"/>
              </a:ext>
            </a:extLst>
          </p:cNvPr>
          <p:cNvSpPr/>
          <p:nvPr/>
        </p:nvSpPr>
        <p:spPr>
          <a:xfrm>
            <a:off x="777240" y="186309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đơn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giản</a:t>
            </a:r>
            <a:endParaRPr lang="en-US" sz="3200"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105EC03-62EB-AAD2-4D95-CDF2C3B97099}"/>
              </a:ext>
            </a:extLst>
          </p:cNvPr>
          <p:cNvSpPr/>
          <p:nvPr/>
        </p:nvSpPr>
        <p:spPr>
          <a:xfrm>
            <a:off x="4263390" y="187452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đơn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độc</a:t>
            </a: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52ED0C88-052C-E52D-C711-92322A8C0209}"/>
              </a:ext>
            </a:extLst>
          </p:cNvPr>
          <p:cNvSpPr/>
          <p:nvPr/>
        </p:nvSpPr>
        <p:spPr>
          <a:xfrm>
            <a:off x="7623810" y="185166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mộc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mạc</a:t>
            </a:r>
            <a:endParaRPr lang="en-US" sz="32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D438B8D6-9C61-5DE4-6E04-587FFFF061BF}"/>
              </a:ext>
            </a:extLst>
          </p:cNvPr>
          <p:cNvSpPr/>
          <p:nvPr/>
        </p:nvSpPr>
        <p:spPr>
          <a:xfrm>
            <a:off x="3097530" y="290322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sơ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lược</a:t>
            </a:r>
            <a:endParaRPr lang="en-US" sz="3200"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9ED337F-DFFC-1F09-3FA4-6C21BDE827B4}"/>
              </a:ext>
            </a:extLst>
          </p:cNvPr>
          <p:cNvSpPr/>
          <p:nvPr/>
        </p:nvSpPr>
        <p:spPr>
          <a:xfrm>
            <a:off x="6823710" y="292608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giản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dị</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B67263EF-07CC-B5C0-2FB1-4338A3A0933C}"/>
              </a:ext>
            </a:extLst>
          </p:cNvPr>
          <p:cNvSpPr/>
          <p:nvPr/>
        </p:nvSpPr>
        <p:spPr>
          <a:xfrm>
            <a:off x="628650" y="166878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AF0F347-68B3-6AFB-60D0-3DCD778973EA}"/>
              </a:ext>
            </a:extLst>
          </p:cNvPr>
          <p:cNvSpPr/>
          <p:nvPr/>
        </p:nvSpPr>
        <p:spPr>
          <a:xfrm>
            <a:off x="7315200" y="160020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9589524-8AE5-FFFC-92B9-BCD871B2BA32}"/>
              </a:ext>
            </a:extLst>
          </p:cNvPr>
          <p:cNvSpPr/>
          <p:nvPr/>
        </p:nvSpPr>
        <p:spPr>
          <a:xfrm>
            <a:off x="6446520" y="275463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16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animBg="1"/>
      <p:bldP spid="13"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755650" y="372408"/>
            <a:ext cx="10874199" cy="2062182"/>
            <a:chOff x="-10886" y="3843650"/>
            <a:chExt cx="17501419" cy="217434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593806" y="4032838"/>
              <a:ext cx="16764002" cy="1985159"/>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Đặt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nghĩa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5F56725A-3CB6-F4A6-136E-00927F057E60}"/>
              </a:ext>
            </a:extLst>
          </p:cNvPr>
          <p:cNvPicPr>
            <a:picLocks noChangeAspect="1"/>
          </p:cNvPicPr>
          <p:nvPr/>
        </p:nvPicPr>
        <p:blipFill>
          <a:blip r:embed="rId2"/>
          <a:stretch>
            <a:fillRect/>
          </a:stretch>
        </p:blipFill>
        <p:spPr>
          <a:xfrm>
            <a:off x="2525077" y="2092642"/>
            <a:ext cx="6981825" cy="2809875"/>
          </a:xfrm>
          <a:prstGeom prst="rect">
            <a:avLst/>
          </a:prstGeom>
        </p:spPr>
      </p:pic>
      <p:sp>
        <p:nvSpPr>
          <p:cNvPr id="16" name="TextBox 15">
            <a:extLst>
              <a:ext uri="{FF2B5EF4-FFF2-40B4-BE49-F238E27FC236}">
                <a16:creationId xmlns:a16="http://schemas.microsoft.com/office/drawing/2014/main" id="{09F28971-3651-A6E0-4205-8CD8DA93F548}"/>
              </a:ext>
            </a:extLst>
          </p:cNvPr>
          <p:cNvSpPr txBox="1"/>
          <p:nvPr/>
        </p:nvSpPr>
        <p:spPr>
          <a:xfrm>
            <a:off x="525780" y="4926330"/>
            <a:ext cx="11498580" cy="2074414"/>
          </a:xfrm>
          <a:prstGeom prst="rect">
            <a:avLst/>
          </a:prstGeom>
          <a:noFill/>
        </p:spPr>
        <p:txBody>
          <a:bodyPr wrap="square" rtlCol="0">
            <a:spAutoFit/>
          </a:bodyPr>
          <a:lstStyle/>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Người dân nơi quê tôi đã quen với nếp sống </a:t>
            </a:r>
            <a:r>
              <a:rPr lang="nl-NL" sz="2800" b="1" dirty="0">
                <a:solidFill>
                  <a:srgbClr val="FF0000"/>
                </a:solidFill>
                <a:effectLst/>
                <a:latin typeface="Cambria" panose="02040503050406030204" pitchFamily="18" charset="0"/>
                <a:ea typeface="Cambria" panose="02040503050406030204" pitchFamily="18" charset="0"/>
              </a:rPr>
              <a:t>giản dị.</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Mẹ dạy em những công việc nhà </a:t>
            </a:r>
            <a:r>
              <a:rPr lang="nl-NL" sz="2800" b="1" dirty="0">
                <a:solidFill>
                  <a:srgbClr val="FF0000"/>
                </a:solidFill>
                <a:effectLst/>
                <a:latin typeface="Cambria" panose="02040503050406030204" pitchFamily="18" charset="0"/>
                <a:ea typeface="Cambria" panose="02040503050406030204" pitchFamily="18" charset="0"/>
              </a:rPr>
              <a:t>đơn giản, </a:t>
            </a:r>
            <a:r>
              <a:rPr lang="nl-NL" sz="2800" dirty="0">
                <a:solidFill>
                  <a:srgbClr val="FF0000"/>
                </a:solidFill>
                <a:effectLst/>
                <a:latin typeface="Cambria" panose="02040503050406030204" pitchFamily="18" charset="0"/>
                <a:ea typeface="Cambria" panose="02040503050406030204" pitchFamily="18" charset="0"/>
              </a:rPr>
              <a:t>vừa sức mà em có thể làm.</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Những món quà quê sao mà </a:t>
            </a:r>
            <a:r>
              <a:rPr lang="nl-NL" sz="2800" b="1" dirty="0">
                <a:solidFill>
                  <a:srgbClr val="FF0000"/>
                </a:solidFill>
                <a:effectLst/>
                <a:latin typeface="Cambria" panose="02040503050406030204" pitchFamily="18" charset="0"/>
                <a:ea typeface="Cambria" panose="02040503050406030204" pitchFamily="18" charset="0"/>
              </a:rPr>
              <a:t>mộc mạc</a:t>
            </a:r>
            <a:r>
              <a:rPr lang="nl-NL" sz="2800" dirty="0">
                <a:solidFill>
                  <a:srgbClr val="FF0000"/>
                </a:solidFill>
                <a:effectLst/>
                <a:latin typeface="Cambria" panose="02040503050406030204" pitchFamily="18" charset="0"/>
                <a:ea typeface="Cambria" panose="02040503050406030204" pitchFamily="18" charset="0"/>
              </a:rPr>
              <a:t>, ngon lành.</a:t>
            </a:r>
            <a:endParaRPr lang="en-US" sz="2800" dirty="0">
              <a:solidFill>
                <a:srgbClr val="FF0000"/>
              </a:solidFill>
              <a:effectLst/>
              <a:latin typeface="Cambria" panose="02040503050406030204" pitchFamily="18" charset="0"/>
              <a:ea typeface="Cambria" panose="02040503050406030204" pitchFamily="18" charset="0"/>
            </a:endParaRPr>
          </a:p>
          <a:p>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9777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图片 20"/>
          <p:cNvPicPr>
            <a:picLocks noChangeAspect="1"/>
          </p:cNvPicPr>
          <p:nvPr/>
        </p:nvPicPr>
        <p:blipFill rotWithShape="1">
          <a:blip r:embed="rId3" cstate="screen"/>
          <a:srcRect/>
          <a:stretch>
            <a:fillRect/>
          </a:stretch>
        </p:blipFill>
        <p:spPr>
          <a:xfrm>
            <a:off x="178011" y="4071069"/>
            <a:ext cx="11939563" cy="2786931"/>
          </a:xfrm>
          <a:prstGeom prst="rect">
            <a:avLst/>
          </a:prstGeom>
        </p:spPr>
      </p:pic>
      <p:pic>
        <p:nvPicPr>
          <p:cNvPr id="3" name="Picture 2" descr="A group of blue and pink letters&#10;&#10;Description automatically generated">
            <a:extLst>
              <a:ext uri="{FF2B5EF4-FFF2-40B4-BE49-F238E27FC236}">
                <a16:creationId xmlns:a16="http://schemas.microsoft.com/office/drawing/2014/main" id="{10ACCA38-73FB-5E77-CEAC-04982D91A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2138" y="1835533"/>
            <a:ext cx="9510584" cy="2889754"/>
          </a:xfrm>
          <a:prstGeom prst="rect">
            <a:avLst/>
          </a:prstGeom>
        </p:spPr>
      </p:pic>
    </p:spTree>
    <p:extLst>
      <p:ext uri="{BB962C8B-B14F-4D97-AF65-F5344CB8AC3E}">
        <p14:creationId xmlns:p14="http://schemas.microsoft.com/office/powerpoint/2010/main" val="159588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4944020" y="3274375"/>
            <a:ext cx="2482940" cy="3583625"/>
          </a:xfrm>
          <a:prstGeom prst="rect">
            <a:avLst/>
          </a:prstGeom>
        </p:spPr>
      </p:pic>
      <p:pic>
        <p:nvPicPr>
          <p:cNvPr id="6" name="Picture 5">
            <a:extLst>
              <a:ext uri="{FF2B5EF4-FFF2-40B4-BE49-F238E27FC236}">
                <a16:creationId xmlns:a16="http://schemas.microsoft.com/office/drawing/2014/main" id="{028255F2-E726-E95A-F07D-061CC97DAA81}"/>
              </a:ext>
            </a:extLst>
          </p:cNvPr>
          <p:cNvPicPr>
            <a:picLocks noChangeAspect="1"/>
          </p:cNvPicPr>
          <p:nvPr/>
        </p:nvPicPr>
        <p:blipFill>
          <a:blip r:embed="rId6"/>
          <a:stretch>
            <a:fillRect/>
          </a:stretch>
        </p:blipFill>
        <p:spPr>
          <a:xfrm>
            <a:off x="247650" y="1372096"/>
            <a:ext cx="12192000" cy="1554480"/>
          </a:xfrm>
          <a:prstGeom prst="rect">
            <a:avLst/>
          </a:prstGeom>
        </p:spPr>
      </p:pic>
    </p:spTree>
    <p:extLst>
      <p:ext uri="{BB962C8B-B14F-4D97-AF65-F5344CB8AC3E}">
        <p14:creationId xmlns:p14="http://schemas.microsoft.com/office/powerpoint/2010/main" val="391249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13">
            <a:extLst>
              <a:ext uri="{FF2B5EF4-FFF2-40B4-BE49-F238E27FC236}">
                <a16:creationId xmlns:a16="http://schemas.microsoft.com/office/drawing/2014/main" id="{00F3902F-A979-7CB7-90C6-C2A826A3F217}"/>
              </a:ext>
            </a:extLst>
          </p:cNvPr>
          <p:cNvGrpSpPr/>
          <p:nvPr/>
        </p:nvGrpSpPr>
        <p:grpSpPr>
          <a:xfrm>
            <a:off x="1075349" y="501156"/>
            <a:ext cx="10041301" cy="1446550"/>
            <a:chOff x="1575311" y="330729"/>
            <a:chExt cx="11171227" cy="1446550"/>
          </a:xfrm>
        </p:grpSpPr>
        <p:sp>
          <p:nvSpPr>
            <p:cNvPr id="5" name="TextBox 8">
              <a:extLst>
                <a:ext uri="{FF2B5EF4-FFF2-40B4-BE49-F238E27FC236}">
                  <a16:creationId xmlns:a16="http://schemas.microsoft.com/office/drawing/2014/main" id="{302DE43E-B382-D1B7-10F1-17E5DE6FC32F}"/>
                </a:ext>
              </a:extLst>
            </p:cNvPr>
            <p:cNvSpPr txBox="1"/>
            <p:nvPr/>
          </p:nvSpPr>
          <p:spPr>
            <a:xfrm>
              <a:off x="1575311" y="446027"/>
              <a:ext cx="11171227"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GIỌNG ĐỌC CỦA BÀI</a:t>
              </a:r>
            </a:p>
          </p:txBody>
        </p:sp>
        <p:sp>
          <p:nvSpPr>
            <p:cNvPr id="6" name="TextBox 12">
              <a:extLst>
                <a:ext uri="{FF2B5EF4-FFF2-40B4-BE49-F238E27FC236}">
                  <a16:creationId xmlns:a16="http://schemas.microsoft.com/office/drawing/2014/main" id="{849222D2-B623-E403-0FE9-1C2BB1C4B5BE}"/>
                </a:ext>
              </a:extLst>
            </p:cNvPr>
            <p:cNvSpPr txBox="1"/>
            <p:nvPr/>
          </p:nvSpPr>
          <p:spPr>
            <a:xfrm>
              <a:off x="1575311" y="330729"/>
              <a:ext cx="11171227" cy="144655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sv-SE"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8800" b="0" i="0" u="none" strike="noStrike" kern="1200" cap="none" spc="0" normalizeH="0" baseline="0" noProof="0">
                  <a:ln>
                    <a:noFill/>
                  </a:ln>
                  <a:solidFill>
                    <a:srgbClr val="77D460"/>
                  </a:solidFill>
                  <a:effectLst/>
                  <a:uLnTx/>
                  <a:uFillTx/>
                  <a:latin typeface="iCiel Pony" panose="02000000000000000000" pitchFamily="2" charset="0"/>
                  <a:ea typeface="LNTH-LuoLuoNotangYuanTi 1" pitchFamily="2" charset="-128"/>
                  <a:cs typeface="LNTH-LuoLuoNotangYuanTi 1" pitchFamily="2" charset="-128"/>
                </a:rPr>
                <a:t> </a:t>
              </a:r>
              <a:r>
                <a:rPr kumimoji="0" lang="sv-SE"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88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Ủ</a:t>
              </a: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sv-SE" sz="88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B</a:t>
              </a:r>
              <a:r>
                <a:rPr kumimoji="0" lang="sv-SE"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À</a:t>
              </a: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endParaRPr kumimoji="0" lang="sv-SE"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id="{AB0876DE-9C8D-447C-1E87-3C837527F016}"/>
              </a:ext>
            </a:extLst>
          </p:cNvPr>
          <p:cNvSpPr txBox="1"/>
          <p:nvPr/>
        </p:nvSpPr>
        <p:spPr>
          <a:xfrm>
            <a:off x="1576305" y="2377725"/>
            <a:ext cx="997941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cả bài, với ngữ điệu chung: chậm rãi, tình cảm; nhấn giọng ở những từ ngữ thể hiện tâm trạng, cảm xúc của nhân vật. </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70146" y="2072070"/>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sp>
        <p:nvSpPr>
          <p:cNvPr id="2" name="Rectangle: Rounded Corners 1">
            <a:extLst>
              <a:ext uri="{FF2B5EF4-FFF2-40B4-BE49-F238E27FC236}">
                <a16:creationId xmlns:a16="http://schemas.microsoft.com/office/drawing/2014/main" id="{04C6E390-4D77-CAD2-9044-51E67E36A71D}"/>
              </a:ext>
            </a:extLst>
          </p:cNvPr>
          <p:cNvSpPr/>
          <p:nvPr/>
        </p:nvSpPr>
        <p:spPr>
          <a:xfrm>
            <a:off x="285750" y="297180"/>
            <a:ext cx="11635740" cy="62407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DF242760-28B8-DB7F-FC58-268BF4F217D0}"/>
              </a:ext>
            </a:extLst>
          </p:cNvPr>
          <p:cNvPicPr>
            <a:picLocks noChangeAspect="1"/>
          </p:cNvPicPr>
          <p:nvPr/>
        </p:nvPicPr>
        <p:blipFill>
          <a:blip r:embed="rId4"/>
          <a:stretch>
            <a:fillRect/>
          </a:stretch>
        </p:blipFill>
        <p:spPr>
          <a:xfrm>
            <a:off x="3641380" y="0"/>
            <a:ext cx="5023539" cy="1609483"/>
          </a:xfrm>
          <a:prstGeom prst="rect">
            <a:avLst/>
          </a:prstGeom>
        </p:spPr>
      </p:pic>
      <p:sp>
        <p:nvSpPr>
          <p:cNvPr id="9" name="TextBox 8">
            <a:extLst>
              <a:ext uri="{FF2B5EF4-FFF2-40B4-BE49-F238E27FC236}">
                <a16:creationId xmlns:a16="http://schemas.microsoft.com/office/drawing/2014/main" id="{FF259A74-F34C-1BAD-182B-65AEF090F2BE}"/>
              </a:ext>
            </a:extLst>
          </p:cNvPr>
          <p:cNvSpPr txBox="1"/>
          <p:nvPr/>
        </p:nvSpPr>
        <p:spPr>
          <a:xfrm>
            <a:off x="5383530" y="925830"/>
            <a:ext cx="3394710"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t>
            </a:r>
            <a:r>
              <a:rPr lang="en-US" sz="3200" b="0" i="0" dirty="0" err="1">
                <a:solidFill>
                  <a:srgbClr val="000000"/>
                </a:solidFill>
                <a:effectLst/>
                <a:latin typeface="Cambria" panose="02040503050406030204" pitchFamily="18" charset="0"/>
                <a:ea typeface="Cambria" panose="02040503050406030204" pitchFamily="18" charset="0"/>
              </a:rPr>
              <a:t>Trích</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6EF84E76-4E23-E931-51E3-E7DD495A35EF}"/>
              </a:ext>
            </a:extLst>
          </p:cNvPr>
          <p:cNvPicPr>
            <a:picLocks noChangeAspect="1"/>
          </p:cNvPicPr>
          <p:nvPr/>
        </p:nvPicPr>
        <p:blipFill>
          <a:blip r:embed="rId5"/>
          <a:stretch>
            <a:fillRect/>
          </a:stretch>
        </p:blipFill>
        <p:spPr>
          <a:xfrm>
            <a:off x="9086850" y="609600"/>
            <a:ext cx="3105150" cy="6248400"/>
          </a:xfrm>
          <a:prstGeom prst="rect">
            <a:avLst/>
          </a:prstGeom>
        </p:spPr>
      </p:pic>
      <p:sp>
        <p:nvSpPr>
          <p:cNvPr id="15" name="TextBox 14">
            <a:extLst>
              <a:ext uri="{FF2B5EF4-FFF2-40B4-BE49-F238E27FC236}">
                <a16:creationId xmlns:a16="http://schemas.microsoft.com/office/drawing/2014/main" id="{AFBE152E-A0E5-370C-AB36-69AA1ADB8D50}"/>
              </a:ext>
            </a:extLst>
          </p:cNvPr>
          <p:cNvSpPr txBox="1"/>
          <p:nvPr/>
        </p:nvSpPr>
        <p:spPr>
          <a:xfrm>
            <a:off x="708660" y="1417320"/>
            <a:ext cx="6423660" cy="4893647"/>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Các anh đi</a:t>
            </a:r>
          </a:p>
          <a:p>
            <a:pPr algn="just"/>
            <a:r>
              <a:rPr lang="vi-VN" sz="2400" b="0" i="0" dirty="0">
                <a:solidFill>
                  <a:srgbClr val="000000"/>
                </a:solidFill>
                <a:effectLst/>
                <a:latin typeface="Cambria" panose="02040503050406030204" pitchFamily="18" charset="0"/>
                <a:ea typeface="Cambria" panose="02040503050406030204" pitchFamily="18" charset="0"/>
              </a:rPr>
              <a:t>Ngày ấy đã lâu rồi</a:t>
            </a:r>
          </a:p>
          <a:p>
            <a:pPr algn="just"/>
            <a:r>
              <a:rPr lang="vi-VN" sz="2400" b="0" i="0" dirty="0">
                <a:solidFill>
                  <a:srgbClr val="000000"/>
                </a:solidFill>
                <a:effectLst/>
                <a:latin typeface="Cambria" panose="02040503050406030204" pitchFamily="18" charset="0"/>
                <a:ea typeface="Cambria" panose="02040503050406030204" pitchFamily="18" charset="0"/>
              </a:rPr>
              <a:t>Xóm làng tôi còn nhớ mãi.</a:t>
            </a:r>
          </a:p>
          <a:p>
            <a:pPr algn="just"/>
            <a:r>
              <a:rPr lang="vi-VN" sz="2400" b="0" i="0" dirty="0">
                <a:solidFill>
                  <a:srgbClr val="000000"/>
                </a:solidFill>
                <a:effectLst/>
                <a:latin typeface="Cambria" panose="02040503050406030204" pitchFamily="18" charset="0"/>
                <a:ea typeface="Cambria" panose="02040503050406030204" pitchFamily="18" charset="0"/>
              </a:rPr>
              <a:t>Các anh đi</a:t>
            </a:r>
          </a:p>
          <a:p>
            <a:pPr algn="just"/>
            <a:r>
              <a:rPr lang="vi-VN" sz="2400" b="0" i="0" dirty="0">
                <a:solidFill>
                  <a:srgbClr val="000000"/>
                </a:solidFill>
                <a:effectLst/>
                <a:latin typeface="Cambria" panose="02040503050406030204" pitchFamily="18" charset="0"/>
                <a:ea typeface="Cambria" panose="02040503050406030204" pitchFamily="18" charset="0"/>
              </a:rPr>
              <a:t>Bao giờ trở lại</a:t>
            </a:r>
          </a:p>
          <a:p>
            <a:pPr algn="just"/>
            <a:r>
              <a:rPr lang="vi-VN" sz="2400" b="0" i="0" dirty="0">
                <a:solidFill>
                  <a:srgbClr val="000000"/>
                </a:solidFill>
                <a:effectLst/>
                <a:latin typeface="Cambria" panose="02040503050406030204" pitchFamily="18" charset="0"/>
                <a:ea typeface="Cambria" panose="02040503050406030204" pitchFamily="18" charset="0"/>
              </a:rPr>
              <a:t>Xóm làng tôi trai gái vẫn chờ mong...</a:t>
            </a:r>
          </a:p>
          <a:p>
            <a:pPr algn="just"/>
            <a:r>
              <a:rPr lang="vi-VN" sz="2400" b="0" i="0" dirty="0">
                <a:solidFill>
                  <a:srgbClr val="000000"/>
                </a:solidFill>
                <a:effectLst/>
                <a:latin typeface="Cambria" panose="02040503050406030204" pitchFamily="18" charset="0"/>
                <a:ea typeface="Cambria" panose="02040503050406030204" pitchFamily="18" charset="0"/>
              </a:rPr>
              <a:t>Các anh về mái ấm nhà vui</a:t>
            </a:r>
          </a:p>
          <a:p>
            <a:pPr algn="just"/>
            <a:r>
              <a:rPr lang="vi-VN" sz="2400" b="0" i="0" dirty="0">
                <a:solidFill>
                  <a:srgbClr val="000000"/>
                </a:solidFill>
                <a:effectLst/>
                <a:latin typeface="Cambria" panose="02040503050406030204" pitchFamily="18" charset="0"/>
                <a:ea typeface="Cambria" panose="02040503050406030204" pitchFamily="18" charset="0"/>
              </a:rPr>
              <a:t>Tiếng hát câu cười</a:t>
            </a:r>
          </a:p>
          <a:p>
            <a:pPr algn="just"/>
            <a:r>
              <a:rPr lang="vi-VN" sz="2400" b="0" i="0" dirty="0">
                <a:solidFill>
                  <a:srgbClr val="000000"/>
                </a:solidFill>
                <a:effectLst/>
                <a:latin typeface="Cambria" panose="02040503050406030204" pitchFamily="18" charset="0"/>
                <a:ea typeface="Cambria" panose="02040503050406030204" pitchFamily="18" charset="0"/>
              </a:rPr>
              <a:t>Rộn ràng xóm nhỏ</a:t>
            </a:r>
          </a:p>
          <a:p>
            <a:pPr algn="just"/>
            <a:r>
              <a:rPr lang="vi-VN" sz="2400" b="0" i="0" dirty="0">
                <a:solidFill>
                  <a:srgbClr val="000000"/>
                </a:solidFill>
                <a:effectLst/>
                <a:latin typeface="Cambria" panose="02040503050406030204" pitchFamily="18" charset="0"/>
                <a:ea typeface="Cambria" panose="02040503050406030204" pitchFamily="18" charset="0"/>
              </a:rPr>
              <a:t>Các anh về tưng bừng trước ngõ,</a:t>
            </a:r>
          </a:p>
          <a:p>
            <a:pPr algn="just"/>
            <a:r>
              <a:rPr lang="vi-VN" sz="2400" b="0" i="0" dirty="0">
                <a:solidFill>
                  <a:srgbClr val="000000"/>
                </a:solidFill>
                <a:effectLst/>
                <a:latin typeface="Cambria" panose="02040503050406030204" pitchFamily="18" charset="0"/>
                <a:ea typeface="Cambria" panose="02040503050406030204" pitchFamily="18" charset="0"/>
              </a:rPr>
              <a:t>Lớp lớp đàn em hớn hở theo sau</a:t>
            </a:r>
          </a:p>
          <a:p>
            <a:pPr algn="just"/>
            <a:r>
              <a:rPr lang="vi-VN" sz="2400" b="0" i="0" dirty="0">
                <a:solidFill>
                  <a:srgbClr val="000000"/>
                </a:solidFill>
                <a:effectLst/>
                <a:latin typeface="Cambria" panose="02040503050406030204" pitchFamily="18" charset="0"/>
                <a:ea typeface="Cambria" panose="02040503050406030204" pitchFamily="18" charset="0"/>
              </a:rPr>
              <a:t>Mẹ già bịn rịn áo nâu</a:t>
            </a:r>
          </a:p>
          <a:p>
            <a:pPr algn="just"/>
            <a:r>
              <a:rPr lang="vi-VN" sz="2400" b="0" i="0" dirty="0">
                <a:solidFill>
                  <a:srgbClr val="000000"/>
                </a:solidFill>
                <a:effectLst/>
                <a:latin typeface="Cambria" panose="02040503050406030204" pitchFamily="18" charset="0"/>
                <a:ea typeface="Cambria" panose="02040503050406030204" pitchFamily="18" charset="0"/>
              </a:rPr>
              <a:t>Vui đàn con ở rừng sâu mới về.</a:t>
            </a:r>
          </a:p>
        </p:txBody>
      </p:sp>
      <p:sp>
        <p:nvSpPr>
          <p:cNvPr id="16" name="TextBox 15">
            <a:extLst>
              <a:ext uri="{FF2B5EF4-FFF2-40B4-BE49-F238E27FC236}">
                <a16:creationId xmlns:a16="http://schemas.microsoft.com/office/drawing/2014/main" id="{8DF0A5BE-0B2D-B2AD-5B36-713BBFDF8226}"/>
              </a:ext>
            </a:extLst>
          </p:cNvPr>
          <p:cNvSpPr txBox="1"/>
          <p:nvPr/>
        </p:nvSpPr>
        <p:spPr>
          <a:xfrm>
            <a:off x="5768340" y="1577340"/>
            <a:ext cx="6423660" cy="378565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Từ lưng đèo</a:t>
            </a:r>
          </a:p>
          <a:p>
            <a:pPr algn="just"/>
            <a:r>
              <a:rPr lang="vi-VN" sz="2400" b="0" i="0" dirty="0">
                <a:solidFill>
                  <a:srgbClr val="000000"/>
                </a:solidFill>
                <a:effectLst/>
                <a:latin typeface="Cambria" panose="02040503050406030204" pitchFamily="18" charset="0"/>
                <a:ea typeface="Cambria" panose="02040503050406030204" pitchFamily="18" charset="0"/>
              </a:rPr>
              <a:t>Dốc núi mù che,</a:t>
            </a:r>
          </a:p>
          <a:p>
            <a:pPr algn="just"/>
            <a:r>
              <a:rPr lang="vi-VN" sz="2400" b="0" i="0" dirty="0">
                <a:solidFill>
                  <a:srgbClr val="000000"/>
                </a:solidFill>
                <a:effectLst/>
                <a:latin typeface="Cambria" panose="02040503050406030204" pitchFamily="18" charset="0"/>
                <a:ea typeface="Cambria" panose="02040503050406030204" pitchFamily="18" charset="0"/>
              </a:rPr>
              <a:t>Các anh về</a:t>
            </a:r>
          </a:p>
          <a:p>
            <a:pPr algn="just"/>
            <a:r>
              <a:rPr lang="vi-VN" sz="2400" b="0" i="0" dirty="0">
                <a:solidFill>
                  <a:srgbClr val="000000"/>
                </a:solidFill>
                <a:effectLst/>
                <a:latin typeface="Cambria" panose="02040503050406030204" pitchFamily="18" charset="0"/>
                <a:ea typeface="Cambria" panose="02040503050406030204" pitchFamily="18" charset="0"/>
              </a:rPr>
              <a:t>Xôn xao làng tôi bé nhỏ.</a:t>
            </a:r>
          </a:p>
          <a:p>
            <a:pPr algn="just"/>
            <a:r>
              <a:rPr lang="vi-VN" sz="2400" b="0" i="0" dirty="0">
                <a:solidFill>
                  <a:srgbClr val="000000"/>
                </a:solidFill>
                <a:effectLst/>
                <a:latin typeface="Cambria" panose="02040503050406030204" pitchFamily="18" charset="0"/>
                <a:ea typeface="Cambria" panose="02040503050406030204" pitchFamily="18" charset="0"/>
              </a:rPr>
              <a:t>Nhà lá đơn sơ,</a:t>
            </a:r>
          </a:p>
          <a:p>
            <a:pPr algn="just"/>
            <a:r>
              <a:rPr lang="vi-VN" sz="2400" b="0" i="0" dirty="0">
                <a:solidFill>
                  <a:srgbClr val="000000"/>
                </a:solidFill>
                <a:effectLst/>
                <a:latin typeface="Cambria" panose="02040503050406030204" pitchFamily="18" charset="0"/>
                <a:ea typeface="Cambria" panose="02040503050406030204" pitchFamily="18" charset="0"/>
              </a:rPr>
              <a:t>Nhưng tấm lòng rộng mở,</a:t>
            </a:r>
          </a:p>
          <a:p>
            <a:pPr algn="just"/>
            <a:r>
              <a:rPr lang="vi-VN" sz="2400" b="0" i="0" dirty="0">
                <a:solidFill>
                  <a:srgbClr val="000000"/>
                </a:solidFill>
                <a:effectLst/>
                <a:latin typeface="Cambria" panose="02040503050406030204" pitchFamily="18" charset="0"/>
                <a:ea typeface="Cambria" panose="02040503050406030204" pitchFamily="18" charset="0"/>
              </a:rPr>
              <a:t>Nồi cơm nấu dở</a:t>
            </a:r>
          </a:p>
          <a:p>
            <a:pPr algn="just"/>
            <a:r>
              <a:rPr lang="vi-VN" sz="2400" b="0" i="0" dirty="0">
                <a:solidFill>
                  <a:srgbClr val="000000"/>
                </a:solidFill>
                <a:effectLst/>
                <a:latin typeface="Cambria" panose="02040503050406030204" pitchFamily="18" charset="0"/>
                <a:ea typeface="Cambria" panose="02040503050406030204" pitchFamily="18" charset="0"/>
              </a:rPr>
              <a:t>Bát nước chè xanh</a:t>
            </a:r>
          </a:p>
          <a:p>
            <a:pPr algn="just"/>
            <a:r>
              <a:rPr lang="vi-VN" sz="2400" b="0" i="0" dirty="0">
                <a:solidFill>
                  <a:srgbClr val="000000"/>
                </a:solidFill>
                <a:effectLst/>
                <a:latin typeface="Cambria" panose="02040503050406030204" pitchFamily="18" charset="0"/>
                <a:ea typeface="Cambria" panose="02040503050406030204" pitchFamily="18" charset="0"/>
              </a:rPr>
              <a:t>Ngôi vui kể chuyện tâm tình bên nhau.</a:t>
            </a:r>
          </a:p>
          <a:p>
            <a:pPr algn="just"/>
            <a:r>
              <a:rPr lang="vi-VN" sz="2400" b="0" i="0" dirty="0">
                <a:solidFill>
                  <a:srgbClr val="000000"/>
                </a:solidFill>
                <a:effectLst/>
                <a:latin typeface="Cambria" panose="02040503050406030204" pitchFamily="18" charset="0"/>
                <a:ea typeface="Cambria" panose="02040503050406030204" pitchFamily="18" charset="0"/>
              </a:rPr>
              <a:t>(Hoàng Trung Thông)</a:t>
            </a:r>
          </a:p>
        </p:txBody>
      </p:sp>
    </p:spTree>
    <p:extLst>
      <p:ext uri="{BB962C8B-B14F-4D97-AF65-F5344CB8AC3E}">
        <p14:creationId xmlns:p14="http://schemas.microsoft.com/office/powerpoint/2010/main" val="1731312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E2B4D87-CAB4-44FE-A445-FB3C284D4E20}"/>
              </a:ext>
            </a:extLst>
          </p:cNvPr>
          <p:cNvSpPr txBox="1"/>
          <p:nvPr/>
        </p:nvSpPr>
        <p:spPr>
          <a:xfrm>
            <a:off x="2334416" y="331965"/>
            <a:ext cx="718943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9933"/>
                </a:solidFill>
                <a:effectLst/>
                <a:uLnTx/>
                <a:uFillTx/>
                <a:latin typeface="Cambria" panose="02040503050406030204" pitchFamily="18" charset="0"/>
                <a:ea typeface="Cambria" panose="02040503050406030204" pitchFamily="18" charset="0"/>
              </a:rPr>
              <a:t>Luyện</a:t>
            </a:r>
            <a:r>
              <a:rPr kumimoji="0" lang="en-US" sz="6000" b="1" i="0" u="none" strike="noStrike" kern="1200" cap="none" spc="0" normalizeH="0" baseline="0" noProof="0" dirty="0">
                <a:ln>
                  <a:noFill/>
                </a:ln>
                <a:solidFill>
                  <a:srgbClr val="FF9933"/>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9933"/>
                </a:solidFill>
                <a:effectLst/>
                <a:uLnTx/>
                <a:uFillTx/>
                <a:latin typeface="Cambria" panose="02040503050406030204" pitchFamily="18" charset="0"/>
                <a:ea typeface="Cambria" panose="02040503050406030204" pitchFamily="18" charset="0"/>
              </a:rPr>
              <a:t>đọc</a:t>
            </a:r>
            <a:r>
              <a:rPr kumimoji="0" lang="en-US" sz="6000" b="1" i="0" u="none" strike="noStrike" kern="1200" cap="none" spc="0" normalizeH="0" baseline="0" noProof="0" dirty="0">
                <a:ln>
                  <a:noFill/>
                </a:ln>
                <a:solidFill>
                  <a:srgbClr val="FF9933"/>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9933"/>
                </a:solidFill>
                <a:effectLst/>
                <a:uLnTx/>
                <a:uFillTx/>
                <a:latin typeface="Cambria" panose="02040503050406030204" pitchFamily="18" charset="0"/>
                <a:ea typeface="Cambria" panose="02040503050406030204" pitchFamily="18" charset="0"/>
              </a:rPr>
              <a:t>từ</a:t>
            </a:r>
            <a:r>
              <a:rPr kumimoji="0" lang="en-US" sz="6000" b="1" i="0" u="none" strike="noStrike" kern="1200" cap="none" spc="0" normalizeH="0" baseline="0" noProof="0" dirty="0">
                <a:ln>
                  <a:noFill/>
                </a:ln>
                <a:solidFill>
                  <a:srgbClr val="FF9933"/>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9933"/>
                </a:solidFill>
                <a:effectLst/>
                <a:uLnTx/>
                <a:uFillTx/>
                <a:latin typeface="Cambria" panose="02040503050406030204" pitchFamily="18" charset="0"/>
                <a:ea typeface="Cambria" panose="02040503050406030204" pitchFamily="18" charset="0"/>
              </a:rPr>
              <a:t>khó</a:t>
            </a:r>
            <a:endParaRPr kumimoji="0" lang="en-US" sz="6000" b="1" i="0" u="none" strike="noStrike" kern="1200" cap="none" spc="0" normalizeH="0" baseline="0" noProof="0" dirty="0">
              <a:ln>
                <a:noFill/>
              </a:ln>
              <a:solidFill>
                <a:srgbClr val="FF9933"/>
              </a:solidFill>
              <a:effectLst/>
              <a:uLnTx/>
              <a:uFillTx/>
              <a:latin typeface="Cambria" panose="02040503050406030204" pitchFamily="18" charset="0"/>
              <a:ea typeface="Cambria" panose="02040503050406030204" pitchFamily="18" charset="0"/>
            </a:endParaRPr>
          </a:p>
        </p:txBody>
      </p:sp>
      <p:pic>
        <p:nvPicPr>
          <p:cNvPr id="10" name="图片 13">
            <a:extLst>
              <a:ext uri="{FF2B5EF4-FFF2-40B4-BE49-F238E27FC236}">
                <a16:creationId xmlns:a16="http://schemas.microsoft.com/office/drawing/2014/main" id="{43270EA0-418D-4ED9-9666-2F04DC5BCA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28" r="12966"/>
          <a:stretch/>
        </p:blipFill>
        <p:spPr>
          <a:xfrm flipH="1">
            <a:off x="-291198" y="2375783"/>
            <a:ext cx="4191419" cy="4482217"/>
          </a:xfrm>
          <a:prstGeom prst="rect">
            <a:avLst/>
          </a:prstGeom>
        </p:spPr>
      </p:pic>
      <p:grpSp>
        <p:nvGrpSpPr>
          <p:cNvPr id="20" name="Group 19">
            <a:extLst>
              <a:ext uri="{FF2B5EF4-FFF2-40B4-BE49-F238E27FC236}">
                <a16:creationId xmlns:a16="http://schemas.microsoft.com/office/drawing/2014/main" id="{0E86BC09-DB22-46D3-8976-E22A3577F00F}"/>
              </a:ext>
            </a:extLst>
          </p:cNvPr>
          <p:cNvGrpSpPr/>
          <p:nvPr/>
        </p:nvGrpSpPr>
        <p:grpSpPr>
          <a:xfrm>
            <a:off x="1670799" y="1884197"/>
            <a:ext cx="4009684" cy="1544803"/>
            <a:chOff x="1528087" y="1911816"/>
            <a:chExt cx="4009684" cy="1544803"/>
          </a:xfrm>
        </p:grpSpPr>
        <p:grpSp>
          <p:nvGrpSpPr>
            <p:cNvPr id="6" name="Group 5">
              <a:extLst>
                <a:ext uri="{FF2B5EF4-FFF2-40B4-BE49-F238E27FC236}">
                  <a16:creationId xmlns:a16="http://schemas.microsoft.com/office/drawing/2014/main" id="{BD1BE4D8-EACB-48CA-8ABE-B891A03813B9}"/>
                </a:ext>
              </a:extLst>
            </p:cNvPr>
            <p:cNvGrpSpPr/>
            <p:nvPr/>
          </p:nvGrpSpPr>
          <p:grpSpPr>
            <a:xfrm>
              <a:off x="1528087" y="1911816"/>
              <a:ext cx="4009684" cy="1544803"/>
              <a:chOff x="2743567" y="2140467"/>
              <a:chExt cx="4009684" cy="1544803"/>
            </a:xfrm>
          </p:grpSpPr>
          <p:sp>
            <p:nvSpPr>
              <p:cNvPr id="4" name="Rectangle: Rounded Corners 3">
                <a:extLst>
                  <a:ext uri="{FF2B5EF4-FFF2-40B4-BE49-F238E27FC236}">
                    <a16:creationId xmlns:a16="http://schemas.microsoft.com/office/drawing/2014/main" id="{8E63F54B-46B7-40E8-8B8D-D4C2BF83E7D0}"/>
                  </a:ext>
                </a:extLst>
              </p:cNvPr>
              <p:cNvSpPr/>
              <p:nvPr/>
            </p:nvSpPr>
            <p:spPr>
              <a:xfrm>
                <a:off x="3879109" y="2140467"/>
                <a:ext cx="2874142" cy="1015663"/>
              </a:xfrm>
              <a:prstGeom prst="round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D828A00-E2CF-4C91-BA05-DC2E8C862B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8243" b="96791" l="53600" r="98600">
                            <a14:foregroundMark x1="73600" y1="69426" x2="73000" y2="69088"/>
                            <a14:foregroundMark x1="68400" y1="77196" x2="66800" y2="82095"/>
                            <a14:foregroundMark x1="61400" y1="81926" x2="57400" y2="85980"/>
                            <a14:foregroundMark x1="57200" y1="80912" x2="57000" y2="84628"/>
                            <a14:foregroundMark x1="57600" y1="79223" x2="55800" y2="83784"/>
                            <a14:foregroundMark x1="58800" y1="77196" x2="53800" y2="84291"/>
                            <a14:foregroundMark x1="64200" y1="86486" x2="69000" y2="91216"/>
                            <a14:foregroundMark x1="71200" y1="86655" x2="73400" y2="91554"/>
                            <a14:foregroundMark x1="76600" y1="92568" x2="79600" y2="95946"/>
                            <a14:foregroundMark x1="80400" y1="95608" x2="81000" y2="96115"/>
                            <a14:foregroundMark x1="64400" y1="95270" x2="63000" y2="97297"/>
                            <a14:foregroundMark x1="60800" y1="94932" x2="61600" y2="97128"/>
                            <a14:foregroundMark x1="95800" y1="81926" x2="94800" y2="84797"/>
                            <a14:foregroundMark x1="94200" y1="81926" x2="92600" y2="86824"/>
                            <a14:foregroundMark x1="92400" y1="81926" x2="92600" y2="83108"/>
                            <a14:foregroundMark x1="96400" y1="80068" x2="96400" y2="81081"/>
                            <a14:foregroundMark x1="97800" y1="79561" x2="97800" y2="80068"/>
                            <a14:foregroundMark x1="98600" y1="81081" x2="97600" y2="81419"/>
                            <a14:foregroundMark x1="95200" y1="82264" x2="94800" y2="85642"/>
                            <a14:foregroundMark x1="93400" y1="86993" x2="91800" y2="87838"/>
                            <a14:foregroundMark x1="71800" y1="79223" x2="72200" y2="83446"/>
                            <a14:foregroundMark x1="74200" y1="68412" x2="75200" y2="68243"/>
                            <a14:foregroundMark x1="70800" y1="85980" x2="68400" y2="89696"/>
                            <a14:foregroundMark x1="68000" y1="88176" x2="68000" y2="89696"/>
                            <a14:foregroundMark x1="68400" y1="88176" x2="68400" y2="89189"/>
                          </a14:backgroundRemoval>
                        </a14:imgEffect>
                      </a14:imgLayer>
                    </a14:imgProps>
                  </a:ext>
                </a:extLst>
              </a:blip>
              <a:srcRect l="51765" t="65882"/>
              <a:stretch/>
            </p:blipFill>
            <p:spPr>
              <a:xfrm flipH="1">
                <a:off x="2743567" y="2242839"/>
                <a:ext cx="1722345" cy="1442431"/>
              </a:xfrm>
              <a:prstGeom prst="rect">
                <a:avLst/>
              </a:prstGeom>
            </p:spPr>
          </p:pic>
        </p:grpSp>
        <p:sp>
          <p:nvSpPr>
            <p:cNvPr id="19" name="TextBox 18">
              <a:extLst>
                <a:ext uri="{FF2B5EF4-FFF2-40B4-BE49-F238E27FC236}">
                  <a16:creationId xmlns:a16="http://schemas.microsoft.com/office/drawing/2014/main" id="{DB154E0A-23C6-4B7D-83F0-7D243C37D47D}"/>
                </a:ext>
              </a:extLst>
            </p:cNvPr>
            <p:cNvSpPr txBox="1"/>
            <p:nvPr/>
          </p:nvSpPr>
          <p:spPr>
            <a:xfrm>
              <a:off x="3131843" y="1975163"/>
              <a:ext cx="24059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bịn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rịn</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41450C8A-BD6F-4F0B-9001-0A0CF4ECF869}"/>
              </a:ext>
            </a:extLst>
          </p:cNvPr>
          <p:cNvGrpSpPr/>
          <p:nvPr/>
        </p:nvGrpSpPr>
        <p:grpSpPr>
          <a:xfrm>
            <a:off x="6532920" y="1824320"/>
            <a:ext cx="3959819" cy="1444992"/>
            <a:chOff x="6320149" y="2023304"/>
            <a:chExt cx="3959819" cy="1444992"/>
          </a:xfrm>
        </p:grpSpPr>
        <p:grpSp>
          <p:nvGrpSpPr>
            <p:cNvPr id="7" name="Group 6">
              <a:extLst>
                <a:ext uri="{FF2B5EF4-FFF2-40B4-BE49-F238E27FC236}">
                  <a16:creationId xmlns:a16="http://schemas.microsoft.com/office/drawing/2014/main" id="{2E87D96A-9FD5-4CA3-BBFC-ED46C3F2DE09}"/>
                </a:ext>
              </a:extLst>
            </p:cNvPr>
            <p:cNvGrpSpPr/>
            <p:nvPr/>
          </p:nvGrpSpPr>
          <p:grpSpPr>
            <a:xfrm>
              <a:off x="6320149" y="2023304"/>
              <a:ext cx="3886459" cy="1444992"/>
              <a:chOff x="7542080" y="5071446"/>
              <a:chExt cx="3886459" cy="1444992"/>
            </a:xfrm>
          </p:grpSpPr>
          <p:sp>
            <p:nvSpPr>
              <p:cNvPr id="18" name="Rectangle: Rounded Corners 17">
                <a:extLst>
                  <a:ext uri="{FF2B5EF4-FFF2-40B4-BE49-F238E27FC236}">
                    <a16:creationId xmlns:a16="http://schemas.microsoft.com/office/drawing/2014/main" id="{B074C55D-8C17-4A59-9C53-047A9DD8469F}"/>
                  </a:ext>
                </a:extLst>
              </p:cNvPr>
              <p:cNvSpPr/>
              <p:nvPr/>
            </p:nvSpPr>
            <p:spPr>
              <a:xfrm>
                <a:off x="8639284" y="5071446"/>
                <a:ext cx="2789255" cy="1025817"/>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B88A5592-F3C0-48FE-A440-676A8A06A4BF}"/>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65541" b="98986" l="200" r="44400">
                            <a14:foregroundMark x1="32600" y1="77027" x2="30200" y2="81757"/>
                            <a14:foregroundMark x1="34400" y1="82264" x2="37200" y2="85304"/>
                            <a14:foregroundMark x1="39400" y1="82770" x2="40000" y2="85980"/>
                            <a14:foregroundMark x1="40400" y1="80405" x2="41400" y2="84459"/>
                            <a14:foregroundMark x1="41400" y1="80405" x2="41600" y2="83615"/>
                            <a14:foregroundMark x1="26600" y1="71284" x2="26600" y2="72128"/>
                            <a14:foregroundMark x1="24000" y1="65709" x2="24600" y2="67568"/>
                            <a14:foregroundMark x1="22400" y1="71791" x2="19800" y2="82095"/>
                            <a14:foregroundMark x1="3400" y1="83953" x2="3400" y2="83953"/>
                            <a14:foregroundMark x1="5600" y1="82264" x2="5600" y2="87500"/>
                            <a14:foregroundMark x1="5600" y1="86655" x2="5600" y2="87838"/>
                            <a14:foregroundMark x1="3000" y1="87331" x2="3000" y2="87331"/>
                            <a14:foregroundMark x1="3000" y1="82264" x2="3400" y2="83953"/>
                            <a14:foregroundMark x1="5000" y1="81419" x2="8000" y2="85642"/>
                            <a14:foregroundMark x1="2600" y1="84797" x2="2000" y2="88345"/>
                            <a14:foregroundMark x1="2400" y1="82095" x2="2600" y2="84291"/>
                            <a14:foregroundMark x1="3400" y1="83446" x2="6600" y2="86655"/>
                            <a14:foregroundMark x1="19800" y1="95101" x2="17800" y2="97804"/>
                            <a14:foregroundMark x1="30200" y1="95101" x2="31600" y2="99493"/>
                            <a14:foregroundMark x1="35800" y1="96115" x2="35800" y2="97466"/>
                            <a14:foregroundMark x1="44400" y1="84291" x2="43400" y2="87331"/>
                            <a14:foregroundMark x1="41400" y1="87331" x2="41400" y2="88176"/>
                            <a14:foregroundMark x1="40000" y1="81250" x2="40000" y2="84797"/>
                            <a14:foregroundMark x1="39000" y1="79054" x2="40000" y2="82264"/>
                            <a14:foregroundMark x1="40000" y1="79223" x2="40800" y2="80912"/>
                            <a14:foregroundMark x1="41400" y1="77027" x2="41600" y2="80912"/>
                            <a14:foregroundMark x1="30200" y1="78378" x2="29200" y2="80912"/>
                            <a14:foregroundMark x1="26600" y1="71284" x2="28600" y2="82601"/>
                            <a14:foregroundMark x1="27000" y1="86486" x2="28600" y2="86993"/>
                            <a14:foregroundMark x1="1800" y1="80068" x2="1800" y2="81250"/>
                            <a14:foregroundMark x1="200" y1="82264" x2="200" y2="83615"/>
                            <a14:foregroundMark x1="2200" y1="85304" x2="2200" y2="87838"/>
                          </a14:backgroundRemoval>
                        </a14:imgEffect>
                      </a14:imgLayer>
                    </a14:imgProps>
                  </a:ext>
                </a:extLst>
              </a:blip>
              <a:srcRect t="65882" r="52736"/>
              <a:stretch/>
            </p:blipFill>
            <p:spPr>
              <a:xfrm>
                <a:off x="7542080" y="5071447"/>
                <a:ext cx="1690680" cy="1444991"/>
              </a:xfrm>
              <a:prstGeom prst="rect">
                <a:avLst/>
              </a:prstGeom>
            </p:spPr>
          </p:pic>
        </p:grpSp>
        <p:sp>
          <p:nvSpPr>
            <p:cNvPr id="22" name="TextBox 21">
              <a:extLst>
                <a:ext uri="{FF2B5EF4-FFF2-40B4-BE49-F238E27FC236}">
                  <a16:creationId xmlns:a16="http://schemas.microsoft.com/office/drawing/2014/main" id="{61B8464E-101D-4032-93FC-BBA380D4747D}"/>
                </a:ext>
              </a:extLst>
            </p:cNvPr>
            <p:cNvSpPr txBox="1"/>
            <p:nvPr/>
          </p:nvSpPr>
          <p:spPr>
            <a:xfrm>
              <a:off x="8008193" y="2110061"/>
              <a:ext cx="22717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00"/>
                  </a:solidFill>
                  <a:latin typeface="Cambria" panose="02040503050406030204" pitchFamily="18" charset="0"/>
                  <a:ea typeface="Cambria" panose="02040503050406030204" pitchFamily="18" charset="0"/>
                </a:rPr>
                <a:t>đơn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sơ</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A9AA9310-A428-4283-BA01-4DB12DE3D1A6}"/>
              </a:ext>
            </a:extLst>
          </p:cNvPr>
          <p:cNvGrpSpPr/>
          <p:nvPr/>
        </p:nvGrpSpPr>
        <p:grpSpPr>
          <a:xfrm>
            <a:off x="4171445" y="3714126"/>
            <a:ext cx="4096608" cy="1473352"/>
            <a:chOff x="7541335" y="4007768"/>
            <a:chExt cx="4096608" cy="1473352"/>
          </a:xfrm>
        </p:grpSpPr>
        <p:grpSp>
          <p:nvGrpSpPr>
            <p:cNvPr id="8" name="Group 7">
              <a:extLst>
                <a:ext uri="{FF2B5EF4-FFF2-40B4-BE49-F238E27FC236}">
                  <a16:creationId xmlns:a16="http://schemas.microsoft.com/office/drawing/2014/main" id="{40DFDD71-27EF-4422-9BDC-105E4C8E6D65}"/>
                </a:ext>
              </a:extLst>
            </p:cNvPr>
            <p:cNvGrpSpPr/>
            <p:nvPr/>
          </p:nvGrpSpPr>
          <p:grpSpPr>
            <a:xfrm>
              <a:off x="7541335" y="4007768"/>
              <a:ext cx="4092445" cy="1473352"/>
              <a:chOff x="7517987" y="2834487"/>
              <a:chExt cx="4092445" cy="1473352"/>
            </a:xfrm>
          </p:grpSpPr>
          <p:sp>
            <p:nvSpPr>
              <p:cNvPr id="16" name="Rectangle: Rounded Corners 15">
                <a:extLst>
                  <a:ext uri="{FF2B5EF4-FFF2-40B4-BE49-F238E27FC236}">
                    <a16:creationId xmlns:a16="http://schemas.microsoft.com/office/drawing/2014/main" id="{9845280C-117B-4DFF-AD2E-DF1C11D28ADD}"/>
                  </a:ext>
                </a:extLst>
              </p:cNvPr>
              <p:cNvSpPr/>
              <p:nvPr/>
            </p:nvSpPr>
            <p:spPr>
              <a:xfrm>
                <a:off x="8695558" y="2834487"/>
                <a:ext cx="2914874" cy="963569"/>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A3F01297-5E88-4BC8-818D-6606C7ADA92D}"/>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689" b="30236" l="54600" r="95800">
                            <a14:foregroundMark x1="69600" y1="2027" x2="63600" y2="5236"/>
                            <a14:foregroundMark x1="68200" y1="2534" x2="67200" y2="5574"/>
                            <a14:foregroundMark x1="64400" y1="12162" x2="63600" y2="16892"/>
                            <a14:foregroundMark x1="59800" y1="14020" x2="54800" y2="23480"/>
                            <a14:foregroundMark x1="55600" y1="18074" x2="66200" y2="26858"/>
                            <a14:foregroundMark x1="80000" y1="21115" x2="80200" y2="22297"/>
                            <a14:foregroundMark x1="95800" y1="21453" x2="95800" y2="21453"/>
                            <a14:foregroundMark x1="94800" y1="20270" x2="94800" y2="20270"/>
                            <a14:foregroundMark x1="70800" y1="20270" x2="66800" y2="21791"/>
                            <a14:foregroundMark x1="60800" y1="21453" x2="56600" y2="25338"/>
                            <a14:foregroundMark x1="55200" y1="22635" x2="55800" y2="23818"/>
                            <a14:foregroundMark x1="56200" y1="22297" x2="57000" y2="25000"/>
                            <a14:foregroundMark x1="57600" y1="21959" x2="58800" y2="24155"/>
                            <a14:foregroundMark x1="66800" y1="20270" x2="67200" y2="21959"/>
                            <a14:foregroundMark x1="70400" y1="18412" x2="70400" y2="20270"/>
                            <a14:foregroundMark x1="68600" y1="25845" x2="68600" y2="28547"/>
                            <a14:foregroundMark x1="69000" y1="29730" x2="69000" y2="29730"/>
                            <a14:foregroundMark x1="69000" y1="29561" x2="69000" y2="29561"/>
                            <a14:foregroundMark x1="66800" y1="23818" x2="68200" y2="28041"/>
                            <a14:foregroundMark x1="66200" y1="21791" x2="66200" y2="23142"/>
                            <a14:foregroundMark x1="66200" y1="19257" x2="66200" y2="22297"/>
                            <a14:foregroundMark x1="64000" y1="15203" x2="65400" y2="23818"/>
                            <a14:foregroundMark x1="67200" y1="24155" x2="68200" y2="28547"/>
                            <a14:foregroundMark x1="68600" y1="27703" x2="68600" y2="27703"/>
                            <a14:foregroundMark x1="68600" y1="28378" x2="69400" y2="30068"/>
                            <a14:foregroundMark x1="69400" y1="27703" x2="69400" y2="28547"/>
                            <a14:foregroundMark x1="64800" y1="15709" x2="66200" y2="20270"/>
                            <a14:foregroundMark x1="64000" y1="8953" x2="64000" y2="14020"/>
                          </a14:backgroundRemoval>
                        </a14:imgEffect>
                      </a14:imgLayer>
                    </a14:imgProps>
                  </a:ext>
                </a:extLst>
              </a:blip>
              <a:srcRect l="51765" t="-820" b="65975"/>
              <a:stretch/>
            </p:blipFill>
            <p:spPr>
              <a:xfrm flipH="1">
                <a:off x="7517987" y="2861762"/>
                <a:ext cx="1690680" cy="1446077"/>
              </a:xfrm>
              <a:prstGeom prst="rect">
                <a:avLst/>
              </a:prstGeom>
            </p:spPr>
          </p:pic>
        </p:grpSp>
        <p:sp>
          <p:nvSpPr>
            <p:cNvPr id="24" name="TextBox 23">
              <a:extLst>
                <a:ext uri="{FF2B5EF4-FFF2-40B4-BE49-F238E27FC236}">
                  <a16:creationId xmlns:a16="http://schemas.microsoft.com/office/drawing/2014/main" id="{792C1780-9C7A-4E2F-ABF7-F9392C41211F}"/>
                </a:ext>
              </a:extLst>
            </p:cNvPr>
            <p:cNvSpPr txBox="1"/>
            <p:nvPr/>
          </p:nvSpPr>
          <p:spPr>
            <a:xfrm>
              <a:off x="9232015" y="4083040"/>
              <a:ext cx="24059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hớn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hở</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CC3E226F-18AF-21D3-B38E-6BA0EDA291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3209234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图片 13">
            <a:extLst>
              <a:ext uri="{FF2B5EF4-FFF2-40B4-BE49-F238E27FC236}">
                <a16:creationId xmlns:a16="http://schemas.microsoft.com/office/drawing/2014/main" id="{43270EA0-418D-4ED9-9666-2F04DC5BCA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28" r="12966"/>
          <a:stretch/>
        </p:blipFill>
        <p:spPr>
          <a:xfrm flipH="1">
            <a:off x="-291198" y="2375783"/>
            <a:ext cx="4191419" cy="4482217"/>
          </a:xfrm>
          <a:prstGeom prst="rect">
            <a:avLst/>
          </a:prstGeom>
        </p:spPr>
      </p:pic>
      <p:sp>
        <p:nvSpPr>
          <p:cNvPr id="17" name="文本框 16">
            <a:extLst>
              <a:ext uri="{FF2B5EF4-FFF2-40B4-BE49-F238E27FC236}">
                <a16:creationId xmlns:a16="http://schemas.microsoft.com/office/drawing/2014/main" id="{2C323B98-995C-EEE7-CE10-B7859E372660}"/>
              </a:ext>
            </a:extLst>
          </p:cNvPr>
          <p:cNvSpPr txBox="1"/>
          <p:nvPr/>
        </p:nvSpPr>
        <p:spPr>
          <a:xfrm>
            <a:off x="3598215" y="2315953"/>
            <a:ext cx="7866075" cy="1077218"/>
          </a:xfrm>
          <a:prstGeom prst="rect">
            <a:avLst/>
          </a:prstGeom>
          <a:solidFill>
            <a:schemeClr val="accent4">
              <a:lumMod val="20000"/>
              <a:lumOff val="80000"/>
            </a:schemeClr>
          </a:solidFill>
          <a:ln>
            <a:solidFill>
              <a:schemeClr val="accent6">
                <a:lumMod val="75000"/>
              </a:schemeClr>
            </a:solidFill>
            <a:prstDash val="lgDashDot"/>
          </a:ln>
        </p:spPr>
        <p:txBody>
          <a:bodyPr wrap="square" rtlCol="0">
            <a:spAutoFit/>
          </a:bodyPr>
          <a:lstStyle/>
          <a:p>
            <a:pPr lvl="0">
              <a:defRPr/>
            </a:pPr>
            <a:r>
              <a:rPr lang="vi-VN" sz="3200" i="1" dirty="0">
                <a:latin typeface="Calibri" panose="020F0502020204030204" pitchFamily="34" charset="0"/>
                <a:cs typeface="Calibri" panose="020F0502020204030204" pitchFamily="34" charset="0"/>
              </a:rPr>
              <a:t>Đoạn 1: Từ đầu đến chờ mong (6 dòng thơ đầu)</a:t>
            </a:r>
            <a:endParaRPr kumimoji="0" lang="zh-CN" altLang="en-US" sz="4800" b="0" i="1"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52号-机甲超级黑" panose="00000500000000000000" pitchFamily="2" charset="-122"/>
              <a:cs typeface="Calibri" panose="020F0502020204030204" pitchFamily="34" charset="0"/>
              <a:sym typeface="Arial" panose="020B0604020202020204" pitchFamily="34" charset="0"/>
            </a:endParaRPr>
          </a:p>
        </p:txBody>
      </p:sp>
      <p:sp>
        <p:nvSpPr>
          <p:cNvPr id="28" name="文本框 41">
            <a:extLst>
              <a:ext uri="{FF2B5EF4-FFF2-40B4-BE49-F238E27FC236}">
                <a16:creationId xmlns:a16="http://schemas.microsoft.com/office/drawing/2014/main" id="{7E1C6855-9BC9-D79E-1F3D-F7E0929CCA5F}"/>
              </a:ext>
            </a:extLst>
          </p:cNvPr>
          <p:cNvSpPr txBox="1"/>
          <p:nvPr/>
        </p:nvSpPr>
        <p:spPr>
          <a:xfrm>
            <a:off x="3643935" y="3635503"/>
            <a:ext cx="7637475" cy="1077218"/>
          </a:xfrm>
          <a:prstGeom prst="rect">
            <a:avLst/>
          </a:prstGeom>
          <a:solidFill>
            <a:srgbClr val="F98D89">
              <a:alpha val="60000"/>
            </a:srgbClr>
          </a:solidFill>
          <a:ln>
            <a:solidFill>
              <a:schemeClr val="accent6">
                <a:lumMod val="75000"/>
              </a:schemeClr>
            </a:solidFill>
            <a:prstDash val="lgDashDot"/>
          </a:ln>
        </p:spPr>
        <p:txBody>
          <a:bodyPr wrap="square" rtlCol="0">
            <a:spAutoFit/>
          </a:bodyPr>
          <a:lstStyle/>
          <a:p>
            <a:r>
              <a:rPr lang="vi-VN" sz="3200" i="1" dirty="0">
                <a:latin typeface="Calibri" panose="020F0502020204030204" pitchFamily="34" charset="0"/>
                <a:cs typeface="Calibri" panose="020F0502020204030204" pitchFamily="34" charset="0"/>
              </a:rPr>
              <a:t>Đoạn 2: Tiếp theo đến …mới về (7 dòng thơ đầu)</a:t>
            </a:r>
            <a:endParaRPr lang="en-US" sz="3200" dirty="0">
              <a:latin typeface="Calibri" panose="020F0502020204030204" pitchFamily="34" charset="0"/>
              <a:cs typeface="Calibri" panose="020F0502020204030204" pitchFamily="34" charset="0"/>
            </a:endParaRPr>
          </a:p>
        </p:txBody>
      </p:sp>
      <p:sp>
        <p:nvSpPr>
          <p:cNvPr id="37" name="文本框 41">
            <a:extLst>
              <a:ext uri="{FF2B5EF4-FFF2-40B4-BE49-F238E27FC236}">
                <a16:creationId xmlns:a16="http://schemas.microsoft.com/office/drawing/2014/main" id="{565D0CE9-969D-2D16-CA60-D4C65D074356}"/>
              </a:ext>
            </a:extLst>
          </p:cNvPr>
          <p:cNvSpPr txBox="1"/>
          <p:nvPr/>
        </p:nvSpPr>
        <p:spPr>
          <a:xfrm>
            <a:off x="3585566" y="5111943"/>
            <a:ext cx="3645357" cy="584775"/>
          </a:xfrm>
          <a:prstGeom prst="rect">
            <a:avLst/>
          </a:prstGeom>
          <a:solidFill>
            <a:schemeClr val="accent6">
              <a:lumMod val="20000"/>
              <a:lumOff val="80000"/>
              <a:alpha val="60000"/>
            </a:schemeClr>
          </a:solidFill>
          <a:ln>
            <a:solidFill>
              <a:schemeClr val="accent6">
                <a:lumMod val="75000"/>
              </a:schemeClr>
            </a:solidFill>
            <a:prstDash val="lgDashDot"/>
          </a:ln>
        </p:spPr>
        <p:txBody>
          <a:bodyPr wrap="none" rtlCol="0">
            <a:spAutoFit/>
          </a:bodyPr>
          <a:lstStyle/>
          <a:p>
            <a:r>
              <a:rPr lang="en-US" sz="3200" i="1" dirty="0" err="1">
                <a:latin typeface="Calibri" panose="020F0502020204030204" pitchFamily="34" charset="0"/>
                <a:cs typeface="Calibri" panose="020F0502020204030204" pitchFamily="34" charset="0"/>
              </a:rPr>
              <a:t>Đoạn</a:t>
            </a:r>
            <a:r>
              <a:rPr lang="en-US" sz="3200" i="1" dirty="0">
                <a:latin typeface="Calibri" panose="020F0502020204030204" pitchFamily="34" charset="0"/>
                <a:cs typeface="Calibri" panose="020F0502020204030204" pitchFamily="34" charset="0"/>
              </a:rPr>
              <a:t> 3: </a:t>
            </a:r>
            <a:r>
              <a:rPr lang="en-US" sz="3200" i="1" dirty="0" err="1">
                <a:latin typeface="Calibri" panose="020F0502020204030204" pitchFamily="34" charset="0"/>
                <a:cs typeface="Calibri" panose="020F0502020204030204" pitchFamily="34" charset="0"/>
              </a:rPr>
              <a:t>Đoạn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còn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lại</a:t>
            </a:r>
            <a:endParaRPr lang="en-US" sz="3200" dirty="0">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7FE90C9A-0968-4B25-3CF2-5186A245641E}"/>
              </a:ext>
            </a:extLst>
          </p:cNvPr>
          <p:cNvPicPr>
            <a:picLocks noChangeAspect="1"/>
          </p:cNvPicPr>
          <p:nvPr/>
        </p:nvPicPr>
        <p:blipFill>
          <a:blip r:embed="rId4"/>
          <a:stretch>
            <a:fillRect/>
          </a:stretch>
        </p:blipFill>
        <p:spPr>
          <a:xfrm>
            <a:off x="3232146" y="716990"/>
            <a:ext cx="5956308" cy="1194920"/>
          </a:xfrm>
          <a:prstGeom prst="rect">
            <a:avLst/>
          </a:prstGeom>
        </p:spPr>
      </p:pic>
    </p:spTree>
    <p:extLst>
      <p:ext uri="{BB962C8B-B14F-4D97-AF65-F5344CB8AC3E}">
        <p14:creationId xmlns:p14="http://schemas.microsoft.com/office/powerpoint/2010/main" val="341434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图片 13">
            <a:extLst>
              <a:ext uri="{FF2B5EF4-FFF2-40B4-BE49-F238E27FC236}">
                <a16:creationId xmlns:a16="http://schemas.microsoft.com/office/drawing/2014/main" id="{43270EA0-418D-4ED9-9666-2F04DC5BCA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28" r="12966"/>
          <a:stretch/>
        </p:blipFill>
        <p:spPr>
          <a:xfrm flipH="1">
            <a:off x="-291198" y="2375783"/>
            <a:ext cx="4191419" cy="4482217"/>
          </a:xfrm>
          <a:prstGeom prst="rect">
            <a:avLst/>
          </a:prstGeom>
        </p:spPr>
      </p:pic>
      <p:sp>
        <p:nvSpPr>
          <p:cNvPr id="2" name="Rectangle 1">
            <a:extLst>
              <a:ext uri="{FF2B5EF4-FFF2-40B4-BE49-F238E27FC236}">
                <a16:creationId xmlns:a16="http://schemas.microsoft.com/office/drawing/2014/main" id="{3700E8B5-E91D-7BE4-A02A-973718C246B5}"/>
              </a:ext>
            </a:extLst>
          </p:cNvPr>
          <p:cNvSpPr/>
          <p:nvPr/>
        </p:nvSpPr>
        <p:spPr>
          <a:xfrm>
            <a:off x="2381727" y="2357007"/>
            <a:ext cx="8853963" cy="1780653"/>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5400" dirty="0">
                <a:solidFill>
                  <a:srgbClr val="000000"/>
                </a:solidFill>
              </a:rPr>
              <a:t>Xóm làng tôi/ còn nhớ mãi</a:t>
            </a:r>
          </a:p>
          <a:p>
            <a:pPr algn="just"/>
            <a:r>
              <a:rPr lang="vi-VN" sz="5400" dirty="0">
                <a:solidFill>
                  <a:srgbClr val="000000"/>
                </a:solidFill>
              </a:rPr>
              <a:t>Các anh về/ mái ấm nhà vui</a:t>
            </a:r>
          </a:p>
        </p:txBody>
      </p:sp>
      <p:pic>
        <p:nvPicPr>
          <p:cNvPr id="3" name="Picture 2">
            <a:extLst>
              <a:ext uri="{FF2B5EF4-FFF2-40B4-BE49-F238E27FC236}">
                <a16:creationId xmlns:a16="http://schemas.microsoft.com/office/drawing/2014/main" id="{036F1E1B-20BA-5470-24A5-690CFB2FED6A}"/>
              </a:ext>
            </a:extLst>
          </p:cNvPr>
          <p:cNvPicPr>
            <a:picLocks noChangeAspect="1"/>
          </p:cNvPicPr>
          <p:nvPr/>
        </p:nvPicPr>
        <p:blipFill>
          <a:blip r:embed="rId5"/>
          <a:stretch>
            <a:fillRect/>
          </a:stretch>
        </p:blipFill>
        <p:spPr>
          <a:xfrm>
            <a:off x="3524250" y="633993"/>
            <a:ext cx="6135195" cy="989068"/>
          </a:xfrm>
          <a:prstGeom prst="rect">
            <a:avLst/>
          </a:prstGeom>
        </p:spPr>
      </p:pic>
    </p:spTree>
    <p:extLst>
      <p:ext uri="{BB962C8B-B14F-4D97-AF65-F5344CB8AC3E}">
        <p14:creationId xmlns:p14="http://schemas.microsoft.com/office/powerpoint/2010/main" val="800765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grpSp>
        <p:nvGrpSpPr>
          <p:cNvPr id="27" name="Group 26">
            <a:extLst>
              <a:ext uri="{FF2B5EF4-FFF2-40B4-BE49-F238E27FC236}">
                <a16:creationId xmlns:a16="http://schemas.microsoft.com/office/drawing/2014/main" id="{516CEF05-17CB-A61B-7543-04D706376F9F}"/>
              </a:ext>
            </a:extLst>
          </p:cNvPr>
          <p:cNvGrpSpPr/>
          <p:nvPr/>
        </p:nvGrpSpPr>
        <p:grpSpPr>
          <a:xfrm>
            <a:off x="162560" y="1978339"/>
            <a:ext cx="6326163" cy="3322163"/>
            <a:chOff x="390828" y="1959068"/>
            <a:chExt cx="7592255" cy="3322163"/>
          </a:xfrm>
        </p:grpSpPr>
        <p:sp>
          <p:nvSpPr>
            <p:cNvPr id="28" name="Rectangle: Rounded Corners 4">
              <a:extLst>
                <a:ext uri="{FF2B5EF4-FFF2-40B4-BE49-F238E27FC236}">
                  <a16:creationId xmlns:a16="http://schemas.microsoft.com/office/drawing/2014/main" id="{50ABCE39-F96F-03D2-EDC7-B05B0ABF71B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9" name="Group 28">
              <a:extLst>
                <a:ext uri="{FF2B5EF4-FFF2-40B4-BE49-F238E27FC236}">
                  <a16:creationId xmlns:a16="http://schemas.microsoft.com/office/drawing/2014/main" id="{DEABF84D-1833-3BE6-3347-494076FA4CD7}"/>
                </a:ext>
              </a:extLst>
            </p:cNvPr>
            <p:cNvGrpSpPr/>
            <p:nvPr/>
          </p:nvGrpSpPr>
          <p:grpSpPr>
            <a:xfrm>
              <a:off x="2478135" y="1959068"/>
              <a:ext cx="3048179" cy="798448"/>
              <a:chOff x="1681484" y="1519310"/>
              <a:chExt cx="3048179" cy="798448"/>
            </a:xfrm>
          </p:grpSpPr>
          <p:pic>
            <p:nvPicPr>
              <p:cNvPr id="41" name="Picture 40" descr="Shape, rectangle&#10;&#10;Description automatically generated">
                <a:extLst>
                  <a:ext uri="{FF2B5EF4-FFF2-40B4-BE49-F238E27FC236}">
                    <a16:creationId xmlns:a16="http://schemas.microsoft.com/office/drawing/2014/main" id="{67366745-0AB7-0E5B-6987-365FA010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42" name="TextBox 41">
                <a:extLst>
                  <a:ext uri="{FF2B5EF4-FFF2-40B4-BE49-F238E27FC236}">
                    <a16:creationId xmlns:a16="http://schemas.microsoft.com/office/drawing/2014/main" id="{FF53CCC0-1433-0800-0920-6691176A83B3}"/>
                  </a:ext>
                </a:extLst>
              </p:cNvPr>
              <p:cNvSpPr txBox="1"/>
              <p:nvPr/>
            </p:nvSpPr>
            <p:spPr>
              <a:xfrm>
                <a:off x="1784358" y="1519310"/>
                <a:ext cx="29453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Yêu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Cầu</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BE863BFE-1BE5-CF54-21F4-7692F5BEB049}"/>
                </a:ext>
              </a:extLst>
            </p:cNvPr>
            <p:cNvGrpSpPr/>
            <p:nvPr/>
          </p:nvGrpSpPr>
          <p:grpSpPr>
            <a:xfrm>
              <a:off x="390828" y="2447967"/>
              <a:ext cx="7431043" cy="2580903"/>
              <a:chOff x="390828" y="2447967"/>
              <a:chExt cx="7431043" cy="2580903"/>
            </a:xfrm>
          </p:grpSpPr>
          <p:grpSp>
            <p:nvGrpSpPr>
              <p:cNvPr id="31" name="Group 30">
                <a:extLst>
                  <a:ext uri="{FF2B5EF4-FFF2-40B4-BE49-F238E27FC236}">
                    <a16:creationId xmlns:a16="http://schemas.microsoft.com/office/drawing/2014/main" id="{BB330D18-AC41-D426-2C28-5C3FD36A7961}"/>
                  </a:ext>
                </a:extLst>
              </p:cNvPr>
              <p:cNvGrpSpPr/>
              <p:nvPr/>
            </p:nvGrpSpPr>
            <p:grpSpPr>
              <a:xfrm>
                <a:off x="490202" y="2447967"/>
                <a:ext cx="1194847" cy="1194847"/>
                <a:chOff x="1145146" y="2405567"/>
                <a:chExt cx="1194847" cy="1194847"/>
              </a:xfrm>
            </p:grpSpPr>
            <p:sp>
              <p:nvSpPr>
                <p:cNvPr id="39" name="Rectangle: Rounded Corners 16">
                  <a:extLst>
                    <a:ext uri="{FF2B5EF4-FFF2-40B4-BE49-F238E27FC236}">
                      <a16:creationId xmlns:a16="http://schemas.microsoft.com/office/drawing/2014/main" id="{2F75D31F-1815-C134-9C11-915E8675D79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0" name="Picture 2" descr="Sticker of Green Check Mark for Indicate Right Choice with Contour Stock  Vector - Illustration of checkmark, decorative: 103229668">
                  <a:extLst>
                    <a:ext uri="{FF2B5EF4-FFF2-40B4-BE49-F238E27FC236}">
                      <a16:creationId xmlns:a16="http://schemas.microsoft.com/office/drawing/2014/main" id="{9E9630AF-FC70-9142-B942-7152A421A89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2AE50461-0DC3-870E-8098-523819913A20}"/>
                  </a:ext>
                </a:extLst>
              </p:cNvPr>
              <p:cNvGrpSpPr/>
              <p:nvPr/>
            </p:nvGrpSpPr>
            <p:grpSpPr>
              <a:xfrm>
                <a:off x="390828" y="3135667"/>
                <a:ext cx="1194847" cy="1194847"/>
                <a:chOff x="1104774" y="2410136"/>
                <a:chExt cx="1194847" cy="1194847"/>
              </a:xfrm>
            </p:grpSpPr>
            <p:sp>
              <p:nvSpPr>
                <p:cNvPr id="37" name="Rectangle: Rounded Corners 19">
                  <a:extLst>
                    <a:ext uri="{FF2B5EF4-FFF2-40B4-BE49-F238E27FC236}">
                      <a16:creationId xmlns:a16="http://schemas.microsoft.com/office/drawing/2014/main" id="{94D806A7-18B1-9FEA-F38B-A707AFF2AEA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2" descr="Sticker of Green Check Mark for Indicate Right Choice with Contour Stock  Vector - Illustration of checkmark, decorative: 103229668">
                  <a:extLst>
                    <a:ext uri="{FF2B5EF4-FFF2-40B4-BE49-F238E27FC236}">
                      <a16:creationId xmlns:a16="http://schemas.microsoft.com/office/drawing/2014/main" id="{7A0AC274-477B-28B0-1D59-61A1E2B6F7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18B9DB52-594B-D695-6F6D-FD9B54B2582B}"/>
                  </a:ext>
                </a:extLst>
              </p:cNvPr>
              <p:cNvGrpSpPr/>
              <p:nvPr/>
            </p:nvGrpSpPr>
            <p:grpSpPr>
              <a:xfrm>
                <a:off x="431200" y="3834023"/>
                <a:ext cx="1194847" cy="1194847"/>
                <a:chOff x="1145146" y="2405567"/>
                <a:chExt cx="1194847" cy="1194847"/>
              </a:xfrm>
            </p:grpSpPr>
            <p:sp>
              <p:nvSpPr>
                <p:cNvPr id="35" name="Rectangle: Rounded Corners 22">
                  <a:extLst>
                    <a:ext uri="{FF2B5EF4-FFF2-40B4-BE49-F238E27FC236}">
                      <a16:creationId xmlns:a16="http://schemas.microsoft.com/office/drawing/2014/main" id="{D9274720-A4D3-C0BD-6821-37B73363890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2" descr="Sticker of Green Check Mark for Indicate Right Choice with Contour Stock  Vector - Illustration of checkmark, decorative: 103229668">
                  <a:extLst>
                    <a:ext uri="{FF2B5EF4-FFF2-40B4-BE49-F238E27FC236}">
                      <a16:creationId xmlns:a16="http://schemas.microsoft.com/office/drawing/2014/main" id="{2184BF04-DD3D-164D-D6E8-4E7642A7127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C64EAD11-3F10-7D55-9313-D939722F8F02}"/>
                  </a:ext>
                </a:extLst>
              </p:cNvPr>
              <p:cNvSpPr txBox="1"/>
              <p:nvPr/>
            </p:nvSpPr>
            <p:spPr>
              <a:xfrm>
                <a:off x="988251" y="2757516"/>
                <a:ext cx="6833620" cy="2086725"/>
              </a:xfrm>
              <a:prstGeom prst="rect">
                <a:avLst/>
              </a:prstGeom>
              <a:noFill/>
            </p:spPr>
            <p:txBody>
              <a:bodyPr wrap="square">
                <a:spAutoFit/>
              </a:bodyP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nghĩa</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từ</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nhau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grpSp>
        <p:nvGrpSpPr>
          <p:cNvPr id="43" name="Group 42">
            <a:extLst>
              <a:ext uri="{FF2B5EF4-FFF2-40B4-BE49-F238E27FC236}">
                <a16:creationId xmlns:a16="http://schemas.microsoft.com/office/drawing/2014/main" id="{3010AE8C-9A62-7597-D2F8-52A31F298A33}"/>
              </a:ext>
            </a:extLst>
          </p:cNvPr>
          <p:cNvGrpSpPr/>
          <p:nvPr/>
        </p:nvGrpSpPr>
        <p:grpSpPr>
          <a:xfrm>
            <a:off x="6249698" y="3266869"/>
            <a:ext cx="5779742" cy="3174571"/>
            <a:chOff x="6290338" y="3266869"/>
            <a:chExt cx="5779742" cy="3174571"/>
          </a:xfrm>
        </p:grpSpPr>
        <p:sp>
          <p:nvSpPr>
            <p:cNvPr id="44"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5" name="Picture 44">
              <a:extLst>
                <a:ext uri="{FF2B5EF4-FFF2-40B4-BE49-F238E27FC236}">
                  <a16:creationId xmlns:a16="http://schemas.microsoft.com/office/drawing/2014/main" id="{1D0A4F01-6306-3E89-A0A6-EB8A33B2109F}"/>
                </a:ext>
              </a:extLst>
            </p:cNvPr>
            <p:cNvPicPr>
              <a:picLocks noChangeAspect="1"/>
            </p:cNvPicPr>
            <p:nvPr/>
          </p:nvPicPr>
          <p:blipFill rotWithShape="1">
            <a:blip r:embed="rId7"/>
            <a:srcRect t="19779"/>
            <a:stretch/>
          </p:blipFill>
          <p:spPr>
            <a:xfrm>
              <a:off x="6763133" y="4101083"/>
              <a:ext cx="5065398" cy="2044342"/>
            </a:xfrm>
            <a:prstGeom prst="rect">
              <a:avLst/>
            </a:prstGeom>
          </p:spPr>
        </p:pic>
        <p:grpSp>
          <p:nvGrpSpPr>
            <p:cNvPr id="46" name="Group 45">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47" name="Picture 46"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48" name="TextBox 47">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grpSp>
        <p:nvGrpSpPr>
          <p:cNvPr id="49" name="Group 48">
            <a:extLst>
              <a:ext uri="{FF2B5EF4-FFF2-40B4-BE49-F238E27FC236}">
                <a16:creationId xmlns:a16="http://schemas.microsoft.com/office/drawing/2014/main" id="{861391E4-E533-DCFA-6B39-478F1D270B5D}"/>
              </a:ext>
            </a:extLst>
          </p:cNvPr>
          <p:cNvGrpSpPr/>
          <p:nvPr/>
        </p:nvGrpSpPr>
        <p:grpSpPr>
          <a:xfrm>
            <a:off x="2299383" y="15900"/>
            <a:ext cx="7193902" cy="1815882"/>
            <a:chOff x="3324715" y="7922107"/>
            <a:chExt cx="7193902" cy="1815882"/>
          </a:xfrm>
        </p:grpSpPr>
        <p:sp>
          <p:nvSpPr>
            <p:cNvPr id="50" name="TextBox 49">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Luyện</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đọc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trong</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nhóm</a:t>
              </a: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p:txBody>
        </p:sp>
        <p:sp>
          <p:nvSpPr>
            <p:cNvPr id="51" name="TextBox 50">
              <a:extLst>
                <a:ext uri="{FF2B5EF4-FFF2-40B4-BE49-F238E27FC236}">
                  <a16:creationId xmlns:a16="http://schemas.microsoft.com/office/drawing/2014/main" id="{D8B1C5AC-42CC-1F77-81F2-B3F5AEBEC61D}"/>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13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Luyện</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đọc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trong</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33CC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nhóm</a:t>
              </a:r>
              <a:endParaRPr kumimoji="0" lang="en-US" sz="41300" b="1" i="0" u="none" strike="noStrike" kern="1200" cap="none" spc="0" normalizeH="0" baseline="0" noProof="0" dirty="0">
                <a:ln w="28575">
                  <a:solidFill>
                    <a:srgbClr val="002060"/>
                  </a:solidFill>
                  <a:prstDash val="solid"/>
                </a:ln>
                <a:solidFill>
                  <a:srgbClr val="33CC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grpSp>
    </p:spTree>
    <p:extLst>
      <p:ext uri="{BB962C8B-B14F-4D97-AF65-F5344CB8AC3E}">
        <p14:creationId xmlns:p14="http://schemas.microsoft.com/office/powerpoint/2010/main" val="26577267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14:bounceEnd="68000">
                                          <p:cBhvr additive="base">
                                            <p:cTn id="13"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68000">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14:bounceEnd="68000">
                                          <p:cBhvr additive="base">
                                            <p:cTn id="19" dur="1000" fill="hold"/>
                                            <p:tgtEl>
                                              <p:spTgt spid="43"/>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000" fill="hold"/>
                                            <p:tgtEl>
                                              <p:spTgt spid="27"/>
                                            </p:tgtEl>
                                            <p:attrNameLst>
                                              <p:attrName>ppt_x</p:attrName>
                                            </p:attrNameLst>
                                          </p:cBhvr>
                                          <p:tavLst>
                                            <p:tav tm="0">
                                              <p:val>
                                                <p:strVal val="#ppt_x"/>
                                              </p:val>
                                            </p:tav>
                                            <p:tav tm="100000">
                                              <p:val>
                                                <p:strVal val="#ppt_x"/>
                                              </p:val>
                                            </p:tav>
                                          </p:tavLst>
                                        </p:anim>
                                        <p:anim calcmode="lin" valueType="num">
                                          <p:cBhvr additive="base">
                                            <p:cTn id="1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ppt_x"/>
                                              </p:val>
                                            </p:tav>
                                            <p:tav tm="100000">
                                              <p:val>
                                                <p:strVal val="#ppt_x"/>
                                              </p:val>
                                            </p:tav>
                                          </p:tavLst>
                                        </p:anim>
                                        <p:anim calcmode="lin" valueType="num">
                                          <p:cBhvr additive="base">
                                            <p:cTn id="20"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945</Words>
  <Application>Microsoft Office PowerPoint</Application>
  <PresentationFormat>Widescreen</PresentationFormat>
  <Paragraphs>96</Paragraphs>
  <Slides>27</Slides>
  <Notes>4</Notes>
  <HiddenSlides>0</HiddenSlides>
  <MMClips>6</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27</vt:i4>
      </vt:variant>
    </vt:vector>
  </HeadingPairs>
  <TitlesOfParts>
    <vt:vector size="43" baseType="lpstr">
      <vt:lpstr>Arial</vt:lpstr>
      <vt:lpstr>Arial-ItalicMT</vt:lpstr>
      <vt:lpstr>Calibri</vt:lpstr>
      <vt:lpstr>Calibri Light</vt:lpstr>
      <vt:lpstr>Cambria</vt:lpstr>
      <vt:lpstr>iCiel Pony</vt:lpstr>
      <vt:lpstr>LNTH-LuoLuoNotangYuanTi 1</vt:lpstr>
      <vt:lpstr>SVN-Poky's</vt:lpstr>
      <vt:lpstr>Times New Roman</vt:lpstr>
      <vt:lpstr>字魂152号-机甲超级黑</vt:lpstr>
      <vt:lpstr>2_Office Theme</vt:lpstr>
      <vt:lpstr>1_Chủ đề Office</vt:lpstr>
      <vt:lpstr>Custom Design</vt:lpstr>
      <vt:lpstr>1_Custom Design</vt:lpstr>
      <vt:lpstr>2_Custom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32</cp:revision>
  <dcterms:created xsi:type="dcterms:W3CDTF">2024-12-13T01:46:40Z</dcterms:created>
  <dcterms:modified xsi:type="dcterms:W3CDTF">2025-04-02T23:25:20Z</dcterms:modified>
</cp:coreProperties>
</file>