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96" r:id="rId4"/>
    <p:sldMasterId id="2147483702" r:id="rId5"/>
    <p:sldMasterId id="2147483704" r:id="rId6"/>
    <p:sldMasterId id="2147483718" r:id="rId7"/>
    <p:sldMasterId id="2147483749" r:id="rId8"/>
    <p:sldMasterId id="2147483761" r:id="rId9"/>
    <p:sldMasterId id="2147483774" r:id="rId10"/>
    <p:sldMasterId id="2147483812" r:id="rId11"/>
    <p:sldMasterId id="2147483831" r:id="rId12"/>
    <p:sldMasterId id="2147483850" r:id="rId13"/>
  </p:sldMasterIdLst>
  <p:notesMasterIdLst>
    <p:notesMasterId r:id="rId48"/>
  </p:notesMasterIdLst>
  <p:sldIdLst>
    <p:sldId id="420" r:id="rId14"/>
    <p:sldId id="259" r:id="rId15"/>
    <p:sldId id="2637" r:id="rId16"/>
    <p:sldId id="429" r:id="rId17"/>
    <p:sldId id="2638" r:id="rId18"/>
    <p:sldId id="261" r:id="rId19"/>
    <p:sldId id="440" r:id="rId20"/>
    <p:sldId id="315" r:id="rId21"/>
    <p:sldId id="2640" r:id="rId22"/>
    <p:sldId id="439" r:id="rId23"/>
    <p:sldId id="423" r:id="rId24"/>
    <p:sldId id="422" r:id="rId25"/>
    <p:sldId id="2641" r:id="rId26"/>
    <p:sldId id="2642" r:id="rId27"/>
    <p:sldId id="2643" r:id="rId28"/>
    <p:sldId id="2644" r:id="rId29"/>
    <p:sldId id="2646" r:id="rId30"/>
    <p:sldId id="2647" r:id="rId31"/>
    <p:sldId id="2648" r:id="rId32"/>
    <p:sldId id="2649" r:id="rId33"/>
    <p:sldId id="2650" r:id="rId34"/>
    <p:sldId id="437" r:id="rId35"/>
    <p:sldId id="434" r:id="rId36"/>
    <p:sldId id="2652" r:id="rId37"/>
    <p:sldId id="2653" r:id="rId38"/>
    <p:sldId id="2654" r:id="rId39"/>
    <p:sldId id="297" r:id="rId40"/>
    <p:sldId id="2655" r:id="rId41"/>
    <p:sldId id="431" r:id="rId42"/>
    <p:sldId id="2656" r:id="rId43"/>
    <p:sldId id="2657" r:id="rId44"/>
    <p:sldId id="2658" r:id="rId45"/>
    <p:sldId id="2659" r:id="rId46"/>
    <p:sldId id="257"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3124" autoAdjust="0"/>
  </p:normalViewPr>
  <p:slideViewPr>
    <p:cSldViewPr snapToGrid="0">
      <p:cViewPr varScale="1">
        <p:scale>
          <a:sx n="80" d="100"/>
          <a:sy n="80" d="100"/>
        </p:scale>
        <p:origin x="73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Để</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sống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được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không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chỉ</a:t>
            </a:r>
            <a:r>
              <a:rPr lang="en-US" sz="1800" dirty="0">
                <a:solidFill>
                  <a:srgbClr val="111111"/>
                </a:solidFill>
                <a:effectLst/>
                <a:latin typeface="Times New Roman" panose="02020603050405020304" pitchFamily="18" charset="0"/>
                <a:ea typeface="Calibri" panose="020F0502020204030204" pitchFamily="34" charset="0"/>
              </a:rPr>
              <a:t> con </a:t>
            </a:r>
            <a:r>
              <a:rPr lang="en-US" sz="1800" dirty="0" err="1">
                <a:solidFill>
                  <a:srgbClr val="111111"/>
                </a:solidFill>
                <a:effectLst/>
                <a:latin typeface="Times New Roman" panose="02020603050405020304" pitchFamily="18" charset="0"/>
                <a:ea typeface="Calibri" panose="020F0502020204030204" pitchFamily="34" charset="0"/>
              </a:rPr>
              <a:t>người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cả</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các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loài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sinh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trên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trái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phải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lấy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từ</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xung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quanh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gì</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gồm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nào</a:t>
            </a:r>
            <a:r>
              <a:rPr lang="en-US" sz="1800" dirty="0">
                <a:solidFill>
                  <a:srgbClr val="111111"/>
                </a:solidFill>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Times New Roman" panose="02020603050405020304" pitchFamily="18" charset="0"/>
              </a:rPr>
              <a:t>Hôm nay, lớp chúng mình sẽ cùng nhau đến với bài học “Chức năng của môi trường đối với sinh vật tiết 3”.</a:t>
            </a:r>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6</a:t>
            </a:fld>
            <a:endParaRPr lang="en-US"/>
          </a:p>
        </p:txBody>
      </p:sp>
    </p:spTree>
    <p:extLst>
      <p:ext uri="{BB962C8B-B14F-4D97-AF65-F5344CB8AC3E}">
        <p14:creationId xmlns:p14="http://schemas.microsoft.com/office/powerpoint/2010/main" val="154950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31</a:t>
            </a:fld>
            <a:endParaRPr lang="en-US"/>
          </a:p>
        </p:txBody>
      </p:sp>
    </p:spTree>
    <p:extLst>
      <p:ext uri="{BB962C8B-B14F-4D97-AF65-F5344CB8AC3E}">
        <p14:creationId xmlns:p14="http://schemas.microsoft.com/office/powerpoint/2010/main" val="974202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2.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3633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727521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8439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673768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627116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612896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37814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888463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21556510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30564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9689352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521578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788666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07855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2707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67689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36864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894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66757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4944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53748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48876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209034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025151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20848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958320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11030319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974690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64833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8899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3867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5380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53827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54937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14803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58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42088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82755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8678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73765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07911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4976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1016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06453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392505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227458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346120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0643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26983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7111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11158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373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85764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406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80168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57009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60211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6557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731092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6069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8768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9700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2025/4/29</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4355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17543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781956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44517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10269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79073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9705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19362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4/29/2025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23883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2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10.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11.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1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theme" Target="../theme/theme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5.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7.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9.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4B660D4D-A9E1-FC8E-B69C-50C782F3C7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2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2715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6938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94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C8E5F3D-8B6E-6358-614C-25117BE491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C3AF197D-6390-F9A7-B4A3-379863117CF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7A6373DC-9A62-B52D-B07F-84BE6B41D5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81.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81.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81.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99.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99.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99.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117.xml"/><Relationship Id="rId5" Type="http://schemas.openxmlformats.org/officeDocument/2006/relationships/image" Target="../media/image49.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slide" Target="slide15.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slide" Target="slide1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39.gi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B900F-D3F6-39FC-D64A-CD45E35C117C}"/>
              </a:ext>
            </a:extLst>
          </p:cNvPr>
          <p:cNvPicPr>
            <a:picLocks noChangeAspect="1"/>
          </p:cNvPicPr>
          <p:nvPr/>
        </p:nvPicPr>
        <p:blipFill>
          <a:blip r:embed="rId2"/>
          <a:stretch>
            <a:fillRect/>
          </a:stretch>
        </p:blipFill>
        <p:spPr>
          <a:xfrm>
            <a:off x="2665029" y="2956221"/>
            <a:ext cx="6421676" cy="3901779"/>
          </a:xfrm>
          <a:prstGeom prst="rect">
            <a:avLst/>
          </a:prstGeom>
        </p:spPr>
      </p:pic>
      <p:sp>
        <p:nvSpPr>
          <p:cNvPr id="10" name="TextBox 1">
            <a:extLst>
              <a:ext uri="{FF2B5EF4-FFF2-40B4-BE49-F238E27FC236}">
                <a16:creationId xmlns:a16="http://schemas.microsoft.com/office/drawing/2014/main" id="{FCD75913-EC53-AE43-F0DA-F18B36089544}"/>
              </a:ext>
            </a:extLst>
          </p:cNvPr>
          <p:cNvSpPr txBox="1"/>
          <p:nvPr/>
        </p:nvSpPr>
        <p:spPr>
          <a:xfrm>
            <a:off x="3145058" y="-110083"/>
            <a:ext cx="8557580" cy="707886"/>
          </a:xfrm>
          <a:prstGeom prst="rect">
            <a:avLst/>
          </a:prstGeom>
          <a:noFill/>
        </p:spPr>
        <p:txBody>
          <a:bodyPr wrap="square" rtlCol="0">
            <a:spAutoFit/>
          </a:bodyPr>
          <a:lstStyle/>
          <a:p>
            <a:pPr defTabSz="1219170">
              <a:buClr>
                <a:srgbClr val="000000"/>
              </a:buClr>
            </a:pPr>
            <a:r>
              <a:rPr lang="en-US" sz="4000" b="1" kern="0" dirty="0" err="1">
                <a:solidFill>
                  <a:srgbClr val="000000"/>
                </a:solidFill>
                <a:latin typeface="Calibri" panose="020F0502020204030204" pitchFamily="34" charset="0"/>
                <a:cs typeface="Calibri" panose="020F0502020204030204" pitchFamily="34" charset="0"/>
                <a:sym typeface="Arial"/>
              </a:rPr>
              <a:t>Thứ</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ngày</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tháng</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năm</a:t>
            </a:r>
            <a:r>
              <a:rPr lang="en-US" sz="4000" b="1" kern="0" dirty="0">
                <a:solidFill>
                  <a:srgbClr val="000000"/>
                </a:solidFill>
                <a:latin typeface="Calibri" panose="020F0502020204030204" pitchFamily="34" charset="0"/>
                <a:cs typeface="Calibri" panose="020F0502020204030204" pitchFamily="34" charset="0"/>
                <a:sym typeface="Arial"/>
              </a:rPr>
              <a:t> …</a:t>
            </a:r>
            <a:endParaRPr lang="vi-VN" sz="4000" b="1" kern="0" dirty="0">
              <a:solidFill>
                <a:srgbClr val="000000"/>
              </a:solidFill>
              <a:latin typeface="Calibri" panose="020F0502020204030204" pitchFamily="34" charset="0"/>
              <a:cs typeface="Calibri" panose="020F0502020204030204" pitchFamily="34" charset="0"/>
              <a:sym typeface="Arial"/>
            </a:endParaRPr>
          </a:p>
        </p:txBody>
      </p:sp>
      <p:sp>
        <p:nvSpPr>
          <p:cNvPr id="15" name="Google Shape;4028;p82">
            <a:extLst>
              <a:ext uri="{FF2B5EF4-FFF2-40B4-BE49-F238E27FC236}">
                <a16:creationId xmlns:a16="http://schemas.microsoft.com/office/drawing/2014/main" id="{6E679486-85ED-CCF4-AE55-85D3C584A446}"/>
              </a:ext>
            </a:extLst>
          </p:cNvPr>
          <p:cNvSpPr txBox="1">
            <a:spLocks/>
          </p:cNvSpPr>
          <p:nvPr/>
        </p:nvSpPr>
        <p:spPr>
          <a:xfrm flipH="1">
            <a:off x="2734578" y="7149184"/>
            <a:ext cx="5909465" cy="1401600"/>
          </a:xfrm>
          <a:prstGeom prst="rect">
            <a:avLst/>
          </a:prstGeom>
        </p:spPr>
        <p:txBody>
          <a:bodyPr spcFirstLastPara="1" wrap="square" lIns="121900" tIns="121900" rIns="121900" bIns="12190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endParaRPr lang="en-US" sz="6400">
              <a:solidFill>
                <a:prstClr val="black"/>
              </a:solidFill>
              <a:latin typeface="Coiny" panose="02000903060500060000" pitchFamily="2" charset="0"/>
              <a:sym typeface="Arial"/>
            </a:endParaRPr>
          </a:p>
        </p:txBody>
      </p:sp>
      <p:sp>
        <p:nvSpPr>
          <p:cNvPr id="16" name="TextBox 2">
            <a:extLst>
              <a:ext uri="{FF2B5EF4-FFF2-40B4-BE49-F238E27FC236}">
                <a16:creationId xmlns:a16="http://schemas.microsoft.com/office/drawing/2014/main" id="{9962EBC1-D85C-126B-D53A-8EDB3BD65830}"/>
              </a:ext>
            </a:extLst>
          </p:cNvPr>
          <p:cNvSpPr txBox="1"/>
          <p:nvPr/>
        </p:nvSpPr>
        <p:spPr>
          <a:xfrm>
            <a:off x="3531857" y="7360559"/>
            <a:ext cx="5128287" cy="1077218"/>
          </a:xfrm>
          <a:prstGeom prst="rect">
            <a:avLst/>
          </a:prstGeom>
          <a:noFill/>
          <a:effectLst>
            <a:glow rad="228600">
              <a:schemeClr val="accent3">
                <a:satMod val="175000"/>
                <a:alpha val="40000"/>
              </a:schemeClr>
            </a:glow>
          </a:effectLst>
        </p:spPr>
        <p:txBody>
          <a:bodyPr wrap="square" rtlCol="0">
            <a:spAutoFit/>
          </a:bodyPr>
          <a:lstStyle/>
          <a:p>
            <a:pPr algn="ctr" defTabSz="1219170">
              <a:buClr>
                <a:srgbClr val="000000"/>
              </a:buClr>
            </a:pP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Tiếng</a:t>
            </a:r>
            <a:r>
              <a:rPr lang="en-US" sz="64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 </a:t>
            </a: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Việt</a:t>
            </a:r>
            <a:endParaRPr lang="en-US" sz="88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endParaRPr>
          </a:p>
        </p:txBody>
      </p:sp>
      <p:sp>
        <p:nvSpPr>
          <p:cNvPr id="18" name="TextBox 32">
            <a:extLst>
              <a:ext uri="{FF2B5EF4-FFF2-40B4-BE49-F238E27FC236}">
                <a16:creationId xmlns:a16="http://schemas.microsoft.com/office/drawing/2014/main" id="{B9986CF3-E7F9-D15D-FF69-63599495C41B}"/>
              </a:ext>
            </a:extLst>
          </p:cNvPr>
          <p:cNvSpPr txBox="1"/>
          <p:nvPr/>
        </p:nvSpPr>
        <p:spPr>
          <a:xfrm>
            <a:off x="1086479" y="8440036"/>
            <a:ext cx="10019037" cy="830997"/>
          </a:xfrm>
          <a:prstGeom prst="rect">
            <a:avLst/>
          </a:prstGeom>
          <a:noFill/>
        </p:spPr>
        <p:txBody>
          <a:bodyPr wrap="square" rtlCol="0">
            <a:spAutoFit/>
          </a:bodyPr>
          <a:lstStyle/>
          <a:p>
            <a:pPr algn="ctr" defTabSz="1219170">
              <a:buClr>
                <a:srgbClr val="000000"/>
              </a:buClr>
            </a:pPr>
            <a:r>
              <a:rPr lang="en-US" sz="4800" kern="0" dirty="0" err="1">
                <a:solidFill>
                  <a:srgbClr val="FF0066"/>
                </a:solidFill>
                <a:latin typeface="UTM Mother" panose="02040603050506020204" pitchFamily="18" charset="0"/>
                <a:cs typeface="Arial"/>
                <a:sym typeface="Arial"/>
              </a:rPr>
              <a:t>Chủ</a:t>
            </a:r>
            <a:r>
              <a:rPr lang="en-US" sz="4800" kern="0" dirty="0">
                <a:solidFill>
                  <a:srgbClr val="FF0066"/>
                </a:solidFill>
                <a:latin typeface="UTM Mother" panose="02040603050506020204" pitchFamily="18" charset="0"/>
                <a:cs typeface="Arial"/>
                <a:sym typeface="Arial"/>
              </a:rPr>
              <a:t> </a:t>
            </a:r>
            <a:r>
              <a:rPr lang="en-US" sz="4800" kern="0" dirty="0" err="1">
                <a:solidFill>
                  <a:srgbClr val="FF0066"/>
                </a:solidFill>
                <a:latin typeface="UTM Mother" panose="02040603050506020204" pitchFamily="18" charset="0"/>
                <a:cs typeface="Arial"/>
                <a:sym typeface="Arial"/>
              </a:rPr>
              <a:t>điểm</a:t>
            </a:r>
            <a:r>
              <a:rPr lang="en-US" sz="4800" kern="0">
                <a:solidFill>
                  <a:srgbClr val="FF0066"/>
                </a:solidFill>
                <a:latin typeface="UTM Mother" panose="02040603050506020204" pitchFamily="18" charset="0"/>
                <a:cs typeface="Arial"/>
                <a:sym typeface="Arial"/>
              </a:rPr>
              <a:t>: Giữ mãi màu xanh</a:t>
            </a:r>
            <a:endParaRPr lang="en-US" sz="4800" kern="0" dirty="0">
              <a:solidFill>
                <a:srgbClr val="FF0066"/>
              </a:solidFill>
              <a:latin typeface="UTM Mother" panose="02040603050506020204" pitchFamily="18" charset="0"/>
              <a:cs typeface="Arial"/>
              <a:sym typeface="Arial"/>
            </a:endParaRPr>
          </a:p>
        </p:txBody>
      </p:sp>
      <p:sp>
        <p:nvSpPr>
          <p:cNvPr id="19" name="TextBox 36">
            <a:extLst>
              <a:ext uri="{FF2B5EF4-FFF2-40B4-BE49-F238E27FC236}">
                <a16:creationId xmlns:a16="http://schemas.microsoft.com/office/drawing/2014/main" id="{FC3AF863-82FE-2539-F6A8-204F7BA538B2}"/>
              </a:ext>
            </a:extLst>
          </p:cNvPr>
          <p:cNvSpPr txBox="1"/>
          <p:nvPr/>
        </p:nvSpPr>
        <p:spPr>
          <a:xfrm>
            <a:off x="3575179" y="9277111"/>
            <a:ext cx="4772499" cy="995209"/>
          </a:xfrm>
          <a:prstGeom prst="rect">
            <a:avLst/>
          </a:prstGeom>
          <a:noFill/>
        </p:spPr>
        <p:txBody>
          <a:bodyPr wrap="square">
            <a:spAutoFit/>
          </a:bodyPr>
          <a:lstStyle/>
          <a:p>
            <a:pPr algn="ctr" defTabSz="1219170">
              <a:buClr>
                <a:srgbClr val="000000"/>
              </a:buClr>
            </a:pPr>
            <a:r>
              <a:rPr lang="en-US" sz="5867" b="1" kern="0" err="1">
                <a:solidFill>
                  <a:srgbClr val="002060"/>
                </a:solidFill>
                <a:latin typeface="UTM Duepuntozero" panose="02040603050506020204" pitchFamily="18" charset="0"/>
                <a:cs typeface="Arial"/>
                <a:sym typeface="Arial"/>
              </a:rPr>
              <a:t>Bài</a:t>
            </a:r>
            <a:r>
              <a:rPr lang="en-US" sz="5867" b="1" kern="0">
                <a:solidFill>
                  <a:srgbClr val="002060"/>
                </a:solidFill>
                <a:latin typeface="UTM Duepuntozero" panose="02040603050506020204" pitchFamily="18" charset="0"/>
                <a:cs typeface="Arial"/>
                <a:sym typeface="Arial"/>
              </a:rPr>
              <a:t> 8 </a:t>
            </a:r>
            <a:r>
              <a:rPr lang="en-US" sz="5867" b="1" kern="0" dirty="0">
                <a:solidFill>
                  <a:srgbClr val="002060"/>
                </a:solidFill>
                <a:latin typeface="UTM Duepuntozero" panose="02040603050506020204" pitchFamily="18" charset="0"/>
                <a:cs typeface="Arial"/>
                <a:sym typeface="Arial"/>
              </a:rPr>
              <a:t>– </a:t>
            </a:r>
            <a:r>
              <a:rPr lang="en-US" sz="5867" b="1" kern="0" err="1">
                <a:solidFill>
                  <a:srgbClr val="002060"/>
                </a:solidFill>
                <a:latin typeface="UTM Duepuntozero" panose="02040603050506020204" pitchFamily="18" charset="0"/>
                <a:cs typeface="Arial"/>
                <a:sym typeface="Arial"/>
              </a:rPr>
              <a:t>Tiết</a:t>
            </a:r>
            <a:r>
              <a:rPr lang="en-US" sz="5867" b="1" kern="0">
                <a:solidFill>
                  <a:srgbClr val="002060"/>
                </a:solidFill>
                <a:latin typeface="UTM Duepuntozero" panose="02040603050506020204" pitchFamily="18" charset="0"/>
                <a:cs typeface="Arial"/>
                <a:sym typeface="Arial"/>
              </a:rPr>
              <a:t> 2</a:t>
            </a:r>
            <a:endParaRPr lang="en-US" sz="5867" b="1" kern="0" dirty="0">
              <a:solidFill>
                <a:srgbClr val="002060"/>
              </a:solidFill>
              <a:latin typeface="UTM Duepuntozero" panose="02040603050506020204" pitchFamily="18" charset="0"/>
              <a:cs typeface="Arial"/>
              <a:sym typeface="Arial"/>
            </a:endParaRPr>
          </a:p>
        </p:txBody>
      </p:sp>
      <p:sp>
        <p:nvSpPr>
          <p:cNvPr id="20" name="TextBox 7">
            <a:extLst>
              <a:ext uri="{FF2B5EF4-FFF2-40B4-BE49-F238E27FC236}">
                <a16:creationId xmlns:a16="http://schemas.microsoft.com/office/drawing/2014/main" id="{FFFD7501-4D6F-CC7C-3231-68F284EC8129}"/>
              </a:ext>
            </a:extLst>
          </p:cNvPr>
          <p:cNvSpPr txBox="1"/>
          <p:nvPr/>
        </p:nvSpPr>
        <p:spPr>
          <a:xfrm>
            <a:off x="-2422923" y="10261399"/>
            <a:ext cx="18181825" cy="1196738"/>
          </a:xfrm>
          <a:prstGeom prst="rect">
            <a:avLst/>
          </a:prstGeom>
          <a:noFill/>
        </p:spPr>
        <p:txBody>
          <a:bodyPr wrap="square" rtlCol="0">
            <a:spAutoFit/>
          </a:bodyPr>
          <a:lstStyle/>
          <a:p>
            <a:pPr algn="ctr" defTabSz="1219170">
              <a:lnSpc>
                <a:spcPct val="130000"/>
              </a:lnSpc>
              <a:buClr>
                <a:srgbClr val="000000"/>
              </a:buClr>
            </a:pPr>
            <a:r>
              <a:rPr lang="en-US" sz="6400" b="1" kern="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rPr>
              <a:t>MỞ RỘNG VỐN TỪ môi trường</a:t>
            </a:r>
            <a:endParaRPr lang="en-US" sz="6400" b="1" kern="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endParaRPr>
          </a:p>
        </p:txBody>
      </p:sp>
      <p:pic>
        <p:nvPicPr>
          <p:cNvPr id="5" name="Picture 4">
            <a:extLst>
              <a:ext uri="{FF2B5EF4-FFF2-40B4-BE49-F238E27FC236}">
                <a16:creationId xmlns:a16="http://schemas.microsoft.com/office/drawing/2014/main" id="{922A3CA8-B608-7CCF-8861-6BCEC23E845A}"/>
              </a:ext>
            </a:extLst>
          </p:cNvPr>
          <p:cNvPicPr>
            <a:picLocks noChangeAspect="1"/>
          </p:cNvPicPr>
          <p:nvPr/>
        </p:nvPicPr>
        <p:blipFill>
          <a:blip r:embed="rId3"/>
          <a:stretch>
            <a:fillRect/>
          </a:stretch>
        </p:blipFill>
        <p:spPr>
          <a:xfrm>
            <a:off x="3540900" y="513319"/>
            <a:ext cx="5011346" cy="1457070"/>
          </a:xfrm>
          <a:prstGeom prst="rect">
            <a:avLst/>
          </a:prstGeom>
        </p:spPr>
      </p:pic>
      <p:pic>
        <p:nvPicPr>
          <p:cNvPr id="8" name="Picture 7">
            <a:extLst>
              <a:ext uri="{FF2B5EF4-FFF2-40B4-BE49-F238E27FC236}">
                <a16:creationId xmlns:a16="http://schemas.microsoft.com/office/drawing/2014/main" id="{4065F6F8-D999-F543-58AF-84A07D5E10D1}"/>
              </a:ext>
            </a:extLst>
          </p:cNvPr>
          <p:cNvPicPr>
            <a:picLocks noChangeAspect="1"/>
          </p:cNvPicPr>
          <p:nvPr/>
        </p:nvPicPr>
        <p:blipFill>
          <a:blip r:embed="rId4"/>
          <a:stretch>
            <a:fillRect/>
          </a:stretch>
        </p:blipFill>
        <p:spPr>
          <a:xfrm>
            <a:off x="1102678" y="1733815"/>
            <a:ext cx="10406774" cy="1956986"/>
          </a:xfrm>
          <a:prstGeom prst="rect">
            <a:avLst/>
          </a:prstGeom>
        </p:spPr>
      </p:pic>
      <p:pic>
        <p:nvPicPr>
          <p:cNvPr id="13" name="Picture 12">
            <a:extLst>
              <a:ext uri="{FF2B5EF4-FFF2-40B4-BE49-F238E27FC236}">
                <a16:creationId xmlns:a16="http://schemas.microsoft.com/office/drawing/2014/main" id="{6972D42A-E153-F343-A2CD-3B716C260943}"/>
              </a:ext>
            </a:extLst>
          </p:cNvPr>
          <p:cNvPicPr>
            <a:picLocks noChangeAspect="1"/>
          </p:cNvPicPr>
          <p:nvPr/>
        </p:nvPicPr>
        <p:blipFill>
          <a:blip r:embed="rId5"/>
          <a:stretch>
            <a:fillRect/>
          </a:stretch>
        </p:blipFill>
        <p:spPr>
          <a:xfrm>
            <a:off x="2477383" y="3821554"/>
            <a:ext cx="7187807" cy="1414395"/>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7868DD39-88C2-8FCC-60E9-1F46A6368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89896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8" grpId="0"/>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2062103"/>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Quan sát từ hình 12 đến hình 16 và trả lời câu hỏi: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Hằng ngày, sinh vật, con người thải ra môi trường những gì trong quá trình sống?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Chất thải trong môi trường được phân huỷ nhờ đâu?</a:t>
            </a:r>
            <a:endParaRPr kumimoji="0" lang="vi-VN" sz="32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18D6FA9B-78A6-7566-EFBC-68180A6A5548}"/>
              </a:ext>
            </a:extLst>
          </p:cNvPr>
          <p:cNvPicPr>
            <a:picLocks noChangeAspect="1"/>
          </p:cNvPicPr>
          <p:nvPr/>
        </p:nvPicPr>
        <p:blipFill>
          <a:blip r:embed="rId5"/>
          <a:stretch>
            <a:fillRect/>
          </a:stretch>
        </p:blipFill>
        <p:spPr>
          <a:xfrm>
            <a:off x="1651590" y="2742646"/>
            <a:ext cx="8406809" cy="3141607"/>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6" name="Picture 5">
            <a:extLst>
              <a:ext uri="{FF2B5EF4-FFF2-40B4-BE49-F238E27FC236}">
                <a16:creationId xmlns:a16="http://schemas.microsoft.com/office/drawing/2014/main" id="{64B5F7A6-792C-477E-2CF7-90CDDBE64B29}"/>
              </a:ext>
            </a:extLst>
          </p:cNvPr>
          <p:cNvPicPr>
            <a:picLocks noChangeAspect="1"/>
          </p:cNvPicPr>
          <p:nvPr/>
        </p:nvPicPr>
        <p:blipFill>
          <a:blip r:embed="rId5"/>
          <a:stretch>
            <a:fillRect/>
          </a:stretch>
        </p:blipFill>
        <p:spPr>
          <a:xfrm>
            <a:off x="2711302" y="640509"/>
            <a:ext cx="6496493" cy="5732934"/>
          </a:xfrm>
          <a:prstGeom prst="rect">
            <a:avLst/>
          </a:prstGeom>
        </p:spPr>
      </p:pic>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2C3528-5293-F6F2-00A0-2DB21A068AE5}"/>
              </a:ext>
            </a:extLst>
          </p:cNvPr>
          <p:cNvPicPr>
            <a:picLocks noChangeAspect="1"/>
          </p:cNvPicPr>
          <p:nvPr/>
        </p:nvPicPr>
        <p:blipFill>
          <a:blip r:embed="rId4"/>
          <a:stretch>
            <a:fillRect/>
          </a:stretch>
        </p:blipFill>
        <p:spPr>
          <a:xfrm>
            <a:off x="617352" y="1351220"/>
            <a:ext cx="5379119" cy="3784305"/>
          </a:xfrm>
          <a:prstGeom prst="rect">
            <a:avLst/>
          </a:prstGeom>
        </p:spPr>
      </p:pic>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Trâu thải ra phân và nước tiểu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Cây rụng lá trên mặt hồ,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B7F203F-7953-93EC-DA8E-6810BF195E5E}"/>
              </a:ext>
            </a:extLst>
          </p:cNvPr>
          <p:cNvPicPr>
            <a:picLocks noChangeAspect="1"/>
          </p:cNvPicPr>
          <p:nvPr/>
        </p:nvPicPr>
        <p:blipFill>
          <a:blip r:embed="rId4"/>
          <a:stretch>
            <a:fillRect/>
          </a:stretch>
        </p:blipFill>
        <p:spPr>
          <a:xfrm>
            <a:off x="637067" y="1640514"/>
            <a:ext cx="4976923" cy="3759165"/>
          </a:xfrm>
          <a:prstGeom prst="rect">
            <a:avLst/>
          </a:prstGeom>
        </p:spPr>
      </p:pic>
    </p:spTree>
    <p:extLst>
      <p:ext uri="{BB962C8B-B14F-4D97-AF65-F5344CB8AC3E}">
        <p14:creationId xmlns:p14="http://schemas.microsoft.com/office/powerpoint/2010/main" val="244859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Phân và xác chết của các sinh vật đang bị phân hủy trong đất</a:t>
            </a:r>
            <a:r>
              <a:rPr lang="en-US" sz="4000" b="1" dirty="0">
                <a:solidFill>
                  <a:srgbClr val="FF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4623AC-18F6-785E-5FA0-DC105E63D3E2}"/>
              </a:ext>
            </a:extLst>
          </p:cNvPr>
          <p:cNvPicPr>
            <a:picLocks noChangeAspect="1"/>
          </p:cNvPicPr>
          <p:nvPr/>
        </p:nvPicPr>
        <p:blipFill>
          <a:blip r:embed="rId4"/>
          <a:stretch>
            <a:fillRect/>
          </a:stretch>
        </p:blipFill>
        <p:spPr>
          <a:xfrm>
            <a:off x="853595" y="1796570"/>
            <a:ext cx="4592302" cy="3413383"/>
          </a:xfrm>
          <a:prstGeom prst="rect">
            <a:avLst/>
          </a:prstGeom>
        </p:spPr>
      </p:pic>
    </p:spTree>
    <p:extLst>
      <p:ext uri="{BB962C8B-B14F-4D97-AF65-F5344CB8AC3E}">
        <p14:creationId xmlns:p14="http://schemas.microsoft.com/office/powerpoint/2010/main" val="22761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Bãi rác thải sinh hoạt của con người. </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5D3151B-A63A-45BF-10A7-ADA652BB2301}"/>
              </a:ext>
            </a:extLst>
          </p:cNvPr>
          <p:cNvPicPr>
            <a:picLocks noChangeAspect="1"/>
          </p:cNvPicPr>
          <p:nvPr/>
        </p:nvPicPr>
        <p:blipFill>
          <a:blip r:embed="rId4"/>
          <a:stretch>
            <a:fillRect/>
          </a:stretch>
        </p:blipFill>
        <p:spPr>
          <a:xfrm>
            <a:off x="875635" y="1621021"/>
            <a:ext cx="4660926" cy="3610197"/>
          </a:xfrm>
          <a:prstGeom prst="rect">
            <a:avLst/>
          </a:prstGeom>
        </p:spPr>
      </p:pic>
    </p:spTree>
    <p:extLst>
      <p:ext uri="{BB962C8B-B14F-4D97-AF65-F5344CB8AC3E}">
        <p14:creationId xmlns:p14="http://schemas.microsoft.com/office/powerpoint/2010/main" val="3001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1701209"/>
            <a:ext cx="5681694" cy="2849525"/>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Khí thải từ các hoạt động sản xuất giao thông xả vào môi trường không khí.</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977D53-946B-24DC-F3CA-360102A01E25}"/>
              </a:ext>
            </a:extLst>
          </p:cNvPr>
          <p:cNvPicPr>
            <a:picLocks noChangeAspect="1"/>
          </p:cNvPicPr>
          <p:nvPr/>
        </p:nvPicPr>
        <p:blipFill>
          <a:blip r:embed="rId4"/>
          <a:stretch>
            <a:fillRect/>
          </a:stretch>
        </p:blipFill>
        <p:spPr>
          <a:xfrm>
            <a:off x="399164" y="1725688"/>
            <a:ext cx="5407365" cy="3271616"/>
          </a:xfrm>
          <a:prstGeom prst="rect">
            <a:avLst/>
          </a:prstGeom>
        </p:spPr>
      </p:pic>
    </p:spTree>
    <p:extLst>
      <p:ext uri="{BB962C8B-B14F-4D97-AF65-F5344CB8AC3E}">
        <p14:creationId xmlns:p14="http://schemas.microsoft.com/office/powerpoint/2010/main" val="192743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Khí thải có thể gây ô nhiễm những môi trường nào (đất, nước, không khí)?</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Khí thải làm ô nhiễm môi trường không khí, sau đó là môi trường đất, môi trường nước.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44427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57091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Vì sao ống khói của các nhà máy rất cao nhưng khí thải vẫn gây hại đối với sức khỏe của sinh vật, con người? </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115341"/>
            <a:ext cx="7985051" cy="284952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latin typeface="Cambria" panose="02040503050406030204" pitchFamily="18" charset="0"/>
                <a:ea typeface="Cambria" panose="02040503050406030204" pitchFamily="18" charset="0"/>
              </a:rPr>
              <a:t>Vì vẫn </a:t>
            </a:r>
            <a:r>
              <a:rPr lang="en-US" sz="3600" dirty="0" err="1">
                <a:solidFill>
                  <a:srgbClr val="002060"/>
                </a:solidFill>
                <a:latin typeface="Cambria" panose="02040503050406030204" pitchFamily="18" charset="0"/>
                <a:ea typeface="Cambria" panose="02040503050406030204" pitchFamily="18" charset="0"/>
              </a:rPr>
              <a:t>xả</a:t>
            </a:r>
            <a:r>
              <a:rPr lang="vi-VN" sz="3600" dirty="0">
                <a:solidFill>
                  <a:srgbClr val="002060"/>
                </a:solidFill>
                <a:latin typeface="Cambria" panose="02040503050406030204" pitchFamily="18" charset="0"/>
                <a:ea typeface="Cambria" panose="02040503050406030204" pitchFamily="18" charset="0"/>
              </a:rPr>
              <a:t> khí thải vào môi trường không khí theo nước mưa, các chất thải độc hại tiếp tục ngấm vào đất, nước, gây hại đối với sức khỏe của sinh vật và con người. </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0550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Chất thải đó được phân hủy nhờ đâu?</a:t>
            </a:r>
            <a:endParaRPr kumimoji="0" lang="en-US" sz="44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Các chất thải được phân hủy nhờ vi khuẩn và nấm có trong môi trường.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104595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Sản phẩm của sự phân hủy đó là gì? </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1913861"/>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Chất mùn, khoáng và khí các - bô - nic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2380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046836"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Sinh vật nào sử dụng được những sản phẩm đó?</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1" y="3242931"/>
            <a:ext cx="6283842" cy="1371600"/>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Thực vật sử dụng.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66550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Môi trường có khả năng thu nhận,</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phân hủy chất thải của sinh vât. Vi khuẩn, nấm,… có trong môi trường giúp phân hủy chất thải thành các chất dinh dưỡng, khí các - bô - nic  cung cấp cho thực vật sử dụng.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456050" y="606545"/>
            <a:ext cx="6228618" cy="1200329"/>
            <a:chOff x="10673707" y="2043674"/>
            <a:chExt cx="11297971"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0673707" y="2043674"/>
              <a:ext cx="11297971"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của con người giống như sinh vật khác</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627401" cy="1924667"/>
            <a:chOff x="11237716" y="1917607"/>
            <a:chExt cx="10207434"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417722" y="2024310"/>
              <a:ext cx="9693128" cy="498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Phân, nước tiểu, mồ hôi,..</a:t>
              </a:r>
            </a:p>
          </p:txBody>
        </p:sp>
      </p:grpSp>
    </p:spTree>
    <p:extLst>
      <p:ext uri="{BB962C8B-B14F-4D97-AF65-F5344CB8AC3E}">
        <p14:creationId xmlns:p14="http://schemas.microsoft.com/office/powerpoint/2010/main" val="202913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hoạt động sản xuất, giao thông.</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5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Khói xe, khói nhà máy, rác thải công nghiệp</a:t>
              </a:r>
            </a:p>
          </p:txBody>
        </p:sp>
      </p:grpSp>
    </p:spTree>
    <p:extLst>
      <p:ext uri="{BB962C8B-B14F-4D97-AF65-F5344CB8AC3E}">
        <p14:creationId xmlns:p14="http://schemas.microsoft.com/office/powerpoint/2010/main" val="576807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sinh hoạt tại gia đình</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20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 Túi ni-lông, thức ăn thừa, đồ đạc cũ hỏng,...</a:t>
              </a:r>
            </a:p>
          </p:txBody>
        </p:sp>
      </p:grpSp>
    </p:spTree>
    <p:extLst>
      <p:ext uri="{BB962C8B-B14F-4D97-AF65-F5344CB8AC3E}">
        <p14:creationId xmlns:p14="http://schemas.microsoft.com/office/powerpoint/2010/main" val="59041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4431983"/>
          </a:xfrm>
          <a:prstGeom prst="rect">
            <a:avLst/>
          </a:prstGeom>
          <a:noFill/>
        </p:spPr>
        <p:txBody>
          <a:bodyPr wrap="square" lIns="0" tIns="0" rIns="0" bIns="0" rtlCol="0">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rPr>
              <a:t>Trong quá trình hoạt dộng sống, sinh vật thường xuyên bài tiết chất thải như phân, nước tiểu, mồ hôi hoặc cơ thể sinh vật sau khi chết ra môi trường. Chất thải của sinh vật sau đó được vi sinh vật phân hủy thành những chất đơn giản, quay lại cung cấp cho các loài thực vật sử dụng.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144399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6919B57E-5E54-A6E7-AB5E-584277A76A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63" y="2065030"/>
            <a:ext cx="12192000" cy="2940592"/>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 NHIỄM MÔI TRƯỜNG TỪ RÁC THẢI SINH HOẠT - VTV5">
            <a:hlinkClick r:id="" action="ppaction://media"/>
            <a:extLst>
              <a:ext uri="{FF2B5EF4-FFF2-40B4-BE49-F238E27FC236}">
                <a16:creationId xmlns:a16="http://schemas.microsoft.com/office/drawing/2014/main" id="{5094E5DE-E8E6-0008-9BED-2D6397CDAC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9197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551814"/>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6212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Nếu môi trường không có chức năng chứa đựng chất thải, điều gì sẽ xảy ra với sinh vật và con người?</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466041"/>
            <a:ext cx="5627401" cy="2943074"/>
            <a:chOff x="11237716" y="1917607"/>
            <a:chExt cx="10207434" cy="1304895"/>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296494"/>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269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   </a:t>
              </a:r>
              <a:r>
                <a:rPr kumimoji="0" lang="vi-VN"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Trái Đất sẽ bị bao phủ bởi phân và xác của sinh vật dẫn đến nhiều loài sẽ biến mất do ô nhiễm môi trường.</a:t>
              </a:r>
            </a:p>
          </p:txBody>
        </p:sp>
      </p:grpSp>
    </p:spTree>
    <p:extLst>
      <p:ext uri="{BB962C8B-B14F-4D97-AF65-F5344CB8AC3E}">
        <p14:creationId xmlns:p14="http://schemas.microsoft.com/office/powerpoint/2010/main" val="388614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oàn cảnh vụ cháy rừng lịch sử ở Australia">
            <a:extLst>
              <a:ext uri="{FF2B5EF4-FFF2-40B4-BE49-F238E27FC236}">
                <a16:creationId xmlns:a16="http://schemas.microsoft.com/office/drawing/2014/main" id="{C79A474F-5768-0732-12BC-F412D8524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883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99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48948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Em có nhận xét gì về lượng rác mà con người thải ra hằng ngày?</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Lượng rác thải quá lớn và gây ô nhiễm môi trường,  ảnh hưởng đến sức khoẻ con người,...</a:t>
              </a:r>
            </a:p>
          </p:txBody>
        </p:sp>
      </p:grpSp>
    </p:spTree>
    <p:extLst>
      <p:ext uri="{BB962C8B-B14F-4D97-AF65-F5344CB8AC3E}">
        <p14:creationId xmlns:p14="http://schemas.microsoft.com/office/powerpoint/2010/main" val="367705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82385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Loại rác thải phổ biến nào là loại gây hại cho môi  trường nhất?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Rác thải nhựa mất nhiều thời gian để phân huỷ, gây ô nhiễm môi trường nặng nề,…</a:t>
              </a:r>
            </a:p>
          </p:txBody>
        </p:sp>
      </p:grpSp>
    </p:spTree>
    <p:extLst>
      <p:ext uri="{BB962C8B-B14F-4D97-AF65-F5344CB8AC3E}">
        <p14:creationId xmlns:p14="http://schemas.microsoft.com/office/powerpoint/2010/main" val="1398195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3693319"/>
          </a:xfrm>
          <a:prstGeom prst="rect">
            <a:avLst/>
          </a:prstGeom>
          <a:noFill/>
        </p:spPr>
        <p:txBody>
          <a:bodyPr wrap="square" lIns="0" tIns="0" rIns="0" bIns="0" rtlCol="0">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Vai trò chứa đựng chất thải từ sinh vật và con người của môi trường là vô cùng quan trọng, giúp cho sự sống trên Trái Dất được tiếp tục và bảo vệ con người cũng như các loài sinh vật khỏi sự diệt vong.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00232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2902688" y="731418"/>
            <a:ext cx="8770624" cy="5601533"/>
          </a:xfrm>
          <a:prstGeom prst="rect">
            <a:avLst/>
          </a:prstGeom>
          <a:noFill/>
        </p:spPr>
        <p:txBody>
          <a:bodyPr wrap="square" lIns="0" tIns="0" rIns="0" bIns="0" rtlCol="0">
            <a:spAutoFit/>
          </a:bodyPr>
          <a:lstStyle/>
          <a:p>
            <a:pPr algn="ctr"/>
            <a:r>
              <a:rPr lang="vi-VN" sz="2800" b="1" dirty="0">
                <a:latin typeface="Cambria" panose="02040503050406030204" pitchFamily="18" charset="0"/>
                <a:ea typeface="Cambria" panose="02040503050406030204" pitchFamily="18" charset="0"/>
              </a:rPr>
              <a:t>Ví dụ: Cung cấp tài nguyên:</a:t>
            </a:r>
          </a:p>
          <a:p>
            <a:r>
              <a:rPr lang="vi-VN" sz="2800" dirty="0">
                <a:latin typeface="Cambria" panose="02040503050406030204" pitchFamily="18" charset="0"/>
                <a:ea typeface="Cambria" panose="02040503050406030204" pitchFamily="18" charset="0"/>
              </a:rPr>
              <a:t>- Môi trường cung cấp cho con người và sinh vật các tài nguyên thiết yếu cho cuộc sống như: nước, không khí, đất, khoáng sản, sinh vật...</a:t>
            </a:r>
          </a:p>
          <a:p>
            <a:r>
              <a:rPr lang="vi-VN" sz="2800" dirty="0">
                <a:latin typeface="Cambria" panose="02040503050406030204" pitchFamily="18" charset="0"/>
                <a:ea typeface="Cambria" panose="02040503050406030204" pitchFamily="18" charset="0"/>
              </a:rPr>
              <a:t>- Nước là thành phần quan trọng trong cơ thể, giúp con người và sinh vật duy trì các hoạt động sống.</a:t>
            </a:r>
          </a:p>
          <a:p>
            <a:r>
              <a:rPr lang="vi-VN" sz="2800" dirty="0">
                <a:latin typeface="Cambria" panose="02040503050406030204" pitchFamily="18" charset="0"/>
                <a:ea typeface="Cambria" panose="02040503050406030204" pitchFamily="18" charset="0"/>
              </a:rPr>
              <a:t>- Không khí cung cấp oxy cho con người và sinh vật hô hấp.</a:t>
            </a:r>
          </a:p>
          <a:p>
            <a:r>
              <a:rPr lang="vi-VN" sz="2800" dirty="0">
                <a:latin typeface="Cambria" panose="02040503050406030204" pitchFamily="18" charset="0"/>
                <a:ea typeface="Cambria" panose="02040503050406030204" pitchFamily="18" charset="0"/>
              </a:rPr>
              <a:t>- Đất là môi trường sống của nhiều loài sinh vật, cung cấp thức ăn cho con người và động vật.</a:t>
            </a:r>
          </a:p>
          <a:p>
            <a:r>
              <a:rPr lang="vi-VN" sz="2800" dirty="0">
                <a:latin typeface="Cambria" panose="02040503050406030204" pitchFamily="18" charset="0"/>
                <a:ea typeface="Cambria" panose="02040503050406030204" pitchFamily="18" charset="0"/>
              </a:rPr>
              <a:t>- Khoáng sản là nguyên liệu cho nhiều ngành công nghiệp.</a:t>
            </a:r>
          </a:p>
          <a:p>
            <a:r>
              <a:rPr lang="vi-VN" sz="2800" dirty="0">
                <a:latin typeface="Cambria" panose="02040503050406030204" pitchFamily="18" charset="0"/>
                <a:ea typeface="Cambria" panose="02040503050406030204" pitchFamily="18" charset="0"/>
              </a:rPr>
              <a:t>- Sinh vật cung cấp thức ăn, thuốc men, và các sản phẩm khác cho con người.</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298120" y="487167"/>
            <a:ext cx="840441" cy="891306"/>
          </a:xfrm>
          <a:prstGeom prst="rect">
            <a:avLst/>
          </a:prstGeom>
        </p:spPr>
      </p:pic>
    </p:spTree>
    <p:extLst>
      <p:ext uri="{BB962C8B-B14F-4D97-AF65-F5344CB8AC3E}">
        <p14:creationId xmlns:p14="http://schemas.microsoft.com/office/powerpoint/2010/main" val="106125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Nếu tầm ozone bị thủng, điều gì sẽ xảy ra?</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t>1</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90567"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538166"/>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Tia cực tím sẽ gây hại cho con người và các loài sinh vật. </a:t>
              </a:r>
              <a:endParaRPr lang="en-US"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97328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Nếu như  rừng bị cháy, các loài thú rừng sẽ ra sao? </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90567"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538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 loài thú có thể bị mất đồ, mất hang, thiếu thức ăn bị chết cháy,…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49257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id="{617A320C-9C8F-596C-3BCD-993C6BC58395}"/>
              </a:ext>
            </a:extLst>
          </p:cNvPr>
          <p:cNvPicPr>
            <a:picLocks noChangeAspect="1"/>
          </p:cNvPicPr>
          <p:nvPr/>
        </p:nvPicPr>
        <p:blipFill>
          <a:blip r:embed="rId7"/>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id="{02EAC094-882B-4667-BDE7-6DB92628D525}"/>
              </a:ext>
            </a:extLst>
          </p:cNvPr>
          <p:cNvSpPr txBox="1"/>
          <p:nvPr/>
        </p:nvSpPr>
        <p:spPr>
          <a:xfrm>
            <a:off x="4153965" y="1323659"/>
            <a:ext cx="7382361" cy="443195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defRPr/>
            </a:pPr>
            <a:r>
              <a:rPr lang="vi-VN" altLang="zh-CN" sz="4000" dirty="0">
                <a:ln w="38100">
                  <a:noFill/>
                </a:ln>
                <a:solidFill>
                  <a:srgbClr val="3E830E"/>
                </a:solidFill>
                <a:effectLst/>
                <a:latin typeface="Cambria" panose="02040503050406030204" pitchFamily="18" charset="0"/>
                <a:ea typeface="Cambria" panose="02040503050406030204" pitchFamily="18" charset="0"/>
                <a:cs typeface="Times New Roman" pitchFamily="18" charset="0"/>
                <a:sym typeface="+mn-lt"/>
              </a:rPr>
              <a:t>Môi trường có khả năng thu nhận, phân huỷ chất thải của sinh vật. Vi khuẩn, nấm,... có trong môi trường giúp phân huỷ chất thải thành các chất dinh dưỡng, khí các-bô-níc cung cấp cho thực vật sử dụng.</a:t>
            </a:r>
          </a:p>
        </p:txBody>
      </p:sp>
      <p:pic>
        <p:nvPicPr>
          <p:cNvPr id="11" name="图片 15">
            <a:extLst>
              <a:ext uri="{FF2B5EF4-FFF2-40B4-BE49-F238E27FC236}">
                <a16:creationId xmlns:a16="http://schemas.microsoft.com/office/drawing/2014/main"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1" y="2094733"/>
            <a:ext cx="4119552" cy="4053375"/>
          </a:xfrm>
          <a:prstGeom prst="rect">
            <a:avLst/>
          </a:prstGeom>
        </p:spPr>
      </p:pic>
      <p:pic>
        <p:nvPicPr>
          <p:cNvPr id="15" name="Picture 159" descr="10004015438746072987">
            <a:extLst>
              <a:ext uri="{FF2B5EF4-FFF2-40B4-BE49-F238E27FC236}">
                <a16:creationId xmlns:a16="http://schemas.microsoft.com/office/drawing/2014/main"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AC21E8A6-AE83-43C2-1073-CB1EF6661A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679" y="3306726"/>
            <a:ext cx="1523259" cy="1523259"/>
          </a:xfrm>
          <a:prstGeom prst="rect">
            <a:avLst/>
          </a:prstGeom>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9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8439701"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Ngoài những chức năng của đã học từ tiết trước, môi trường còn có khả năng gì?</a:t>
            </a:r>
            <a:endParaRPr kumimoji="0" lang="en-US" sz="36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3551274"/>
            <a:ext cx="7170253" cy="180753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Vi khuẩn, nấm,...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7833645"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E31C3A"/>
                </a:solidFill>
                <a:latin typeface="Calibri" panose="020F0502020204030204"/>
              </a:rPr>
              <a:t>Những gì trong môi trường phân hủy chất thải của sinh vật?</a:t>
            </a:r>
            <a:endParaRPr kumimoji="0" lang="en-US" sz="40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2892056"/>
            <a:ext cx="7170253"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Môi trường có khả năng thu nhận, phân huỷ chất thải của sinh vật.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1285</TotalTime>
  <Words>1024</Words>
  <Application>Microsoft Office PowerPoint</Application>
  <PresentationFormat>Widescreen</PresentationFormat>
  <Paragraphs>60</Paragraphs>
  <Slides>34</Slides>
  <Notes>3</Notes>
  <HiddenSlides>0</HiddenSlides>
  <MMClips>1</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34</vt:i4>
      </vt:variant>
    </vt:vector>
  </HeadingPairs>
  <TitlesOfParts>
    <vt:vector size="71" baseType="lpstr">
      <vt:lpstr>等线</vt:lpstr>
      <vt:lpstr>等线 Light</vt:lpstr>
      <vt:lpstr>KaiTi</vt:lpstr>
      <vt:lpstr>微软雅黑</vt:lpstr>
      <vt:lpstr>宋体</vt:lpstr>
      <vt:lpstr>#9Slide05 SVNClementine</vt:lpstr>
      <vt:lpstr>#9Slide07 HoneyCream</vt:lpstr>
      <vt:lpstr>Aptos</vt:lpstr>
      <vt:lpstr>Aptos Display</vt:lpstr>
      <vt:lpstr>Arial</vt:lpstr>
      <vt:lpstr>Bebas Neue</vt:lpstr>
      <vt:lpstr>Calibri</vt:lpstr>
      <vt:lpstr>Calibri </vt:lpstr>
      <vt:lpstr>Calibri Light</vt:lpstr>
      <vt:lpstr>Cambria</vt:lpstr>
      <vt:lpstr>Coiny</vt:lpstr>
      <vt:lpstr>Handlee</vt:lpstr>
      <vt:lpstr>LNTH-LuoLuoNotangYuanTi 1</vt:lpstr>
      <vt:lpstr>Times New Roman</vt:lpstr>
      <vt:lpstr>UTM Duepuntozero</vt:lpstr>
      <vt:lpstr>UTM Mother</vt:lpstr>
      <vt:lpstr>UTM Showcard</vt:lpstr>
      <vt:lpstr>义启小魏楷</vt:lpstr>
      <vt:lpstr>华康方圆体W7</vt:lpstr>
      <vt:lpstr>www.jpppt.com</vt:lpstr>
      <vt:lpstr>www.freeppt7.com</vt:lpstr>
      <vt:lpstr>1_Office 主题​​</vt:lpstr>
      <vt:lpstr>2_Office 主题​​</vt:lpstr>
      <vt:lpstr>Office 主题</vt:lpstr>
      <vt:lpstr>1_Office 主题</vt:lpstr>
      <vt:lpstr>5_Office 主题​​</vt:lpstr>
      <vt:lpstr>1_Office Theme</vt:lpstr>
      <vt:lpstr>2_Custom Design</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35</cp:revision>
  <dcterms:created xsi:type="dcterms:W3CDTF">2021-02-28T11:59:59Z</dcterms:created>
  <dcterms:modified xsi:type="dcterms:W3CDTF">2025-04-29T15:57:04Z</dcterms:modified>
  <cp:category>9Slide.vn</cp:category>
</cp:coreProperties>
</file>