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1"/>
    <p:sldMasterId id="2147483714" r:id="rId2"/>
    <p:sldMasterId id="2147483726" r:id="rId3"/>
  </p:sldMasterIdLst>
  <p:notesMasterIdLst>
    <p:notesMasterId r:id="rId16"/>
  </p:notesMasterIdLst>
  <p:sldIdLst>
    <p:sldId id="4275" r:id="rId4"/>
    <p:sldId id="4152" r:id="rId5"/>
    <p:sldId id="4246" r:id="rId6"/>
    <p:sldId id="4208" r:id="rId7"/>
    <p:sldId id="4234" r:id="rId8"/>
    <p:sldId id="4247" r:id="rId9"/>
    <p:sldId id="4248" r:id="rId10"/>
    <p:sldId id="4249" r:id="rId11"/>
    <p:sldId id="4251" r:id="rId12"/>
    <p:sldId id="4255" r:id="rId13"/>
    <p:sldId id="4256" r:id="rId14"/>
    <p:sldId id="4272" r:id="rId15"/>
  </p:sldIdLst>
  <p:sldSz cx="12192000" cy="6858000"/>
  <p:notesSz cx="6858000" cy="9144000"/>
  <p:embeddedFontLst>
    <p:embeddedFont>
      <p:font typeface="Roboto" panose="02000000000000000000" pitchFamily="2" charset="0"/>
      <p:regular r:id="rId17"/>
      <p:bold r:id="rId18"/>
      <p:italic r:id="rId19"/>
      <p:boldItalic r:id="rId20"/>
    </p:embeddedFont>
    <p:embeddedFont>
      <p:font typeface="Roboto Black" panose="02000000000000000000" pitchFamily="2" charset="0"/>
      <p:regular r:id="rId21"/>
      <p:bold r:id="rId22"/>
      <p:boldItalic r:id="rId23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C1A"/>
    <a:srgbClr val="B4E0EB"/>
    <a:srgbClr val="B9E6FB"/>
    <a:srgbClr val="F7CB9E"/>
    <a:srgbClr val="71BDCB"/>
    <a:srgbClr val="706366"/>
    <a:srgbClr val="636F6D"/>
    <a:srgbClr val="8F9216"/>
    <a:srgbClr val="C1C51D"/>
    <a:srgbClr val="DCE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062" autoAdjust="0"/>
  </p:normalViewPr>
  <p:slideViewPr>
    <p:cSldViewPr snapToGrid="0">
      <p:cViewPr varScale="1">
        <p:scale>
          <a:sx n="61" d="100"/>
          <a:sy n="61" d="100"/>
        </p:scale>
        <p:origin x="10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78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86C9A-2569-46F8-987B-630E79973BE1}" type="datetimeFigureOut">
              <a:rPr lang="vi-VN" smtClean="0"/>
              <a:t>02/02/2025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B516E-07DC-497B-9789-361D47A843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3063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</a:t>
            </a:r>
            <a:r>
              <a:rPr lang="en-US" baseline="0" dirty="0" err="1"/>
              <a:t>đặt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715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138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</a:t>
            </a:r>
            <a:r>
              <a:rPr lang="en-US" baseline="0"/>
              <a:t> </a:t>
            </a:r>
            <a:r>
              <a:rPr lang="vi-VN" baseline="0"/>
              <a:t>Giáo viên yêu cầu HS hoạt động nhóm đôi, kể cho bạn về 1 con vật mà em biết và nơi sống của con vật đó.</a:t>
            </a:r>
          </a:p>
          <a:p>
            <a:r>
              <a:rPr lang="vi-VN" baseline="0"/>
              <a:t>Giáo viên gọi 3-4 HS chia sẻ trước lớp và và từ đó dẫn dắt, nêu nhiệm vụ của bài học làm mô hình môi trường sống của</a:t>
            </a:r>
            <a:r>
              <a:rPr lang="en-US" baseline="0"/>
              <a:t> </a:t>
            </a:r>
            <a:r>
              <a:rPr lang="vi-VN" baseline="0"/>
              <a:t>động vật để giới thiệu về nơi sống của chúng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863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</a:t>
            </a:r>
            <a:r>
              <a:rPr lang="en-US" baseline="0"/>
              <a:t> </a:t>
            </a:r>
            <a:r>
              <a:rPr lang="vi-VN" baseline="0"/>
              <a:t>hướng dẫn HS hoàn thiện phiếu số </a:t>
            </a:r>
            <a:r>
              <a:rPr lang="en-US" baseline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002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tổ chức cho học sinh làm việc nhóm đôi, gọi tên các con vật,</a:t>
            </a:r>
            <a:r>
              <a:rPr lang="en-US" baseline="0"/>
              <a:t> cho HS dự đoán xem các con vật vày sống ở đâu. </a:t>
            </a:r>
            <a:r>
              <a:rPr lang="en-US"/>
              <a:t>Sau đó</a:t>
            </a:r>
            <a:r>
              <a:rPr lang="en-US" baseline="0"/>
              <a:t> cGV đưa ra các phương án và cho HS nối con vât j và nơi sống của con vật với nhau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774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tổ chức cho học sinh làm việc nhóm đôi, gọi tên các con vật,</a:t>
            </a:r>
            <a:r>
              <a:rPr lang="en-US" baseline="0"/>
              <a:t> cho HS dự đoán xem các con vật vày sống ở đâu. </a:t>
            </a:r>
            <a:r>
              <a:rPr lang="en-US"/>
              <a:t>Sau đó</a:t>
            </a:r>
            <a:r>
              <a:rPr lang="en-US" baseline="0"/>
              <a:t> cGV đưa ra các phương án và cho HS nối con vât j và nơi sống của con vật với nhau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11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tổ chức cho học sinh làm việc nhóm đôi, gọi tên các con vật,</a:t>
            </a:r>
            <a:r>
              <a:rPr lang="en-US" baseline="0"/>
              <a:t> cho HS dự đoán xem các con vật vày sống ở đâu. </a:t>
            </a:r>
            <a:r>
              <a:rPr lang="en-US"/>
              <a:t>Sau đó</a:t>
            </a:r>
            <a:r>
              <a:rPr lang="en-US" baseline="0"/>
              <a:t> cGV đưa ra các phương án và cho HS nối con vât j và nơi sống của con vật với nhau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964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</a:t>
            </a:r>
            <a:r>
              <a:rPr lang="en-US" baseline="0"/>
              <a:t> </a:t>
            </a:r>
            <a:r>
              <a:rPr lang="vi-VN" baseline="0"/>
              <a:t>hướng dẫn HS hoàn thiện phiếu số </a:t>
            </a:r>
            <a:r>
              <a:rPr lang="en-US" baseline="0"/>
              <a:t>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468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sắp</a:t>
            </a:r>
            <a:r>
              <a:rPr lang="en-US" baseline="0" dirty="0"/>
              <a:t> </a:t>
            </a:r>
            <a:r>
              <a:rPr lang="en-US" baseline="0" dirty="0" err="1"/>
              <a:t>xếp</a:t>
            </a:r>
            <a:r>
              <a:rPr lang="en-US" baseline="0" dirty="0"/>
              <a:t> </a:t>
            </a:r>
            <a:r>
              <a:rPr lang="en-US" baseline="0" dirty="0" err="1"/>
              <a:t>những</a:t>
            </a:r>
            <a:r>
              <a:rPr lang="en-US" baseline="0" dirty="0"/>
              <a:t> con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nơi</a:t>
            </a:r>
            <a:r>
              <a:rPr lang="en-US" baseline="0" dirty="0"/>
              <a:t> </a:t>
            </a:r>
            <a:r>
              <a:rPr lang="en-US" baseline="0" dirty="0" err="1"/>
              <a:t>sống</a:t>
            </a:r>
            <a:r>
              <a:rPr lang="en-US" baseline="0" dirty="0"/>
              <a:t> (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vài</a:t>
            </a:r>
            <a:r>
              <a:rPr lang="en-US" baseline="0" dirty="0"/>
              <a:t> </a:t>
            </a:r>
            <a:r>
              <a:rPr lang="en-US" baseline="0" dirty="0" err="1"/>
              <a:t>ví</a:t>
            </a:r>
            <a:r>
              <a:rPr lang="en-US" baseline="0" dirty="0"/>
              <a:t> </a:t>
            </a:r>
            <a:r>
              <a:rPr lang="en-US" baseline="0" dirty="0" err="1"/>
              <a:t>dụ</a:t>
            </a:r>
            <a:r>
              <a:rPr lang="en-US" baseline="0" dirty="0"/>
              <a:t> </a:t>
            </a:r>
            <a:r>
              <a:rPr lang="en-US" baseline="0" dirty="0" err="1"/>
              <a:t>minh</a:t>
            </a:r>
            <a:r>
              <a:rPr lang="en-US" baseline="0" dirty="0"/>
              <a:t> </a:t>
            </a:r>
            <a:r>
              <a:rPr lang="en-US" baseline="0" dirty="0" err="1"/>
              <a:t>họa</a:t>
            </a:r>
            <a:r>
              <a:rPr lang="en-US" baseline="0" dirty="0"/>
              <a:t>: </a:t>
            </a:r>
            <a:r>
              <a:rPr lang="en-US" baseline="0" dirty="0" err="1"/>
              <a:t>dê</a:t>
            </a:r>
            <a:r>
              <a:rPr lang="en-US" baseline="0" dirty="0"/>
              <a:t>, </a:t>
            </a:r>
            <a:r>
              <a:rPr lang="en-US" baseline="0" dirty="0" err="1"/>
              <a:t>mực</a:t>
            </a:r>
            <a:r>
              <a:rPr lang="en-US" baseline="0" dirty="0"/>
              <a:t>, </a:t>
            </a:r>
            <a:r>
              <a:rPr lang="en-US" baseline="0" dirty="0" err="1"/>
              <a:t>hà</a:t>
            </a:r>
            <a:r>
              <a:rPr lang="en-US" baseline="0" dirty="0"/>
              <a:t> </a:t>
            </a:r>
            <a:r>
              <a:rPr lang="en-US" baseline="0" dirty="0" err="1"/>
              <a:t>mã</a:t>
            </a:r>
            <a:r>
              <a:rPr lang="en-US" baseline="0" dirty="0"/>
              <a:t>, </a:t>
            </a:r>
            <a:r>
              <a:rPr lang="en-US" baseline="0" dirty="0" err="1"/>
              <a:t>vịt</a:t>
            </a:r>
            <a:r>
              <a:rPr lang="en-US" baseline="0" dirty="0"/>
              <a:t>, </a:t>
            </a:r>
            <a:r>
              <a:rPr lang="en-US" baseline="0" dirty="0" err="1"/>
              <a:t>trâu</a:t>
            </a:r>
            <a:r>
              <a:rPr lang="en-US" baseline="0" dirty="0"/>
              <a:t>. </a:t>
            </a:r>
            <a:r>
              <a:rPr lang="en-US" baseline="0" dirty="0" err="1"/>
              <a:t>Hươu</a:t>
            </a:r>
            <a:r>
              <a:rPr lang="en-US" baseline="0" dirty="0"/>
              <a:t>, </a:t>
            </a:r>
            <a:r>
              <a:rPr lang="en-US" baseline="0" dirty="0" err="1"/>
              <a:t>ngựa</a:t>
            </a:r>
            <a:r>
              <a:rPr lang="en-US" baseline="0" dirty="0"/>
              <a:t>, </a:t>
            </a:r>
            <a:r>
              <a:rPr lang="en-US" baseline="0" dirty="0" err="1"/>
              <a:t>rắn</a:t>
            </a:r>
            <a:r>
              <a:rPr lang="en-US" baseline="0" dirty="0"/>
              <a:t>, </a:t>
            </a:r>
            <a:r>
              <a:rPr lang="en-US" baseline="0" dirty="0" err="1"/>
              <a:t>cá</a:t>
            </a:r>
            <a:r>
              <a:rPr lang="en-US" baseline="0" dirty="0"/>
              <a:t>). </a:t>
            </a:r>
          </a:p>
          <a:p>
            <a:r>
              <a:rPr lang="en-US" baseline="0" dirty="0"/>
              <a:t>Sau </a:t>
            </a:r>
            <a:r>
              <a:rPr lang="en-US" baseline="0" dirty="0" err="1"/>
              <a:t>đó</a:t>
            </a:r>
            <a:r>
              <a:rPr lang="en-US" baseline="0" dirty="0"/>
              <a:t> y</a:t>
            </a:r>
            <a:r>
              <a:rPr lang="vi-VN" baseline="0" dirty="0"/>
              <a:t>êu cầu mỗi nhóm liệt kê ít nhất 10 con vật (không trùng lặp với tên các con vật đã nêu ở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)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phiếu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3.</a:t>
            </a:r>
            <a:r>
              <a:rPr lang="vi-VN" baseline="0" dirty="0"/>
              <a:t> </a:t>
            </a:r>
            <a:r>
              <a:rPr lang="en-US" baseline="0" dirty="0"/>
              <a:t>S</a:t>
            </a:r>
            <a:r>
              <a:rPr lang="vi-VN" baseline="0" dirty="0"/>
              <a:t>ố lượng con vật được liệt kê càng nhiều càng tốt</a:t>
            </a:r>
            <a:r>
              <a:rPr lang="en-US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415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</a:t>
            </a:r>
            <a:r>
              <a:rPr lang="vi-VN" baseline="0" dirty="0"/>
              <a:t>hướng dẫn HS hoàn thiện phiếu số </a:t>
            </a:r>
            <a:r>
              <a:rPr lang="en-US" baseline="0" dirty="0"/>
              <a:t>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906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519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52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003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229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686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537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816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011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101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761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04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350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639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026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753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95BBD3-5C32-492A-A9DB-0F4B03CAE8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98E97-915E-48B9-A731-B711D4C3E1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081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95BBD3-5C32-492A-A9DB-0F4B03CAE8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98E97-915E-48B9-A731-B711D4C3E1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3387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95BBD3-5C32-492A-A9DB-0F4B03CAE8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98E97-915E-48B9-A731-B711D4C3E1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2364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95BBD3-5C32-492A-A9DB-0F4B03CAE8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98E97-915E-48B9-A731-B711D4C3E1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632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95BBD3-5C32-492A-A9DB-0F4B03CAE8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98E97-915E-48B9-A731-B711D4C3E1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219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95BBD3-5C32-492A-A9DB-0F4B03CAE8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98E97-915E-48B9-A731-B711D4C3E1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277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95BBD3-5C32-492A-A9DB-0F4B03CAE8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98E97-915E-48B9-A731-B711D4C3E1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6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2112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95BBD3-5C32-492A-A9DB-0F4B03CAE8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98E97-915E-48B9-A731-B711D4C3E1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066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95BBD3-5C32-492A-A9DB-0F4B03CAE8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98E97-915E-48B9-A731-B711D4C3E1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1072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95BBD3-5C32-492A-A9DB-0F4B03CAE8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98E97-915E-48B9-A731-B711D4C3E1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0600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95BBD3-5C32-492A-A9DB-0F4B03CAE8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98E97-915E-48B9-A731-B711D4C3E1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83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879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667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48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367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366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8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24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91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95BBD3-5C32-492A-A9DB-0F4B03CAE8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98E97-915E-48B9-A731-B711D4C3E1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05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74A16-8600-527B-6C64-BBEA1C712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560" y="2184399"/>
            <a:ext cx="10515600" cy="3322003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/>
              <a:t>MÔN TỰ NHIÊN VÀ XÃ HỘI LỚP 2</a:t>
            </a:r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học</a:t>
            </a:r>
            <a:r>
              <a:rPr lang="en-US" sz="3200" b="1" dirty="0"/>
              <a:t> STEM: </a:t>
            </a:r>
            <a:r>
              <a:rPr lang="en-US" sz="3200" b="1" dirty="0" err="1"/>
              <a:t>Môi</a:t>
            </a:r>
            <a:r>
              <a:rPr lang="en-US" sz="3200" b="1" dirty="0"/>
              <a:t> </a:t>
            </a:r>
            <a:r>
              <a:rPr lang="en-US" sz="3200" b="1" dirty="0" err="1"/>
              <a:t>trường</a:t>
            </a:r>
            <a:r>
              <a:rPr lang="en-US" sz="3200" b="1" dirty="0"/>
              <a:t> </a:t>
            </a:r>
            <a:r>
              <a:rPr lang="en-US" sz="3200" b="1" dirty="0" err="1"/>
              <a:t>sống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thực</a:t>
            </a:r>
            <a:r>
              <a:rPr lang="en-US" sz="3200" b="1" dirty="0"/>
              <a:t> </a:t>
            </a:r>
            <a:r>
              <a:rPr lang="en-US" sz="3200" b="1" dirty="0" err="1"/>
              <a:t>vật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err="1"/>
              <a:t>vật</a:t>
            </a:r>
            <a:endParaRPr lang="en-US" sz="3200" b="1" dirty="0"/>
          </a:p>
          <a:p>
            <a:pPr marL="0" indent="0" algn="ctr">
              <a:buNone/>
            </a:pPr>
            <a:r>
              <a:rPr lang="en-US" sz="3200" b="1"/>
              <a:t>(Tiết</a:t>
            </a:r>
            <a:r>
              <a:rPr lang="en-US" sz="3200" b="1" dirty="0"/>
              <a:t> 1)</a:t>
            </a:r>
          </a:p>
        </p:txBody>
      </p:sp>
      <p:sp>
        <p:nvSpPr>
          <p:cNvPr id="4" name="Tiêu đề 1">
            <a:extLst>
              <a:ext uri="{FF2B5EF4-FFF2-40B4-BE49-F238E27FC236}">
                <a16:creationId xmlns:a16="http://schemas.microsoft.com/office/drawing/2014/main" id="{709A04C7-B2FA-5BF5-7AE4-354CA75F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UBND QUẬN HẢI AN</a:t>
            </a:r>
            <a:b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TIỀU HỌC ĐẰNG HẢI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247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115"/>
          <p:cNvSpPr txBox="1"/>
          <p:nvPr/>
        </p:nvSpPr>
        <p:spPr>
          <a:xfrm>
            <a:off x="2728783" y="839522"/>
            <a:ext cx="6160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Phân loại môi trường sống của các con vậ</a:t>
            </a: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682"/>
            <a:ext cx="1946787" cy="1423827"/>
          </a:xfrm>
          <a:prstGeom prst="rect">
            <a:avLst/>
          </a:prstGeom>
          <a:ln>
            <a:noFill/>
          </a:ln>
        </p:spPr>
      </p:pic>
      <p:grpSp>
        <p:nvGrpSpPr>
          <p:cNvPr id="59" name="Group 58"/>
          <p:cNvGrpSpPr/>
          <p:nvPr/>
        </p:nvGrpSpPr>
        <p:grpSpPr>
          <a:xfrm>
            <a:off x="8338199" y="1309246"/>
            <a:ext cx="3712885" cy="3023719"/>
            <a:chOff x="3403876" y="1414890"/>
            <a:chExt cx="733014" cy="1637607"/>
          </a:xfrm>
        </p:grpSpPr>
        <p:sp>
          <p:nvSpPr>
            <p:cNvPr id="61" name="Rounded Rectangle 60"/>
            <p:cNvSpPr/>
            <p:nvPr/>
          </p:nvSpPr>
          <p:spPr>
            <a:xfrm>
              <a:off x="3403876" y="1414890"/>
              <a:ext cx="733014" cy="163760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489293" y="1477992"/>
              <a:ext cx="515094" cy="27127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vi-VN" altLang="zh-CN" sz="240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Dưới nước</a:t>
              </a: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20170" y="1341961"/>
            <a:ext cx="3730924" cy="2991004"/>
            <a:chOff x="4129650" y="1404280"/>
            <a:chExt cx="733014" cy="1637607"/>
          </a:xfrm>
        </p:grpSpPr>
        <p:sp>
          <p:nvSpPr>
            <p:cNvPr id="64" name="Rounded Rectangle 63"/>
            <p:cNvSpPr/>
            <p:nvPr/>
          </p:nvSpPr>
          <p:spPr>
            <a:xfrm>
              <a:off x="4129650" y="1404280"/>
              <a:ext cx="733014" cy="163760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322377" y="1500155"/>
              <a:ext cx="316207" cy="25276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40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</a:t>
              </a:r>
              <a:r>
                <a:rPr lang="vi-VN" altLang="zh-CN" sz="240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rên cạn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184801" y="1357716"/>
            <a:ext cx="3819692" cy="2975249"/>
            <a:chOff x="4129650" y="1404280"/>
            <a:chExt cx="733014" cy="1637607"/>
          </a:xfrm>
        </p:grpSpPr>
        <p:sp>
          <p:nvSpPr>
            <p:cNvPr id="67" name="Rounded Rectangle 66"/>
            <p:cNvSpPr/>
            <p:nvPr/>
          </p:nvSpPr>
          <p:spPr>
            <a:xfrm>
              <a:off x="4129650" y="1404280"/>
              <a:ext cx="733014" cy="163760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208996" y="1426945"/>
              <a:ext cx="558147" cy="45738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40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Vừa t</a:t>
              </a:r>
              <a:r>
                <a:rPr lang="vi-VN" altLang="zh-CN" sz="240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rên cạn</a:t>
              </a:r>
              <a:r>
                <a:rPr lang="en-US" altLang="zh-CN" sz="240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</a:p>
            <a:p>
              <a:pPr lvl="0" algn="ctr">
                <a:defRPr/>
              </a:pPr>
              <a:r>
                <a:rPr lang="en-US" altLang="zh-CN" sz="240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vừa dưới nước</a:t>
              </a:r>
              <a:endPara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0028" y="4442800"/>
            <a:ext cx="1323969" cy="540693"/>
            <a:chOff x="2620719" y="1415000"/>
            <a:chExt cx="812691" cy="1637607"/>
          </a:xfrm>
        </p:grpSpPr>
        <p:sp>
          <p:nvSpPr>
            <p:cNvPr id="10" name="Rounded Rectangle 9"/>
            <p:cNvSpPr/>
            <p:nvPr/>
          </p:nvSpPr>
          <p:spPr>
            <a:xfrm>
              <a:off x="2660558" y="1415000"/>
              <a:ext cx="733014" cy="1637607"/>
            </a:xfrm>
            <a:prstGeom prst="roundRect">
              <a:avLst/>
            </a:prstGeom>
            <a:solidFill>
              <a:srgbClr val="B4E0EB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20719" y="1563892"/>
              <a:ext cx="812691" cy="83099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40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 dê</a:t>
              </a: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432473" y="4424733"/>
            <a:ext cx="1415692" cy="558760"/>
            <a:chOff x="2620719" y="1415000"/>
            <a:chExt cx="812691" cy="1637607"/>
          </a:xfrm>
        </p:grpSpPr>
        <p:sp>
          <p:nvSpPr>
            <p:cNvPr id="42" name="Rounded Rectangle 41"/>
            <p:cNvSpPr/>
            <p:nvPr/>
          </p:nvSpPr>
          <p:spPr>
            <a:xfrm>
              <a:off x="2660558" y="1415000"/>
              <a:ext cx="733014" cy="1637607"/>
            </a:xfrm>
            <a:prstGeom prst="roundRect">
              <a:avLst/>
            </a:prstGeom>
            <a:solidFill>
              <a:srgbClr val="B4E0EB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620719" y="1496332"/>
              <a:ext cx="812691" cy="83099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40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 vịt</a:t>
              </a: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480105" y="5233912"/>
            <a:ext cx="1431516" cy="553427"/>
            <a:chOff x="2630633" y="1415000"/>
            <a:chExt cx="812691" cy="1637607"/>
          </a:xfrm>
        </p:grpSpPr>
        <p:sp>
          <p:nvSpPr>
            <p:cNvPr id="45" name="Rounded Rectangle 44"/>
            <p:cNvSpPr/>
            <p:nvPr/>
          </p:nvSpPr>
          <p:spPr>
            <a:xfrm>
              <a:off x="2660558" y="1415000"/>
              <a:ext cx="733014" cy="1637607"/>
            </a:xfrm>
            <a:prstGeom prst="roundRect">
              <a:avLst/>
            </a:prstGeom>
            <a:solidFill>
              <a:srgbClr val="B4E0EB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30633" y="1456273"/>
              <a:ext cx="812691" cy="83099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40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 trâu</a:t>
              </a: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03332" y="5218153"/>
            <a:ext cx="1475883" cy="569186"/>
            <a:chOff x="2620719" y="1415000"/>
            <a:chExt cx="812691" cy="1637607"/>
          </a:xfrm>
        </p:grpSpPr>
        <p:sp>
          <p:nvSpPr>
            <p:cNvPr id="48" name="Rounded Rectangle 47"/>
            <p:cNvSpPr/>
            <p:nvPr/>
          </p:nvSpPr>
          <p:spPr>
            <a:xfrm>
              <a:off x="2660558" y="1415000"/>
              <a:ext cx="733014" cy="1637607"/>
            </a:xfrm>
            <a:prstGeom prst="roundRect">
              <a:avLst/>
            </a:prstGeom>
            <a:solidFill>
              <a:srgbClr val="B4E0EB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620719" y="1487673"/>
              <a:ext cx="812691" cy="83099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40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 mực</a:t>
              </a: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358975" y="4414420"/>
            <a:ext cx="1618330" cy="555630"/>
            <a:chOff x="2623213" y="1415000"/>
            <a:chExt cx="812691" cy="1637607"/>
          </a:xfrm>
        </p:grpSpPr>
        <p:sp>
          <p:nvSpPr>
            <p:cNvPr id="51" name="Rounded Rectangle 50"/>
            <p:cNvSpPr/>
            <p:nvPr/>
          </p:nvSpPr>
          <p:spPr>
            <a:xfrm>
              <a:off x="2660558" y="1415000"/>
              <a:ext cx="733014" cy="1637607"/>
            </a:xfrm>
            <a:prstGeom prst="roundRect">
              <a:avLst/>
            </a:prstGeom>
            <a:solidFill>
              <a:srgbClr val="B4E0EB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623213" y="1589557"/>
              <a:ext cx="812691" cy="1360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40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 </a:t>
              </a:r>
              <a:r>
                <a:rPr lang="en-US" altLang="zh-CN" sz="2400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chim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316641" y="4414420"/>
            <a:ext cx="1573859" cy="569073"/>
            <a:chOff x="2620719" y="1415000"/>
            <a:chExt cx="812691" cy="1637607"/>
          </a:xfrm>
        </p:grpSpPr>
        <p:sp>
          <p:nvSpPr>
            <p:cNvPr id="54" name="Rounded Rectangle 53"/>
            <p:cNvSpPr/>
            <p:nvPr/>
          </p:nvSpPr>
          <p:spPr>
            <a:xfrm>
              <a:off x="2660558" y="1415000"/>
              <a:ext cx="733014" cy="1637607"/>
            </a:xfrm>
            <a:prstGeom prst="roundRect">
              <a:avLst/>
            </a:prstGeom>
            <a:solidFill>
              <a:srgbClr val="B4E0EB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620719" y="1511175"/>
              <a:ext cx="812691" cy="120033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40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 ngựa</a:t>
              </a: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8435849" y="4436163"/>
            <a:ext cx="1205375" cy="555630"/>
            <a:chOff x="2623213" y="1415000"/>
            <a:chExt cx="812691" cy="1637607"/>
          </a:xfrm>
        </p:grpSpPr>
        <p:sp>
          <p:nvSpPr>
            <p:cNvPr id="58" name="Rounded Rectangle 57"/>
            <p:cNvSpPr/>
            <p:nvPr/>
          </p:nvSpPr>
          <p:spPr>
            <a:xfrm>
              <a:off x="2660558" y="1415000"/>
              <a:ext cx="733014" cy="1637607"/>
            </a:xfrm>
            <a:prstGeom prst="roundRect">
              <a:avLst/>
            </a:prstGeom>
            <a:solidFill>
              <a:srgbClr val="B4E0EB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23213" y="1589557"/>
              <a:ext cx="812691" cy="1360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40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 cá</a:t>
              </a: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312511" y="5218266"/>
            <a:ext cx="1573859" cy="569073"/>
            <a:chOff x="2620719" y="1415000"/>
            <a:chExt cx="812691" cy="1637607"/>
          </a:xfrm>
        </p:grpSpPr>
        <p:sp>
          <p:nvSpPr>
            <p:cNvPr id="71" name="Rounded Rectangle 70"/>
            <p:cNvSpPr/>
            <p:nvPr/>
          </p:nvSpPr>
          <p:spPr>
            <a:xfrm>
              <a:off x="2660558" y="1415000"/>
              <a:ext cx="733014" cy="1637607"/>
            </a:xfrm>
            <a:prstGeom prst="roundRect">
              <a:avLst/>
            </a:prstGeom>
            <a:solidFill>
              <a:srgbClr val="B4E0EB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620719" y="1511175"/>
              <a:ext cx="812691" cy="132852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40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 </a:t>
              </a:r>
              <a:r>
                <a:rPr lang="en-US" altLang="zh-CN" sz="2400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rắn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8464100" y="6082063"/>
            <a:ext cx="1323969" cy="633001"/>
            <a:chOff x="2620719" y="1415000"/>
            <a:chExt cx="812691" cy="1917185"/>
          </a:xfrm>
        </p:grpSpPr>
        <p:sp>
          <p:nvSpPr>
            <p:cNvPr id="77" name="Rounded Rectangle 76"/>
            <p:cNvSpPr/>
            <p:nvPr/>
          </p:nvSpPr>
          <p:spPr>
            <a:xfrm>
              <a:off x="2660558" y="1415000"/>
              <a:ext cx="733014" cy="1637607"/>
            </a:xfrm>
            <a:prstGeom prst="roundRect">
              <a:avLst/>
            </a:prstGeom>
            <a:solidFill>
              <a:srgbClr val="B4E0EB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620719" y="1551695"/>
              <a:ext cx="812691" cy="178049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40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 </a:t>
              </a:r>
              <a:r>
                <a:rPr lang="en-US" altLang="zh-CN" sz="2400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bò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0094415" y="5218153"/>
            <a:ext cx="1599076" cy="646293"/>
            <a:chOff x="2611484" y="1415000"/>
            <a:chExt cx="1099903" cy="1837609"/>
          </a:xfrm>
        </p:grpSpPr>
        <p:sp>
          <p:nvSpPr>
            <p:cNvPr id="80" name="Rounded Rectangle 79"/>
            <p:cNvSpPr/>
            <p:nvPr/>
          </p:nvSpPr>
          <p:spPr>
            <a:xfrm>
              <a:off x="2660557" y="1415000"/>
              <a:ext cx="933928" cy="1637607"/>
            </a:xfrm>
            <a:prstGeom prst="roundRect">
              <a:avLst/>
            </a:prstGeom>
            <a:solidFill>
              <a:srgbClr val="B4E0EB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611484" y="1529693"/>
              <a:ext cx="1099903" cy="172291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40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 </a:t>
              </a:r>
              <a:r>
                <a:rPr lang="en-US" altLang="zh-CN" sz="2400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tôm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8262009" y="5236385"/>
            <a:ext cx="1431516" cy="550954"/>
            <a:chOff x="2630633" y="1415000"/>
            <a:chExt cx="812691" cy="1637607"/>
          </a:xfrm>
        </p:grpSpPr>
        <p:sp>
          <p:nvSpPr>
            <p:cNvPr id="83" name="Rounded Rectangle 82"/>
            <p:cNvSpPr/>
            <p:nvPr/>
          </p:nvSpPr>
          <p:spPr>
            <a:xfrm>
              <a:off x="2660558" y="1415000"/>
              <a:ext cx="733014" cy="1637607"/>
            </a:xfrm>
            <a:prstGeom prst="roundRect">
              <a:avLst/>
            </a:prstGeom>
            <a:solidFill>
              <a:srgbClr val="B4E0EB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630633" y="1428358"/>
              <a:ext cx="812691" cy="137221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40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 </a:t>
              </a:r>
              <a:r>
                <a:rPr lang="en-US" altLang="zh-CN" sz="2400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hổ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0122293" y="6082273"/>
            <a:ext cx="1475883" cy="632791"/>
            <a:chOff x="2620719" y="1415000"/>
            <a:chExt cx="812691" cy="1820602"/>
          </a:xfrm>
        </p:grpSpPr>
        <p:sp>
          <p:nvSpPr>
            <p:cNvPr id="86" name="Rounded Rectangle 85"/>
            <p:cNvSpPr/>
            <p:nvPr/>
          </p:nvSpPr>
          <p:spPr>
            <a:xfrm>
              <a:off x="2660558" y="1415000"/>
              <a:ext cx="733014" cy="1637607"/>
            </a:xfrm>
            <a:prstGeom prst="roundRect">
              <a:avLst/>
            </a:prstGeom>
            <a:solidFill>
              <a:srgbClr val="B4E0EB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620719" y="1544248"/>
              <a:ext cx="812691" cy="169135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40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 </a:t>
              </a:r>
              <a:r>
                <a:rPr lang="en-US" altLang="zh-CN" sz="2400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gà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287260" y="5218266"/>
            <a:ext cx="1573859" cy="569073"/>
            <a:chOff x="2620719" y="1415000"/>
            <a:chExt cx="812691" cy="1637607"/>
          </a:xfrm>
        </p:grpSpPr>
        <p:sp>
          <p:nvSpPr>
            <p:cNvPr id="92" name="Rounded Rectangle 91"/>
            <p:cNvSpPr/>
            <p:nvPr/>
          </p:nvSpPr>
          <p:spPr>
            <a:xfrm>
              <a:off x="2660558" y="1415000"/>
              <a:ext cx="733014" cy="1637607"/>
            </a:xfrm>
            <a:prstGeom prst="roundRect">
              <a:avLst/>
            </a:prstGeom>
            <a:solidFill>
              <a:srgbClr val="B4E0EB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620719" y="1511175"/>
              <a:ext cx="812691" cy="132852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40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 </a:t>
              </a:r>
              <a:r>
                <a:rPr lang="en-US" altLang="zh-CN" sz="2400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ốc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0119632" y="4414420"/>
            <a:ext cx="1573859" cy="569073"/>
            <a:chOff x="2620719" y="1415000"/>
            <a:chExt cx="812691" cy="1637607"/>
          </a:xfrm>
        </p:grpSpPr>
        <p:sp>
          <p:nvSpPr>
            <p:cNvPr id="98" name="Rounded Rectangle 97"/>
            <p:cNvSpPr/>
            <p:nvPr/>
          </p:nvSpPr>
          <p:spPr>
            <a:xfrm>
              <a:off x="2660558" y="1415000"/>
              <a:ext cx="733014" cy="1637607"/>
            </a:xfrm>
            <a:prstGeom prst="roundRect">
              <a:avLst/>
            </a:prstGeom>
            <a:solidFill>
              <a:srgbClr val="B4E0EB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620719" y="1511175"/>
              <a:ext cx="812691" cy="132852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40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 </a:t>
              </a:r>
              <a:r>
                <a:rPr lang="en-US" altLang="zh-CN" sz="2400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khỉ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590533" y="6161637"/>
            <a:ext cx="1723171" cy="553427"/>
            <a:chOff x="2609950" y="1415000"/>
            <a:chExt cx="875206" cy="1637607"/>
          </a:xfrm>
        </p:grpSpPr>
        <p:sp>
          <p:nvSpPr>
            <p:cNvPr id="101" name="Rounded Rectangle 100"/>
            <p:cNvSpPr/>
            <p:nvPr/>
          </p:nvSpPr>
          <p:spPr>
            <a:xfrm>
              <a:off x="2660558" y="1415000"/>
              <a:ext cx="733014" cy="1637607"/>
            </a:xfrm>
            <a:prstGeom prst="roundRect">
              <a:avLst/>
            </a:prstGeom>
            <a:solidFill>
              <a:srgbClr val="B4E0EB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609950" y="1544132"/>
              <a:ext cx="875206" cy="136608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40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 </a:t>
              </a:r>
              <a:r>
                <a:rPr lang="en-US" altLang="zh-CN" sz="2400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hươu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518124" y="6126478"/>
            <a:ext cx="1738183" cy="588586"/>
            <a:chOff x="2620719" y="1415000"/>
            <a:chExt cx="812691" cy="1637607"/>
          </a:xfrm>
        </p:grpSpPr>
        <p:sp>
          <p:nvSpPr>
            <p:cNvPr id="104" name="Rounded Rectangle 103"/>
            <p:cNvSpPr/>
            <p:nvPr/>
          </p:nvSpPr>
          <p:spPr>
            <a:xfrm>
              <a:off x="2660558" y="1415000"/>
              <a:ext cx="733014" cy="1637607"/>
            </a:xfrm>
            <a:prstGeom prst="roundRect">
              <a:avLst/>
            </a:prstGeom>
            <a:solidFill>
              <a:srgbClr val="B4E0EB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620719" y="1487673"/>
              <a:ext cx="812691" cy="128447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40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 hà mã</a:t>
              </a: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4588635" y="5981546"/>
            <a:ext cx="1573859" cy="830997"/>
            <a:chOff x="2620719" y="1340324"/>
            <a:chExt cx="812691" cy="1803825"/>
          </a:xfrm>
        </p:grpSpPr>
        <p:sp>
          <p:nvSpPr>
            <p:cNvPr id="107" name="Rounded Rectangle 106"/>
            <p:cNvSpPr/>
            <p:nvPr/>
          </p:nvSpPr>
          <p:spPr>
            <a:xfrm>
              <a:off x="2660558" y="1415000"/>
              <a:ext cx="733014" cy="1637607"/>
            </a:xfrm>
            <a:prstGeom prst="roundRect">
              <a:avLst/>
            </a:prstGeom>
            <a:solidFill>
              <a:srgbClr val="B4E0EB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620719" y="1340324"/>
              <a:ext cx="812691" cy="180382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40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 </a:t>
              </a:r>
              <a:r>
                <a:rPr lang="en-US" altLang="zh-CN" sz="2400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chim</a:t>
              </a:r>
              <a:r>
                <a:rPr lang="en-US" altLang="zh-CN" sz="240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altLang="zh-CN" sz="2400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cánh</a:t>
              </a:r>
              <a:r>
                <a:rPr lang="en-US" altLang="zh-CN" sz="240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altLang="zh-CN" sz="2400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cụt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6556015" y="6145991"/>
            <a:ext cx="1573859" cy="569073"/>
            <a:chOff x="2620719" y="1415000"/>
            <a:chExt cx="812691" cy="1637607"/>
          </a:xfrm>
        </p:grpSpPr>
        <p:sp>
          <p:nvSpPr>
            <p:cNvPr id="110" name="Rounded Rectangle 109"/>
            <p:cNvSpPr/>
            <p:nvPr/>
          </p:nvSpPr>
          <p:spPr>
            <a:xfrm>
              <a:off x="2660558" y="1415000"/>
              <a:ext cx="733014" cy="1637607"/>
            </a:xfrm>
            <a:prstGeom prst="roundRect">
              <a:avLst/>
            </a:prstGeom>
            <a:solidFill>
              <a:srgbClr val="B4E0EB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620719" y="1511175"/>
              <a:ext cx="812691" cy="132852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40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 </a:t>
              </a:r>
              <a:r>
                <a:rPr lang="en-US" altLang="zh-CN" sz="2400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lợn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946787" y="187835"/>
            <a:ext cx="10172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32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PHÂN LOẠI CÁC CON VẬT THEO MÔI TRƯỜNG SỐNG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20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-0.03503 -0.3645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8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64166 -0.4766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83" y="-2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11111E-6 L 0.30612 -0.5747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9" y="-2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389 L 0.15169 -0.2270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78" y="-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278 L -0.19206 -0.3643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8" y="-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2.59259E-6 L -0.09284 -0.6134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3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7 0.00555 L -0.22813 -0.2495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9 -4.81481E-6 L 0.16094 -0.4310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5" y="-2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9 1.48148E-6 L -0.00092 -0.22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63906 -0.209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53" y="-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-0.33359 -0.29907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0" y="-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57969 -0.38287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84" y="-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-0.00521 -0.30787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6543 -0.26018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21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64467 -0.3875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40" y="-1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00951 -0.30069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-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 L -0.4569 -0.5342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52" y="-2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06406 -0.53889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  <p:bldLst>
      <p:bldP spid="116" grpId="0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76987" y="708680"/>
            <a:ext cx="5819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PHIẾU HỌC TẬP SỐ 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28" y="-45481"/>
            <a:ext cx="2336328" cy="1708727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600C7D-8406-BE14-267A-65E78639F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9375" y="1508865"/>
            <a:ext cx="9182550" cy="51056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3C368C-055E-DCB3-3A25-21405C042519}"/>
              </a:ext>
            </a:extLst>
          </p:cNvPr>
          <p:cNvSpPr txBox="1"/>
          <p:nvPr/>
        </p:nvSpPr>
        <p:spPr>
          <a:xfrm>
            <a:off x="2281030" y="2755927"/>
            <a:ext cx="176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</a:t>
            </a: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chuột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05BB5C-1E61-DC0D-2000-6354FF7D0BC3}"/>
              </a:ext>
            </a:extLst>
          </p:cNvPr>
          <p:cNvSpPr txBox="1"/>
          <p:nvPr/>
        </p:nvSpPr>
        <p:spPr>
          <a:xfrm>
            <a:off x="2281030" y="3225063"/>
            <a:ext cx="176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</a:t>
            </a: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nhện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260762-EE37-7CB2-BB20-8B4839BA5602}"/>
              </a:ext>
            </a:extLst>
          </p:cNvPr>
          <p:cNvSpPr txBox="1"/>
          <p:nvPr/>
        </p:nvSpPr>
        <p:spPr>
          <a:xfrm>
            <a:off x="2281030" y="4287270"/>
            <a:ext cx="176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</a:t>
            </a: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tắc</a:t>
            </a:r>
            <a:r>
              <a:rPr lang="en-US" altLang="zh-CN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kè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DA343A-1F0C-92B6-756C-C79108715590}"/>
              </a:ext>
            </a:extLst>
          </p:cNvPr>
          <p:cNvSpPr txBox="1"/>
          <p:nvPr/>
        </p:nvSpPr>
        <p:spPr>
          <a:xfrm>
            <a:off x="2281030" y="3694199"/>
            <a:ext cx="176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</a:t>
            </a: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kiến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B277C1-B601-46CD-7778-898D4CA93101}"/>
              </a:ext>
            </a:extLst>
          </p:cNvPr>
          <p:cNvSpPr txBox="1"/>
          <p:nvPr/>
        </p:nvSpPr>
        <p:spPr>
          <a:xfrm>
            <a:off x="2281029" y="4805316"/>
            <a:ext cx="1994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</a:t>
            </a: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đà</a:t>
            </a:r>
            <a:r>
              <a:rPr lang="en-US" altLang="zh-CN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điểu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D8BD7E-D2CF-1E7F-034E-7594EB9D7735}"/>
              </a:ext>
            </a:extLst>
          </p:cNvPr>
          <p:cNvSpPr txBox="1"/>
          <p:nvPr/>
        </p:nvSpPr>
        <p:spPr>
          <a:xfrm>
            <a:off x="2281030" y="5323362"/>
            <a:ext cx="176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</a:t>
            </a: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nhím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7EDD73-2785-00BF-E8ED-10658CD3EAF2}"/>
              </a:ext>
            </a:extLst>
          </p:cNvPr>
          <p:cNvSpPr txBox="1"/>
          <p:nvPr/>
        </p:nvSpPr>
        <p:spPr>
          <a:xfrm>
            <a:off x="2281030" y="5841408"/>
            <a:ext cx="176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</a:t>
            </a: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cáo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D3347F-6772-AEBD-934B-84889C3334D3}"/>
              </a:ext>
            </a:extLst>
          </p:cNvPr>
          <p:cNvSpPr txBox="1"/>
          <p:nvPr/>
        </p:nvSpPr>
        <p:spPr>
          <a:xfrm>
            <a:off x="5050110" y="2755927"/>
            <a:ext cx="176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</a:t>
            </a: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</a:t>
            </a:r>
            <a:r>
              <a:rPr lang="en-US" altLang="zh-CN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voi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21E07-41DC-F409-1ADF-5FBC79185DB9}"/>
              </a:ext>
            </a:extLst>
          </p:cNvPr>
          <p:cNvSpPr txBox="1"/>
          <p:nvPr/>
        </p:nvSpPr>
        <p:spPr>
          <a:xfrm>
            <a:off x="5050110" y="3225063"/>
            <a:ext cx="176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</a:t>
            </a: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</a:t>
            </a:r>
            <a:r>
              <a:rPr lang="en-US" altLang="zh-CN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heo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17E61C-2CE3-9C5F-2E92-565116BC6406}"/>
              </a:ext>
            </a:extLst>
          </p:cNvPr>
          <p:cNvSpPr txBox="1"/>
          <p:nvPr/>
        </p:nvSpPr>
        <p:spPr>
          <a:xfrm>
            <a:off x="5050110" y="4287270"/>
            <a:ext cx="176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</a:t>
            </a: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san</a:t>
            </a:r>
            <a:r>
              <a:rPr lang="en-US" altLang="zh-CN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hô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636568-A039-09EE-2DA2-D00159C59113}"/>
              </a:ext>
            </a:extLst>
          </p:cNvPr>
          <p:cNvSpPr txBox="1"/>
          <p:nvPr/>
        </p:nvSpPr>
        <p:spPr>
          <a:xfrm>
            <a:off x="5050110" y="3694199"/>
            <a:ext cx="1994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</a:t>
            </a: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sao</a:t>
            </a:r>
            <a:r>
              <a:rPr lang="en-US" altLang="zh-CN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biển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CEDAAA-5B3B-695A-BEA1-6070D30E4AAE}"/>
              </a:ext>
            </a:extLst>
          </p:cNvPr>
          <p:cNvSpPr txBox="1"/>
          <p:nvPr/>
        </p:nvSpPr>
        <p:spPr>
          <a:xfrm>
            <a:off x="5050109" y="4805316"/>
            <a:ext cx="1994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</a:t>
            </a: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cua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23644F-C1E3-A39D-213D-E2EDA2CCD3A4}"/>
              </a:ext>
            </a:extLst>
          </p:cNvPr>
          <p:cNvSpPr txBox="1"/>
          <p:nvPr/>
        </p:nvSpPr>
        <p:spPr>
          <a:xfrm>
            <a:off x="5050110" y="5323362"/>
            <a:ext cx="176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</a:t>
            </a: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sò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B3B9E6-DD89-F7B9-CAD0-0C633ACE6A70}"/>
              </a:ext>
            </a:extLst>
          </p:cNvPr>
          <p:cNvSpPr txBox="1"/>
          <p:nvPr/>
        </p:nvSpPr>
        <p:spPr>
          <a:xfrm>
            <a:off x="5050110" y="5841408"/>
            <a:ext cx="176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</a:t>
            </a: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ngao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46B635-67C4-5A61-715E-99FEA0FA1A64}"/>
              </a:ext>
            </a:extLst>
          </p:cNvPr>
          <p:cNvSpPr txBox="1"/>
          <p:nvPr/>
        </p:nvSpPr>
        <p:spPr>
          <a:xfrm>
            <a:off x="8091017" y="2733028"/>
            <a:ext cx="176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</a:t>
            </a: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ếch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80DF1B-8611-BD61-B030-C3FD7C3F0BF7}"/>
              </a:ext>
            </a:extLst>
          </p:cNvPr>
          <p:cNvSpPr txBox="1"/>
          <p:nvPr/>
        </p:nvSpPr>
        <p:spPr>
          <a:xfrm>
            <a:off x="8091017" y="3202164"/>
            <a:ext cx="176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</a:t>
            </a: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cóc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7ACD88-B8AA-1B5D-4563-38BC61006164}"/>
              </a:ext>
            </a:extLst>
          </p:cNvPr>
          <p:cNvSpPr txBox="1"/>
          <p:nvPr/>
        </p:nvSpPr>
        <p:spPr>
          <a:xfrm>
            <a:off x="8091017" y="4264371"/>
            <a:ext cx="21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</a:t>
            </a: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kì</a:t>
            </a:r>
            <a:r>
              <a:rPr lang="en-US" altLang="zh-CN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nhông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8A1FBF-8696-A0BB-2A2A-47BB32C7089F}"/>
              </a:ext>
            </a:extLst>
          </p:cNvPr>
          <p:cNvSpPr txBox="1"/>
          <p:nvPr/>
        </p:nvSpPr>
        <p:spPr>
          <a:xfrm>
            <a:off x="8091017" y="3671300"/>
            <a:ext cx="176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</a:t>
            </a: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</a:t>
            </a:r>
            <a:r>
              <a:rPr lang="en-US" altLang="zh-CN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079985-333C-6A8D-93AF-8E8770C5FD53}"/>
              </a:ext>
            </a:extLst>
          </p:cNvPr>
          <p:cNvSpPr txBox="1"/>
          <p:nvPr/>
        </p:nvSpPr>
        <p:spPr>
          <a:xfrm>
            <a:off x="8091016" y="4782417"/>
            <a:ext cx="1994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</a:t>
            </a: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rái</a:t>
            </a:r>
            <a:r>
              <a:rPr lang="en-US" altLang="zh-CN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A4469E-AF92-E577-08D5-70647BD789AF}"/>
              </a:ext>
            </a:extLst>
          </p:cNvPr>
          <p:cNvSpPr txBox="1"/>
          <p:nvPr/>
        </p:nvSpPr>
        <p:spPr>
          <a:xfrm>
            <a:off x="8091017" y="5300463"/>
            <a:ext cx="176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</a:t>
            </a: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ngỗng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77574C-C5F9-C03A-080B-0EAFB5798345}"/>
              </a:ext>
            </a:extLst>
          </p:cNvPr>
          <p:cNvSpPr txBox="1"/>
          <p:nvPr/>
        </p:nvSpPr>
        <p:spPr>
          <a:xfrm>
            <a:off x="8091017" y="5818509"/>
            <a:ext cx="2151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</a:t>
            </a: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thiên</a:t>
            </a:r>
            <a:r>
              <a:rPr lang="en-US" altLang="zh-CN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nga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65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034" y="2522362"/>
            <a:ext cx="2398474" cy="39298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25248E-A0D6-AD5A-5800-9A78FC7887FD}"/>
              </a:ext>
            </a:extLst>
          </p:cNvPr>
          <p:cNvSpPr txBox="1"/>
          <p:nvPr/>
        </p:nvSpPr>
        <p:spPr>
          <a:xfrm>
            <a:off x="3219791" y="3129188"/>
            <a:ext cx="585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400" b="1">
                <a:solidFill>
                  <a:srgbClr val="00A77D"/>
                </a:solidFill>
                <a:latin typeface="Muli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TẠM BIỆT CÁC EM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28" y="-45481"/>
            <a:ext cx="2336328" cy="170872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235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308258" y="0"/>
            <a:ext cx="1844922" cy="1457893"/>
            <a:chOff x="223610" y="-30871"/>
            <a:chExt cx="2179893" cy="1594314"/>
          </a:xfrm>
        </p:grpSpPr>
        <p:sp>
          <p:nvSpPr>
            <p:cNvPr id="4" name="Oval 3"/>
            <p:cNvSpPr/>
            <p:nvPr/>
          </p:nvSpPr>
          <p:spPr>
            <a:xfrm>
              <a:off x="426720" y="152426"/>
              <a:ext cx="1859280" cy="1254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610" y="-30871"/>
              <a:ext cx="2179893" cy="159431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DA14CBFD-2C6F-E4A0-F468-3C5C731B2275}"/>
              </a:ext>
            </a:extLst>
          </p:cNvPr>
          <p:cNvSpPr txBox="1"/>
          <p:nvPr/>
        </p:nvSpPr>
        <p:spPr>
          <a:xfrm>
            <a:off x="2758221" y="177806"/>
            <a:ext cx="1281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400" b="1">
                <a:solidFill>
                  <a:srgbClr val="00A77D"/>
                </a:solidFill>
                <a:latin typeface="Muli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BÀI 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1500B4-2A13-B105-884B-9C3A22343CC6}"/>
              </a:ext>
            </a:extLst>
          </p:cNvPr>
          <p:cNvSpPr txBox="1"/>
          <p:nvPr/>
        </p:nvSpPr>
        <p:spPr>
          <a:xfrm>
            <a:off x="488594" y="5704945"/>
            <a:ext cx="1058090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Tiết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46698" y="1094160"/>
            <a:ext cx="4211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6000" b="1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NƠI SỐNG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0082" y="2304981"/>
            <a:ext cx="3128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6000" b="1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ĐỘNG VẬT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6238" y="2441402"/>
            <a:ext cx="2125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60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CỦA </a:t>
            </a:r>
            <a:endParaRPr lang="en-US" altLang="zh-CN" sz="6000" b="1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23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115"/>
          <p:cNvSpPr txBox="1"/>
          <p:nvPr/>
        </p:nvSpPr>
        <p:spPr>
          <a:xfrm>
            <a:off x="5105036" y="1700709"/>
            <a:ext cx="418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Bài hát nói về con vật gì?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452116" y="647741"/>
            <a:ext cx="5390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THẢO LUẬN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682"/>
            <a:ext cx="1946787" cy="1423827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1189158" y="1269662"/>
            <a:ext cx="3183473" cy="3183473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105036" y="2399734"/>
            <a:ext cx="418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altLang="zh-CN" sz="240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Bài hát nói về con cá vàng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5947" y="4215158"/>
            <a:ext cx="418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 vàng sống ở đâu?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55947" y="4913520"/>
            <a:ext cx="418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altLang="zh-CN" sz="240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 vàng sống dưới nước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2" t="419" r="128" b="-419"/>
          <a:stretch/>
        </p:blipFill>
        <p:spPr>
          <a:xfrm>
            <a:off x="8410048" y="3299682"/>
            <a:ext cx="3227676" cy="3227676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9340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7" grpId="0"/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115"/>
          <p:cNvSpPr txBox="1"/>
          <p:nvPr/>
        </p:nvSpPr>
        <p:spPr>
          <a:xfrm>
            <a:off x="1877961" y="931417"/>
            <a:ext cx="456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Kể tên một con vật mà em biết và nơi sống</a:t>
            </a: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của con vật đó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629096" y="250403"/>
            <a:ext cx="304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THẢO LUẬN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682"/>
            <a:ext cx="1946787" cy="1423827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81" y="1942360"/>
            <a:ext cx="5247419" cy="3639961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15" y="3305435"/>
            <a:ext cx="5247419" cy="341179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00" y="378272"/>
            <a:ext cx="5158407" cy="3639961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9348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D2C991E-6382-D924-1FEC-3D370B89B662}"/>
              </a:ext>
            </a:extLst>
          </p:cNvPr>
          <p:cNvSpPr/>
          <p:nvPr/>
        </p:nvSpPr>
        <p:spPr>
          <a:xfrm>
            <a:off x="1341911" y="1668130"/>
            <a:ext cx="9500259" cy="436802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CA2EDCC-6BCA-4497-DBD3-5274818F4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38606"/>
              </p:ext>
            </p:extLst>
          </p:nvPr>
        </p:nvGraphicFramePr>
        <p:xfrm>
          <a:off x="1648690" y="1931901"/>
          <a:ext cx="8704614" cy="384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2307">
                  <a:extLst>
                    <a:ext uri="{9D8B030D-6E8A-4147-A177-3AD203B41FA5}">
                      <a16:colId xmlns:a16="http://schemas.microsoft.com/office/drawing/2014/main" val="2654648121"/>
                    </a:ext>
                  </a:extLst>
                </a:gridCol>
                <a:gridCol w="4352307">
                  <a:extLst>
                    <a:ext uri="{9D8B030D-6E8A-4147-A177-3AD203B41FA5}">
                      <a16:colId xmlns:a16="http://schemas.microsoft.com/office/drawing/2014/main" val="2510121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</a:rPr>
                        <a:t>Em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</a:rPr>
                        <a:t>hãy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</a:rPr>
                        <a:t>kể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 con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</a:rPr>
                        <a:t>nuôi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</a:rPr>
                        <a:t>nhà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…………………………………………………</a:t>
                      </a:r>
                    </a:p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…………………………………………………</a:t>
                      </a:r>
                    </a:p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…………………………………………………</a:t>
                      </a:r>
                    </a:p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…………………………………………………</a:t>
                      </a:r>
                    </a:p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…………………………………………………</a:t>
                      </a:r>
                    </a:p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…………………………………………………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Trong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</a:rPr>
                        <a:t>sở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</a:rPr>
                        <a:t>thú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</a:rPr>
                        <a:t>những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 con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</a:rPr>
                        <a:t>gì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?</a:t>
                      </a:r>
                    </a:p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…………………………………………………</a:t>
                      </a:r>
                    </a:p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…………………………………………………</a:t>
                      </a:r>
                    </a:p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…………………………………………………</a:t>
                      </a:r>
                    </a:p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…………………………………………………</a:t>
                      </a:r>
                    </a:p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…………………………………………………</a:t>
                      </a:r>
                    </a:p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…………………………………………………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118636"/>
                  </a:ext>
                </a:extLst>
              </a:tr>
            </a:tbl>
          </a:graphicData>
        </a:graphic>
      </p:graphicFrame>
      <p:sp>
        <p:nvSpPr>
          <p:cNvPr id="116" name="TextBox 115"/>
          <p:cNvSpPr txBox="1"/>
          <p:nvPr/>
        </p:nvSpPr>
        <p:spPr>
          <a:xfrm>
            <a:off x="1719940" y="2711895"/>
            <a:ext cx="271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Con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chó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con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mèo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6987" y="708680"/>
            <a:ext cx="5819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PHIẾU HỌC TẬP SỐ 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28" y="-45481"/>
            <a:ext cx="2336328" cy="1708727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0F67B9-7BD5-42F8-1AD3-22ADCB8EBBEF}"/>
              </a:ext>
            </a:extLst>
          </p:cNvPr>
          <p:cNvSpPr txBox="1"/>
          <p:nvPr/>
        </p:nvSpPr>
        <p:spPr>
          <a:xfrm>
            <a:off x="1719940" y="3173560"/>
            <a:ext cx="2317668" cy="47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Con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gà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con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vịt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A5ECD7-E96E-16A3-9803-248A207B1793}"/>
              </a:ext>
            </a:extLst>
          </p:cNvPr>
          <p:cNvSpPr txBox="1"/>
          <p:nvPr/>
        </p:nvSpPr>
        <p:spPr>
          <a:xfrm>
            <a:off x="1719939" y="3733713"/>
            <a:ext cx="251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Con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trâu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con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bò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FABBD6-C5B3-843F-6898-0C259DC0A764}"/>
              </a:ext>
            </a:extLst>
          </p:cNvPr>
          <p:cNvSpPr txBox="1"/>
          <p:nvPr/>
        </p:nvSpPr>
        <p:spPr>
          <a:xfrm>
            <a:off x="1706082" y="4252227"/>
            <a:ext cx="251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Con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con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tôm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C1BB62-92A4-0456-8FFF-8055B5FA5FA1}"/>
              </a:ext>
            </a:extLst>
          </p:cNvPr>
          <p:cNvSpPr txBox="1"/>
          <p:nvPr/>
        </p:nvSpPr>
        <p:spPr>
          <a:xfrm>
            <a:off x="6109858" y="2711895"/>
            <a:ext cx="271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Con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hổ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con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sư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tử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A86C7F-B3C9-7C68-D86D-64AB46A1F1E1}"/>
              </a:ext>
            </a:extLst>
          </p:cNvPr>
          <p:cNvSpPr txBox="1"/>
          <p:nvPr/>
        </p:nvSpPr>
        <p:spPr>
          <a:xfrm>
            <a:off x="6109858" y="3173560"/>
            <a:ext cx="271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Con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ngựa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con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khỉ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0C8912-4C9D-50D6-FF51-28778FA730A4}"/>
              </a:ext>
            </a:extLst>
          </p:cNvPr>
          <p:cNvSpPr txBox="1"/>
          <p:nvPr/>
        </p:nvSpPr>
        <p:spPr>
          <a:xfrm>
            <a:off x="6109857" y="3733713"/>
            <a:ext cx="251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Con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hươu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cao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cổ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593DDA-3C10-522A-C471-07DB1BA67F1F}"/>
              </a:ext>
            </a:extLst>
          </p:cNvPr>
          <p:cNvSpPr txBox="1"/>
          <p:nvPr/>
        </p:nvSpPr>
        <p:spPr>
          <a:xfrm>
            <a:off x="6167250" y="4252227"/>
            <a:ext cx="251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Con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sấu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5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7" grpId="0"/>
      <p:bldP spid="3" grpId="0"/>
      <p:bldP spid="4" grpId="0"/>
      <p:bldP spid="5" grpId="0"/>
      <p:bldP spid="6" grpId="0"/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115"/>
          <p:cNvSpPr txBox="1"/>
          <p:nvPr/>
        </p:nvSpPr>
        <p:spPr>
          <a:xfrm>
            <a:off x="1946786" y="865624"/>
            <a:ext cx="8170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Gọi tên các con vật và cho biết mỗi con vật sống</a:t>
            </a: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ở đâu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027950" y="250403"/>
            <a:ext cx="7864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32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TÌM HIỂU NƠI SỐNG CỦA CÁC CON VẬT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682"/>
            <a:ext cx="1946787" cy="1423827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37" y="2134020"/>
            <a:ext cx="2702899" cy="259443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7" r="727"/>
          <a:stretch/>
        </p:blipFill>
        <p:spPr>
          <a:xfrm>
            <a:off x="4742831" y="2116675"/>
            <a:ext cx="2702899" cy="254217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325" y="2134020"/>
            <a:ext cx="2702899" cy="2587502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057971" y="1482162"/>
            <a:ext cx="17776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hà mã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3275" y="1507459"/>
            <a:ext cx="17776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bò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52959" y="1482161"/>
            <a:ext cx="17776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chim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52959" y="5540444"/>
            <a:ext cx="1777630" cy="830997"/>
          </a:xfrm>
          <a:prstGeom prst="rect">
            <a:avLst/>
          </a:prstGeom>
          <a:solidFill>
            <a:srgbClr val="71BDCB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Sống ở đầm lầy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5337" y="5540445"/>
            <a:ext cx="2467898" cy="830997"/>
          </a:xfrm>
          <a:prstGeom prst="rect">
            <a:avLst/>
          </a:prstGeom>
          <a:solidFill>
            <a:srgbClr val="71BDCB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Sống trên thảo nguyên/đồng cỏ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05465" y="5540444"/>
            <a:ext cx="1777630" cy="830997"/>
          </a:xfrm>
          <a:prstGeom prst="rect">
            <a:avLst/>
          </a:prstGeom>
          <a:solidFill>
            <a:srgbClr val="71BDCB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Sống </a:t>
            </a:r>
          </a:p>
          <a:p>
            <a:pPr lvl="0" algn="ctr"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trên cây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1922921" y="4788310"/>
            <a:ext cx="8418122" cy="727587"/>
          </a:xfrm>
          <a:custGeom>
            <a:avLst/>
            <a:gdLst>
              <a:gd name="connsiteX0" fmla="*/ 4202 w 8418122"/>
              <a:gd name="connsiteY0" fmla="*/ 0 h 727587"/>
              <a:gd name="connsiteX1" fmla="*/ 574473 w 8418122"/>
              <a:gd name="connsiteY1" fmla="*/ 403122 h 727587"/>
              <a:gd name="connsiteX2" fmla="*/ 3592976 w 8418122"/>
              <a:gd name="connsiteY2" fmla="*/ 363793 h 727587"/>
              <a:gd name="connsiteX3" fmla="*/ 6788460 w 8418122"/>
              <a:gd name="connsiteY3" fmla="*/ 344129 h 727587"/>
              <a:gd name="connsiteX4" fmla="*/ 8302627 w 8418122"/>
              <a:gd name="connsiteY4" fmla="*/ 344129 h 727587"/>
              <a:gd name="connsiteX5" fmla="*/ 8312460 w 8418122"/>
              <a:gd name="connsiteY5" fmla="*/ 727587 h 727587"/>
              <a:gd name="connsiteX6" fmla="*/ 8312460 w 8418122"/>
              <a:gd name="connsiteY6" fmla="*/ 727587 h 72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18122" h="727587">
                <a:moveTo>
                  <a:pt x="4202" y="0"/>
                </a:moveTo>
                <a:cubicBezTo>
                  <a:pt x="-9727" y="171245"/>
                  <a:pt x="-23656" y="342490"/>
                  <a:pt x="574473" y="403122"/>
                </a:cubicBezTo>
                <a:cubicBezTo>
                  <a:pt x="1172602" y="463754"/>
                  <a:pt x="3592976" y="363793"/>
                  <a:pt x="3592976" y="363793"/>
                </a:cubicBezTo>
                <a:lnTo>
                  <a:pt x="6788460" y="344129"/>
                </a:lnTo>
                <a:cubicBezTo>
                  <a:pt x="7573402" y="340852"/>
                  <a:pt x="8048627" y="280219"/>
                  <a:pt x="8302627" y="344129"/>
                </a:cubicBezTo>
                <a:cubicBezTo>
                  <a:pt x="8556627" y="408039"/>
                  <a:pt x="8312460" y="727587"/>
                  <a:pt x="8312460" y="727587"/>
                </a:cubicBezTo>
                <a:lnTo>
                  <a:pt x="8312460" y="727587"/>
                </a:lnTo>
              </a:path>
            </a:pathLst>
          </a:custGeom>
          <a:noFill/>
          <a:ln w="31750">
            <a:solidFill>
              <a:srgbClr val="C00000"/>
            </a:solidFill>
            <a:tailEnd type="diamond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830830" y="4748981"/>
            <a:ext cx="4571699" cy="776748"/>
          </a:xfrm>
          <a:custGeom>
            <a:avLst/>
            <a:gdLst>
              <a:gd name="connsiteX0" fmla="*/ 4571699 w 4571699"/>
              <a:gd name="connsiteY0" fmla="*/ 0 h 776748"/>
              <a:gd name="connsiteX1" fmla="*/ 4158744 w 4571699"/>
              <a:gd name="connsiteY1" fmla="*/ 452284 h 776748"/>
              <a:gd name="connsiteX2" fmla="*/ 2683905 w 4571699"/>
              <a:gd name="connsiteY2" fmla="*/ 481780 h 776748"/>
              <a:gd name="connsiteX3" fmla="*/ 343828 w 4571699"/>
              <a:gd name="connsiteY3" fmla="*/ 471948 h 776748"/>
              <a:gd name="connsiteX4" fmla="*/ 58693 w 4571699"/>
              <a:gd name="connsiteY4" fmla="*/ 776748 h 77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1699" h="776748">
                <a:moveTo>
                  <a:pt x="4571699" y="0"/>
                </a:moveTo>
                <a:cubicBezTo>
                  <a:pt x="4522537" y="185993"/>
                  <a:pt x="4473376" y="371987"/>
                  <a:pt x="4158744" y="452284"/>
                </a:cubicBezTo>
                <a:cubicBezTo>
                  <a:pt x="3844112" y="532581"/>
                  <a:pt x="2683905" y="481780"/>
                  <a:pt x="2683905" y="481780"/>
                </a:cubicBezTo>
                <a:cubicBezTo>
                  <a:pt x="2048086" y="485057"/>
                  <a:pt x="781363" y="422787"/>
                  <a:pt x="343828" y="471948"/>
                </a:cubicBezTo>
                <a:cubicBezTo>
                  <a:pt x="-93707" y="521109"/>
                  <a:pt x="-17507" y="648928"/>
                  <a:pt x="58693" y="776748"/>
                </a:cubicBezTo>
              </a:path>
            </a:pathLst>
          </a:custGeom>
          <a:noFill/>
          <a:ln w="31750">
            <a:solidFill>
              <a:srgbClr val="C00000"/>
            </a:solidFill>
            <a:tailEnd type="diamond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815279" y="4709652"/>
            <a:ext cx="4292414" cy="855406"/>
          </a:xfrm>
          <a:custGeom>
            <a:avLst/>
            <a:gdLst>
              <a:gd name="connsiteX0" fmla="*/ 4280721 w 4292414"/>
              <a:gd name="connsiteY0" fmla="*/ 0 h 855406"/>
              <a:gd name="connsiteX1" fmla="*/ 3877598 w 4292414"/>
              <a:gd name="connsiteY1" fmla="*/ 314632 h 855406"/>
              <a:gd name="connsiteX2" fmla="*/ 1557186 w 4292414"/>
              <a:gd name="connsiteY2" fmla="*/ 324464 h 855406"/>
              <a:gd name="connsiteX3" fmla="*/ 200334 w 4292414"/>
              <a:gd name="connsiteY3" fmla="*/ 521109 h 855406"/>
              <a:gd name="connsiteX4" fmla="*/ 33186 w 4292414"/>
              <a:gd name="connsiteY4" fmla="*/ 855406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2414" h="855406">
                <a:moveTo>
                  <a:pt x="4280721" y="0"/>
                </a:moveTo>
                <a:cubicBezTo>
                  <a:pt x="4306120" y="130277"/>
                  <a:pt x="4331520" y="260555"/>
                  <a:pt x="3877598" y="314632"/>
                </a:cubicBezTo>
                <a:cubicBezTo>
                  <a:pt x="3423676" y="368709"/>
                  <a:pt x="2170063" y="290051"/>
                  <a:pt x="1557186" y="324464"/>
                </a:cubicBezTo>
                <a:cubicBezTo>
                  <a:pt x="944309" y="358877"/>
                  <a:pt x="454334" y="432619"/>
                  <a:pt x="200334" y="521109"/>
                </a:cubicBezTo>
                <a:cubicBezTo>
                  <a:pt x="-53666" y="609599"/>
                  <a:pt x="-10240" y="732502"/>
                  <a:pt x="33186" y="855406"/>
                </a:cubicBezTo>
              </a:path>
            </a:pathLst>
          </a:custGeom>
          <a:noFill/>
          <a:ln w="31750">
            <a:solidFill>
              <a:srgbClr val="C00000"/>
            </a:solidFill>
            <a:tailEnd type="diamond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4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7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115"/>
          <p:cNvSpPr txBox="1"/>
          <p:nvPr/>
        </p:nvSpPr>
        <p:spPr>
          <a:xfrm>
            <a:off x="1946786" y="865624"/>
            <a:ext cx="8170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Gọi tên các con vật và cho biết mỗi con vật sống</a:t>
            </a: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ở đâu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027950" y="250403"/>
            <a:ext cx="7864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32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TÌM HIỂU NƠI SỐNG CỦA CÁC CON VẬT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682"/>
            <a:ext cx="1946787" cy="1423827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37" y="2134020"/>
            <a:ext cx="2702899" cy="2600041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485" y="2116675"/>
            <a:ext cx="2707771" cy="254217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589" y="2134020"/>
            <a:ext cx="2632371" cy="2587502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057971" y="1482162"/>
            <a:ext cx="177763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cá sấu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15555" y="1462034"/>
            <a:ext cx="177763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ốc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52959" y="1482161"/>
            <a:ext cx="177763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Lạc đà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10827" y="5565058"/>
            <a:ext cx="2347133" cy="830997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Sống trên cỏ và sống dưới</a:t>
            </a: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nước</a:t>
            </a: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9163" y="5615861"/>
            <a:ext cx="1792232" cy="830997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Sống trên </a:t>
            </a:r>
          </a:p>
          <a:p>
            <a:pPr lvl="0" algn="ctr"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 mạc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30184" y="5540444"/>
            <a:ext cx="2152911" cy="830997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n-NO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Sống trong hồ và trong rừng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" name="Freeform 1"/>
          <p:cNvSpPr/>
          <p:nvPr/>
        </p:nvSpPr>
        <p:spPr>
          <a:xfrm flipH="1">
            <a:off x="1946786" y="4799718"/>
            <a:ext cx="8418122" cy="727587"/>
          </a:xfrm>
          <a:custGeom>
            <a:avLst/>
            <a:gdLst>
              <a:gd name="connsiteX0" fmla="*/ 4202 w 8418122"/>
              <a:gd name="connsiteY0" fmla="*/ 0 h 727587"/>
              <a:gd name="connsiteX1" fmla="*/ 574473 w 8418122"/>
              <a:gd name="connsiteY1" fmla="*/ 403122 h 727587"/>
              <a:gd name="connsiteX2" fmla="*/ 3592976 w 8418122"/>
              <a:gd name="connsiteY2" fmla="*/ 363793 h 727587"/>
              <a:gd name="connsiteX3" fmla="*/ 6788460 w 8418122"/>
              <a:gd name="connsiteY3" fmla="*/ 344129 h 727587"/>
              <a:gd name="connsiteX4" fmla="*/ 8302627 w 8418122"/>
              <a:gd name="connsiteY4" fmla="*/ 344129 h 727587"/>
              <a:gd name="connsiteX5" fmla="*/ 8312460 w 8418122"/>
              <a:gd name="connsiteY5" fmla="*/ 727587 h 727587"/>
              <a:gd name="connsiteX6" fmla="*/ 8312460 w 8418122"/>
              <a:gd name="connsiteY6" fmla="*/ 727587 h 72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18122" h="727587">
                <a:moveTo>
                  <a:pt x="4202" y="0"/>
                </a:moveTo>
                <a:cubicBezTo>
                  <a:pt x="-9727" y="171245"/>
                  <a:pt x="-23656" y="342490"/>
                  <a:pt x="574473" y="403122"/>
                </a:cubicBezTo>
                <a:cubicBezTo>
                  <a:pt x="1172602" y="463754"/>
                  <a:pt x="3592976" y="363793"/>
                  <a:pt x="3592976" y="363793"/>
                </a:cubicBezTo>
                <a:lnTo>
                  <a:pt x="6788460" y="344129"/>
                </a:lnTo>
                <a:cubicBezTo>
                  <a:pt x="7573402" y="340852"/>
                  <a:pt x="8048627" y="280219"/>
                  <a:pt x="8302627" y="344129"/>
                </a:cubicBezTo>
                <a:cubicBezTo>
                  <a:pt x="8556627" y="408039"/>
                  <a:pt x="8312460" y="727587"/>
                  <a:pt x="8312460" y="727587"/>
                </a:cubicBezTo>
                <a:lnTo>
                  <a:pt x="8312460" y="727587"/>
                </a:lnTo>
              </a:path>
            </a:pathLst>
          </a:custGeom>
          <a:noFill/>
          <a:ln w="31750">
            <a:solidFill>
              <a:srgbClr val="C00000"/>
            </a:solidFill>
            <a:tailEnd type="diamond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 flipH="1">
            <a:off x="1650889" y="4704703"/>
            <a:ext cx="4571699" cy="776748"/>
          </a:xfrm>
          <a:custGeom>
            <a:avLst/>
            <a:gdLst>
              <a:gd name="connsiteX0" fmla="*/ 4571699 w 4571699"/>
              <a:gd name="connsiteY0" fmla="*/ 0 h 776748"/>
              <a:gd name="connsiteX1" fmla="*/ 4158744 w 4571699"/>
              <a:gd name="connsiteY1" fmla="*/ 452284 h 776748"/>
              <a:gd name="connsiteX2" fmla="*/ 2683905 w 4571699"/>
              <a:gd name="connsiteY2" fmla="*/ 481780 h 776748"/>
              <a:gd name="connsiteX3" fmla="*/ 343828 w 4571699"/>
              <a:gd name="connsiteY3" fmla="*/ 471948 h 776748"/>
              <a:gd name="connsiteX4" fmla="*/ 58693 w 4571699"/>
              <a:gd name="connsiteY4" fmla="*/ 776748 h 77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1699" h="776748">
                <a:moveTo>
                  <a:pt x="4571699" y="0"/>
                </a:moveTo>
                <a:cubicBezTo>
                  <a:pt x="4522537" y="185993"/>
                  <a:pt x="4473376" y="371987"/>
                  <a:pt x="4158744" y="452284"/>
                </a:cubicBezTo>
                <a:cubicBezTo>
                  <a:pt x="3844112" y="532581"/>
                  <a:pt x="2683905" y="481780"/>
                  <a:pt x="2683905" y="481780"/>
                </a:cubicBezTo>
                <a:cubicBezTo>
                  <a:pt x="2048086" y="485057"/>
                  <a:pt x="781363" y="422787"/>
                  <a:pt x="343828" y="471948"/>
                </a:cubicBezTo>
                <a:cubicBezTo>
                  <a:pt x="-93707" y="521109"/>
                  <a:pt x="-17507" y="648928"/>
                  <a:pt x="58693" y="776748"/>
                </a:cubicBezTo>
              </a:path>
            </a:pathLst>
          </a:custGeom>
          <a:noFill/>
          <a:ln w="31750">
            <a:solidFill>
              <a:srgbClr val="C00000"/>
            </a:solidFill>
            <a:tailEnd type="diamond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 flipH="1">
            <a:off x="6001237" y="4665374"/>
            <a:ext cx="4292414" cy="855406"/>
          </a:xfrm>
          <a:custGeom>
            <a:avLst/>
            <a:gdLst>
              <a:gd name="connsiteX0" fmla="*/ 4280721 w 4292414"/>
              <a:gd name="connsiteY0" fmla="*/ 0 h 855406"/>
              <a:gd name="connsiteX1" fmla="*/ 3877598 w 4292414"/>
              <a:gd name="connsiteY1" fmla="*/ 314632 h 855406"/>
              <a:gd name="connsiteX2" fmla="*/ 1557186 w 4292414"/>
              <a:gd name="connsiteY2" fmla="*/ 324464 h 855406"/>
              <a:gd name="connsiteX3" fmla="*/ 200334 w 4292414"/>
              <a:gd name="connsiteY3" fmla="*/ 521109 h 855406"/>
              <a:gd name="connsiteX4" fmla="*/ 33186 w 4292414"/>
              <a:gd name="connsiteY4" fmla="*/ 855406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2414" h="855406">
                <a:moveTo>
                  <a:pt x="4280721" y="0"/>
                </a:moveTo>
                <a:cubicBezTo>
                  <a:pt x="4306120" y="130277"/>
                  <a:pt x="4331520" y="260555"/>
                  <a:pt x="3877598" y="314632"/>
                </a:cubicBezTo>
                <a:cubicBezTo>
                  <a:pt x="3423676" y="368709"/>
                  <a:pt x="2170063" y="290051"/>
                  <a:pt x="1557186" y="324464"/>
                </a:cubicBezTo>
                <a:cubicBezTo>
                  <a:pt x="944309" y="358877"/>
                  <a:pt x="454334" y="432619"/>
                  <a:pt x="200334" y="521109"/>
                </a:cubicBezTo>
                <a:cubicBezTo>
                  <a:pt x="-53666" y="609599"/>
                  <a:pt x="-10240" y="732502"/>
                  <a:pt x="33186" y="855406"/>
                </a:cubicBezTo>
              </a:path>
            </a:pathLst>
          </a:custGeom>
          <a:noFill/>
          <a:ln w="31750">
            <a:solidFill>
              <a:srgbClr val="C00000"/>
            </a:solidFill>
            <a:tailEnd type="diamond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2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7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115"/>
          <p:cNvSpPr txBox="1"/>
          <p:nvPr/>
        </p:nvSpPr>
        <p:spPr>
          <a:xfrm>
            <a:off x="1946786" y="865624"/>
            <a:ext cx="8170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Gọi tên các con vật và cho biết mỗi con vật sống</a:t>
            </a: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ở đâu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027950" y="250403"/>
            <a:ext cx="7864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32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TÌM HIỂU NƠI SỐNG CỦA CÁC CON VẬT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682"/>
            <a:ext cx="1946787" cy="1423827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20" y="1461633"/>
            <a:ext cx="2702899" cy="2459091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20" y="4135877"/>
            <a:ext cx="2707771" cy="252613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267465" y="2397031"/>
            <a:ext cx="1777630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gà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67465" y="5336290"/>
            <a:ext cx="1777630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cá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98712" y="5595350"/>
            <a:ext cx="2347133" cy="461665"/>
          </a:xfrm>
          <a:prstGeom prst="rect">
            <a:avLst/>
          </a:prstGeom>
          <a:solidFill>
            <a:srgbClr val="F7CB9E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Sống dưới</a:t>
            </a: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nước</a:t>
            </a: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95824" y="1748603"/>
            <a:ext cx="2152911" cy="1569660"/>
          </a:xfrm>
          <a:prstGeom prst="rect">
            <a:avLst/>
          </a:prstGeom>
          <a:solidFill>
            <a:srgbClr val="F7CB9E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n-NO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Sống trong rừng hoặc sống trong trang trại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Freeform 2"/>
          <p:cNvSpPr/>
          <p:nvPr/>
        </p:nvSpPr>
        <p:spPr>
          <a:xfrm flipH="1">
            <a:off x="7121561" y="4783959"/>
            <a:ext cx="2507057" cy="783164"/>
          </a:xfrm>
          <a:custGeom>
            <a:avLst/>
            <a:gdLst>
              <a:gd name="connsiteX0" fmla="*/ 4571699 w 4571699"/>
              <a:gd name="connsiteY0" fmla="*/ 0 h 776748"/>
              <a:gd name="connsiteX1" fmla="*/ 4158744 w 4571699"/>
              <a:gd name="connsiteY1" fmla="*/ 452284 h 776748"/>
              <a:gd name="connsiteX2" fmla="*/ 2683905 w 4571699"/>
              <a:gd name="connsiteY2" fmla="*/ 481780 h 776748"/>
              <a:gd name="connsiteX3" fmla="*/ 343828 w 4571699"/>
              <a:gd name="connsiteY3" fmla="*/ 471948 h 776748"/>
              <a:gd name="connsiteX4" fmla="*/ 58693 w 4571699"/>
              <a:gd name="connsiteY4" fmla="*/ 776748 h 77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1699" h="776748">
                <a:moveTo>
                  <a:pt x="4571699" y="0"/>
                </a:moveTo>
                <a:cubicBezTo>
                  <a:pt x="4522537" y="185993"/>
                  <a:pt x="4473376" y="371987"/>
                  <a:pt x="4158744" y="452284"/>
                </a:cubicBezTo>
                <a:cubicBezTo>
                  <a:pt x="3844112" y="532581"/>
                  <a:pt x="2683905" y="481780"/>
                  <a:pt x="2683905" y="481780"/>
                </a:cubicBezTo>
                <a:cubicBezTo>
                  <a:pt x="2048086" y="485057"/>
                  <a:pt x="781363" y="422787"/>
                  <a:pt x="343828" y="471948"/>
                </a:cubicBezTo>
                <a:cubicBezTo>
                  <a:pt x="-93707" y="521109"/>
                  <a:pt x="-17507" y="648928"/>
                  <a:pt x="58693" y="776748"/>
                </a:cubicBezTo>
              </a:path>
            </a:pathLst>
          </a:custGeom>
          <a:noFill/>
          <a:ln w="31750">
            <a:solidFill>
              <a:srgbClr val="C00000"/>
            </a:solidFill>
            <a:tailEnd type="diamond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 flipH="1">
            <a:off x="7201908" y="2160114"/>
            <a:ext cx="1393916" cy="510067"/>
          </a:xfrm>
          <a:custGeom>
            <a:avLst/>
            <a:gdLst>
              <a:gd name="connsiteX0" fmla="*/ 4280721 w 4292414"/>
              <a:gd name="connsiteY0" fmla="*/ 0 h 855406"/>
              <a:gd name="connsiteX1" fmla="*/ 3877598 w 4292414"/>
              <a:gd name="connsiteY1" fmla="*/ 314632 h 855406"/>
              <a:gd name="connsiteX2" fmla="*/ 1557186 w 4292414"/>
              <a:gd name="connsiteY2" fmla="*/ 324464 h 855406"/>
              <a:gd name="connsiteX3" fmla="*/ 200334 w 4292414"/>
              <a:gd name="connsiteY3" fmla="*/ 521109 h 855406"/>
              <a:gd name="connsiteX4" fmla="*/ 33186 w 4292414"/>
              <a:gd name="connsiteY4" fmla="*/ 855406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2414" h="855406">
                <a:moveTo>
                  <a:pt x="4280721" y="0"/>
                </a:moveTo>
                <a:cubicBezTo>
                  <a:pt x="4306120" y="130277"/>
                  <a:pt x="4331520" y="260555"/>
                  <a:pt x="3877598" y="314632"/>
                </a:cubicBezTo>
                <a:cubicBezTo>
                  <a:pt x="3423676" y="368709"/>
                  <a:pt x="2170063" y="290051"/>
                  <a:pt x="1557186" y="324464"/>
                </a:cubicBezTo>
                <a:cubicBezTo>
                  <a:pt x="944309" y="358877"/>
                  <a:pt x="454334" y="432619"/>
                  <a:pt x="200334" y="521109"/>
                </a:cubicBezTo>
                <a:cubicBezTo>
                  <a:pt x="-53666" y="609599"/>
                  <a:pt x="-10240" y="732502"/>
                  <a:pt x="33186" y="855406"/>
                </a:cubicBezTo>
              </a:path>
            </a:pathLst>
          </a:custGeom>
          <a:noFill/>
          <a:ln w="31750">
            <a:solidFill>
              <a:srgbClr val="C00000"/>
            </a:solidFill>
            <a:tailEnd type="diamond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1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7" grpId="0"/>
      <p:bldP spid="13" grpId="0" animBg="1"/>
      <p:bldP spid="14" grpId="0" animBg="1"/>
      <p:bldP spid="16" grpId="0" animBg="1"/>
      <p:bldP spid="18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63F6BA1-9897-22AA-DB5A-60A5A87B0197}"/>
              </a:ext>
            </a:extLst>
          </p:cNvPr>
          <p:cNvSpPr/>
          <p:nvPr/>
        </p:nvSpPr>
        <p:spPr>
          <a:xfrm>
            <a:off x="1282535" y="1460665"/>
            <a:ext cx="10248405" cy="522514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90E6A5-BF3E-AA05-6031-C53EA49F1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341" y="1544492"/>
            <a:ext cx="9359733" cy="49817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76987" y="708680"/>
            <a:ext cx="5819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PHIẾU HỌC TẬP SỐ 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28" y="-45481"/>
            <a:ext cx="2336328" cy="1708727"/>
          </a:xfrm>
          <a:prstGeom prst="rect">
            <a:avLst/>
          </a:prstGeom>
          <a:ln>
            <a:noFill/>
          </a:ln>
        </p:spPr>
      </p:pic>
      <p:sp>
        <p:nvSpPr>
          <p:cNvPr id="116" name="TextBox 115"/>
          <p:cNvSpPr txBox="1"/>
          <p:nvPr/>
        </p:nvSpPr>
        <p:spPr>
          <a:xfrm>
            <a:off x="3753086" y="2380151"/>
            <a:ext cx="176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</a:t>
            </a: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voi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FC04BC-3D7F-BE69-93EC-B985CBEE2A5C}"/>
              </a:ext>
            </a:extLst>
          </p:cNvPr>
          <p:cNvSpPr txBox="1"/>
          <p:nvPr/>
        </p:nvSpPr>
        <p:spPr>
          <a:xfrm>
            <a:off x="4178619" y="2947287"/>
            <a:ext cx="176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Trên</a:t>
            </a:r>
            <a:r>
              <a:rPr lang="en-US" altLang="zh-CN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cạn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A89880-FDCE-11C3-0DC0-C35669E839F5}"/>
              </a:ext>
            </a:extLst>
          </p:cNvPr>
          <p:cNvSpPr txBox="1"/>
          <p:nvPr/>
        </p:nvSpPr>
        <p:spPr>
          <a:xfrm>
            <a:off x="4049970" y="3782946"/>
            <a:ext cx="176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</a:t>
            </a: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mèo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4A155F-580A-DABA-B143-E1C74692D1E2}"/>
              </a:ext>
            </a:extLst>
          </p:cNvPr>
          <p:cNvSpPr txBox="1"/>
          <p:nvPr/>
        </p:nvSpPr>
        <p:spPr>
          <a:xfrm>
            <a:off x="4475503" y="4350082"/>
            <a:ext cx="176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Trên</a:t>
            </a:r>
            <a:r>
              <a:rPr lang="en-US" altLang="zh-CN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cạn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2BD66A-5807-F53F-C6F3-C4D870DAC2D3}"/>
              </a:ext>
            </a:extLst>
          </p:cNvPr>
          <p:cNvSpPr txBox="1"/>
          <p:nvPr/>
        </p:nvSpPr>
        <p:spPr>
          <a:xfrm>
            <a:off x="4327060" y="5185741"/>
            <a:ext cx="176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</a:t>
            </a: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tôm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2D06A2-8480-83D8-2B9A-C0A367D82DFA}"/>
              </a:ext>
            </a:extLst>
          </p:cNvPr>
          <p:cNvSpPr txBox="1"/>
          <p:nvPr/>
        </p:nvSpPr>
        <p:spPr>
          <a:xfrm>
            <a:off x="4446057" y="5790567"/>
            <a:ext cx="176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Dưới</a:t>
            </a:r>
            <a:r>
              <a:rPr lang="en-US" altLang="zh-CN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nước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F33614-350C-A655-5CF5-CE265CA30F7E}"/>
              </a:ext>
            </a:extLst>
          </p:cNvPr>
          <p:cNvSpPr txBox="1"/>
          <p:nvPr/>
        </p:nvSpPr>
        <p:spPr>
          <a:xfrm>
            <a:off x="8348837" y="2380151"/>
            <a:ext cx="176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</a:t>
            </a: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thỏ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24DDB8-8B0C-1FE4-2AA7-7764CD669A5E}"/>
              </a:ext>
            </a:extLst>
          </p:cNvPr>
          <p:cNvSpPr txBox="1"/>
          <p:nvPr/>
        </p:nvSpPr>
        <p:spPr>
          <a:xfrm>
            <a:off x="8774370" y="2947287"/>
            <a:ext cx="176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Trên</a:t>
            </a:r>
            <a:r>
              <a:rPr lang="en-US" altLang="zh-CN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cạn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91CB89-7C51-243B-DD56-5F75583CE556}"/>
              </a:ext>
            </a:extLst>
          </p:cNvPr>
          <p:cNvSpPr txBox="1"/>
          <p:nvPr/>
        </p:nvSpPr>
        <p:spPr>
          <a:xfrm>
            <a:off x="8517072" y="3795700"/>
            <a:ext cx="176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</a:t>
            </a: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chó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B4204A-244A-9942-14EB-706EE38B80FA}"/>
              </a:ext>
            </a:extLst>
          </p:cNvPr>
          <p:cNvSpPr txBox="1"/>
          <p:nvPr/>
        </p:nvSpPr>
        <p:spPr>
          <a:xfrm>
            <a:off x="8942605" y="4362836"/>
            <a:ext cx="176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Trên</a:t>
            </a:r>
            <a:r>
              <a:rPr lang="en-US" altLang="zh-CN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cạn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3EE662-7220-53D5-7965-9101F7DCC421}"/>
              </a:ext>
            </a:extLst>
          </p:cNvPr>
          <p:cNvSpPr txBox="1"/>
          <p:nvPr/>
        </p:nvSpPr>
        <p:spPr>
          <a:xfrm>
            <a:off x="8645719" y="5243173"/>
            <a:ext cx="176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</a:t>
            </a: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rùa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EFC270-4F1B-692E-7FDD-0CC5B23C9E23}"/>
              </a:ext>
            </a:extLst>
          </p:cNvPr>
          <p:cNvSpPr txBox="1"/>
          <p:nvPr/>
        </p:nvSpPr>
        <p:spPr>
          <a:xfrm>
            <a:off x="8705579" y="5695289"/>
            <a:ext cx="2317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Vừa</a:t>
            </a:r>
            <a:r>
              <a:rPr lang="en-US" altLang="zh-CN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trên</a:t>
            </a:r>
            <a:r>
              <a:rPr lang="en-US" altLang="zh-CN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cạn</a:t>
            </a:r>
            <a:r>
              <a:rPr lang="en-US" altLang="zh-CN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vừa</a:t>
            </a:r>
            <a:r>
              <a:rPr lang="en-US" altLang="zh-CN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dưới</a:t>
            </a:r>
            <a:r>
              <a:rPr lang="en-US" altLang="zh-CN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nước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30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6" grpId="0"/>
      <p:bldP spid="4" grpId="0"/>
      <p:bldP spid="10" grpId="0"/>
      <p:bldP spid="11" grpId="0"/>
      <p:bldP spid="12" grpId="0"/>
      <p:bldP spid="13" grpId="0"/>
      <p:bldP spid="14" grpId="0"/>
      <p:bldP spid="15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3773</TotalTime>
  <Words>820</Words>
  <Application>Microsoft Office PowerPoint</Application>
  <PresentationFormat>Widescreen</PresentationFormat>
  <Paragraphs>145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Calibri Light</vt:lpstr>
      <vt:lpstr>Roboto Black</vt:lpstr>
      <vt:lpstr>Roboto</vt:lpstr>
      <vt:lpstr>Arial</vt:lpstr>
      <vt:lpstr>Calibri</vt:lpstr>
      <vt:lpstr>Times New Roman</vt:lpstr>
      <vt:lpstr>1_Office Theme</vt:lpstr>
      <vt:lpstr>4_Office Theme</vt:lpstr>
      <vt:lpstr>Office Theme</vt:lpstr>
      <vt:lpstr> UBND QUẬN HẢI AN TRƯỜNG TIỀU HỌC ĐẰNG HẢI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</cp:lastModifiedBy>
  <cp:revision>190</cp:revision>
  <dcterms:created xsi:type="dcterms:W3CDTF">2023-04-01T23:44:56Z</dcterms:created>
  <dcterms:modified xsi:type="dcterms:W3CDTF">2025-02-02T15:31:03Z</dcterms:modified>
</cp:coreProperties>
</file>