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79258-CA34-45E8-B031-ED6A52BA993A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73DF2-2F91-4BEA-9768-B2D50C4C03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 eaLnBrk="1" hangingPunct="1"/>
            <a:fld id="{764C1B7D-864F-4C6D-80F5-A91DCDA16ADC}" type="slidenum">
              <a:rPr lang="en-US">
                <a:solidFill>
                  <a:srgbClr val="000000"/>
                </a:solidFill>
                <a:latin typeface="Calibri" pitchFamily="34" charset="0"/>
              </a:rPr>
              <a:pPr defTabSz="912813" eaLnBrk="1" hangingPunct="1"/>
              <a:t>2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Câu 1: Thỏ và các bạn quên khuấy đường về, Câu 2: … (nên khai thác từ từ từng chi tiết chứ đừng dùng 1 câu hỏi và 1 câu tl cho đoạn này.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 eaLnBrk="1" hangingPunct="1"/>
            <a:fld id="{CC4B3519-26C5-4059-9A62-53B3FE8E5E50}" type="slidenum">
              <a:rPr lang="en-US">
                <a:solidFill>
                  <a:srgbClr val="000000"/>
                </a:solidFill>
                <a:latin typeface="Calibri" pitchFamily="34" charset="0"/>
              </a:rPr>
              <a:pPr defTabSz="912813" eaLnBrk="1" hangingPunct="1"/>
              <a:t>3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 eaLnBrk="1" hangingPunct="1"/>
            <a:fld id="{FE0B5AD0-06A0-45F9-974C-D70AC829D396}" type="slidenum">
              <a:rPr lang="en-US">
                <a:solidFill>
                  <a:srgbClr val="000000"/>
                </a:solidFill>
                <a:latin typeface="Calibri" pitchFamily="34" charset="0"/>
              </a:rPr>
              <a:pPr defTabSz="912813" eaLnBrk="1" hangingPunct="1"/>
              <a:t>4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FF0000"/>
                </a:solidFill>
              </a:rPr>
              <a:t>GV giáo dục tình yêu với thiên nhiên, cho HS thấy nếu thiếu gió thì điều gì sẽ xảy ra…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 eaLnBrk="1" hangingPunct="1"/>
            <a:fld id="{527D9756-38A1-42D6-8178-8E90DB5328AB}" type="slidenum">
              <a:rPr lang="en-US">
                <a:solidFill>
                  <a:srgbClr val="000000"/>
                </a:solidFill>
                <a:latin typeface="Calibri" pitchFamily="34" charset="0"/>
              </a:rPr>
              <a:pPr defTabSz="912813" eaLnBrk="1" hangingPunct="1"/>
              <a:t>5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 eaLnBrk="1" hangingPunct="1"/>
            <a:fld id="{8BE012EB-CACD-43CE-A11E-E0488F9376CB}" type="slidenum">
              <a:rPr lang="en-US">
                <a:solidFill>
                  <a:srgbClr val="000000"/>
                </a:solidFill>
                <a:latin typeface="Calibri" pitchFamily="34" charset="0"/>
              </a:rPr>
              <a:pPr defTabSz="912813" eaLnBrk="1" hangingPunct="1"/>
              <a:t>6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GV linh hoạt tổ chức trò chơi ở bảng lớp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 eaLnBrk="1" hangingPunct="1"/>
            <a:fld id="{6834723E-2038-475F-BB6D-A36F36BF0DA5}" type="slidenum">
              <a:rPr lang="en-US">
                <a:solidFill>
                  <a:srgbClr val="000000"/>
                </a:solidFill>
                <a:latin typeface="Calibri" pitchFamily="34" charset="0"/>
              </a:rPr>
              <a:pPr defTabSz="912813" eaLnBrk="1" hangingPunct="1"/>
              <a:t>7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F041-CFF3-419B-AE81-C9C80B331547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4DD-D824-41F5-B6DA-591CFCA53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F041-CFF3-419B-AE81-C9C80B331547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4DD-D824-41F5-B6DA-591CFCA53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F041-CFF3-419B-AE81-C9C80B331547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4DD-D824-41F5-B6DA-591CFCA53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F041-CFF3-419B-AE81-C9C80B331547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4DD-D824-41F5-B6DA-591CFCA53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F041-CFF3-419B-AE81-C9C80B331547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4DD-D824-41F5-B6DA-591CFCA53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F041-CFF3-419B-AE81-C9C80B331547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4DD-D824-41F5-B6DA-591CFCA53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F041-CFF3-419B-AE81-C9C80B331547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4DD-D824-41F5-B6DA-591CFCA53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F041-CFF3-419B-AE81-C9C80B331547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4DD-D824-41F5-B6DA-591CFCA53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F041-CFF3-419B-AE81-C9C80B331547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4DD-D824-41F5-B6DA-591CFCA53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F041-CFF3-419B-AE81-C9C80B331547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4DD-D824-41F5-B6DA-591CFCA53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F041-CFF3-419B-AE81-C9C80B331547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4DD-D824-41F5-B6DA-591CFCA53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9F041-CFF3-419B-AE81-C9C80B331547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704DD-D824-41F5-B6DA-591CFCA530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639" y="21256"/>
            <a:ext cx="9144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0" y="2511281"/>
            <a:ext cx="8315325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683021"/>
            <a:ext cx="5943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8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1825534" y="763589"/>
            <a:ext cx="5850847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350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7"/>
            <a:ext cx="9387639" cy="129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8"/>
            <a:ext cx="9387639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3"/>
            <a:ext cx="9387639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latin typeface="Times New Roman" pitchFamily="18" charset="0"/>
              </a:rPr>
              <a:t>Giáo </a:t>
            </a:r>
            <a:r>
              <a:rPr lang="en-US" altLang="en-US" sz="2400" b="1" i="1" dirty="0" smtClean="0">
                <a:latin typeface="Times New Roman" pitchFamily="18" charset="0"/>
              </a:rPr>
              <a:t>viên thực hiện: </a:t>
            </a:r>
            <a:r>
              <a:rPr lang="en-US" altLang="en-US" sz="2400" b="1" i="1" dirty="0" err="1" smtClean="0">
                <a:latin typeface="Times New Roman" pitchFamily="18" charset="0"/>
              </a:rPr>
              <a:t>Đặng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latin typeface="Times New Roman" pitchFamily="18" charset="0"/>
              </a:rPr>
              <a:t> San</a:t>
            </a:r>
            <a:endParaRPr lang="en-US" altLang="en-US" sz="2400" b="1" i="1" dirty="0" smtClean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165" y="4670913"/>
            <a:ext cx="3155043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862137" y="1155032"/>
            <a:ext cx="1425742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62200" y="1857375"/>
            <a:ext cx="3643313" cy="523875"/>
          </a:xfrm>
          <a:prstGeom prst="rect">
            <a:avLst/>
          </a:prstGeom>
          <a:solidFill>
            <a:srgbClr val="A9DA7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1" hangingPunct="1"/>
            <a:r>
              <a:rPr lang="en-US" sz="2800" b="1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Đọc khổ thơ 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0075" y="5105400"/>
            <a:ext cx="7993063" cy="1077913"/>
          </a:xfrm>
          <a:prstGeom prst="rect">
            <a:avLst/>
          </a:prstGeom>
          <a:solidFill>
            <a:srgbClr val="BEE39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1" hangingPunct="1"/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Ở khổ thơ thứ nhất, gió đã làm gì để tìm bạn?</a:t>
            </a:r>
          </a:p>
        </p:txBody>
      </p:sp>
      <p:sp>
        <p:nvSpPr>
          <p:cNvPr id="8" name="Oval 7"/>
          <p:cNvSpPr/>
          <p:nvPr/>
        </p:nvSpPr>
        <p:spPr>
          <a:xfrm>
            <a:off x="25400" y="1214438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prstClr val="white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692150" y="1303338"/>
            <a:ext cx="814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just" defTabSz="912813" eaLnBrk="1" hangingPunct="1"/>
            <a:r>
              <a:rPr lang="en-US" sz="2400" b="1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Trả lời câu hỏi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28888"/>
            <a:ext cx="3900488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0800" y="1323975"/>
            <a:ext cx="3643313" cy="584200"/>
          </a:xfrm>
          <a:prstGeom prst="rect">
            <a:avLst/>
          </a:prstGeom>
          <a:solidFill>
            <a:srgbClr val="A9DA7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1" hangingPunct="1"/>
            <a:r>
              <a:rPr lang="en-US" sz="3200" b="1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Đọc khổ thơ 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39888" y="4700588"/>
            <a:ext cx="6056312" cy="585787"/>
          </a:xfrm>
          <a:prstGeom prst="rect">
            <a:avLst/>
          </a:prstGeom>
          <a:solidFill>
            <a:srgbClr val="BEE39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1" hangingPunct="1"/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Gió làm gì khi nhớ bạn?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09800"/>
            <a:ext cx="38655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95600" y="1323975"/>
            <a:ext cx="3643313" cy="584200"/>
          </a:xfrm>
          <a:prstGeom prst="rect">
            <a:avLst/>
          </a:prstGeom>
          <a:solidFill>
            <a:srgbClr val="A9DA7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1" hangingPunct="1"/>
            <a:r>
              <a:rPr lang="en-US" sz="3200" b="1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Đọc khổ thơ 3, 4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4735513"/>
            <a:ext cx="7453313" cy="584200"/>
          </a:xfrm>
          <a:prstGeom prst="rect">
            <a:avLst/>
          </a:prstGeom>
          <a:solidFill>
            <a:srgbClr val="BEE39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1" hangingPunct="1"/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Điều gì xảy ra khi gió vắng nhà?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525" y="2295525"/>
            <a:ext cx="3646488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2350" y="2322513"/>
            <a:ext cx="3646488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9557"/>
          <a:stretch>
            <a:fillRect/>
          </a:stretch>
        </p:blipFill>
        <p:spPr bwMode="auto">
          <a:xfrm>
            <a:off x="304800" y="2395538"/>
            <a:ext cx="4364038" cy="3468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t="4984" b="4984"/>
          <a:stretch>
            <a:fillRect/>
          </a:stretch>
        </p:blipFill>
        <p:spPr bwMode="auto">
          <a:xfrm>
            <a:off x="4865688" y="2395538"/>
            <a:ext cx="3981450" cy="3468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24225" y="1068388"/>
            <a:ext cx="2438400" cy="584200"/>
          </a:xfrm>
          <a:prstGeom prst="rect">
            <a:avLst/>
          </a:prstGeom>
          <a:solidFill>
            <a:srgbClr val="CAE8A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1" hangingPunct="1"/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Thảo luận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62063" y="1844675"/>
            <a:ext cx="2438400" cy="954088"/>
          </a:xfrm>
          <a:prstGeom prst="rect">
            <a:avLst/>
          </a:prstGeom>
          <a:solidFill>
            <a:srgbClr val="DCF0C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1" hangingPunct="1"/>
            <a:r>
              <a:rPr lang="en-US" sz="28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Lợi ích của gió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0" y="1855788"/>
            <a:ext cx="2438400" cy="954087"/>
          </a:xfrm>
          <a:prstGeom prst="rect">
            <a:avLst/>
          </a:prstGeom>
          <a:solidFill>
            <a:srgbClr val="DCF0C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1" hangingPunct="1"/>
            <a:r>
              <a:rPr lang="en-US" sz="28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Tác hại của gió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400" y="1214438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prstClr val="white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692150" y="1303338"/>
            <a:ext cx="6623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just" defTabSz="912813" eaLnBrk="1" hangingPunct="1"/>
            <a:r>
              <a:rPr lang="en-US" sz="2400" b="1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Học thuộc lòng 1 khổ thơ em thích</a:t>
            </a:r>
            <a:endParaRPr lang="en-US" sz="2400" b="1">
              <a:solidFill>
                <a:srgbClr val="000000"/>
              </a:solidFill>
              <a:latin typeface="Arial Rounded MT Bold" pitchFamily="34" charset="0"/>
              <a:ea typeface="Arial-Rounded"/>
              <a:cs typeface="Arial-Rounded"/>
            </a:endParaRP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72104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400" y="1214438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prstClr val="white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3379788" y="1271588"/>
            <a:ext cx="25844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just" defTabSz="912813" eaLnBrk="1" hangingPunct="1"/>
            <a:r>
              <a:rPr lang="en-US" sz="2800" b="1" i="1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Tìm bạn cho gió</a:t>
            </a:r>
            <a:endParaRPr lang="en-US" sz="2800" b="1" i="1">
              <a:solidFill>
                <a:srgbClr val="000000"/>
              </a:solidFill>
              <a:latin typeface="Arial Rounded MT Bold" pitchFamily="34" charset="0"/>
              <a:ea typeface="Arial-Rounded"/>
              <a:cs typeface="Arial-Rounded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06450" y="1308100"/>
            <a:ext cx="2619375" cy="449263"/>
            <a:chOff x="886344" y="436620"/>
            <a:chExt cx="2619674" cy="449686"/>
          </a:xfrm>
        </p:grpSpPr>
        <p:sp>
          <p:nvSpPr>
            <p:cNvPr id="5" name="Oval 4"/>
            <p:cNvSpPr/>
            <p:nvPr/>
          </p:nvSpPr>
          <p:spPr>
            <a:xfrm>
              <a:off x="886344" y="436620"/>
              <a:ext cx="449314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endParaRPr lang="en-US" sz="2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32459" y="436620"/>
              <a:ext cx="449314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  <a:endParaRPr lang="en-US" sz="2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576986" y="436620"/>
              <a:ext cx="449313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956441" y="436620"/>
              <a:ext cx="450901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endParaRPr lang="en-US" sz="2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312082" y="436620"/>
              <a:ext cx="449314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endParaRPr lang="en-US" sz="2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686774" y="436620"/>
              <a:ext cx="449314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056705" y="436620"/>
              <a:ext cx="449313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  <a:endParaRPr lang="en-US" sz="2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9088" y="2057400"/>
            <a:ext cx="55483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3124200" y="2438400"/>
            <a:ext cx="2971800" cy="646113"/>
          </a:xfrm>
          <a:prstGeom prst="rect">
            <a:avLst/>
          </a:prstGeom>
          <a:solidFill>
            <a:srgbClr val="E5F2F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1" hangingPunct="1"/>
            <a:r>
              <a:rPr lang="en-US" sz="3600" b="1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220</Words>
  <Application>Microsoft Office PowerPoint</Application>
  <PresentationFormat>On-screen Show (4:3)</PresentationFormat>
  <Paragraphs>43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GhostBTT.Com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2025-01-19T15:29:58Z</dcterms:created>
  <dcterms:modified xsi:type="dcterms:W3CDTF">2025-01-19T15:31:41Z</dcterms:modified>
</cp:coreProperties>
</file>