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68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294" autoAdjust="0"/>
    <p:restoredTop sz="94660"/>
  </p:normalViewPr>
  <p:slideViewPr>
    <p:cSldViewPr snapToGrid="0">
      <p:cViewPr varScale="1">
        <p:scale>
          <a:sx n="38" d="100"/>
          <a:sy n="38" d="100"/>
        </p:scale>
        <p:origin x="-142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F41CF7-FD48-40F1-BBA7-EA32F3C0B858}" type="datetimeFigureOut">
              <a:rPr lang="en-US" smtClean="0"/>
              <a:pPr/>
              <a:t>16-Feb-25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364E1C-5DA5-461A-922B-5443C6C06D1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Giáo</a:t>
            </a:r>
            <a:r>
              <a:rPr lang="en-US" baseline="0"/>
              <a:t> viên chủ động giải thích từ khó, cho hs luyện đọc từ. Từ khó có thể linh động theo vùng miền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058044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Đây</a:t>
            </a:r>
            <a:r>
              <a:rPr lang="en-US" baseline="0"/>
              <a:t> chỉ là gợi ý GV đưa ra sau khi GV đã trả lời xong. HĐ này GV nên tổ chức thi đua trên bảng lớp hoặc bảng nhóm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454543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GV chiếu</a:t>
            </a:r>
            <a:r>
              <a:rPr lang="en-US" baseline="0"/>
              <a:t> cho HS xem cách trình bày trước, sau đó nhấn tắt màn hình rồi đọc cho hs viết.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264037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5F264-8CB4-4643-9E1A-1E17DBB2C195}" type="datetimeFigureOut">
              <a:rPr lang="en-US" smtClean="0"/>
              <a:pPr/>
              <a:t>16-Feb-25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BD35D-FFEC-403F-9998-51D07CA95B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5F264-8CB4-4643-9E1A-1E17DBB2C195}" type="datetimeFigureOut">
              <a:rPr lang="en-US" smtClean="0"/>
              <a:pPr/>
              <a:t>16-Feb-25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BD35D-FFEC-403F-9998-51D07CA95B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5F264-8CB4-4643-9E1A-1E17DBB2C195}" type="datetimeFigureOut">
              <a:rPr lang="en-US" smtClean="0"/>
              <a:pPr/>
              <a:t>16-Feb-25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BD35D-FFEC-403F-9998-51D07CA95B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5F264-8CB4-4643-9E1A-1E17DBB2C195}" type="datetimeFigureOut">
              <a:rPr lang="en-US" smtClean="0"/>
              <a:pPr/>
              <a:t>16-Feb-25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BD35D-FFEC-403F-9998-51D07CA95B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5F264-8CB4-4643-9E1A-1E17DBB2C195}" type="datetimeFigureOut">
              <a:rPr lang="en-US" smtClean="0"/>
              <a:pPr/>
              <a:t>16-Feb-25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BD35D-FFEC-403F-9998-51D07CA95B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5F264-8CB4-4643-9E1A-1E17DBB2C195}" type="datetimeFigureOut">
              <a:rPr lang="en-US" smtClean="0"/>
              <a:pPr/>
              <a:t>16-Feb-25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BD35D-FFEC-403F-9998-51D07CA95B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5F264-8CB4-4643-9E1A-1E17DBB2C195}" type="datetimeFigureOut">
              <a:rPr lang="en-US" smtClean="0"/>
              <a:pPr/>
              <a:t>16-Feb-25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BD35D-FFEC-403F-9998-51D07CA95B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5F264-8CB4-4643-9E1A-1E17DBB2C195}" type="datetimeFigureOut">
              <a:rPr lang="en-US" smtClean="0"/>
              <a:pPr/>
              <a:t>16-Feb-25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BD35D-FFEC-403F-9998-51D07CA95B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5F264-8CB4-4643-9E1A-1E17DBB2C195}" type="datetimeFigureOut">
              <a:rPr lang="en-US" smtClean="0"/>
              <a:pPr/>
              <a:t>16-Feb-25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BD35D-FFEC-403F-9998-51D07CA95B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5F264-8CB4-4643-9E1A-1E17DBB2C195}" type="datetimeFigureOut">
              <a:rPr lang="en-US" smtClean="0"/>
              <a:pPr/>
              <a:t>16-Feb-25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BD35D-FFEC-403F-9998-51D07CA95B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5F264-8CB4-4643-9E1A-1E17DBB2C195}" type="datetimeFigureOut">
              <a:rPr lang="en-US" smtClean="0"/>
              <a:pPr/>
              <a:t>16-Feb-25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ABD35D-FFEC-403F-9998-51D07CA95B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75F264-8CB4-4643-9E1A-1E17DBB2C195}" type="datetimeFigureOut">
              <a:rPr lang="en-US" smtClean="0"/>
              <a:pPr/>
              <a:t>16-Feb-25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ABD35D-FFEC-403F-9998-51D07CA95BB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pPr eaLnBrk="1" hangingPunct="1"/>
            <a:endParaRPr lang="en-US" altLang="en-US"/>
          </a:p>
        </p:txBody>
      </p:sp>
      <p:pic>
        <p:nvPicPr>
          <p:cNvPr id="5" name="Picture 4" descr="Theme2375157"/>
          <p:cNvPicPr>
            <a:picLocks noChangeAspect="1" noChangeArrowheads="1"/>
          </p:cNvPicPr>
          <p:nvPr/>
        </p:nvPicPr>
        <p:blipFill>
          <a:blip r:embed="rId2">
            <a:lum bright="-2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3639" y="21256"/>
            <a:ext cx="9144000" cy="6919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14"/>
          <p:cNvSpPr txBox="1">
            <a:spLocks noChangeArrowheads="1"/>
          </p:cNvSpPr>
          <p:nvPr/>
        </p:nvSpPr>
        <p:spPr bwMode="auto">
          <a:xfrm>
            <a:off x="457200" y="2511281"/>
            <a:ext cx="8315325" cy="2677656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defTabSz="914377" fontAlgn="base">
              <a:spcBef>
                <a:spcPct val="50000"/>
              </a:spcBef>
              <a:spcAft>
                <a:spcPct val="0"/>
              </a:spcAft>
              <a:buNone/>
              <a:defRPr/>
            </a:pPr>
            <a:r>
              <a:rPr lang="en-US" altLang="en-US" sz="4800" b="1" dirty="0" err="1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latin typeface="Times New Roman" panose="02020603050405020304" pitchFamily="18" charset="0"/>
              </a:rPr>
              <a:t>Môn</a:t>
            </a:r>
            <a:r>
              <a:rPr lang="en-US" altLang="en-US" sz="4800" b="1" dirty="0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latin typeface="Times New Roman" panose="02020603050405020304" pitchFamily="18" charset="0"/>
              </a:rPr>
              <a:t> : </a:t>
            </a:r>
            <a:r>
              <a:rPr lang="en-US" altLang="en-US" sz="4800" b="1" dirty="0" err="1" smtClean="0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latin typeface="Times New Roman" panose="02020603050405020304" pitchFamily="18" charset="0"/>
              </a:rPr>
              <a:t>Toán</a:t>
            </a:r>
            <a:endParaRPr lang="en-US" altLang="en-US" sz="4800" b="1" dirty="0" smtClean="0">
              <a:ln w="6600">
                <a:solidFill>
                  <a:srgbClr val="C0504D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C0504D"/>
                </a:outerShdw>
              </a:effectLst>
              <a:latin typeface="Times New Roman" panose="02020603050405020304" pitchFamily="18" charset="0"/>
            </a:endParaRPr>
          </a:p>
          <a:p>
            <a:pPr algn="ctr" defTabSz="914377" fontAlgn="base">
              <a:spcBef>
                <a:spcPct val="50000"/>
              </a:spcBef>
              <a:spcAft>
                <a:spcPct val="0"/>
              </a:spcAft>
              <a:buNone/>
              <a:defRPr/>
            </a:pPr>
            <a:r>
              <a:rPr lang="en-US" altLang="en-US" sz="4800" b="1" dirty="0" err="1" smtClean="0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latin typeface="Times New Roman" panose="02020603050405020304" pitchFamily="18" charset="0"/>
              </a:rPr>
              <a:t>Bài</a:t>
            </a:r>
            <a:r>
              <a:rPr lang="en-US" altLang="en-US" sz="4800" b="1" dirty="0" smtClean="0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latin typeface="Times New Roman" panose="02020603050405020304" pitchFamily="18" charset="0"/>
              </a:rPr>
              <a:t> 13: </a:t>
            </a:r>
            <a:r>
              <a:rPr lang="en-US" altLang="en-US" sz="4800" b="1" dirty="0" err="1" smtClean="0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latin typeface="Times New Roman" panose="02020603050405020304" pitchFamily="18" charset="0"/>
              </a:rPr>
              <a:t>Làm</a:t>
            </a:r>
            <a:r>
              <a:rPr lang="en-US" altLang="en-US" sz="4800" b="1" dirty="0" smtClean="0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4800" b="1" dirty="0" err="1" smtClean="0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latin typeface="Times New Roman" panose="02020603050405020304" pitchFamily="18" charset="0"/>
              </a:rPr>
              <a:t>tròn</a:t>
            </a:r>
            <a:r>
              <a:rPr lang="en-US" altLang="en-US" sz="4800" b="1" dirty="0" smtClean="0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4800" b="1" dirty="0" err="1" smtClean="0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latin typeface="Times New Roman" panose="02020603050405020304" pitchFamily="18" charset="0"/>
              </a:rPr>
              <a:t>số</a:t>
            </a:r>
            <a:r>
              <a:rPr lang="en-US" altLang="en-US" sz="4800" b="1" dirty="0" smtClean="0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4800" b="1" dirty="0" err="1" smtClean="0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latin typeface="Times New Roman" panose="02020603050405020304" pitchFamily="18" charset="0"/>
              </a:rPr>
              <a:t>đến</a:t>
            </a:r>
            <a:r>
              <a:rPr lang="en-US" altLang="en-US" sz="4800" b="1" dirty="0" smtClean="0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4800" b="1" dirty="0" err="1" smtClean="0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latin typeface="Times New Roman" panose="02020603050405020304" pitchFamily="18" charset="0"/>
              </a:rPr>
              <a:t>hàng</a:t>
            </a:r>
            <a:r>
              <a:rPr lang="en-US" altLang="en-US" sz="4800" b="1" dirty="0" smtClean="0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4800" b="1" dirty="0" err="1" smtClean="0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latin typeface="Times New Roman" panose="02020603050405020304" pitchFamily="18" charset="0"/>
              </a:rPr>
              <a:t>trăm</a:t>
            </a:r>
            <a:r>
              <a:rPr lang="en-US" altLang="en-US" sz="4800" b="1" dirty="0" smtClean="0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latin typeface="Times New Roman" panose="02020603050405020304" pitchFamily="18" charset="0"/>
              </a:rPr>
              <a:t> </a:t>
            </a:r>
            <a:r>
              <a:rPr lang="en-US" altLang="en-US" sz="4800" b="1" dirty="0" err="1" smtClean="0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latin typeface="Times New Roman" panose="02020603050405020304" pitchFamily="18" charset="0"/>
              </a:rPr>
              <a:t>nghìn</a:t>
            </a:r>
            <a:endParaRPr lang="en-US" altLang="en-US" sz="4800" b="1" dirty="0">
              <a:ln w="6600">
                <a:solidFill>
                  <a:srgbClr val="C0504D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C0504D"/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00200" y="4683021"/>
            <a:ext cx="5943600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defTabSz="914377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pt-BR" sz="2800" b="1" kern="1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33CC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Giáo viên: Lê Thị </a:t>
            </a:r>
            <a:r>
              <a:rPr lang="pt-BR" sz="2800" b="1" kern="10" dirty="0" smtClean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33CC"/>
                </a:solidFill>
                <a:effectLst>
                  <a:outerShdw blurRad="12700" dist="38100" dir="2700000" algn="tl" rotWithShape="0">
                    <a:prstClr val="white">
                      <a:lumMod val="50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Quyên</a:t>
            </a:r>
            <a:endParaRPr lang="pt-BR" sz="2800" b="1" kern="10" dirty="0">
              <a:ln w="9525">
                <a:solidFill>
                  <a:prstClr val="white"/>
                </a:solidFill>
                <a:prstDash val="solid"/>
              </a:ln>
              <a:solidFill>
                <a:srgbClr val="FF33CC"/>
              </a:solidFill>
              <a:effectLst>
                <a:outerShdw blurRad="12700" dist="38100" dir="2700000" algn="tl" rotWithShape="0">
                  <a:prstClr val="white">
                    <a:lumMod val="50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WordArt 87"/>
          <p:cNvSpPr>
            <a:spLocks noChangeArrowheads="1" noChangeShapeType="1" noTextEdit="1"/>
          </p:cNvSpPr>
          <p:nvPr/>
        </p:nvSpPr>
        <p:spPr bwMode="auto">
          <a:xfrm>
            <a:off x="1825534" y="763589"/>
            <a:ext cx="5850847" cy="3495387"/>
          </a:xfrm>
          <a:prstGeom prst="rect">
            <a:avLst/>
          </a:prstGeom>
          <a:noFill/>
          <a:ln>
            <a:noFill/>
          </a:ln>
        </p:spPr>
        <p:txBody>
          <a:bodyPr wrap="none" fromWordArt="1">
            <a:prstTxWarp prst="textCanUp">
              <a:avLst>
                <a:gd name="adj" fmla="val 66667"/>
              </a:avLst>
            </a:prstTxWarp>
            <a:scene3d>
              <a:camera prst="legacyPerspectiveBottom"/>
              <a:lightRig rig="legacyFlat3" dir="t"/>
            </a:scene3d>
            <a:sp3d extrusionH="887400" prstMaterial="legacyMatte">
              <a:extrusionClr>
                <a:srgbClr val="FFFF00"/>
              </a:extrusionClr>
            </a:sp3d>
          </a:bodyPr>
          <a:lstStyle/>
          <a:p>
            <a:pPr algn="ctr" defTabSz="914377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kern="10" dirty="0" err="1">
                <a:ln w="18000">
                  <a:solidFill>
                    <a:srgbClr val="0000CC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anose="020B0604020202020204" pitchFamily="34" charset="0"/>
                <a:cs typeface="Times New Roman" panose="02020603050405020304" pitchFamily="18" charset="0"/>
              </a:rPr>
              <a:t>Chào</a:t>
            </a:r>
            <a:r>
              <a:rPr lang="en-US" sz="3600" b="1" kern="10" dirty="0">
                <a:ln w="18000">
                  <a:solidFill>
                    <a:srgbClr val="0000CC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18000">
                  <a:solidFill>
                    <a:srgbClr val="0000CC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anose="020B0604020202020204" pitchFamily="34" charset="0"/>
                <a:cs typeface="Times New Roman" panose="02020603050405020304" pitchFamily="18" charset="0"/>
              </a:rPr>
              <a:t>mừng</a:t>
            </a:r>
            <a:r>
              <a:rPr lang="en-US" sz="3600" b="1" kern="10" dirty="0">
                <a:ln w="18000">
                  <a:solidFill>
                    <a:srgbClr val="0000CC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18000">
                  <a:solidFill>
                    <a:srgbClr val="0000CC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anose="020B0604020202020204" pitchFamily="34" charset="0"/>
                <a:cs typeface="Times New Roman" panose="02020603050405020304" pitchFamily="18" charset="0"/>
              </a:rPr>
              <a:t>thầy</a:t>
            </a:r>
            <a:r>
              <a:rPr lang="en-US" sz="3600" b="1" kern="10" dirty="0">
                <a:ln w="18000">
                  <a:solidFill>
                    <a:srgbClr val="0000CC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18000">
                  <a:solidFill>
                    <a:srgbClr val="0000CC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anose="020B0604020202020204" pitchFamily="34" charset="0"/>
                <a:cs typeface="Times New Roman" panose="02020603050405020304" pitchFamily="18" charset="0"/>
              </a:rPr>
              <a:t>cô</a:t>
            </a:r>
            <a:r>
              <a:rPr lang="en-US" sz="3600" b="1" kern="10" dirty="0">
                <a:ln w="18000">
                  <a:solidFill>
                    <a:srgbClr val="0000CC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18000">
                  <a:solidFill>
                    <a:srgbClr val="0000CC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anose="020B0604020202020204" pitchFamily="34" charset="0"/>
                <a:cs typeface="Times New Roman" panose="02020603050405020304" pitchFamily="18" charset="0"/>
              </a:rPr>
              <a:t>về</a:t>
            </a:r>
            <a:r>
              <a:rPr lang="en-US" sz="3600" b="1" kern="10" dirty="0">
                <a:ln w="18000">
                  <a:solidFill>
                    <a:srgbClr val="0000CC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18000">
                  <a:solidFill>
                    <a:srgbClr val="0000CC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anose="020B0604020202020204" pitchFamily="34" charset="0"/>
                <a:cs typeface="Times New Roman" panose="02020603050405020304" pitchFamily="18" charset="0"/>
              </a:rPr>
              <a:t>dự</a:t>
            </a:r>
            <a:r>
              <a:rPr lang="en-US" sz="3600" b="1" kern="10" dirty="0">
                <a:ln w="18000">
                  <a:solidFill>
                    <a:srgbClr val="0000CC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>
                <a:ln w="18000">
                  <a:solidFill>
                    <a:srgbClr val="0000CC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anose="020B0604020202020204" pitchFamily="34" charset="0"/>
                <a:cs typeface="Times New Roman" panose="02020603050405020304" pitchFamily="18" charset="0"/>
              </a:rPr>
              <a:t>giờ</a:t>
            </a:r>
            <a:r>
              <a:rPr lang="en-US" sz="3600" b="1" kern="10" dirty="0">
                <a:ln w="18000">
                  <a:solidFill>
                    <a:srgbClr val="0000CC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anose="020B0604020202020204" pitchFamily="34" charset="0"/>
                <a:cs typeface="Times New Roman" panose="02020603050405020304" pitchFamily="18" charset="0"/>
              </a:rPr>
              <a:t> </a:t>
            </a:r>
          </a:p>
          <a:p>
            <a:pPr algn="ctr" defTabSz="914377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600" b="1" kern="10" dirty="0">
              <a:ln w="18000">
                <a:solidFill>
                  <a:srgbClr val="0000CC"/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algn="ctr" defTabSz="914377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kern="10" dirty="0" err="1">
                <a:ln w="18000">
                  <a:solidFill>
                    <a:srgbClr val="0000CC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anose="020B0604020202020204" pitchFamily="34" charset="0"/>
                <a:cs typeface="Times New Roman" panose="02020603050405020304" pitchFamily="18" charset="0"/>
              </a:rPr>
              <a:t>lớp</a:t>
            </a:r>
            <a:r>
              <a:rPr lang="en-US" sz="3600" b="1" kern="10" dirty="0">
                <a:ln w="18000">
                  <a:solidFill>
                    <a:srgbClr val="0000CC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anose="020B0604020202020204" pitchFamily="34" charset="0"/>
                <a:cs typeface="Times New Roman" panose="02020603050405020304" pitchFamily="18" charset="0"/>
              </a:rPr>
              <a:t> 4</a:t>
            </a:r>
            <a:r>
              <a:rPr lang="en-US" sz="3600" b="1" kern="10" baseline="30000" dirty="0">
                <a:ln w="18000">
                  <a:solidFill>
                    <a:srgbClr val="0000CC"/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Arial" panose="020B0604020202020204" pitchFamily="34" charset="0"/>
                <a:cs typeface="Times New Roman" panose="02020603050405020304" pitchFamily="18" charset="0"/>
              </a:rPr>
              <a:t>B</a:t>
            </a:r>
            <a:endParaRPr lang="en-US" sz="3600" b="1" kern="10" dirty="0">
              <a:ln w="18000">
                <a:solidFill>
                  <a:srgbClr val="0000CC"/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 algn="ctr" defTabSz="914377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3600" kern="10" dirty="0">
              <a:ln w="9525">
                <a:round/>
              </a:ln>
              <a:solidFill>
                <a:srgbClr val="FF0000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Picture 4" descr="Theme2375157"/>
          <p:cNvPicPr>
            <a:picLocks noChangeAspect="1" noChangeArrowheads="1"/>
          </p:cNvPicPr>
          <p:nvPr/>
        </p:nvPicPr>
        <p:blipFill>
          <a:blip r:embed="rId2">
            <a:lum bright="-2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7350"/>
            <a:ext cx="9297402" cy="6919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0" y="2600847"/>
            <a:ext cx="9387639" cy="1290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7630" tIns="53815" rIns="107630" bIns="5381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ts val="1348"/>
              </a:spcBef>
              <a:spcAft>
                <a:spcPct val="0"/>
              </a:spcAft>
              <a:defRPr/>
            </a:pPr>
            <a:r>
              <a:rPr lang="en-US" sz="2996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Môn: </a:t>
            </a:r>
            <a:r>
              <a:rPr lang="en-US" sz="2996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2996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96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996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2996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996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1</a:t>
            </a:r>
            <a:endParaRPr lang="en-US" sz="2996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 eaLnBrk="1" fontAlgn="base" hangingPunct="1">
              <a:spcBef>
                <a:spcPts val="1348"/>
              </a:spcBef>
              <a:spcAft>
                <a:spcPct val="0"/>
              </a:spcAft>
              <a:defRPr/>
            </a:pP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Quạt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ngủ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( </a:t>
            </a:r>
            <a:r>
              <a:rPr lang="en-US" sz="36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1)</a:t>
            </a:r>
            <a:endParaRPr 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0" y="281708"/>
            <a:ext cx="9387639" cy="970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7630" tIns="53815" rIns="107630" bIns="5381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Aft>
                <a:spcPct val="0"/>
              </a:spcAft>
              <a:defRPr/>
            </a:pPr>
            <a:r>
              <a:rPr 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UBND QUẬN DƯƠNG KINH</a:t>
            </a:r>
          </a:p>
          <a:p>
            <a:pPr algn="ctr" eaLnBrk="1" fontAlgn="base" hangingPunct="1">
              <a:spcAft>
                <a:spcPct val="0"/>
              </a:spcAft>
              <a:defRPr/>
            </a:pPr>
            <a:r>
              <a:rPr 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TRƯỜNG TH ĐA PHÚC</a:t>
            </a:r>
            <a:endParaRPr lang="en-US" sz="28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12" name="Text Box 18"/>
          <p:cNvSpPr txBox="1">
            <a:spLocks noChangeArrowheads="1"/>
          </p:cNvSpPr>
          <p:nvPr/>
        </p:nvSpPr>
        <p:spPr bwMode="auto">
          <a:xfrm>
            <a:off x="0" y="5046253"/>
            <a:ext cx="9387639" cy="478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7630" tIns="53815" rIns="107630" bIns="53815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i="1" dirty="0">
                <a:latin typeface="Times New Roman" pitchFamily="18" charset="0"/>
              </a:rPr>
              <a:t>Giáo </a:t>
            </a:r>
            <a:r>
              <a:rPr lang="en-US" altLang="en-US" sz="2400" b="1" i="1" dirty="0" smtClean="0">
                <a:latin typeface="Times New Roman" pitchFamily="18" charset="0"/>
              </a:rPr>
              <a:t>viên thực hiện: </a:t>
            </a:r>
            <a:r>
              <a:rPr lang="en-US" altLang="en-US" sz="2400" b="1" i="1" dirty="0" err="1" smtClean="0">
                <a:latin typeface="Times New Roman" pitchFamily="18" charset="0"/>
              </a:rPr>
              <a:t>Đào</a:t>
            </a:r>
            <a:r>
              <a:rPr lang="en-US" altLang="en-US" sz="2400" b="1" i="1" dirty="0" smtClean="0">
                <a:latin typeface="Times New Roman" pitchFamily="18" charset="0"/>
              </a:rPr>
              <a:t> </a:t>
            </a:r>
            <a:r>
              <a:rPr lang="en-US" altLang="en-US" sz="2400" b="1" i="1" dirty="0" err="1" smtClean="0">
                <a:latin typeface="Times New Roman" pitchFamily="18" charset="0"/>
              </a:rPr>
              <a:t>Thị</a:t>
            </a:r>
            <a:r>
              <a:rPr lang="en-US" altLang="en-US" sz="2400" b="1" i="1" dirty="0" smtClean="0">
                <a:latin typeface="Times New Roman" pitchFamily="18" charset="0"/>
              </a:rPr>
              <a:t> </a:t>
            </a:r>
            <a:r>
              <a:rPr lang="en-US" altLang="en-US" sz="2400" b="1" i="1" smtClean="0">
                <a:latin typeface="Times New Roman" pitchFamily="18" charset="0"/>
              </a:rPr>
              <a:t>Nhung</a:t>
            </a:r>
            <a:endParaRPr lang="en-US" altLang="en-US" sz="2400" b="1" i="1" dirty="0" smtClean="0">
              <a:latin typeface="Times New Roman" pitchFamily="18" charset="0"/>
            </a:endParaRPr>
          </a:p>
        </p:txBody>
      </p:sp>
      <p:pic>
        <p:nvPicPr>
          <p:cNvPr id="13" name="Picture 22" descr="bd21315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56165" y="4670913"/>
            <a:ext cx="3155043" cy="153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4" name="Straight Connector 13"/>
          <p:cNvCxnSpPr/>
          <p:nvPr/>
        </p:nvCxnSpPr>
        <p:spPr>
          <a:xfrm flipV="1">
            <a:off x="3862137" y="1155032"/>
            <a:ext cx="1425742" cy="12032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744879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65809" y="240021"/>
            <a:ext cx="609600" cy="8128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r>
              <a:rPr lang="en-US" sz="2800" b="1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3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92728" y="359084"/>
            <a:ext cx="7613072" cy="830948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400" b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Tìm tiếng cùng vần với mỗi tiếng </a:t>
            </a:r>
            <a:r>
              <a:rPr lang="en-US" sz="2400" b="1" i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trắng, vườn, thơm</a:t>
            </a:r>
            <a:endParaRPr lang="en-US" sz="2400" b="1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637758" y="1782332"/>
            <a:ext cx="1815597" cy="1252136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trắng</a:t>
            </a:r>
            <a:endParaRPr lang="en-US" sz="3200" b="1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3612982" y="1782332"/>
            <a:ext cx="1815597" cy="1252136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vườn</a:t>
            </a:r>
            <a:endParaRPr lang="en-US" sz="3200" b="1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6595339" y="1796676"/>
            <a:ext cx="1815597" cy="1252136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thơm</a:t>
            </a:r>
            <a:endParaRPr lang="en-US" sz="3200" b="1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grpSp>
        <p:nvGrpSpPr>
          <p:cNvPr id="2" name="Group 12"/>
          <p:cNvGrpSpPr/>
          <p:nvPr/>
        </p:nvGrpSpPr>
        <p:grpSpPr>
          <a:xfrm>
            <a:off x="777446" y="2891174"/>
            <a:ext cx="1411804" cy="944229"/>
            <a:chOff x="777446" y="2168380"/>
            <a:chExt cx="1411804" cy="708172"/>
          </a:xfrm>
        </p:grpSpPr>
        <p:sp>
          <p:nvSpPr>
            <p:cNvPr id="4" name="Right Arrow 3"/>
            <p:cNvSpPr/>
            <p:nvPr/>
          </p:nvSpPr>
          <p:spPr>
            <a:xfrm rot="6817876">
              <a:off x="554825" y="2391001"/>
              <a:ext cx="595975" cy="150734"/>
            </a:xfrm>
            <a:prstGeom prst="rightArrow">
              <a:avLst/>
            </a:prstGeom>
            <a:solidFill>
              <a:srgbClr val="FFDF7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ight Arrow 10"/>
            <p:cNvSpPr/>
            <p:nvPr/>
          </p:nvSpPr>
          <p:spPr>
            <a:xfrm rot="5400000">
              <a:off x="1162488" y="2503197"/>
              <a:ext cx="595976" cy="150734"/>
            </a:xfrm>
            <a:prstGeom prst="rightArrow">
              <a:avLst/>
            </a:prstGeom>
            <a:solidFill>
              <a:srgbClr val="FFDF7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ight Arrow 11"/>
            <p:cNvSpPr/>
            <p:nvPr/>
          </p:nvSpPr>
          <p:spPr>
            <a:xfrm rot="4627805">
              <a:off x="1815895" y="2430769"/>
              <a:ext cx="595975" cy="150734"/>
            </a:xfrm>
            <a:prstGeom prst="rightArrow">
              <a:avLst/>
            </a:prstGeom>
            <a:solidFill>
              <a:srgbClr val="FFDF7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" name="Group 13"/>
          <p:cNvGrpSpPr/>
          <p:nvPr/>
        </p:nvGrpSpPr>
        <p:grpSpPr>
          <a:xfrm>
            <a:off x="3755316" y="2901138"/>
            <a:ext cx="1411804" cy="944229"/>
            <a:chOff x="777446" y="2168380"/>
            <a:chExt cx="1411804" cy="708172"/>
          </a:xfrm>
        </p:grpSpPr>
        <p:sp>
          <p:nvSpPr>
            <p:cNvPr id="15" name="Right Arrow 14"/>
            <p:cNvSpPr/>
            <p:nvPr/>
          </p:nvSpPr>
          <p:spPr>
            <a:xfrm rot="6817876">
              <a:off x="554825" y="2391001"/>
              <a:ext cx="595975" cy="150734"/>
            </a:xfrm>
            <a:prstGeom prst="rightArrow">
              <a:avLst/>
            </a:prstGeom>
            <a:solidFill>
              <a:srgbClr val="FFDF7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ight Arrow 15"/>
            <p:cNvSpPr/>
            <p:nvPr/>
          </p:nvSpPr>
          <p:spPr>
            <a:xfrm rot="5400000">
              <a:off x="1173246" y="2503197"/>
              <a:ext cx="595976" cy="150734"/>
            </a:xfrm>
            <a:prstGeom prst="rightArrow">
              <a:avLst/>
            </a:prstGeom>
            <a:solidFill>
              <a:srgbClr val="FFDF7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ight Arrow 16"/>
            <p:cNvSpPr/>
            <p:nvPr/>
          </p:nvSpPr>
          <p:spPr>
            <a:xfrm rot="4627805">
              <a:off x="1815895" y="2430769"/>
              <a:ext cx="595975" cy="150734"/>
            </a:xfrm>
            <a:prstGeom prst="rightArrow">
              <a:avLst/>
            </a:prstGeom>
            <a:solidFill>
              <a:srgbClr val="FFDF7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Group 17"/>
          <p:cNvGrpSpPr/>
          <p:nvPr/>
        </p:nvGrpSpPr>
        <p:grpSpPr>
          <a:xfrm>
            <a:off x="6733186" y="2911102"/>
            <a:ext cx="1411804" cy="944229"/>
            <a:chOff x="777446" y="2168380"/>
            <a:chExt cx="1411804" cy="708172"/>
          </a:xfrm>
        </p:grpSpPr>
        <p:sp>
          <p:nvSpPr>
            <p:cNvPr id="19" name="Right Arrow 18"/>
            <p:cNvSpPr/>
            <p:nvPr/>
          </p:nvSpPr>
          <p:spPr>
            <a:xfrm rot="6817876">
              <a:off x="554825" y="2391001"/>
              <a:ext cx="595975" cy="150734"/>
            </a:xfrm>
            <a:prstGeom prst="rightArrow">
              <a:avLst/>
            </a:prstGeom>
            <a:solidFill>
              <a:srgbClr val="FFDF7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ight Arrow 19"/>
            <p:cNvSpPr/>
            <p:nvPr/>
          </p:nvSpPr>
          <p:spPr>
            <a:xfrm rot="5400000">
              <a:off x="1173246" y="2503197"/>
              <a:ext cx="595976" cy="150734"/>
            </a:xfrm>
            <a:prstGeom prst="rightArrow">
              <a:avLst/>
            </a:prstGeom>
            <a:solidFill>
              <a:srgbClr val="FFDF7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ight Arrow 20"/>
            <p:cNvSpPr/>
            <p:nvPr/>
          </p:nvSpPr>
          <p:spPr>
            <a:xfrm rot="4627805">
              <a:off x="1815895" y="2430769"/>
              <a:ext cx="595975" cy="150734"/>
            </a:xfrm>
            <a:prstGeom prst="rightArrow">
              <a:avLst/>
            </a:prstGeom>
            <a:solidFill>
              <a:srgbClr val="FFDF79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Rectangle 22"/>
          <p:cNvSpPr/>
          <p:nvPr/>
        </p:nvSpPr>
        <p:spPr>
          <a:xfrm rot="1414773">
            <a:off x="253241" y="3649741"/>
            <a:ext cx="639937" cy="853249"/>
          </a:xfrm>
          <a:prstGeom prst="rect">
            <a:avLst/>
          </a:prstGeom>
          <a:solidFill>
            <a:srgbClr val="FFEDB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nắng</a:t>
            </a:r>
          </a:p>
        </p:txBody>
      </p:sp>
      <p:sp>
        <p:nvSpPr>
          <p:cNvPr id="24" name="Rectangle 23"/>
          <p:cNvSpPr/>
          <p:nvPr/>
        </p:nvSpPr>
        <p:spPr>
          <a:xfrm>
            <a:off x="1140508" y="3833489"/>
            <a:ext cx="639937" cy="853249"/>
          </a:xfrm>
          <a:prstGeom prst="rect">
            <a:avLst/>
          </a:prstGeom>
          <a:solidFill>
            <a:srgbClr val="FFEDB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răng</a:t>
            </a:r>
          </a:p>
        </p:txBody>
      </p:sp>
      <p:sp>
        <p:nvSpPr>
          <p:cNvPr id="25" name="Rectangle 24"/>
          <p:cNvSpPr/>
          <p:nvPr/>
        </p:nvSpPr>
        <p:spPr>
          <a:xfrm rot="20743700">
            <a:off x="1971236" y="3733228"/>
            <a:ext cx="639937" cy="853249"/>
          </a:xfrm>
          <a:prstGeom prst="rect">
            <a:avLst/>
          </a:prstGeom>
          <a:solidFill>
            <a:srgbClr val="FFEDB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hằng</a:t>
            </a:r>
          </a:p>
        </p:txBody>
      </p:sp>
      <p:sp>
        <p:nvSpPr>
          <p:cNvPr id="29" name="Rectangle 28"/>
          <p:cNvSpPr/>
          <p:nvPr/>
        </p:nvSpPr>
        <p:spPr>
          <a:xfrm rot="1414773">
            <a:off x="3244220" y="3685054"/>
            <a:ext cx="716780" cy="853249"/>
          </a:xfrm>
          <a:prstGeom prst="rect">
            <a:avLst/>
          </a:prstGeom>
          <a:solidFill>
            <a:srgbClr val="FFEDB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sườn</a:t>
            </a:r>
            <a:endParaRPr lang="en-US" sz="1600" dirty="0">
              <a:solidFill>
                <a:schemeClr val="tx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4134696" y="3848310"/>
            <a:ext cx="639937" cy="853249"/>
          </a:xfrm>
          <a:prstGeom prst="rect">
            <a:avLst/>
          </a:prstGeom>
          <a:solidFill>
            <a:srgbClr val="FFEDB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lươn</a:t>
            </a:r>
            <a:endParaRPr lang="en-US" sz="1600" dirty="0">
              <a:solidFill>
                <a:schemeClr val="tx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 rot="20743700">
            <a:off x="4963106" y="3723362"/>
            <a:ext cx="790153" cy="853249"/>
          </a:xfrm>
          <a:prstGeom prst="rect">
            <a:avLst/>
          </a:prstGeom>
          <a:solidFill>
            <a:srgbClr val="FFEDB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vươn</a:t>
            </a:r>
            <a:endParaRPr lang="en-US" sz="1600" dirty="0">
              <a:solidFill>
                <a:schemeClr val="tx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 rot="1414773">
            <a:off x="6224806" y="3681485"/>
            <a:ext cx="639937" cy="853249"/>
          </a:xfrm>
          <a:prstGeom prst="rect">
            <a:avLst/>
          </a:prstGeom>
          <a:solidFill>
            <a:srgbClr val="FFEDB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cơm</a:t>
            </a:r>
          </a:p>
        </p:txBody>
      </p:sp>
      <p:sp>
        <p:nvSpPr>
          <p:cNvPr id="33" name="Rectangle 32"/>
          <p:cNvSpPr/>
          <p:nvPr/>
        </p:nvSpPr>
        <p:spPr>
          <a:xfrm>
            <a:off x="7112073" y="3865233"/>
            <a:ext cx="639937" cy="853249"/>
          </a:xfrm>
          <a:prstGeom prst="rect">
            <a:avLst/>
          </a:prstGeom>
          <a:solidFill>
            <a:srgbClr val="FFEDB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bờm</a:t>
            </a:r>
          </a:p>
        </p:txBody>
      </p:sp>
      <p:sp>
        <p:nvSpPr>
          <p:cNvPr id="34" name="Rectangle 33"/>
          <p:cNvSpPr/>
          <p:nvPr/>
        </p:nvSpPr>
        <p:spPr>
          <a:xfrm rot="20743700">
            <a:off x="7942801" y="3764972"/>
            <a:ext cx="639937" cy="853249"/>
          </a:xfrm>
          <a:prstGeom prst="rect">
            <a:avLst/>
          </a:prstGeom>
          <a:solidFill>
            <a:srgbClr val="FFEDB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rơm</a:t>
            </a:r>
          </a:p>
        </p:txBody>
      </p:sp>
    </p:spTree>
    <p:extLst>
      <p:ext uri="{BB962C8B-B14F-4D97-AF65-F5344CB8AC3E}">
        <p14:creationId xmlns="" xmlns:p14="http://schemas.microsoft.com/office/powerpoint/2010/main" val="2182740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  <p:bldP spid="9" grpId="0" animBg="1"/>
      <p:bldP spid="23" grpId="0" animBg="1"/>
      <p:bldP spid="24" grpId="0" animBg="1"/>
      <p:bldP spid="25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62C95D01-E1AC-48A2-B452-64D0B70B4EA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2865"/>
          <a:stretch/>
        </p:blipFill>
        <p:spPr>
          <a:xfrm>
            <a:off x="330734" y="1600200"/>
            <a:ext cx="8660867" cy="31496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17FD7719-2523-4EB8-8FDA-2AFE84CCA88A}"/>
              </a:ext>
            </a:extLst>
          </p:cNvPr>
          <p:cNvSpPr/>
          <p:nvPr/>
        </p:nvSpPr>
        <p:spPr>
          <a:xfrm>
            <a:off x="277906" y="1905001"/>
            <a:ext cx="2389094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3500" b="1" dirty="0">
                <a:solidFill>
                  <a:srgbClr val="7030A0"/>
                </a:solidFill>
                <a:latin typeface="HP001 4 hàng" pitchFamily="34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HP001 4 hàng" pitchFamily="34" charset="0"/>
              </a:rPr>
              <a:t>chích</a:t>
            </a:r>
            <a:r>
              <a:rPr lang="en-US" sz="3200" b="1" dirty="0">
                <a:solidFill>
                  <a:srgbClr val="7030A0"/>
                </a:solidFill>
                <a:latin typeface="HP001 4 hàng" pitchFamily="34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HP001 4 hàng" pitchFamily="34" charset="0"/>
              </a:rPr>
              <a:t>chŀ</a:t>
            </a:r>
            <a:r>
              <a:rPr lang="el-GR" sz="3200" b="1" dirty="0">
                <a:solidFill>
                  <a:srgbClr val="7030A0"/>
                </a:solidFill>
                <a:latin typeface="HP001 4 hàng" panose="020B0603050302020204" pitchFamily="34" charset="0"/>
              </a:rPr>
              <a:t>ϊ</a:t>
            </a:r>
            <a:r>
              <a:rPr lang="en-US" sz="3200" b="1" dirty="0">
                <a:solidFill>
                  <a:srgbClr val="7030A0"/>
                </a:solidFill>
                <a:latin typeface="HP001 4 hàng" pitchFamily="34" charset="0"/>
              </a:rPr>
              <a:t> </a:t>
            </a:r>
            <a:endParaRPr lang="en-US" sz="3500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DF8B07DD-0563-4C4E-9820-262425BB65DB}"/>
              </a:ext>
            </a:extLst>
          </p:cNvPr>
          <p:cNvSpPr/>
          <p:nvPr/>
        </p:nvSpPr>
        <p:spPr>
          <a:xfrm>
            <a:off x="3124200" y="1905001"/>
            <a:ext cx="2389094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3500" b="1" dirty="0">
                <a:solidFill>
                  <a:srgbClr val="7030A0"/>
                </a:solidFill>
                <a:latin typeface="HP001 4 hàng" pitchFamily="34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HP001 4 hàng" pitchFamily="34" charset="0"/>
              </a:rPr>
              <a:t>chích</a:t>
            </a:r>
            <a:r>
              <a:rPr lang="en-US" sz="3200" b="1" dirty="0">
                <a:solidFill>
                  <a:srgbClr val="7030A0"/>
                </a:solidFill>
                <a:latin typeface="HP001 4 hàng" pitchFamily="34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HP001 4 hàng" pitchFamily="34" charset="0"/>
              </a:rPr>
              <a:t>chŀ</a:t>
            </a:r>
            <a:r>
              <a:rPr lang="el-GR" sz="3200" b="1" dirty="0">
                <a:solidFill>
                  <a:srgbClr val="7030A0"/>
                </a:solidFill>
                <a:latin typeface="HP001 4 hàng" panose="020B0603050302020204" pitchFamily="34" charset="0"/>
              </a:rPr>
              <a:t>ϊ</a:t>
            </a:r>
            <a:r>
              <a:rPr lang="en-US" sz="3200" b="1" dirty="0">
                <a:solidFill>
                  <a:srgbClr val="7030A0"/>
                </a:solidFill>
                <a:latin typeface="HP001 4 hàng" pitchFamily="34" charset="0"/>
              </a:rPr>
              <a:t> </a:t>
            </a:r>
            <a:endParaRPr lang="en-US" sz="3500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F49C4707-6622-4600-8F2A-883378E0BD76}"/>
              </a:ext>
            </a:extLst>
          </p:cNvPr>
          <p:cNvSpPr/>
          <p:nvPr/>
        </p:nvSpPr>
        <p:spPr>
          <a:xfrm>
            <a:off x="6145306" y="1905001"/>
            <a:ext cx="2389094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3500" b="1" dirty="0">
                <a:solidFill>
                  <a:srgbClr val="7030A0"/>
                </a:solidFill>
                <a:latin typeface="HP001 4 hàng" pitchFamily="34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HP001 4 hàng" pitchFamily="34" charset="0"/>
              </a:rPr>
              <a:t>chích</a:t>
            </a:r>
            <a:r>
              <a:rPr lang="en-US" sz="3200" b="1" dirty="0">
                <a:solidFill>
                  <a:srgbClr val="7030A0"/>
                </a:solidFill>
                <a:latin typeface="HP001 4 hàng" pitchFamily="34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HP001 4 hàng" pitchFamily="34" charset="0"/>
              </a:rPr>
              <a:t>chŀ</a:t>
            </a:r>
            <a:r>
              <a:rPr lang="el-GR" sz="3200" b="1" dirty="0">
                <a:solidFill>
                  <a:srgbClr val="7030A0"/>
                </a:solidFill>
                <a:latin typeface="HP001 4 hàng" panose="020B0603050302020204" pitchFamily="34" charset="0"/>
              </a:rPr>
              <a:t>ϊ</a:t>
            </a:r>
            <a:r>
              <a:rPr lang="en-US" sz="3200" b="1" dirty="0">
                <a:solidFill>
                  <a:srgbClr val="7030A0"/>
                </a:solidFill>
                <a:latin typeface="HP001 4 hàng" pitchFamily="34" charset="0"/>
              </a:rPr>
              <a:t> </a:t>
            </a:r>
            <a:endParaRPr lang="en-US" sz="3500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094602D8-D43C-471D-A2AF-6A355A9CE7D5}"/>
              </a:ext>
            </a:extLst>
          </p:cNvPr>
          <p:cNvSpPr/>
          <p:nvPr/>
        </p:nvSpPr>
        <p:spPr>
          <a:xfrm>
            <a:off x="228600" y="3481626"/>
            <a:ext cx="2133600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3500" b="1" dirty="0">
                <a:solidFill>
                  <a:srgbClr val="7030A0"/>
                </a:solidFill>
                <a:latin typeface="HP001 4 hàng" pitchFamily="34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HP001 4 hàng" pitchFamily="34" charset="0"/>
              </a:rPr>
              <a:t>lim</a:t>
            </a:r>
            <a:r>
              <a:rPr lang="en-US" sz="3200" b="1" dirty="0">
                <a:solidFill>
                  <a:srgbClr val="7030A0"/>
                </a:solidFill>
                <a:latin typeface="HP001 4 hàng" pitchFamily="34" charset="0"/>
              </a:rPr>
              <a:t> dim</a:t>
            </a:r>
            <a:endParaRPr lang="en-US" sz="3500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B6B825CC-88D9-409B-868B-4C9895AEB0BE}"/>
              </a:ext>
            </a:extLst>
          </p:cNvPr>
          <p:cNvSpPr/>
          <p:nvPr/>
        </p:nvSpPr>
        <p:spPr>
          <a:xfrm>
            <a:off x="3048000" y="3481626"/>
            <a:ext cx="2133600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3500" b="1" dirty="0">
                <a:solidFill>
                  <a:srgbClr val="7030A0"/>
                </a:solidFill>
                <a:latin typeface="HP001 4 hàng" pitchFamily="34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HP001 4 hàng" pitchFamily="34" charset="0"/>
              </a:rPr>
              <a:t>lim</a:t>
            </a:r>
            <a:r>
              <a:rPr lang="en-US" sz="3200" b="1" dirty="0">
                <a:solidFill>
                  <a:srgbClr val="7030A0"/>
                </a:solidFill>
                <a:latin typeface="HP001 4 hàng" pitchFamily="34" charset="0"/>
              </a:rPr>
              <a:t> dim</a:t>
            </a:r>
            <a:endParaRPr lang="en-US" sz="3500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BBAF6AEA-C53D-4E81-8572-9DB1F2E68C9C}"/>
              </a:ext>
            </a:extLst>
          </p:cNvPr>
          <p:cNvSpPr/>
          <p:nvPr/>
        </p:nvSpPr>
        <p:spPr>
          <a:xfrm>
            <a:off x="6096000" y="3481626"/>
            <a:ext cx="2133600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3500" b="1" dirty="0">
                <a:solidFill>
                  <a:srgbClr val="7030A0"/>
                </a:solidFill>
                <a:latin typeface="HP001 4 hàng" pitchFamily="34" charset="0"/>
              </a:rPr>
              <a:t> </a:t>
            </a:r>
            <a:r>
              <a:rPr lang="en-US" sz="3200" b="1" dirty="0" err="1">
                <a:solidFill>
                  <a:srgbClr val="7030A0"/>
                </a:solidFill>
                <a:latin typeface="HP001 4 hàng" pitchFamily="34" charset="0"/>
              </a:rPr>
              <a:t>lim</a:t>
            </a:r>
            <a:r>
              <a:rPr lang="en-US" sz="3200" b="1" dirty="0">
                <a:solidFill>
                  <a:srgbClr val="7030A0"/>
                </a:solidFill>
                <a:latin typeface="HP001 4 hàng" pitchFamily="34" charset="0"/>
              </a:rPr>
              <a:t> dim</a:t>
            </a:r>
            <a:endParaRPr lang="en-US" sz="3500" b="1" dirty="0">
              <a:solidFill>
                <a:srgbClr val="7030A0"/>
              </a:solidFill>
              <a:latin typeface="HP001 4 hàng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3BD584F9-E013-4005-A525-D483D029767B}"/>
              </a:ext>
            </a:extLst>
          </p:cNvPr>
          <p:cNvSpPr txBox="1"/>
          <p:nvPr/>
        </p:nvSpPr>
        <p:spPr>
          <a:xfrm>
            <a:off x="381000" y="279401"/>
            <a:ext cx="3048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</a:rPr>
              <a:t>1. </a:t>
            </a:r>
            <a:r>
              <a:rPr lang="en-US" sz="2400" b="1" dirty="0" err="1">
                <a:solidFill>
                  <a:srgbClr val="0070C0"/>
                </a:solidFill>
              </a:rPr>
              <a:t>Viết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 err="1">
                <a:solidFill>
                  <a:srgbClr val="0070C0"/>
                </a:solidFill>
              </a:rPr>
              <a:t>từ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 err="1">
                <a:solidFill>
                  <a:srgbClr val="0070C0"/>
                </a:solidFill>
              </a:rPr>
              <a:t>ngữ</a:t>
            </a:r>
            <a:endParaRPr lang="en-US" sz="24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948371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315" y="2183946"/>
            <a:ext cx="8724900" cy="30282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609600" y="2836274"/>
            <a:ext cx="9067800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3500" b="1" dirty="0">
                <a:solidFill>
                  <a:srgbClr val="7030A0"/>
                </a:solidFill>
                <a:latin typeface="HP001 4 hàng" pitchFamily="34" charset="0"/>
              </a:rPr>
              <a:t> </a:t>
            </a:r>
            <a:r>
              <a:rPr lang="en-US" sz="3500" b="1" dirty="0" err="1">
                <a:solidFill>
                  <a:srgbClr val="7030A0"/>
                </a:solidFill>
                <a:latin typeface="HP001 4 hàng" pitchFamily="34" charset="0"/>
              </a:rPr>
              <a:t>trắng</a:t>
            </a:r>
            <a:r>
              <a:rPr lang="en-US" sz="3500" b="1" dirty="0">
                <a:solidFill>
                  <a:srgbClr val="7030A0"/>
                </a:solidFill>
                <a:latin typeface="HP001 4 hàng" pitchFamily="34" charset="0"/>
              </a:rPr>
              <a:t>: </a:t>
            </a:r>
            <a:r>
              <a:rPr lang="en-US" sz="3500" b="1" dirty="0" err="1">
                <a:solidFill>
                  <a:srgbClr val="7030A0"/>
                </a:solidFill>
                <a:latin typeface="HP001 4 hàng" pitchFamily="34" charset="0"/>
              </a:rPr>
              <a:t>nắng</a:t>
            </a:r>
            <a:r>
              <a:rPr lang="en-US" sz="3500" b="1" dirty="0">
                <a:solidFill>
                  <a:srgbClr val="7030A0"/>
                </a:solidFill>
                <a:latin typeface="HP001 4 hàng" pitchFamily="34" charset="0"/>
              </a:rPr>
              <a:t>, </a:t>
            </a:r>
            <a:r>
              <a:rPr lang="en-US" sz="3500" b="1" dirty="0" err="1">
                <a:solidFill>
                  <a:srgbClr val="7030A0"/>
                </a:solidFill>
                <a:latin typeface="HP001 4 hàng" pitchFamily="34" charset="0"/>
              </a:rPr>
              <a:t>ǟăng</a:t>
            </a:r>
            <a:r>
              <a:rPr lang="en-US" sz="3500" b="1" dirty="0">
                <a:solidFill>
                  <a:srgbClr val="7030A0"/>
                </a:solidFill>
                <a:latin typeface="HP001 4 hàng" pitchFamily="34" charset="0"/>
              </a:rPr>
              <a:t>, </a:t>
            </a:r>
            <a:r>
              <a:rPr lang="en-US" sz="3500" b="1" dirty="0" err="1">
                <a:solidFill>
                  <a:srgbClr val="7030A0"/>
                </a:solidFill>
                <a:latin typeface="HP001 4 hàng" pitchFamily="34" charset="0"/>
              </a:rPr>
              <a:t>hằng</a:t>
            </a:r>
            <a:r>
              <a:rPr lang="en-US" sz="3500" b="1" dirty="0">
                <a:solidFill>
                  <a:srgbClr val="7030A0"/>
                </a:solidFill>
                <a:latin typeface="HP001 4 hàng" pitchFamily="34" charset="0"/>
              </a:rPr>
              <a:t>,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FDD8628F-4BD7-41F3-BFCA-261A700E295F}"/>
              </a:ext>
            </a:extLst>
          </p:cNvPr>
          <p:cNvSpPr/>
          <p:nvPr/>
        </p:nvSpPr>
        <p:spPr>
          <a:xfrm>
            <a:off x="685800" y="3786426"/>
            <a:ext cx="9067800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3500" b="1" dirty="0">
                <a:solidFill>
                  <a:srgbClr val="7030A0"/>
                </a:solidFill>
                <a:latin typeface="HP001 4 hàng" pitchFamily="34" charset="0"/>
              </a:rPr>
              <a:t> </a:t>
            </a:r>
            <a:r>
              <a:rPr lang="en-US" sz="3500" b="1" dirty="0" err="1">
                <a:solidFill>
                  <a:srgbClr val="7030A0"/>
                </a:solidFill>
                <a:latin typeface="HP001 4 hàng" pitchFamily="34" charset="0"/>
              </a:rPr>
              <a:t>vườn</a:t>
            </a:r>
            <a:r>
              <a:rPr lang="en-US" sz="3500" b="1" dirty="0">
                <a:solidFill>
                  <a:srgbClr val="7030A0"/>
                </a:solidFill>
                <a:latin typeface="HP001 4 hàng" pitchFamily="34" charset="0"/>
              </a:rPr>
              <a:t>: </a:t>
            </a:r>
            <a:r>
              <a:rPr lang="en-US" sz="3500" b="1" dirty="0" err="1">
                <a:solidFill>
                  <a:srgbClr val="7030A0"/>
                </a:solidFill>
                <a:latin typeface="HP001 4 hàng" pitchFamily="34" charset="0"/>
              </a:rPr>
              <a:t>sườn</a:t>
            </a:r>
            <a:r>
              <a:rPr lang="en-US" sz="3500" b="1" dirty="0">
                <a:solidFill>
                  <a:srgbClr val="7030A0"/>
                </a:solidFill>
                <a:latin typeface="HP001 4 hàng" pitchFamily="34" charset="0"/>
              </a:rPr>
              <a:t>, </a:t>
            </a:r>
            <a:r>
              <a:rPr lang="en-US" sz="3500" b="1" dirty="0" err="1">
                <a:solidFill>
                  <a:srgbClr val="7030A0"/>
                </a:solidFill>
                <a:latin typeface="HP001 4 hàng" pitchFamily="34" charset="0"/>
              </a:rPr>
              <a:t>lươn</a:t>
            </a:r>
            <a:r>
              <a:rPr lang="en-US" sz="3500" b="1" dirty="0">
                <a:solidFill>
                  <a:srgbClr val="7030A0"/>
                </a:solidFill>
                <a:latin typeface="HP001 4 hàng" pitchFamily="34" charset="0"/>
              </a:rPr>
              <a:t>, </a:t>
            </a:r>
            <a:r>
              <a:rPr lang="en-US" sz="3500" b="1" dirty="0" err="1">
                <a:solidFill>
                  <a:srgbClr val="7030A0"/>
                </a:solidFill>
                <a:latin typeface="HP001 4 hàng" pitchFamily="34" charset="0"/>
              </a:rPr>
              <a:t>vươn</a:t>
            </a:r>
            <a:r>
              <a:rPr lang="en-US" sz="3500" b="1" dirty="0">
                <a:solidFill>
                  <a:srgbClr val="7030A0"/>
                </a:solidFill>
                <a:latin typeface="HP001 4 hàng" pitchFamily="34" charset="0"/>
              </a:rPr>
              <a:t>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E48C1D37-3B0A-4709-95D3-7800BA9AC5A4}"/>
              </a:ext>
            </a:extLst>
          </p:cNvPr>
          <p:cNvSpPr/>
          <p:nvPr/>
        </p:nvSpPr>
        <p:spPr>
          <a:xfrm>
            <a:off x="685800" y="4700826"/>
            <a:ext cx="9067800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3500" b="1" dirty="0">
                <a:solidFill>
                  <a:srgbClr val="7030A0"/>
                </a:solidFill>
                <a:latin typeface="HP001 4 hàng" pitchFamily="34" charset="0"/>
              </a:rPr>
              <a:t> </a:t>
            </a:r>
            <a:r>
              <a:rPr lang="en-US" sz="3500" b="1" dirty="0" err="1">
                <a:solidFill>
                  <a:srgbClr val="7030A0"/>
                </a:solidFill>
                <a:latin typeface="HP001 4 hàng" pitchFamily="34" charset="0"/>
              </a:rPr>
              <a:t>thơm</a:t>
            </a:r>
            <a:r>
              <a:rPr lang="en-US" sz="3500" b="1" dirty="0">
                <a:solidFill>
                  <a:srgbClr val="7030A0"/>
                </a:solidFill>
                <a:latin typeface="HP001 4 hàng" pitchFamily="34" charset="0"/>
              </a:rPr>
              <a:t>: </a:t>
            </a:r>
            <a:r>
              <a:rPr lang="en-US" sz="3500" b="1" dirty="0" err="1">
                <a:solidFill>
                  <a:srgbClr val="7030A0"/>
                </a:solidFill>
                <a:latin typeface="HP001 4 hàng" pitchFamily="34" charset="0"/>
              </a:rPr>
              <a:t>cơm</a:t>
            </a:r>
            <a:r>
              <a:rPr lang="en-US" sz="3500" b="1" dirty="0">
                <a:solidFill>
                  <a:srgbClr val="7030A0"/>
                </a:solidFill>
                <a:latin typeface="HP001 4 hàng" pitchFamily="34" charset="0"/>
              </a:rPr>
              <a:t>, </a:t>
            </a:r>
            <a:r>
              <a:rPr lang="en-US" sz="3500" b="1" dirty="0" err="1">
                <a:solidFill>
                  <a:srgbClr val="7030A0"/>
                </a:solidFill>
                <a:latin typeface="HP001 4 hàng" pitchFamily="34" charset="0"/>
              </a:rPr>
              <a:t>bờm</a:t>
            </a:r>
            <a:r>
              <a:rPr lang="en-US" sz="3500" b="1" dirty="0">
                <a:solidFill>
                  <a:srgbClr val="7030A0"/>
                </a:solidFill>
                <a:latin typeface="HP001 4 hàng" pitchFamily="34" charset="0"/>
              </a:rPr>
              <a:t>, </a:t>
            </a:r>
            <a:r>
              <a:rPr lang="en-US" sz="3500" b="1" dirty="0" err="1">
                <a:solidFill>
                  <a:srgbClr val="7030A0"/>
                </a:solidFill>
                <a:latin typeface="HP001 4 hàng" pitchFamily="34" charset="0"/>
              </a:rPr>
              <a:t>ǟơm</a:t>
            </a:r>
            <a:r>
              <a:rPr lang="en-US" sz="3500" b="1" dirty="0">
                <a:solidFill>
                  <a:srgbClr val="7030A0"/>
                </a:solidFill>
                <a:latin typeface="HP001 4 hàng" pitchFamily="34" charset="0"/>
              </a:rPr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4EB64498-5852-4E56-B2CF-C6B24B0F418E}"/>
              </a:ext>
            </a:extLst>
          </p:cNvPr>
          <p:cNvSpPr txBox="1"/>
          <p:nvPr/>
        </p:nvSpPr>
        <p:spPr>
          <a:xfrm>
            <a:off x="381000" y="279401"/>
            <a:ext cx="8153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</a:rPr>
              <a:t>2. </a:t>
            </a:r>
            <a:r>
              <a:rPr lang="en-US" sz="2400" b="1" dirty="0" err="1">
                <a:solidFill>
                  <a:srgbClr val="0070C0"/>
                </a:solidFill>
              </a:rPr>
              <a:t>Viết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 err="1">
                <a:solidFill>
                  <a:srgbClr val="0070C0"/>
                </a:solidFill>
              </a:rPr>
              <a:t>tiếng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 err="1">
                <a:solidFill>
                  <a:srgbClr val="0070C0"/>
                </a:solidFill>
              </a:rPr>
              <a:t>cùng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 err="1">
                <a:solidFill>
                  <a:srgbClr val="0070C0"/>
                </a:solidFill>
              </a:rPr>
              <a:t>vần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 err="1">
                <a:solidFill>
                  <a:srgbClr val="0070C0"/>
                </a:solidFill>
              </a:rPr>
              <a:t>với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 err="1">
                <a:solidFill>
                  <a:srgbClr val="0070C0"/>
                </a:solidFill>
              </a:rPr>
              <a:t>mỗi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 err="1">
                <a:solidFill>
                  <a:srgbClr val="0070C0"/>
                </a:solidFill>
              </a:rPr>
              <a:t>tiếng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i="1" dirty="0" err="1">
                <a:solidFill>
                  <a:srgbClr val="0070C0"/>
                </a:solidFill>
              </a:rPr>
              <a:t>trắng</a:t>
            </a:r>
            <a:r>
              <a:rPr lang="en-US" sz="2400" b="1" i="1" dirty="0">
                <a:solidFill>
                  <a:srgbClr val="0070C0"/>
                </a:solidFill>
              </a:rPr>
              <a:t>, </a:t>
            </a:r>
            <a:r>
              <a:rPr lang="en-US" sz="2400" b="1" i="1" dirty="0" err="1">
                <a:solidFill>
                  <a:srgbClr val="0070C0"/>
                </a:solidFill>
              </a:rPr>
              <a:t>vườn</a:t>
            </a:r>
            <a:r>
              <a:rPr lang="en-US" sz="2400" b="1" i="1" dirty="0">
                <a:solidFill>
                  <a:srgbClr val="0070C0"/>
                </a:solidFill>
              </a:rPr>
              <a:t>, </a:t>
            </a:r>
            <a:r>
              <a:rPr lang="en-US" sz="2400" b="1" i="1" dirty="0" err="1">
                <a:solidFill>
                  <a:srgbClr val="0070C0"/>
                </a:solidFill>
              </a:rPr>
              <a:t>thơm</a:t>
            </a:r>
            <a:endParaRPr lang="en-US" sz="2400" b="1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886891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209550" y="288635"/>
            <a:ext cx="609600" cy="8128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r>
              <a:rPr lang="en-US" sz="2800" b="1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76300" y="407697"/>
            <a:ext cx="7391400" cy="461616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400" b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Quan sát tranh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6200" y="1203035"/>
            <a:ext cx="5562600" cy="1200280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marL="457200" indent="-457200" algn="just">
              <a:buAutoNum type="alphaLcPeriod"/>
            </a:pP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Em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thấy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cảnh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gì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trong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tranh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?</a:t>
            </a:r>
          </a:p>
          <a:p>
            <a:pPr marL="457200" indent="-457200" algn="just">
              <a:buAutoNum type="alphaLcPeriod"/>
            </a:pP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Khi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người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thân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bị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ốm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,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em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thường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làm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gì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?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894438" y="1101437"/>
            <a:ext cx="7620000" cy="5469905"/>
            <a:chOff x="894438" y="826077"/>
            <a:chExt cx="7620000" cy="4102429"/>
          </a:xfrm>
        </p:grpSpPr>
        <p:pic>
          <p:nvPicPr>
            <p:cNvPr id="2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21752" t="43056" r="19683" b="22023"/>
            <a:stretch/>
          </p:blipFill>
          <p:spPr bwMode="auto">
            <a:xfrm>
              <a:off x="894438" y="2373992"/>
              <a:ext cx="7620000" cy="25545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9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59958" t="21412" r="19683" b="57428"/>
            <a:stretch/>
          </p:blipFill>
          <p:spPr bwMode="auto">
            <a:xfrm>
              <a:off x="5865582" y="826077"/>
              <a:ext cx="2648856" cy="15479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="" xmlns:p14="http://schemas.microsoft.com/office/powerpoint/2010/main" val="19821153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17764" y="140163"/>
            <a:ext cx="609600" cy="8128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r>
              <a:rPr lang="en-US" sz="2800" b="1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2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44682" y="256427"/>
            <a:ext cx="7391400" cy="52317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800" b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Đọc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390059" y="316708"/>
            <a:ext cx="5947064" cy="52317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2800" b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Quạt cho bà ngủ</a:t>
            </a:r>
            <a:endParaRPr lang="en-US" sz="2800" b="1">
              <a:latin typeface="Arial Rounded MT Bol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38866" y="1070254"/>
            <a:ext cx="3685534" cy="3970269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Ơi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chích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chòe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ơi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!</a:t>
            </a:r>
          </a:p>
          <a:p>
            <a:pPr algn="just"/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Chim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đừng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hót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nữa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,</a:t>
            </a:r>
          </a:p>
          <a:p>
            <a:pPr algn="just"/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Bà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em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ốm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rồi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,</a:t>
            </a:r>
          </a:p>
          <a:p>
            <a:pPr algn="just"/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Lặng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cho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bà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ngủ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</a:t>
            </a:r>
          </a:p>
          <a:p>
            <a:pPr algn="just"/>
            <a:endParaRPr lang="en-US" sz="28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just"/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Bàn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tay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bé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nhỏ</a:t>
            </a:r>
            <a:endParaRPr lang="en-US" sz="28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just"/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Vẫy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quạt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thật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đều</a:t>
            </a:r>
            <a:endParaRPr lang="en-US" sz="28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just"/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Ngấn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nắng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thiu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thiu</a:t>
            </a:r>
            <a:endParaRPr lang="en-US" sz="28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just"/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Đậu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trên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tường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trắng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</a:t>
            </a:r>
            <a:endParaRPr lang="en-US" sz="2800" dirty="0">
              <a:latin typeface="Arial Rounded MT Bol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8" name="Cloud 7"/>
          <p:cNvSpPr/>
          <p:nvPr/>
        </p:nvSpPr>
        <p:spPr>
          <a:xfrm>
            <a:off x="7162800" y="140163"/>
            <a:ext cx="1752600" cy="973692"/>
          </a:xfrm>
          <a:prstGeom prst="cloud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chemeClr val="tx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Đọc mẫu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991926" y="1020913"/>
            <a:ext cx="4228275" cy="4401156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Căn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nhà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đã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vắng</a:t>
            </a:r>
            <a:endParaRPr lang="en-US" sz="28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just"/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Cốc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chén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lặng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im</a:t>
            </a:r>
            <a:endParaRPr lang="en-US" sz="28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just"/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Đôi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mắt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lim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dim</a:t>
            </a:r>
          </a:p>
          <a:p>
            <a:pPr algn="just"/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Ngủ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ngon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bà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nhé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</a:t>
            </a:r>
          </a:p>
          <a:p>
            <a:pPr algn="just"/>
            <a:endParaRPr lang="en-US" sz="28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just"/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Hoa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cam,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hoa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khế</a:t>
            </a:r>
            <a:endParaRPr lang="en-US" sz="28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just"/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Chín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lặng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trong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vườn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,</a:t>
            </a:r>
          </a:p>
          <a:p>
            <a:pPr algn="just"/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Bà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mơ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tay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cháu</a:t>
            </a:r>
            <a:endParaRPr lang="en-US" sz="28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just"/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Quạt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đầy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hương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thơm</a:t>
            </a:r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</a:t>
            </a:r>
          </a:p>
          <a:p>
            <a:pPr algn="just"/>
            <a:r>
              <a:rPr lang="en-US" sz="28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          </a:t>
            </a:r>
            <a:r>
              <a:rPr lang="en-US" sz="2800" i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(</a:t>
            </a:r>
            <a:r>
              <a:rPr lang="en-US" sz="2800" i="1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Thạch</a:t>
            </a:r>
            <a:r>
              <a:rPr lang="en-US" sz="2800" i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800" i="1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Quỳ</a:t>
            </a:r>
            <a:r>
              <a:rPr lang="en-US" sz="2800" i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)</a:t>
            </a:r>
            <a:endParaRPr lang="en-US" sz="2800" i="1" dirty="0">
              <a:solidFill>
                <a:srgbClr val="FF0000"/>
              </a:solidFill>
              <a:latin typeface="Arial Rounded MT Bol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7390" y="1268994"/>
            <a:ext cx="967495" cy="461616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2400">
                <a:latin typeface=".VnArial" pitchFamily="34" charset="0"/>
                <a:ea typeface="Arial-Rounded" pitchFamily="34" charset="0"/>
                <a:cs typeface="Arial-Rounded" pitchFamily="34" charset="0"/>
              </a:rPr>
              <a:t>(1)</a:t>
            </a:r>
            <a:endParaRPr lang="en-US" sz="2500">
              <a:latin typeface=".VnArial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7389" y="4140201"/>
            <a:ext cx="967495" cy="461616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2400">
                <a:latin typeface=".VnArial" pitchFamily="34" charset="0"/>
                <a:ea typeface="Arial-Rounded" pitchFamily="34" charset="0"/>
                <a:cs typeface="Arial-Rounded" pitchFamily="34" charset="0"/>
              </a:rPr>
              <a:t>(2)</a:t>
            </a:r>
            <a:endParaRPr lang="en-US" sz="2500">
              <a:latin typeface=".VnArial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301905" y="1271819"/>
            <a:ext cx="967495" cy="461616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2400">
                <a:latin typeface=".VnArial" pitchFamily="34" charset="0"/>
                <a:ea typeface="Arial-Rounded" pitchFamily="34" charset="0"/>
                <a:cs typeface="Arial-Rounded" pitchFamily="34" charset="0"/>
              </a:rPr>
              <a:t>(3)</a:t>
            </a:r>
            <a:endParaRPr lang="en-US" sz="2500">
              <a:latin typeface=".VnArial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301904" y="4143026"/>
            <a:ext cx="967495" cy="461616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2400">
                <a:latin typeface=".VnArial" pitchFamily="34" charset="0"/>
                <a:ea typeface="Arial-Rounded" pitchFamily="34" charset="0"/>
                <a:cs typeface="Arial-Rounded" pitchFamily="34" charset="0"/>
              </a:rPr>
              <a:t>(4)</a:t>
            </a:r>
            <a:endParaRPr lang="en-US" sz="2500">
              <a:latin typeface=".VnArial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444579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593267" y="803650"/>
            <a:ext cx="3271149" cy="3416271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4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Ơi chích chòe ơi!</a:t>
            </a:r>
          </a:p>
          <a:p>
            <a:pPr algn="just"/>
            <a:r>
              <a:rPr lang="en-US" sz="24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Chim đừng hót nữa,</a:t>
            </a:r>
          </a:p>
          <a:p>
            <a:pPr algn="just"/>
            <a:r>
              <a:rPr lang="en-US" sz="24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Bà em ốm rồi,</a:t>
            </a:r>
          </a:p>
          <a:p>
            <a:pPr algn="just"/>
            <a:r>
              <a:rPr lang="en-US" sz="24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Lặng cho bà ngủ.</a:t>
            </a:r>
          </a:p>
          <a:p>
            <a:pPr algn="just"/>
            <a:endParaRPr lang="en-US" sz="24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just"/>
            <a:r>
              <a:rPr lang="en-US" sz="24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Bàn tay bé nhỏ</a:t>
            </a:r>
          </a:p>
          <a:p>
            <a:pPr algn="just"/>
            <a:r>
              <a:rPr lang="en-US" sz="24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Vẫy quạt thật đều</a:t>
            </a:r>
          </a:p>
          <a:p>
            <a:pPr algn="just"/>
            <a:r>
              <a:rPr lang="en-US" sz="24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Ngấn nắng thiu thiu</a:t>
            </a:r>
          </a:p>
          <a:p>
            <a:pPr algn="just"/>
            <a:r>
              <a:rPr lang="en-US" sz="24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Đậu trên tường trắng.</a:t>
            </a:r>
            <a:endParaRPr lang="en-US" sz="2400">
              <a:latin typeface="Arial Rounded MT Bol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42192" y="844122"/>
            <a:ext cx="3930408" cy="3785603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4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Căn nhà đã vắng</a:t>
            </a:r>
          </a:p>
          <a:p>
            <a:pPr algn="just"/>
            <a:r>
              <a:rPr lang="en-US" sz="24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Cốc chén lặng im</a:t>
            </a:r>
          </a:p>
          <a:p>
            <a:pPr algn="just"/>
            <a:r>
              <a:rPr lang="en-US" sz="24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Đôi mắt lim dim</a:t>
            </a:r>
          </a:p>
          <a:p>
            <a:pPr algn="just"/>
            <a:r>
              <a:rPr lang="en-US" sz="24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Ngủ ngon bà nhé.</a:t>
            </a:r>
          </a:p>
          <a:p>
            <a:pPr algn="just"/>
            <a:endParaRPr lang="en-US" sz="24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just"/>
            <a:r>
              <a:rPr lang="en-US" sz="24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Hoa cam, hoa khế</a:t>
            </a:r>
          </a:p>
          <a:p>
            <a:pPr algn="just"/>
            <a:r>
              <a:rPr lang="en-US" sz="24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Chín lặng trong vườn,</a:t>
            </a:r>
          </a:p>
          <a:p>
            <a:pPr algn="just"/>
            <a:r>
              <a:rPr lang="en-US" sz="24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Bà mơ tay cháu</a:t>
            </a:r>
          </a:p>
          <a:p>
            <a:pPr algn="just"/>
            <a:r>
              <a:rPr lang="en-US" sz="24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Quạt đầy hương thơm.</a:t>
            </a:r>
          </a:p>
          <a:p>
            <a:pPr algn="just"/>
            <a:r>
              <a:rPr lang="en-US" sz="24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          (Thạch Quỳ)</a:t>
            </a:r>
            <a:endParaRPr lang="en-US" sz="2400">
              <a:latin typeface="Arial Rounded MT Bol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66232" y="5809978"/>
            <a:ext cx="8096769" cy="584739"/>
          </a:xfrm>
          <a:prstGeom prst="rect">
            <a:avLst/>
          </a:prstGeom>
          <a:solidFill>
            <a:srgbClr val="FFD347"/>
          </a:solidFill>
        </p:spPr>
        <p:txBody>
          <a:bodyPr wrap="square" lIns="91403" tIns="45702" rIns="91403" bIns="45702" rtlCol="0">
            <a:spAutoFit/>
          </a:bodyPr>
          <a:lstStyle/>
          <a:p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Em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hãy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tìm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từ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khó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đọc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,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khó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hiểu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trong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32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bài</a:t>
            </a:r>
            <a:r>
              <a:rPr lang="en-US" sz="32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</a:t>
            </a:r>
          </a:p>
        </p:txBody>
      </p:sp>
      <p:cxnSp>
        <p:nvCxnSpPr>
          <p:cNvPr id="13" name="Straight Connector 12"/>
          <p:cNvCxnSpPr/>
          <p:nvPr/>
        </p:nvCxnSpPr>
        <p:spPr>
          <a:xfrm flipH="1">
            <a:off x="1658256" y="4749800"/>
            <a:ext cx="14478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3267038" y="4749800"/>
            <a:ext cx="100016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6696038" y="2369456"/>
            <a:ext cx="1000163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840325" y="27239"/>
            <a:ext cx="5528110" cy="461616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2400" b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Quạt cho bà ngủ</a:t>
            </a:r>
            <a:endParaRPr lang="en-US" sz="2400" b="1">
              <a:latin typeface="Arial Rounded MT Bol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13969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685800"/>
            <a:ext cx="8229600" cy="1143000"/>
          </a:xfrm>
        </p:spPr>
        <p:txBody>
          <a:bodyPr>
            <a:normAutofit fontScale="90000"/>
          </a:bodyPr>
          <a:lstStyle/>
          <a:p>
            <a:pPr algn="just"/>
            <a:r>
              <a:rPr lang="en-US" sz="360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Ngấn nắng</a:t>
            </a:r>
            <a:r>
              <a:rPr lang="en-US" sz="36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: dấu vết của ánh nắng in trên tường.</a:t>
            </a:r>
          </a:p>
        </p:txBody>
      </p:sp>
      <p:pic>
        <p:nvPicPr>
          <p:cNvPr id="7172" name="Picture 4" descr="Với khoảng trống hình vòm ấn tượng, nhà kết hợp văn phòng trở nên rộng rãi  hơn » Thông tin Dự á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600200"/>
            <a:ext cx="5372100" cy="4775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812018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13000"/>
            <a:ext cx="8686800" cy="1143000"/>
          </a:xfrm>
        </p:spPr>
        <p:txBody>
          <a:bodyPr>
            <a:normAutofit fontScale="90000"/>
          </a:bodyPr>
          <a:lstStyle/>
          <a:p>
            <a:pPr algn="just"/>
            <a:r>
              <a:rPr lang="en-US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Thiu</a:t>
            </a:r>
            <a:r>
              <a:rPr lang="en-US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thiu</a:t>
            </a:r>
            <a:r>
              <a:rPr lang="en-US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: </a:t>
            </a:r>
            <a:r>
              <a:rPr lang="en-US" sz="4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vừa</a:t>
            </a:r>
            <a:r>
              <a:rPr lang="en-US" sz="4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mới</a:t>
            </a:r>
            <a:r>
              <a:rPr lang="en-US" sz="4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ngủ</a:t>
            </a:r>
            <a:r>
              <a:rPr lang="en-US" sz="4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, </a:t>
            </a:r>
            <a:r>
              <a:rPr lang="en-US" sz="4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ngủ</a:t>
            </a:r>
            <a:r>
              <a:rPr lang="en-US" sz="4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chưa</a:t>
            </a:r>
            <a:r>
              <a:rPr lang="en-US" sz="4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say.</a:t>
            </a:r>
            <a:br>
              <a:rPr lang="en-US" sz="4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</a:br>
            <a:r>
              <a:rPr lang="en-US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/>
            </a:r>
            <a:br>
              <a:rPr lang="en-US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</a:br>
            <a:r>
              <a:rPr lang="en-US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Lim dim</a:t>
            </a:r>
            <a:r>
              <a:rPr lang="en-US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: </a:t>
            </a:r>
            <a:r>
              <a:rPr lang="en-US" sz="4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mắt</a:t>
            </a:r>
            <a:r>
              <a:rPr lang="en-US" sz="4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nhắm</a:t>
            </a:r>
            <a:r>
              <a:rPr lang="en-US" sz="4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chia </a:t>
            </a:r>
            <a:r>
              <a:rPr lang="en-US" sz="4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khít</a:t>
            </a:r>
            <a:r>
              <a:rPr lang="en-US" sz="4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, </a:t>
            </a:r>
            <a:r>
              <a:rPr lang="en-US" sz="4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còn</a:t>
            </a:r>
            <a:r>
              <a:rPr lang="en-US" sz="4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hơi</a:t>
            </a:r>
            <a:r>
              <a:rPr lang="en-US" sz="4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40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hé</a:t>
            </a:r>
            <a:r>
              <a:rPr lang="en-US" sz="40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</a:t>
            </a:r>
            <a:endParaRPr lang="en-US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343027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745540" y="5664201"/>
            <a:ext cx="3642531" cy="584739"/>
          </a:xfrm>
          <a:prstGeom prst="rect">
            <a:avLst/>
          </a:prstGeom>
          <a:solidFill>
            <a:srgbClr val="FFD347"/>
          </a:solidFill>
        </p:spPr>
        <p:txBody>
          <a:bodyPr wrap="square" lIns="91403" tIns="45702" rIns="91403" bIns="45702" rtlCol="0">
            <a:spAutoFit/>
          </a:bodyPr>
          <a:lstStyle/>
          <a:p>
            <a:pPr algn="ctr"/>
            <a:r>
              <a:rPr lang="en-US" sz="32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Đọc nối tiếp câu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93267" y="803650"/>
            <a:ext cx="3271149" cy="3416271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4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Ơi chích chòe ơi!</a:t>
            </a:r>
          </a:p>
          <a:p>
            <a:pPr algn="just"/>
            <a:r>
              <a:rPr lang="en-US" sz="24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Chim đừng hót nữa,</a:t>
            </a:r>
          </a:p>
          <a:p>
            <a:pPr algn="just"/>
            <a:r>
              <a:rPr lang="en-US" sz="24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Bà em ốm rồi,</a:t>
            </a:r>
          </a:p>
          <a:p>
            <a:pPr algn="just"/>
            <a:r>
              <a:rPr lang="en-US" sz="24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Lặng cho bà ngủ.</a:t>
            </a:r>
          </a:p>
          <a:p>
            <a:pPr algn="just"/>
            <a:endParaRPr lang="en-US" sz="24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just"/>
            <a:r>
              <a:rPr lang="en-US" sz="24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Bàn tay bé nhỏ</a:t>
            </a:r>
          </a:p>
          <a:p>
            <a:pPr algn="just"/>
            <a:r>
              <a:rPr lang="en-US" sz="24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Vẫy quạt thật đều</a:t>
            </a:r>
          </a:p>
          <a:p>
            <a:pPr algn="just"/>
            <a:r>
              <a:rPr lang="en-US" sz="24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Ngấn nắng thiu thiu</a:t>
            </a:r>
          </a:p>
          <a:p>
            <a:pPr algn="just"/>
            <a:r>
              <a:rPr lang="en-US" sz="24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Đậu trên tường trắng.</a:t>
            </a:r>
            <a:endParaRPr lang="en-US" sz="2400">
              <a:latin typeface="Arial Rounded MT Bol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442192" y="844122"/>
            <a:ext cx="3930408" cy="3785603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4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Căn nhà đã vắng</a:t>
            </a:r>
          </a:p>
          <a:p>
            <a:pPr algn="just"/>
            <a:r>
              <a:rPr lang="en-US" sz="24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Cốc chén lặng im</a:t>
            </a:r>
          </a:p>
          <a:p>
            <a:pPr algn="just"/>
            <a:r>
              <a:rPr lang="en-US" sz="24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Đôi mắt lim dim</a:t>
            </a:r>
          </a:p>
          <a:p>
            <a:pPr algn="just"/>
            <a:r>
              <a:rPr lang="en-US" sz="24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Ngủ ngon bà nhé.</a:t>
            </a:r>
          </a:p>
          <a:p>
            <a:pPr algn="just"/>
            <a:endParaRPr lang="en-US" sz="24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just"/>
            <a:r>
              <a:rPr lang="en-US" sz="24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Hoa cam, hoa khế</a:t>
            </a:r>
          </a:p>
          <a:p>
            <a:pPr algn="just"/>
            <a:r>
              <a:rPr lang="en-US" sz="24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Chín lặng trong vườn,</a:t>
            </a:r>
          </a:p>
          <a:p>
            <a:pPr algn="just"/>
            <a:r>
              <a:rPr lang="en-US" sz="24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Bà mơ tay cháu</a:t>
            </a:r>
          </a:p>
          <a:p>
            <a:pPr algn="just"/>
            <a:r>
              <a:rPr lang="en-US" sz="24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Quạt đầy hương thơm.</a:t>
            </a:r>
          </a:p>
          <a:p>
            <a:pPr algn="just"/>
            <a:r>
              <a:rPr lang="en-US" sz="24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          (Thạch Quỳ)</a:t>
            </a:r>
            <a:endParaRPr lang="en-US" sz="2400">
              <a:latin typeface="Arial Rounded MT Bol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40325" y="27239"/>
            <a:ext cx="5528110" cy="461616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2400" b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Quạt cho bà ngủ</a:t>
            </a:r>
            <a:endParaRPr lang="en-US" sz="2400" b="1">
              <a:latin typeface="Arial Rounded MT Bol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9078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422730" y="5831102"/>
            <a:ext cx="6096000" cy="584739"/>
          </a:xfrm>
          <a:prstGeom prst="rect">
            <a:avLst/>
          </a:prstGeom>
          <a:solidFill>
            <a:srgbClr val="FFD347"/>
          </a:solidFill>
        </p:spPr>
        <p:txBody>
          <a:bodyPr wrap="square" lIns="91403" tIns="45702" rIns="91403" bIns="45702" rtlCol="0">
            <a:spAutoFit/>
          </a:bodyPr>
          <a:lstStyle/>
          <a:p>
            <a:pPr algn="ctr"/>
            <a:r>
              <a:rPr lang="en-US" sz="32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Đọc nối tiếp khổ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398484" y="5852715"/>
            <a:ext cx="6096000" cy="584739"/>
          </a:xfrm>
          <a:prstGeom prst="rect">
            <a:avLst/>
          </a:prstGeom>
          <a:solidFill>
            <a:srgbClr val="FFD347"/>
          </a:solidFill>
        </p:spPr>
        <p:txBody>
          <a:bodyPr wrap="square" lIns="91403" tIns="45702" rIns="91403" bIns="45702" rtlCol="0">
            <a:spAutoFit/>
          </a:bodyPr>
          <a:lstStyle/>
          <a:p>
            <a:pPr algn="ctr"/>
            <a:r>
              <a:rPr lang="en-US" sz="32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Đọc theo nhóm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419266" y="5831103"/>
            <a:ext cx="6096000" cy="584739"/>
          </a:xfrm>
          <a:prstGeom prst="rect">
            <a:avLst/>
          </a:prstGeom>
          <a:solidFill>
            <a:srgbClr val="FFD347"/>
          </a:solidFill>
        </p:spPr>
        <p:txBody>
          <a:bodyPr wrap="square" lIns="91403" tIns="45702" rIns="91403" bIns="45702" rtlCol="0">
            <a:spAutoFit/>
          </a:bodyPr>
          <a:lstStyle/>
          <a:p>
            <a:pPr algn="ctr"/>
            <a:r>
              <a:rPr lang="en-US" sz="32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Đọc toàn bài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93267" y="803650"/>
            <a:ext cx="3271149" cy="3416271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Ơi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chích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chòe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ơi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!</a:t>
            </a:r>
          </a:p>
          <a:p>
            <a:pPr algn="just"/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Chim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đừng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hót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nữa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,</a:t>
            </a:r>
          </a:p>
          <a:p>
            <a:pPr algn="just"/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Bà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em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ốm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rồi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,</a:t>
            </a:r>
          </a:p>
          <a:p>
            <a:pPr algn="just"/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Lặng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cho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bà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ngủ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</a:t>
            </a:r>
          </a:p>
          <a:p>
            <a:pPr algn="just"/>
            <a:endParaRPr lang="en-US" sz="24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just"/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Bàn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tay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bé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nhỏ</a:t>
            </a:r>
            <a:endParaRPr lang="en-US" sz="24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just"/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Vẫy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quạt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thật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đều</a:t>
            </a:r>
            <a:endParaRPr lang="en-US" sz="24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just"/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Ngấn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nắng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thiu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thiu</a:t>
            </a:r>
            <a:endParaRPr lang="en-US" sz="24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just"/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Đậu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trên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tường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trắng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</a:t>
            </a:r>
            <a:endParaRPr lang="en-US" sz="2400" dirty="0">
              <a:latin typeface="Arial Rounded MT Bol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42192" y="844122"/>
            <a:ext cx="3930408" cy="3785603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Căn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nhà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đã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vắng</a:t>
            </a:r>
            <a:endParaRPr lang="en-US" sz="24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just"/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Cốc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chén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lặng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im</a:t>
            </a:r>
            <a:endParaRPr lang="en-US" sz="24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just"/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Đôi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mắt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lim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dim</a:t>
            </a:r>
          </a:p>
          <a:p>
            <a:pPr algn="just"/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Ngủ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ngon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bà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nhé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</a:t>
            </a:r>
          </a:p>
          <a:p>
            <a:pPr algn="just"/>
            <a:endParaRPr lang="en-US" sz="24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just"/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Hoa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cam,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hoa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khế</a:t>
            </a:r>
            <a:endParaRPr lang="en-US" sz="24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just"/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Chín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lặng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trong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vườn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,</a:t>
            </a:r>
          </a:p>
          <a:p>
            <a:pPr algn="just"/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Bà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mơ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tay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cháu</a:t>
            </a:r>
            <a:endParaRPr lang="en-US" sz="24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just"/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Quạt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đầy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hương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thơm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</a:t>
            </a:r>
          </a:p>
          <a:p>
            <a:pPr algn="just"/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          </a:t>
            </a:r>
            <a:r>
              <a:rPr lang="en-US" sz="2400" i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(</a:t>
            </a:r>
            <a:r>
              <a:rPr lang="en-US" sz="2400" i="1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Thạch</a:t>
            </a:r>
            <a:r>
              <a:rPr lang="en-US" sz="2400" i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Quỳ</a:t>
            </a:r>
            <a:r>
              <a:rPr lang="en-US" sz="2400" i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)</a:t>
            </a:r>
            <a:endParaRPr lang="en-US" sz="2400" i="1" dirty="0">
              <a:solidFill>
                <a:srgbClr val="FF0000"/>
              </a:solidFill>
              <a:latin typeface="Arial Rounded MT Bol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840325" y="27239"/>
            <a:ext cx="5528110" cy="461616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2400" b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Quạt cho bà ngủ</a:t>
            </a:r>
            <a:endParaRPr lang="en-US" sz="2400" b="1">
              <a:latin typeface="Arial Rounded MT Bol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165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0182" b="30348"/>
          <a:stretch/>
        </p:blipFill>
        <p:spPr>
          <a:xfrm>
            <a:off x="1143000" y="5343851"/>
            <a:ext cx="2514600" cy="129370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343401" y="5765801"/>
            <a:ext cx="3642531" cy="584739"/>
          </a:xfrm>
          <a:prstGeom prst="rect">
            <a:avLst/>
          </a:prstGeom>
          <a:solidFill>
            <a:srgbClr val="FFD347"/>
          </a:solidFill>
        </p:spPr>
        <p:txBody>
          <a:bodyPr wrap="square" lIns="91403" tIns="45702" rIns="91403" bIns="45702" rtlCol="0">
            <a:spAutoFit/>
          </a:bodyPr>
          <a:lstStyle/>
          <a:p>
            <a:pPr algn="ctr"/>
            <a:r>
              <a:rPr lang="en-US" sz="32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Thi đua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93267" y="803650"/>
            <a:ext cx="3271149" cy="3416271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4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Ơi chích chòe ơi!</a:t>
            </a:r>
          </a:p>
          <a:p>
            <a:pPr algn="just"/>
            <a:r>
              <a:rPr lang="en-US" sz="24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Chim đừng hót nữa,</a:t>
            </a:r>
          </a:p>
          <a:p>
            <a:pPr algn="just"/>
            <a:r>
              <a:rPr lang="en-US" sz="24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Bà em ốm rồi,</a:t>
            </a:r>
          </a:p>
          <a:p>
            <a:pPr algn="just"/>
            <a:r>
              <a:rPr lang="en-US" sz="24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Lặng cho bà ngủ.</a:t>
            </a:r>
          </a:p>
          <a:p>
            <a:pPr algn="just"/>
            <a:endParaRPr lang="en-US" sz="24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just"/>
            <a:r>
              <a:rPr lang="en-US" sz="24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Bàn tay bé nhỏ</a:t>
            </a:r>
          </a:p>
          <a:p>
            <a:pPr algn="just"/>
            <a:r>
              <a:rPr lang="en-US" sz="24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Vẫy quạt thật đều</a:t>
            </a:r>
          </a:p>
          <a:p>
            <a:pPr algn="just"/>
            <a:r>
              <a:rPr lang="en-US" sz="24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Ngấn nắng thiu thiu</a:t>
            </a:r>
          </a:p>
          <a:p>
            <a:pPr algn="just"/>
            <a:r>
              <a:rPr lang="en-US" sz="240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Đậu trên tường trắng.</a:t>
            </a:r>
            <a:endParaRPr lang="en-US" sz="2400">
              <a:latin typeface="Arial Rounded MT Bol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42192" y="844122"/>
            <a:ext cx="3930408" cy="3785603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Căn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nhà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đã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vắng</a:t>
            </a:r>
            <a:endParaRPr lang="en-US" sz="24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just"/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Cốc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chén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lặng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im</a:t>
            </a:r>
            <a:endParaRPr lang="en-US" sz="24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just"/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Đôi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mắt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lim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dim</a:t>
            </a:r>
          </a:p>
          <a:p>
            <a:pPr algn="just"/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Ngủ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ngon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bà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nhé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</a:t>
            </a:r>
          </a:p>
          <a:p>
            <a:pPr algn="just"/>
            <a:endParaRPr lang="en-US" sz="24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just"/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Hoa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cam,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hoa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khế</a:t>
            </a:r>
            <a:endParaRPr lang="en-US" sz="24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just"/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Chín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lặng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trong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vườn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,</a:t>
            </a:r>
          </a:p>
          <a:p>
            <a:pPr algn="just"/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Bà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mơ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tay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cháu</a:t>
            </a:r>
            <a:endParaRPr lang="en-US" sz="2400" dirty="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just"/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Quạt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đầy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hương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dirty="0" err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thơm</a:t>
            </a:r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.</a:t>
            </a:r>
          </a:p>
          <a:p>
            <a:pPr algn="just"/>
            <a:r>
              <a:rPr lang="en-US" sz="2400" dirty="0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          </a:t>
            </a:r>
            <a:r>
              <a:rPr lang="en-US" sz="2400" i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(</a:t>
            </a:r>
            <a:r>
              <a:rPr lang="en-US" sz="2400" i="1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Thạch</a:t>
            </a:r>
            <a:r>
              <a:rPr lang="en-US" sz="2400" i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 </a:t>
            </a:r>
            <a:r>
              <a:rPr lang="en-US" sz="2400" i="1" dirty="0" err="1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Quỳ</a:t>
            </a:r>
            <a:r>
              <a:rPr lang="en-US" sz="2400" i="1" dirty="0">
                <a:solidFill>
                  <a:srgbClr val="FF000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)</a:t>
            </a:r>
            <a:endParaRPr lang="en-US" sz="2400" i="1" dirty="0">
              <a:solidFill>
                <a:srgbClr val="FF0000"/>
              </a:solidFill>
              <a:latin typeface="Arial Rounded MT Bol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40325" y="27239"/>
            <a:ext cx="5528110" cy="461616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2400" b="1"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Quạt cho bà ngủ</a:t>
            </a:r>
            <a:endParaRPr lang="en-US" sz="2400" b="1">
              <a:latin typeface="Arial Rounded MT Bold" pitchFamily="34" charset="0"/>
              <a:ea typeface="Arial-Rounded" pitchFamily="34" charset="0"/>
              <a:cs typeface="Arial-Rounded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13727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729</Words>
  <Application>Microsoft Office PowerPoint</Application>
  <PresentationFormat>On-screen Show (4:3)</PresentationFormat>
  <Paragraphs>161</Paragraphs>
  <Slides>12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Slide 1</vt:lpstr>
      <vt:lpstr>Slide 2</vt:lpstr>
      <vt:lpstr>Slide 3</vt:lpstr>
      <vt:lpstr>Slide 4</vt:lpstr>
      <vt:lpstr>Ngấn nắng: dấu vết của ánh nắng in trên tường.</vt:lpstr>
      <vt:lpstr>Thiu thiu: vừa mới ngủ, ngủ chưa say.  Lim dim: mắt nhắm chia khít, còn hơi hé.</vt:lpstr>
      <vt:lpstr>Slide 7</vt:lpstr>
      <vt:lpstr>Slide 8</vt:lpstr>
      <vt:lpstr>Slide 9</vt:lpstr>
      <vt:lpstr>Slide 10</vt:lpstr>
      <vt:lpstr>Slide 11</vt:lpstr>
      <vt:lpstr>Slide 12</vt:lpstr>
    </vt:vector>
  </TitlesOfParts>
  <Company>GhostBTT.Com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Windows User</dc:creator>
  <cp:lastModifiedBy>Windows User</cp:lastModifiedBy>
  <cp:revision>3</cp:revision>
  <dcterms:created xsi:type="dcterms:W3CDTF">2025-02-16T14:54:43Z</dcterms:created>
  <dcterms:modified xsi:type="dcterms:W3CDTF">2025-02-16T15:56:19Z</dcterms:modified>
</cp:coreProperties>
</file>