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C8580-2199-4A80-BE06-14D8CDAFE65D}" type="datetimeFigureOut">
              <a:rPr lang="en-US" smtClean="0"/>
              <a:t>16-Feb-25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3A1B2-3A0A-4741-AC6E-B30E6C8673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xmlns=""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extLst>
      <p:ext uri="{BB962C8B-B14F-4D97-AF65-F5344CB8AC3E}">
        <p14:creationId xmlns:p14="http://schemas.microsoft.com/office/powerpoint/2010/main" xmlns="" val="161138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292B29-81B6-4D41-B6F2-7E257326987B}"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92B29-81B6-4D41-B6F2-7E257326987B}"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92B29-81B6-4D41-B6F2-7E257326987B}"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92B29-81B6-4D41-B6F2-7E257326987B}"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92B29-81B6-4D41-B6F2-7E257326987B}"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292B29-81B6-4D41-B6F2-7E257326987B}"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292B29-81B6-4D41-B6F2-7E257326987B}" type="datetimeFigureOut">
              <a:rPr lang="en-US" smtClean="0"/>
              <a:t>16-Feb-25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292B29-81B6-4D41-B6F2-7E257326987B}" type="datetimeFigureOut">
              <a:rPr lang="en-US" smtClean="0"/>
              <a:t>16-Feb-25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92B29-81B6-4D41-B6F2-7E257326987B}" type="datetimeFigureOut">
              <a:rPr lang="en-US" smtClean="0"/>
              <a:t>16-Feb-25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92B29-81B6-4D41-B6F2-7E257326987B}"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92B29-81B6-4D41-B6F2-7E257326987B}"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72114-8170-4F86-878B-14E67A603E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92B29-81B6-4D41-B6F2-7E257326987B}" type="datetimeFigureOut">
              <a:rPr lang="en-US" smtClean="0"/>
              <a:t>16-Feb-25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72114-8170-4F86-878B-14E67A603E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NUL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628650" y="365126"/>
            <a:ext cx="78867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 xmlns:a14="http://schemas.microsoft.com/office/drawing/2010/main" val="0"/>
              </a:ext>
            </a:extLst>
          </a:blip>
          <a:srcRect/>
          <a:stretch>
            <a:fillRect/>
          </a:stretch>
        </p:blipFill>
        <p:spPr bwMode="auto">
          <a:xfrm>
            <a:off x="243639" y="21256"/>
            <a:ext cx="9144000" cy="6919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457200" y="2511281"/>
            <a:ext cx="8315325"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1600200" y="4683021"/>
            <a:ext cx="59436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1825534" y="763589"/>
            <a:ext cx="5850847"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 xmlns:a14="http://schemas.microsoft.com/office/drawing/2010/main" val="0"/>
              </a:ext>
            </a:extLst>
          </a:blip>
          <a:srcRect/>
          <a:stretch>
            <a:fillRect/>
          </a:stretch>
        </p:blipFill>
        <p:spPr bwMode="auto">
          <a:xfrm>
            <a:off x="0" y="57350"/>
            <a:ext cx="9297402" cy="6919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0" y="2600847"/>
            <a:ext cx="9387639" cy="129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348"/>
              </a:spcBef>
              <a:spcAft>
                <a:spcPct val="0"/>
              </a:spcAft>
              <a:defRPr/>
            </a:pP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fontAlgn="base" hangingPunct="1">
              <a:spcBef>
                <a:spcPts val="1348"/>
              </a:spcBef>
              <a:spcAft>
                <a:spcPct val="0"/>
              </a:spcAft>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Bữa</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cơm</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đình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0" y="281708"/>
            <a:ext cx="9387639" cy="970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QUẬN DƯƠNG KINH</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3"/>
            <a:ext cx="9387639" cy="47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latin typeface="Times New Roman" pitchFamily="18" charset="0"/>
              </a:rPr>
              <a:t>Giáo </a:t>
            </a:r>
            <a:r>
              <a:rPr lang="en-US" altLang="en-US" sz="2400" b="1" i="1" dirty="0" smtClean="0">
                <a:latin typeface="Times New Roman" pitchFamily="18" charset="0"/>
              </a:rPr>
              <a:t>viên thực hiện: </a:t>
            </a:r>
            <a:r>
              <a:rPr lang="en-US" altLang="en-US" sz="2400" b="1" i="1" dirty="0" err="1" smtClean="0">
                <a:latin typeface="Times New Roman" pitchFamily="18" charset="0"/>
              </a:rPr>
              <a:t>Đặng</a:t>
            </a:r>
            <a:r>
              <a:rPr lang="en-US" altLang="en-US" sz="2400" b="1" i="1" dirty="0" smtClean="0">
                <a:latin typeface="Times New Roman" pitchFamily="18" charset="0"/>
              </a:rPr>
              <a:t> </a:t>
            </a:r>
            <a:r>
              <a:rPr lang="en-US" altLang="en-US" sz="2400" b="1" i="1" dirty="0" err="1" smtClean="0">
                <a:latin typeface="Times New Roman" pitchFamily="18" charset="0"/>
              </a:rPr>
              <a:t>Thị</a:t>
            </a:r>
            <a:r>
              <a:rPr lang="en-US" altLang="en-US" sz="2400" b="1" i="1" dirty="0" smtClean="0">
                <a:latin typeface="Times New Roman" pitchFamily="18" charset="0"/>
              </a:rPr>
              <a:t> San</a:t>
            </a:r>
            <a:endParaRPr lang="en-US" altLang="en-US" sz="2400" b="1" i="1" dirty="0" smtClean="0">
              <a:latin typeface="Times New Roman" pitchFamily="18" charset="0"/>
            </a:endParaRPr>
          </a:p>
        </p:txBody>
      </p:sp>
      <p:pic>
        <p:nvPicPr>
          <p:cNvPr id="13" name="Picture 22" descr="bd21315_"/>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56165" y="4670913"/>
            <a:ext cx="3155043" cy="153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3862137" y="1155032"/>
            <a:ext cx="1425742"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74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p:cNvGrpSpPr/>
          <p:nvPr/>
        </p:nvGrpSpPr>
        <p:grpSpPr>
          <a:xfrm>
            <a:off x="-3463" y="2823477"/>
            <a:ext cx="8937363" cy="2863097"/>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38099" y="3971178"/>
              <a:ext cx="8649947" cy="438581"/>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a:solidFill>
                    <a:srgbClr val="7030A0"/>
                  </a:solidFill>
                  <a:latin typeface="HP001 4 hàng" pitchFamily="34" charset="0"/>
                  <a:ea typeface="Arial-Rounded" pitchFamily="34" charset="0"/>
                  <a:cs typeface="Arial-Rounded" pitchFamily="34" charset="0"/>
                </a:rPr>
                <a:t>n</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475551"/>
            <a:ext cx="609600" cy="8128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3</a:t>
            </a:r>
          </a:p>
        </p:txBody>
      </p:sp>
      <p:sp>
        <p:nvSpPr>
          <p:cNvPr id="4" name="TextBox 3"/>
          <p:cNvSpPr txBox="1"/>
          <p:nvPr/>
        </p:nvSpPr>
        <p:spPr>
          <a:xfrm>
            <a:off x="692728" y="594613"/>
            <a:ext cx="7232072" cy="461616"/>
          </a:xfrm>
          <a:prstGeom prst="rect">
            <a:avLst/>
          </a:prstGeom>
          <a:noFill/>
        </p:spPr>
        <p:txBody>
          <a:bodyPr wrap="square" lIns="91391" tIns="45696" rIns="91391" bIns="45696" rtlCol="0">
            <a:spAutoFit/>
          </a:bodyPr>
          <a:lstStyle/>
          <a:p>
            <a:pPr algn="just"/>
            <a:r>
              <a:rPr lang="en-US" sz="2400" b="1" dirty="0" err="1">
                <a:solidFill>
                  <a:srgbClr val="0070C0"/>
                </a:solidFill>
                <a:latin typeface="Arial-Rounded" pitchFamily="34" charset="0"/>
                <a:ea typeface="Arial-Rounded" pitchFamily="34" charset="0"/>
                <a:cs typeface="Arial-Rounded" pitchFamily="34" charset="0"/>
              </a:rPr>
              <a:t>Viết</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câu</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trả</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lời</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cho</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câu</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hỏi</a:t>
            </a:r>
            <a:r>
              <a:rPr lang="en-US" sz="2400" b="1" dirty="0">
                <a:solidFill>
                  <a:srgbClr val="0070C0"/>
                </a:solidFill>
                <a:latin typeface="Arial-Rounded" pitchFamily="34" charset="0"/>
                <a:ea typeface="Arial-Rounded" pitchFamily="34" charset="0"/>
                <a:cs typeface="Arial-Rounded" pitchFamily="34" charset="0"/>
              </a:rPr>
              <a:t> b ở </a:t>
            </a:r>
            <a:r>
              <a:rPr lang="en-US" sz="2400" b="1" dirty="0" err="1">
                <a:solidFill>
                  <a:srgbClr val="0070C0"/>
                </a:solidFill>
                <a:latin typeface="Arial-Rounded" pitchFamily="34" charset="0"/>
                <a:ea typeface="Arial-Rounded" pitchFamily="34" charset="0"/>
                <a:cs typeface="Arial-Rounded" pitchFamily="34" charset="0"/>
              </a:rPr>
              <a:t>mục</a:t>
            </a:r>
            <a:r>
              <a:rPr lang="en-US" sz="2400" b="1" dirty="0">
                <a:solidFill>
                  <a:srgbClr val="0070C0"/>
                </a:solidFill>
                <a:latin typeface="Arial-Rounded" pitchFamily="34" charset="0"/>
                <a:ea typeface="Arial-Rounded" pitchFamily="34" charset="0"/>
                <a:cs typeface="Arial-Rounded" pitchFamily="34" charset="0"/>
              </a:rPr>
              <a:t> </a:t>
            </a:r>
            <a:r>
              <a:rPr lang="en-US" sz="2400" b="1" dirty="0">
                <a:solidFill>
                  <a:srgbClr val="0070C0"/>
                </a:solidFill>
                <a:latin typeface="Arial Rounded MT Bold" pitchFamily="34" charset="0"/>
                <a:ea typeface="Arial-Rounded" pitchFamily="34" charset="0"/>
                <a:cs typeface="Arial-Rounded" pitchFamily="34" charset="0"/>
              </a:rPr>
              <a:t>3 (SHS/37)</a:t>
            </a:r>
          </a:p>
        </p:txBody>
      </p:sp>
      <p:sp>
        <p:nvSpPr>
          <p:cNvPr id="2" name="TextBox 1">
            <a:extLst>
              <a:ext uri="{FF2B5EF4-FFF2-40B4-BE49-F238E27FC236}">
                <a16:creationId xmlns:a16="http://schemas.microsoft.com/office/drawing/2014/main" xmlns="" id="{319D9004-8296-4E5C-98AE-944DA6A1DF65}"/>
              </a:ext>
            </a:extLst>
          </p:cNvPr>
          <p:cNvSpPr txBox="1"/>
          <p:nvPr/>
        </p:nvSpPr>
        <p:spPr>
          <a:xfrm>
            <a:off x="7696200" y="381000"/>
            <a:ext cx="1237700" cy="369332"/>
          </a:xfrm>
          <a:prstGeom prst="rect">
            <a:avLst/>
          </a:prstGeom>
          <a:noFill/>
        </p:spPr>
        <p:txBody>
          <a:bodyPr wrap="square" rtlCol="0">
            <a:spAutoFit/>
          </a:bodyPr>
          <a:lstStyle/>
          <a:p>
            <a:pPr algn="ctr"/>
            <a:r>
              <a:rPr lang="en-US" b="1" dirty="0">
                <a:solidFill>
                  <a:srgbClr val="0070C0"/>
                </a:solidFill>
              </a:rPr>
              <a:t>VỞ TV</a:t>
            </a:r>
          </a:p>
        </p:txBody>
      </p:sp>
    </p:spTree>
    <p:extLst>
      <p:ext uri="{BB962C8B-B14F-4D97-AF65-F5344CB8AC3E}">
        <p14:creationId xmlns:p14="http://schemas.microsoft.com/office/powerpoint/2010/main" xmlns="" val="29856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240021"/>
            <a:ext cx="609600" cy="812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359084"/>
            <a:ext cx="2812472" cy="461616"/>
          </a:xfrm>
          <a:prstGeom prst="rect">
            <a:avLst/>
          </a:prstGeom>
          <a:noFill/>
        </p:spPr>
        <p:txBody>
          <a:bodyPr wrap="square" lIns="91391" tIns="45696" rIns="91391" bIns="45696" rtlCol="0">
            <a:spAutoFit/>
          </a:bodyPr>
          <a:lstStyle/>
          <a:p>
            <a:pPr algn="just"/>
            <a:r>
              <a:rPr lang="en-US" sz="2400" b="1" dirty="0" err="1">
                <a:solidFill>
                  <a:srgbClr val="00B0F0"/>
                </a:solidFill>
                <a:latin typeface="Arial-Rounded" pitchFamily="34" charset="0"/>
                <a:ea typeface="Arial-Rounded" pitchFamily="34" charset="0"/>
                <a:cs typeface="Arial-Rounded" pitchFamily="34" charset="0"/>
              </a:rPr>
              <a:t>Trả</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lời</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câu</a:t>
            </a:r>
            <a:r>
              <a:rPr lang="en-US" sz="2400" b="1" dirty="0">
                <a:solidFill>
                  <a:srgbClr val="00B0F0"/>
                </a:solidFill>
                <a:latin typeface="Arial-Rounded" pitchFamily="34" charset="0"/>
                <a:ea typeface="Arial-Rounded" pitchFamily="34" charset="0"/>
                <a:cs typeface="Arial-Rounded" pitchFamily="34" charset="0"/>
              </a:rPr>
              <a:t> </a:t>
            </a:r>
            <a:r>
              <a:rPr lang="en-US" sz="2400" b="1" dirty="0" err="1">
                <a:solidFill>
                  <a:srgbClr val="00B0F0"/>
                </a:solidFill>
                <a:latin typeface="Arial-Rounded" pitchFamily="34" charset="0"/>
                <a:ea typeface="Arial-Rounded" pitchFamily="34" charset="0"/>
                <a:cs typeface="Arial-Rounded" pitchFamily="34" charset="0"/>
              </a:rPr>
              <a:t>hỏi</a:t>
            </a:r>
            <a:endParaRPr lang="en-US" sz="2400" b="1" dirty="0">
              <a:solidFill>
                <a:srgbClr val="00B0F0"/>
              </a:solidFill>
              <a:latin typeface="Arial-Rounded" pitchFamily="34" charset="0"/>
              <a:ea typeface="Arial-Rounded" pitchFamily="34" charset="0"/>
              <a:cs typeface="Arial-Rounded" pitchFamily="34" charset="0"/>
            </a:endParaRPr>
          </a:p>
        </p:txBody>
      </p:sp>
      <p:sp>
        <p:nvSpPr>
          <p:cNvPr id="2" name="Cloud 1"/>
          <p:cNvSpPr/>
          <p:nvPr/>
        </p:nvSpPr>
        <p:spPr>
          <a:xfrm>
            <a:off x="6934200" y="318180"/>
            <a:ext cx="2209800" cy="12192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
        <p:nvSpPr>
          <p:cNvPr id="9" name="TextBox 8"/>
          <p:cNvSpPr txBox="1"/>
          <p:nvPr/>
        </p:nvSpPr>
        <p:spPr>
          <a:xfrm>
            <a:off x="1488621" y="651340"/>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10" name="TextBox 9"/>
          <p:cNvSpPr txBox="1"/>
          <p:nvPr/>
        </p:nvSpPr>
        <p:spPr>
          <a:xfrm>
            <a:off x="62346" y="1110670"/>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về</a:t>
            </a:r>
            <a:r>
              <a:rPr lang="en-US" sz="2400" dirty="0">
                <a:latin typeface="Arial-Rounded" pitchFamily="34" charset="0"/>
                <a:ea typeface="Arial-Rounded" pitchFamily="34" charset="0"/>
                <a:cs typeface="Arial-Rounded" pitchFamily="34" charset="0"/>
              </a:rPr>
              <a:t>, Chi </a:t>
            </a:r>
            <a:r>
              <a:rPr lang="en-US" sz="2400" dirty="0" err="1">
                <a:latin typeface="Arial-Rounded" pitchFamily="34" charset="0"/>
                <a:ea typeface="Arial-Rounded" pitchFamily="34" charset="0"/>
                <a:cs typeface="Arial-Rounded" pitchFamily="34" charset="0"/>
              </a:rPr>
              <a:t>hỏi</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 Sao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mua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nhiều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đồ</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ăn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ạ?</a:t>
            </a:r>
          </a:p>
          <a:p>
            <a:pPr marL="0" lvl="1" algn="just"/>
            <a:r>
              <a:rPr lang="en-US" sz="2400" dirty="0">
                <a:latin typeface="Arial-Rounded" pitchFamily="34" charset="0"/>
                <a:ea typeface="Arial-Rounded" pitchFamily="34" charset="0"/>
                <a:cs typeface="Arial-Rounded" pitchFamily="34" charset="0"/>
              </a:rPr>
              <a:t>	- </a:t>
            </a:r>
            <a:r>
              <a:rPr lang="en-US" sz="2400" dirty="0" err="1">
                <a:latin typeface="Arial-Rounded" pitchFamily="34" charset="0"/>
                <a:ea typeface="Arial-Rounded" pitchFamily="34" charset="0"/>
                <a:cs typeface="Arial-Rounded" pitchFamily="34" charset="0"/>
              </a:rPr>
              <a:t>Đố</a:t>
            </a:r>
            <a:r>
              <a:rPr lang="en-US" sz="2400" dirty="0">
                <a:latin typeface="Arial-Rounded" pitchFamily="34" charset="0"/>
                <a:ea typeface="Arial-Rounded" pitchFamily="34" charset="0"/>
                <a:cs typeface="Arial-Rounded" pitchFamily="34" charset="0"/>
              </a:rPr>
              <a:t> con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nay </a:t>
            </a:r>
            <a:r>
              <a:rPr lang="en-US" sz="2400" dirty="0" err="1">
                <a:latin typeface="Arial-Rounded" pitchFamily="34" charset="0"/>
                <a:ea typeface="Arial-Rounded" pitchFamily="34" charset="0"/>
                <a:cs typeface="Arial-Rounded" pitchFamily="34" charset="0"/>
              </a:rPr>
              <a:t>là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Chi </a:t>
            </a:r>
            <a:r>
              <a:rPr lang="en-US" sz="2400" dirty="0" err="1">
                <a:latin typeface="Arial-Rounded" pitchFamily="34" charset="0"/>
                <a:ea typeface="Arial-Rounded" pitchFamily="34" charset="0"/>
                <a:cs typeface="Arial-Rounded" pitchFamily="34" charset="0"/>
              </a:rPr>
              <a:t>chạy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lại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xem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lịch</a:t>
            </a:r>
            <a:r>
              <a:rPr lang="en-US" sz="2400" dirty="0">
                <a:latin typeface="Arial-Rounded" pitchFamily="34" charset="0"/>
                <a:ea typeface="Arial-Rounded" pitchFamily="34" charset="0"/>
                <a:cs typeface="Arial-Rounded" pitchFamily="34" charset="0"/>
              </a:rPr>
              <a:t>:</a:t>
            </a:r>
          </a:p>
          <a:p>
            <a:pPr marL="0" lvl="1" algn="just"/>
            <a:r>
              <a:rPr lang="en-US" sz="2400" dirty="0">
                <a:latin typeface="Arial-Rounded" pitchFamily="34" charset="0"/>
                <a:ea typeface="Arial-Rounded" pitchFamily="34" charset="0"/>
                <a:cs typeface="Arial-Rounded" pitchFamily="34" charset="0"/>
              </a:rPr>
              <a:t>	- A,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28 </a:t>
            </a:r>
            <a:r>
              <a:rPr lang="en-US" sz="2400" dirty="0" err="1">
                <a:latin typeface="Arial-Rounded" pitchFamily="34" charset="0"/>
                <a:ea typeface="Arial-Rounded" pitchFamily="34" charset="0"/>
                <a:cs typeface="Arial-Rounded" pitchFamily="34" charset="0"/>
              </a:rPr>
              <a:t>tháng</a:t>
            </a:r>
            <a:r>
              <a:rPr lang="en-US" sz="2400" dirty="0">
                <a:latin typeface="Arial-Rounded" pitchFamily="34" charset="0"/>
                <a:ea typeface="Arial-Rounded" pitchFamily="34" charset="0"/>
                <a:cs typeface="Arial-Rounded" pitchFamily="34" charset="0"/>
              </a:rPr>
              <a:t> 6,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Gia </a:t>
            </a:r>
            <a:r>
              <a:rPr lang="en-US" sz="2400" dirty="0" err="1">
                <a:latin typeface="Arial-Rounded" pitchFamily="34" charset="0"/>
                <a:ea typeface="Arial-Rounded" pitchFamily="34" charset="0"/>
                <a:cs typeface="Arial-Rounded" pitchFamily="34" charset="0"/>
              </a:rPr>
              <a:t>đình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Việt</a:t>
            </a:r>
            <a:r>
              <a:rPr lang="en-US" sz="2400" dirty="0">
                <a:latin typeface="Arial-Rounded" pitchFamily="34" charset="0"/>
                <a:ea typeface="Arial-Rounded" pitchFamily="34" charset="0"/>
                <a:cs typeface="Arial-Rounded" pitchFamily="34" charset="0"/>
              </a:rPr>
              <a:t> Nam.</a:t>
            </a:r>
          </a:p>
          <a:p>
            <a:pPr marL="0" lvl="1" algn="just"/>
            <a:r>
              <a:rPr lang="en-US" sz="2400" dirty="0">
                <a:latin typeface="Arial-Rounded" pitchFamily="34" charset="0"/>
                <a:ea typeface="Arial-Rounded" pitchFamily="34" charset="0"/>
                <a:cs typeface="Arial-Rounded" pitchFamily="34" charset="0"/>
              </a:rPr>
              <a:t>	- </a:t>
            </a:r>
            <a:r>
              <a:rPr lang="en-US" sz="2400" dirty="0" err="1">
                <a:latin typeface="Arial-Rounded" pitchFamily="34" charset="0"/>
                <a:ea typeface="Arial-Rounded" pitchFamily="34" charset="0"/>
                <a:cs typeface="Arial-Rounded" pitchFamily="34" charset="0"/>
              </a:rPr>
              <a:t>Đúng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rồi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hôm</a:t>
            </a:r>
            <a:r>
              <a:rPr lang="en-US" sz="2400" dirty="0">
                <a:latin typeface="Arial-Rounded" pitchFamily="34" charset="0"/>
                <a:ea typeface="Arial-Rounded" pitchFamily="34" charset="0"/>
                <a:cs typeface="Arial-Rounded" pitchFamily="34" charset="0"/>
              </a:rPr>
              <a:t> nay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mình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liên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hoan</a:t>
            </a:r>
            <a:r>
              <a:rPr lang="en-US" sz="2400" dirty="0">
                <a:latin typeface="Arial-Rounded" pitchFamily="34" charset="0"/>
                <a:ea typeface="Arial-Rounded" pitchFamily="34" charset="0"/>
                <a:cs typeface="Arial-Rounded" pitchFamily="34" charset="0"/>
              </a:rPr>
              <a:t> con ạ.</a:t>
            </a:r>
          </a:p>
          <a:p>
            <a:pPr marL="0" lvl="1" algn="just"/>
            <a:r>
              <a:rPr lang="en-US" sz="2400" dirty="0">
                <a:latin typeface="Arial-Rounded" pitchFamily="34" charset="0"/>
                <a:ea typeface="Arial-Rounded" pitchFamily="34" charset="0"/>
                <a:cs typeface="Arial-Rounded" pitchFamily="34" charset="0"/>
              </a:rPr>
              <a:t>	Chi </a:t>
            </a:r>
            <a:r>
              <a:rPr lang="en-US" sz="2400" dirty="0" err="1">
                <a:latin typeface="Arial-Rounded" pitchFamily="34" charset="0"/>
                <a:ea typeface="Arial-Rounded" pitchFamily="34" charset="0"/>
                <a:cs typeface="Arial-Rounded" pitchFamily="34" charset="0"/>
              </a:rPr>
              <a:t>vui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lắm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nhặt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rau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giúp</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dọn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rửa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xoong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nồi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cốc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chén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Ông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trông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bé</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để</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mẹ</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nấu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cơm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quây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quần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nhau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cơm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thật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tuyệt</a:t>
            </a:r>
            <a:r>
              <a:rPr lang="en-US" sz="2400" dirty="0">
                <a:latin typeface="Arial-Rounded" pitchFamily="34" charset="0"/>
                <a:ea typeface="Arial-Rounded" pitchFamily="34" charset="0"/>
                <a:cs typeface="Arial-Rounded" pitchFamily="34" charset="0"/>
              </a:rPr>
              <a:t>. Chi </a:t>
            </a:r>
            <a:r>
              <a:rPr lang="en-US" sz="2400" dirty="0" err="1">
                <a:latin typeface="Arial-Rounded" pitchFamily="34" charset="0"/>
                <a:ea typeface="Arial-Rounded" pitchFamily="34" charset="0"/>
                <a:cs typeface="Arial-Rounded" pitchFamily="34" charset="0"/>
              </a:rPr>
              <a:t>thích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cũng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là</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Gia </a:t>
            </a:r>
            <a:r>
              <a:rPr lang="en-US" sz="2400" dirty="0" err="1">
                <a:latin typeface="Arial-Rounded" pitchFamily="34" charset="0"/>
                <a:ea typeface="Arial-Rounded" pitchFamily="34" charset="0"/>
                <a:cs typeface="Arial-Rounded" pitchFamily="34" charset="0"/>
              </a:rPr>
              <a:t>đình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Việt</a:t>
            </a:r>
            <a:r>
              <a:rPr lang="en-US" sz="2400" dirty="0">
                <a:latin typeface="Arial-Rounded" pitchFamily="34" charset="0"/>
                <a:ea typeface="Arial-Rounded" pitchFamily="34" charset="0"/>
                <a:cs typeface="Arial-Rounded" pitchFamily="34" charset="0"/>
              </a:rPr>
              <a:t> Nam.	</a:t>
            </a:r>
          </a:p>
          <a:p>
            <a:pPr algn="just"/>
            <a:r>
              <a:rPr lang="en-US" sz="2400" i="1" dirty="0">
                <a:solidFill>
                  <a:srgbClr val="00B0F0"/>
                </a:solidFill>
                <a:latin typeface="Arial-Rounded" pitchFamily="34" charset="0"/>
                <a:ea typeface="Arial-Rounded" pitchFamily="34" charset="0"/>
                <a:cs typeface="Arial-Rounded" pitchFamily="34" charset="0"/>
              </a:rPr>
              <a:t>                                                                            </a:t>
            </a:r>
            <a:r>
              <a:rPr lang="en-US" sz="2500" i="1" dirty="0">
                <a:solidFill>
                  <a:srgbClr val="00B0F0"/>
                </a:solidFill>
                <a:latin typeface="Arial-Rounded" pitchFamily="34" charset="0"/>
                <a:ea typeface="Arial-Rounded" pitchFamily="34" charset="0"/>
                <a:cs typeface="Arial-Rounded" pitchFamily="34" charset="0"/>
              </a:rPr>
              <a:t>(</a:t>
            </a:r>
            <a:r>
              <a:rPr lang="en-US" sz="2500" i="1" dirty="0" err="1">
                <a:solidFill>
                  <a:srgbClr val="00B0F0"/>
                </a:solidFill>
                <a:latin typeface="Arial-Rounded" pitchFamily="34" charset="0"/>
                <a:ea typeface="Arial-Rounded" pitchFamily="34" charset="0"/>
                <a:cs typeface="Arial-Rounded" pitchFamily="34" charset="0"/>
              </a:rPr>
              <a:t>Châu</a:t>
            </a:r>
            <a:r>
              <a:rPr lang="en-US" sz="2500" i="1" dirty="0">
                <a:solidFill>
                  <a:srgbClr val="00B0F0"/>
                </a:solidFill>
                <a:latin typeface="Arial-Rounded" pitchFamily="34" charset="0"/>
                <a:ea typeface="Arial-Rounded" pitchFamily="34" charset="0"/>
                <a:cs typeface="Arial-Rounded" pitchFamily="34" charset="0"/>
              </a:rPr>
              <a:t> Anh)</a:t>
            </a:r>
            <a:endParaRPr lang="en-US" sz="2500" i="1" dirty="0">
              <a:solidFill>
                <a:srgbClr val="00B0F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1827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1" y="1193801"/>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về</a:t>
            </a:r>
            <a:r>
              <a:rPr lang="en-US" sz="2800" dirty="0">
                <a:latin typeface="Arial-Rounded" pitchFamily="34" charset="0"/>
                <a:ea typeface="Arial-Rounded" pitchFamily="34" charset="0"/>
                <a:cs typeface="Arial-Rounded" pitchFamily="34" charset="0"/>
              </a:rPr>
              <a:t>, Chi </a:t>
            </a:r>
            <a:r>
              <a:rPr lang="en-US" sz="2800" dirty="0" err="1">
                <a:latin typeface="Arial-Rounded" pitchFamily="34" charset="0"/>
                <a:ea typeface="Arial-Rounded" pitchFamily="34" charset="0"/>
                <a:cs typeface="Arial-Rounded" pitchFamily="34" charset="0"/>
              </a:rPr>
              <a:t>hỏi</a:t>
            </a:r>
            <a:r>
              <a:rPr lang="en-US" sz="2800" dirty="0">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 Sao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mua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nhiều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đồ</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thế</a:t>
            </a:r>
            <a:r>
              <a:rPr lang="en-US" sz="2800" dirty="0">
                <a:latin typeface="Arial-Rounded" pitchFamily="34" charset="0"/>
                <a:ea typeface="Arial-Rounded" pitchFamily="34" charset="0"/>
                <a:cs typeface="Arial-Rounded" pitchFamily="34" charset="0"/>
              </a:rPr>
              <a:t> ạ?</a:t>
            </a:r>
          </a:p>
          <a:p>
            <a:pPr marL="0" lvl="1" algn="just"/>
            <a:r>
              <a:rPr lang="en-US" sz="2800" dirty="0">
                <a:latin typeface="Arial-Rounded" pitchFamily="34" charset="0"/>
                <a:ea typeface="Arial-Rounded" pitchFamily="34" charset="0"/>
                <a:cs typeface="Arial-Rounded" pitchFamily="34" charset="0"/>
              </a:rPr>
              <a:t>	- </a:t>
            </a:r>
            <a:r>
              <a:rPr lang="en-US" sz="2800" dirty="0" err="1">
                <a:latin typeface="Arial-Rounded" pitchFamily="34" charset="0"/>
                <a:ea typeface="Arial-Rounded" pitchFamily="34" charset="0"/>
                <a:cs typeface="Arial-Rounded" pitchFamily="34" charset="0"/>
              </a:rPr>
              <a:t>Đố</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gì</a:t>
            </a:r>
            <a:r>
              <a:rPr lang="en-US" sz="2800" dirty="0">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Chi </a:t>
            </a:r>
            <a:r>
              <a:rPr lang="en-US" sz="2800" dirty="0" err="1">
                <a:latin typeface="Arial-Rounded" pitchFamily="34" charset="0"/>
                <a:ea typeface="Arial-Rounded" pitchFamily="34" charset="0"/>
                <a:cs typeface="Arial-Rounded" pitchFamily="34" charset="0"/>
              </a:rPr>
              <a:t>chạy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lịch</a:t>
            </a:r>
            <a:r>
              <a:rPr lang="en-US" sz="2800" dirty="0">
                <a:latin typeface="Arial-Rounded" pitchFamily="34" charset="0"/>
                <a:ea typeface="Arial-Rounded" pitchFamily="34" charset="0"/>
                <a:cs typeface="Arial-Rounded" pitchFamily="34" charset="0"/>
              </a:rPr>
              <a:t>:</a:t>
            </a:r>
          </a:p>
          <a:p>
            <a:pPr marL="0" lvl="1" algn="just"/>
            <a:r>
              <a:rPr lang="en-US" sz="2800" dirty="0">
                <a:latin typeface="Arial-Rounded" pitchFamily="34" charset="0"/>
                <a:ea typeface="Arial-Rounded" pitchFamily="34" charset="0"/>
                <a:cs typeface="Arial-Rounded" pitchFamily="34" charset="0"/>
              </a:rPr>
              <a:t>	- A, </a:t>
            </a: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28 </a:t>
            </a:r>
            <a:r>
              <a:rPr lang="en-US" sz="2800" dirty="0" err="1">
                <a:latin typeface="Arial-Rounded" pitchFamily="34" charset="0"/>
                <a:ea typeface="Arial-Rounded" pitchFamily="34" charset="0"/>
                <a:cs typeface="Arial-Rounded" pitchFamily="34" charset="0"/>
              </a:rPr>
              <a:t>tháng</a:t>
            </a:r>
            <a:r>
              <a:rPr lang="en-US" sz="2800" dirty="0">
                <a:latin typeface="Arial-Rounded" pitchFamily="34" charset="0"/>
                <a:ea typeface="Arial-Rounded" pitchFamily="34" charset="0"/>
                <a:cs typeface="Arial-Rounded" pitchFamily="34" charset="0"/>
              </a:rPr>
              <a:t> 6, </a:t>
            </a:r>
            <a:r>
              <a:rPr lang="en-US" sz="2800" dirty="0" err="1">
                <a:latin typeface="Arial-Rounded" pitchFamily="34" charset="0"/>
                <a:ea typeface="Arial-Rounded" pitchFamily="34" charset="0"/>
                <a:cs typeface="Arial-Rounded" pitchFamily="34" charset="0"/>
              </a:rPr>
              <a:t>Ngày</a:t>
            </a:r>
            <a:r>
              <a:rPr lang="en-US" sz="2800" dirty="0">
                <a:latin typeface="Arial-Rounded" pitchFamily="34" charset="0"/>
                <a:ea typeface="Arial-Rounded" pitchFamily="34" charset="0"/>
                <a:cs typeface="Arial-Rounded" pitchFamily="34" charset="0"/>
              </a:rPr>
              <a:t> Gia </a:t>
            </a:r>
            <a:r>
              <a:rPr lang="en-US" sz="2800" dirty="0" err="1">
                <a:latin typeface="Arial-Rounded" pitchFamily="34" charset="0"/>
                <a:ea typeface="Arial-Rounded" pitchFamily="34" charset="0"/>
                <a:cs typeface="Arial-Rounded" pitchFamily="34" charset="0"/>
              </a:rPr>
              <a:t>đình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Việt</a:t>
            </a:r>
            <a:r>
              <a:rPr lang="en-US" sz="2800" dirty="0">
                <a:latin typeface="Arial-Rounded" pitchFamily="34" charset="0"/>
                <a:ea typeface="Arial-Rounded" pitchFamily="34" charset="0"/>
                <a:cs typeface="Arial-Rounded" pitchFamily="34" charset="0"/>
              </a:rPr>
              <a:t> Nam.</a:t>
            </a:r>
          </a:p>
          <a:p>
            <a:pPr marL="0" lvl="1" algn="just"/>
            <a:r>
              <a:rPr lang="en-US" sz="2800" dirty="0">
                <a:latin typeface="Arial-Rounded" pitchFamily="34" charset="0"/>
                <a:ea typeface="Arial-Rounded" pitchFamily="34" charset="0"/>
                <a:cs typeface="Arial-Rounded" pitchFamily="34" charset="0"/>
              </a:rPr>
              <a:t>	- </a:t>
            </a:r>
            <a:r>
              <a:rPr lang="en-US" sz="2800" dirty="0" err="1">
                <a:latin typeface="Arial-Rounded" pitchFamily="34" charset="0"/>
                <a:ea typeface="Arial-Rounded" pitchFamily="34" charset="0"/>
                <a:cs typeface="Arial-Rounded" pitchFamily="34" charset="0"/>
              </a:rPr>
              <a:t>Đúng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rồi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Vì</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thế</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mình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liên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hoan</a:t>
            </a:r>
            <a:r>
              <a:rPr lang="en-US" sz="2800" dirty="0">
                <a:latin typeface="Arial-Rounded" pitchFamily="34" charset="0"/>
                <a:ea typeface="Arial-Rounded" pitchFamily="34" charset="0"/>
                <a:cs typeface="Arial-Rounded" pitchFamily="34" charset="0"/>
              </a:rPr>
              <a:t> con ạ.</a:t>
            </a:r>
          </a:p>
        </p:txBody>
      </p:sp>
      <p:sp>
        <p:nvSpPr>
          <p:cNvPr id="5" name="TextBox 4"/>
          <p:cNvSpPr txBox="1"/>
          <p:nvPr/>
        </p:nvSpPr>
        <p:spPr>
          <a:xfrm>
            <a:off x="2895601" y="279401"/>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5674104"/>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cxnSp>
        <p:nvCxnSpPr>
          <p:cNvPr id="4" name="Straight Connector 3"/>
          <p:cNvCxnSpPr>
            <a:cxnSpLocks/>
          </p:cNvCxnSpPr>
          <p:nvPr/>
        </p:nvCxnSpPr>
        <p:spPr>
          <a:xfrm>
            <a:off x="1752600" y="4070928"/>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445272" y="4081319"/>
            <a:ext cx="703118" cy="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79464" y="4057072"/>
            <a:ext cx="457200" cy="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796528" y="4046680"/>
            <a:ext cx="457200" cy="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543800" y="4050144"/>
            <a:ext cx="685800" cy="1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35940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gì?</a:t>
            </a:r>
          </a:p>
        </p:txBody>
      </p:sp>
      <p:sp>
        <p:nvSpPr>
          <p:cNvPr id="6" name="TextBox 5"/>
          <p:cNvSpPr txBox="1"/>
          <p:nvPr/>
        </p:nvSpPr>
        <p:spPr>
          <a:xfrm>
            <a:off x="381000" y="5332816"/>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39700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1" y="279401"/>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535940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463" y="2823477"/>
            <a:ext cx="8937363" cy="2863097"/>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38099" y="3971178"/>
              <a:ext cx="8649947" cy="438581"/>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a:solidFill>
                    <a:srgbClr val="7030A0"/>
                  </a:solidFill>
                  <a:latin typeface="HP001 4 hàng" pitchFamily="34" charset="0"/>
                  <a:ea typeface="Arial-Rounded" pitchFamily="34" charset="0"/>
                  <a:cs typeface="Arial-Rounded" pitchFamily="34" charset="0"/>
                </a:rPr>
                <a:t>n</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475551"/>
            <a:ext cx="609600" cy="8128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594613"/>
            <a:ext cx="72320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4" y="1387234"/>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b.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692728" y="5881744"/>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5881744"/>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5881744"/>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
        <p:nvSpPr>
          <p:cNvPr id="27" name="TextBox 26"/>
          <p:cNvSpPr txBox="1"/>
          <p:nvPr/>
        </p:nvSpPr>
        <p:spPr>
          <a:xfrm>
            <a:off x="681842" y="5890040"/>
            <a:ext cx="8252058"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Ngoài</a:t>
            </a:r>
            <a:r>
              <a:rPr lang="en-US" sz="2400" dirty="0">
                <a:latin typeface="Arial-Rounded" pitchFamily="34" charset="0"/>
                <a:ea typeface="Arial-Rounded" pitchFamily="34" charset="0"/>
                <a:cs typeface="Arial-Rounded" pitchFamily="34" charset="0"/>
              </a:rPr>
              <a:t> ra, </a:t>
            </a:r>
            <a:r>
              <a:rPr lang="en-US" sz="2400" dirty="0" err="1">
                <a:latin typeface="Arial-Rounded" pitchFamily="34" charset="0"/>
                <a:ea typeface="Arial-Rounded" pitchFamily="34" charset="0"/>
                <a:cs typeface="Arial-Rounded" pitchFamily="34" charset="0"/>
              </a:rPr>
              <a:t>những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trong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bài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hoa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sao</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xmlns=""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bicycle&#10;&#10;Description automatically generated with low confidence">
            <a:extLst>
              <a:ext uri="{FF2B5EF4-FFF2-40B4-BE49-F238E27FC236}">
                <a16:creationId xmlns:a16="http://schemas.microsoft.com/office/drawing/2014/main" xmlns="" id="{1DEC78B6-DBB4-4312-BD3C-C6F97760D97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177800"/>
            <a:ext cx="4648200" cy="61976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23E02E94-350B-42F2-9729-8B69E1B6153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3210" b="22331"/>
          <a:stretch/>
        </p:blipFill>
        <p:spPr>
          <a:xfrm>
            <a:off x="4758338" y="177801"/>
            <a:ext cx="4233262" cy="6369996"/>
          </a:xfrm>
          <a:prstGeom prst="rect">
            <a:avLst/>
          </a:prstGeom>
        </p:spPr>
      </p:pic>
    </p:spTree>
    <p:extLst>
      <p:ext uri="{BB962C8B-B14F-4D97-AF65-F5344CB8AC3E}">
        <p14:creationId xmlns:p14="http://schemas.microsoft.com/office/powerpoint/2010/main" xmlns="" val="9015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
            <a:hlinkClick r:id="" action="ppaction://media"/>
            <a:extLst>
              <a:ext uri="{FF2B5EF4-FFF2-40B4-BE49-F238E27FC236}">
                <a16:creationId xmlns:a16="http://schemas.microsoft.com/office/drawing/2014/main" xmlns="" id="{D05479AF-B81A-43CE-BE3F-67FBB94567BC}"/>
              </a:ext>
            </a:extLst>
          </p:cNvPr>
          <p:cNvPicPr>
            <a:picLocks noChangeAspect="1"/>
          </p:cNvPicPr>
          <p:nvPr>
            <a:videoFile r:link="rId1"/>
            <p:extLst>
              <p:ext uri="{DAA4B4D4-6D71-4841-9C94-3DE7FCFB9230}">
                <p14:media xmlns:p14="http://schemas.microsoft.com/office/powerpoint/2010/main" xmlns="" r:embed=""/>
              </p:ext>
            </p:extLst>
          </p:nvPr>
        </p:nvPicPr>
        <p:blipFill>
          <a:blip r:embed="rId3"/>
          <a:stretch>
            <a:fillRect/>
          </a:stretch>
        </p:blipFill>
        <p:spPr>
          <a:xfrm>
            <a:off x="2143125" y="190500"/>
            <a:ext cx="4857750" cy="6477000"/>
          </a:xfrm>
          <a:prstGeom prst="rect">
            <a:avLst/>
          </a:prstGeom>
        </p:spPr>
      </p:pic>
    </p:spTree>
    <p:extLst>
      <p:ext uri="{BB962C8B-B14F-4D97-AF65-F5344CB8AC3E}">
        <p14:creationId xmlns:p14="http://schemas.microsoft.com/office/powerpoint/2010/main" xmlns="" val="29132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BD584F9-E013-4005-A525-D483D029767B}"/>
              </a:ext>
            </a:extLst>
          </p:cNvPr>
          <p:cNvSpPr txBox="1"/>
          <p:nvPr/>
        </p:nvSpPr>
        <p:spPr>
          <a:xfrm>
            <a:off x="381000" y="279401"/>
            <a:ext cx="3048000" cy="461665"/>
          </a:xfrm>
          <a:prstGeom prst="rect">
            <a:avLst/>
          </a:prstGeom>
          <a:noFill/>
        </p:spPr>
        <p:txBody>
          <a:bodyPr wrap="square" rtlCol="0">
            <a:spAutoFit/>
          </a:bodyPr>
          <a:lstStyle/>
          <a:p>
            <a:r>
              <a:rPr lang="en-US" sz="2400" b="1" dirty="0">
                <a:solidFill>
                  <a:srgbClr val="0070C0"/>
                </a:solidFill>
              </a:rPr>
              <a:t>1. </a:t>
            </a:r>
            <a:r>
              <a:rPr lang="en-US" sz="2400" b="1" dirty="0" err="1">
                <a:solidFill>
                  <a:srgbClr val="0070C0"/>
                </a:solidFill>
              </a:rPr>
              <a:t>Tô</a:t>
            </a:r>
            <a:endParaRPr lang="en-US" sz="2400" b="1" dirty="0">
              <a:solidFill>
                <a:srgbClr val="0070C0"/>
              </a:solidFill>
            </a:endParaRPr>
          </a:p>
        </p:txBody>
      </p:sp>
      <p:pic>
        <p:nvPicPr>
          <p:cNvPr id="13" name="Picture 12" descr="A drawing of a bicycle&#10;&#10;Description automatically generated with low confidence">
            <a:extLst>
              <a:ext uri="{FF2B5EF4-FFF2-40B4-BE49-F238E27FC236}">
                <a16:creationId xmlns:a16="http://schemas.microsoft.com/office/drawing/2014/main" xmlns="" id="{7D1BF7E0-BB17-42DC-9A39-9B92E144A7D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47900" y="177800"/>
            <a:ext cx="4648200" cy="6197600"/>
          </a:xfrm>
          <a:prstGeom prst="rect">
            <a:avLst/>
          </a:prstGeom>
        </p:spPr>
      </p:pic>
    </p:spTree>
    <p:extLst>
      <p:ext uri="{BB962C8B-B14F-4D97-AF65-F5344CB8AC3E}">
        <p14:creationId xmlns:p14="http://schemas.microsoft.com/office/powerpoint/2010/main" xmlns="" val="4181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C95D01-E1AC-48A2-B452-64D0B70B4EA9}"/>
              </a:ext>
            </a:extLst>
          </p:cNvPr>
          <p:cNvPicPr>
            <a:picLocks noChangeAspect="1"/>
          </p:cNvPicPr>
          <p:nvPr/>
        </p:nvPicPr>
        <p:blipFill rotWithShape="1">
          <a:blip r:embed="rId2"/>
          <a:srcRect b="52865"/>
          <a:stretch/>
        </p:blipFill>
        <p:spPr>
          <a:xfrm>
            <a:off x="345142" y="1600200"/>
            <a:ext cx="8660867" cy="3149600"/>
          </a:xfrm>
          <a:prstGeom prst="rect">
            <a:avLst/>
          </a:prstGeom>
        </p:spPr>
      </p:pic>
      <p:sp>
        <p:nvSpPr>
          <p:cNvPr id="4" name="Rectangle 3">
            <a:extLst>
              <a:ext uri="{FF2B5EF4-FFF2-40B4-BE49-F238E27FC236}">
                <a16:creationId xmlns:a16="http://schemas.microsoft.com/office/drawing/2014/main" xmlns="" id="{17FD7719-2523-4EB8-8FDA-2AFE84CCA88A}"/>
              </a:ext>
            </a:extLst>
          </p:cNvPr>
          <p:cNvSpPr/>
          <p:nvPr/>
        </p:nvSpPr>
        <p:spPr>
          <a:xfrm>
            <a:off x="76200" y="1905001"/>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liên</a:t>
            </a:r>
            <a:r>
              <a:rPr lang="en-US" sz="3200" b="1" dirty="0">
                <a:solidFill>
                  <a:srgbClr val="7030A0"/>
                </a:solidFill>
                <a:latin typeface="HP001 4 hàng" pitchFamily="34" charset="0"/>
              </a:rPr>
              <a:t> h</a:t>
            </a:r>
            <a:r>
              <a:rPr lang="el-GR" sz="3200" b="1" dirty="0">
                <a:solidFill>
                  <a:srgbClr val="7030A0"/>
                </a:solidFill>
                <a:latin typeface="HP001 4 hàng" pitchFamily="34" charset="0"/>
              </a:rPr>
              <a:t>Ξ</a:t>
            </a:r>
            <a:r>
              <a:rPr lang="en-US" sz="3200" b="1" dirty="0">
                <a:solidFill>
                  <a:srgbClr val="7030A0"/>
                </a:solidFill>
                <a:latin typeface="HP001 4 hàng" pitchFamily="34" charset="0"/>
              </a:rPr>
              <a:t>n</a:t>
            </a:r>
            <a:endParaRPr lang="en-US" sz="3500" b="1" dirty="0">
              <a:solidFill>
                <a:srgbClr val="7030A0"/>
              </a:solidFill>
              <a:latin typeface="HP001 4 hàng" pitchFamily="34" charset="0"/>
            </a:endParaRPr>
          </a:p>
        </p:txBody>
      </p:sp>
      <p:sp>
        <p:nvSpPr>
          <p:cNvPr id="7" name="Rectangle 6">
            <a:extLst>
              <a:ext uri="{FF2B5EF4-FFF2-40B4-BE49-F238E27FC236}">
                <a16:creationId xmlns:a16="http://schemas.microsoft.com/office/drawing/2014/main" xmlns="" id="{094602D8-D43C-471D-A2AF-6A355A9CE7D5}"/>
              </a:ext>
            </a:extLst>
          </p:cNvPr>
          <p:cNvSpPr/>
          <p:nvPr/>
        </p:nvSpPr>
        <p:spPr>
          <a:xfrm>
            <a:off x="76200" y="3481625"/>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a:solidFill>
                  <a:srgbClr val="7030A0"/>
                </a:solidFill>
                <a:latin typeface="HP001 4 hàng" pitchFamily="34" charset="0"/>
              </a:rPr>
              <a:t>x</a:t>
            </a:r>
            <a:r>
              <a:rPr lang="el-GR" sz="3200" b="1" dirty="0">
                <a:solidFill>
                  <a:srgbClr val="7030A0"/>
                </a:solidFill>
                <a:latin typeface="HP001 4 hàng" pitchFamily="34" charset="0"/>
              </a:rPr>
              <a:t>ά</a:t>
            </a:r>
            <a:r>
              <a:rPr lang="en-US" sz="3200" b="1" dirty="0">
                <a:solidFill>
                  <a:srgbClr val="7030A0"/>
                </a:solidFill>
                <a:latin typeface="HP001 4 hàng" pitchFamily="34" charset="0"/>
              </a:rPr>
              <a:t>g </a:t>
            </a:r>
            <a:r>
              <a:rPr lang="en-US" sz="3200" b="1" dirty="0" err="1">
                <a:solidFill>
                  <a:srgbClr val="7030A0"/>
                </a:solidFill>
                <a:latin typeface="HP001 4 hàng" pitchFamily="34" charset="0"/>
              </a:rPr>
              <a:t>nē</a:t>
            </a:r>
            <a:endParaRPr lang="en-US" sz="3500" b="1" dirty="0">
              <a:solidFill>
                <a:srgbClr val="7030A0"/>
              </a:solidFill>
              <a:latin typeface="HP001 4 hàng" pitchFamily="34" charset="0"/>
            </a:endParaRPr>
          </a:p>
        </p:txBody>
      </p:sp>
      <p:sp>
        <p:nvSpPr>
          <p:cNvPr id="10" name="TextBox 9">
            <a:extLst>
              <a:ext uri="{FF2B5EF4-FFF2-40B4-BE49-F238E27FC236}">
                <a16:creationId xmlns:a16="http://schemas.microsoft.com/office/drawing/2014/main" xmlns="" id="{3BD584F9-E013-4005-A525-D483D029767B}"/>
              </a:ext>
            </a:extLst>
          </p:cNvPr>
          <p:cNvSpPr txBox="1"/>
          <p:nvPr/>
        </p:nvSpPr>
        <p:spPr>
          <a:xfrm>
            <a:off x="381000" y="279401"/>
            <a:ext cx="3048000" cy="461665"/>
          </a:xfrm>
          <a:prstGeom prst="rect">
            <a:avLst/>
          </a:prstGeom>
          <a:noFill/>
        </p:spPr>
        <p:txBody>
          <a:bodyPr wrap="square" rtlCol="0">
            <a:spAutoFit/>
          </a:bodyPr>
          <a:lstStyle/>
          <a:p>
            <a:r>
              <a:rPr lang="en-US" sz="2400" b="1" dirty="0">
                <a:solidFill>
                  <a:srgbClr val="0070C0"/>
                </a:solidFill>
              </a:rPr>
              <a:t>2. </a:t>
            </a:r>
            <a:r>
              <a:rPr lang="en-US" sz="2400" b="1" dirty="0" err="1">
                <a:solidFill>
                  <a:srgbClr val="0070C0"/>
                </a:solidFill>
              </a:rPr>
              <a:t>Viết</a:t>
            </a:r>
            <a:r>
              <a:rPr lang="en-US" sz="2400" b="1" dirty="0">
                <a:solidFill>
                  <a:srgbClr val="0070C0"/>
                </a:solidFill>
              </a:rPr>
              <a:t>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ngữ</a:t>
            </a:r>
            <a:endParaRPr lang="en-US" sz="2400" b="1" dirty="0">
              <a:solidFill>
                <a:srgbClr val="0070C0"/>
              </a:solidFill>
            </a:endParaRPr>
          </a:p>
        </p:txBody>
      </p:sp>
      <p:sp>
        <p:nvSpPr>
          <p:cNvPr id="11" name="Rectangle 10">
            <a:extLst>
              <a:ext uri="{FF2B5EF4-FFF2-40B4-BE49-F238E27FC236}">
                <a16:creationId xmlns:a16="http://schemas.microsoft.com/office/drawing/2014/main" xmlns="" id="{BE357468-379F-493E-8081-B447644B674F}"/>
              </a:ext>
            </a:extLst>
          </p:cNvPr>
          <p:cNvSpPr/>
          <p:nvPr/>
        </p:nvSpPr>
        <p:spPr>
          <a:xfrm>
            <a:off x="3124200" y="1905001"/>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liên</a:t>
            </a:r>
            <a:r>
              <a:rPr lang="en-US" sz="3200" b="1" dirty="0">
                <a:solidFill>
                  <a:srgbClr val="7030A0"/>
                </a:solidFill>
                <a:latin typeface="HP001 4 hàng" pitchFamily="34" charset="0"/>
              </a:rPr>
              <a:t> h</a:t>
            </a:r>
            <a:r>
              <a:rPr lang="el-GR" sz="3200" b="1" dirty="0">
                <a:solidFill>
                  <a:srgbClr val="7030A0"/>
                </a:solidFill>
                <a:latin typeface="HP001 4 hàng" pitchFamily="34" charset="0"/>
              </a:rPr>
              <a:t>Ξ</a:t>
            </a:r>
            <a:r>
              <a:rPr lang="en-US" sz="3200" b="1" dirty="0">
                <a:solidFill>
                  <a:srgbClr val="7030A0"/>
                </a:solidFill>
                <a:latin typeface="HP001 4 hàng" pitchFamily="34" charset="0"/>
              </a:rPr>
              <a:t>n</a:t>
            </a:r>
            <a:endParaRPr lang="en-US" sz="3500" b="1" dirty="0">
              <a:solidFill>
                <a:srgbClr val="7030A0"/>
              </a:solidFill>
              <a:latin typeface="HP001 4 hàng" pitchFamily="34" charset="0"/>
            </a:endParaRPr>
          </a:p>
        </p:txBody>
      </p:sp>
      <p:sp>
        <p:nvSpPr>
          <p:cNvPr id="12" name="Rectangle 11">
            <a:extLst>
              <a:ext uri="{FF2B5EF4-FFF2-40B4-BE49-F238E27FC236}">
                <a16:creationId xmlns:a16="http://schemas.microsoft.com/office/drawing/2014/main" xmlns="" id="{1FF7F0F3-3667-43F5-A131-26D53C5D78CD}"/>
              </a:ext>
            </a:extLst>
          </p:cNvPr>
          <p:cNvSpPr/>
          <p:nvPr/>
        </p:nvSpPr>
        <p:spPr>
          <a:xfrm>
            <a:off x="6201015" y="1902653"/>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liên</a:t>
            </a:r>
            <a:r>
              <a:rPr lang="en-US" sz="3200" b="1" dirty="0">
                <a:solidFill>
                  <a:srgbClr val="7030A0"/>
                </a:solidFill>
                <a:latin typeface="HP001 4 hàng" pitchFamily="34" charset="0"/>
              </a:rPr>
              <a:t> h</a:t>
            </a:r>
            <a:r>
              <a:rPr lang="el-GR" sz="3200" b="1" dirty="0">
                <a:solidFill>
                  <a:srgbClr val="7030A0"/>
                </a:solidFill>
                <a:latin typeface="HP001 4 hàng" pitchFamily="34" charset="0"/>
              </a:rPr>
              <a:t>Ξ</a:t>
            </a:r>
            <a:r>
              <a:rPr lang="en-US" sz="3200" b="1" dirty="0">
                <a:solidFill>
                  <a:srgbClr val="7030A0"/>
                </a:solidFill>
                <a:latin typeface="HP001 4 hàng" pitchFamily="34" charset="0"/>
              </a:rPr>
              <a:t>n</a:t>
            </a:r>
            <a:endParaRPr lang="en-US" sz="3500" b="1" dirty="0">
              <a:solidFill>
                <a:srgbClr val="7030A0"/>
              </a:solidFill>
              <a:latin typeface="HP001 4 hàng" pitchFamily="34" charset="0"/>
            </a:endParaRPr>
          </a:p>
        </p:txBody>
      </p:sp>
      <p:sp>
        <p:nvSpPr>
          <p:cNvPr id="17" name="Rectangle 16">
            <a:extLst>
              <a:ext uri="{FF2B5EF4-FFF2-40B4-BE49-F238E27FC236}">
                <a16:creationId xmlns:a16="http://schemas.microsoft.com/office/drawing/2014/main" xmlns="" id="{9F8C20A1-1BB4-45D9-A306-36A296053DE8}"/>
              </a:ext>
            </a:extLst>
          </p:cNvPr>
          <p:cNvSpPr/>
          <p:nvPr/>
        </p:nvSpPr>
        <p:spPr>
          <a:xfrm>
            <a:off x="3124200" y="3429000"/>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a:solidFill>
                  <a:srgbClr val="7030A0"/>
                </a:solidFill>
                <a:latin typeface="HP001 4 hàng" pitchFamily="34" charset="0"/>
              </a:rPr>
              <a:t>x</a:t>
            </a:r>
            <a:r>
              <a:rPr lang="el-GR" sz="3200" b="1" dirty="0">
                <a:solidFill>
                  <a:srgbClr val="7030A0"/>
                </a:solidFill>
                <a:latin typeface="HP001 4 hàng" pitchFamily="34" charset="0"/>
              </a:rPr>
              <a:t>ά</a:t>
            </a:r>
            <a:r>
              <a:rPr lang="en-US" sz="3200" b="1" dirty="0">
                <a:solidFill>
                  <a:srgbClr val="7030A0"/>
                </a:solidFill>
                <a:latin typeface="HP001 4 hàng" pitchFamily="34" charset="0"/>
              </a:rPr>
              <a:t>g </a:t>
            </a:r>
            <a:r>
              <a:rPr lang="en-US" sz="3200" b="1" dirty="0" err="1">
                <a:solidFill>
                  <a:srgbClr val="7030A0"/>
                </a:solidFill>
                <a:latin typeface="HP001 4 hàng" pitchFamily="34" charset="0"/>
              </a:rPr>
              <a:t>nē</a:t>
            </a:r>
            <a:endParaRPr lang="en-US" sz="3500" b="1" dirty="0">
              <a:solidFill>
                <a:srgbClr val="7030A0"/>
              </a:solidFill>
              <a:latin typeface="HP001 4 hàng" pitchFamily="34" charset="0"/>
            </a:endParaRPr>
          </a:p>
        </p:txBody>
      </p:sp>
      <p:sp>
        <p:nvSpPr>
          <p:cNvPr id="18" name="Rectangle 17">
            <a:extLst>
              <a:ext uri="{FF2B5EF4-FFF2-40B4-BE49-F238E27FC236}">
                <a16:creationId xmlns:a16="http://schemas.microsoft.com/office/drawing/2014/main" xmlns="" id="{9E6B02D8-603A-4E0B-AB2D-8126DED60D2E}"/>
              </a:ext>
            </a:extLst>
          </p:cNvPr>
          <p:cNvSpPr/>
          <p:nvPr/>
        </p:nvSpPr>
        <p:spPr>
          <a:xfrm>
            <a:off x="6172200" y="3429000"/>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a:solidFill>
                  <a:srgbClr val="7030A0"/>
                </a:solidFill>
                <a:latin typeface="HP001 4 hàng" pitchFamily="34" charset="0"/>
              </a:rPr>
              <a:t>x</a:t>
            </a:r>
            <a:r>
              <a:rPr lang="el-GR" sz="3200" b="1" dirty="0">
                <a:solidFill>
                  <a:srgbClr val="7030A0"/>
                </a:solidFill>
                <a:latin typeface="HP001 4 hàng" pitchFamily="34" charset="0"/>
              </a:rPr>
              <a:t>ά</a:t>
            </a:r>
            <a:r>
              <a:rPr lang="en-US" sz="3200" b="1" dirty="0">
                <a:solidFill>
                  <a:srgbClr val="7030A0"/>
                </a:solidFill>
                <a:latin typeface="HP001 4 hàng" pitchFamily="34" charset="0"/>
              </a:rPr>
              <a:t>g </a:t>
            </a:r>
            <a:r>
              <a:rPr lang="en-US" sz="3200" b="1" dirty="0" err="1">
                <a:solidFill>
                  <a:srgbClr val="7030A0"/>
                </a:solidFill>
                <a:latin typeface="HP001 4 hàng" pitchFamily="34" charset="0"/>
              </a:rPr>
              <a:t>nē</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xmlns="" val="249483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396</Words>
  <Application>Microsoft Office PowerPoint</Application>
  <PresentationFormat>On-screen Show (4:3)</PresentationFormat>
  <Paragraphs>64</Paragraphs>
  <Slides>10</Slides>
  <Notes>4</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GhostBTT.Com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cp:revision>
  <dcterms:created xsi:type="dcterms:W3CDTF">2025-02-16T15:04:03Z</dcterms:created>
  <dcterms:modified xsi:type="dcterms:W3CDTF">2025-02-16T15:06:44Z</dcterms:modified>
</cp:coreProperties>
</file>