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DBF92-CE6F-4F28-ACCB-CB0ABE6B1059}" type="datetimeFigureOut">
              <a:rPr lang="en-US" smtClean="0"/>
              <a:t>16-Feb-25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54B82-EBA4-41A7-9246-14E690571EA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GV cho hs khai thác trên sách giáo khoa chứ đừng nhìn màn hình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4</a:t>
            </a:fld>
            <a:endParaRPr lang="en-US"/>
          </a:p>
        </p:txBody>
      </p:sp>
    </p:spTree>
    <p:extLst>
      <p:ext uri="{BB962C8B-B14F-4D97-AF65-F5344CB8AC3E}">
        <p14:creationId xmlns:p14="http://schemas.microsoft.com/office/powerpoint/2010/main" xmlns=""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Mộc</a:t>
            </a:r>
            <a:r>
              <a:rPr lang="en-US" baseline="0"/>
              <a:t> mạc: giản dị, đơn giản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xmlns="" val="290759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10</a:t>
            </a:fld>
            <a:endParaRPr lang="en-US"/>
          </a:p>
        </p:txBody>
      </p:sp>
    </p:spTree>
    <p:extLst>
      <p:ext uri="{BB962C8B-B14F-4D97-AF65-F5344CB8AC3E}">
        <p14:creationId xmlns:p14="http://schemas.microsoft.com/office/powerpoint/2010/main" xmlns="" val="133123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Đây</a:t>
            </a:r>
            <a:r>
              <a:rPr lang="en-US" baseline="0"/>
              <a:t> chỉ là gợi ý GV đưa ra sau khi GV đã trả lời xong. HĐ này GV nên tổ chức thi đua trên bảng lớp hoặc bảng nhóm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12</a:t>
            </a:fld>
            <a:endParaRPr lang="en-US"/>
          </a:p>
        </p:txBody>
      </p:sp>
    </p:spTree>
    <p:extLst>
      <p:ext uri="{BB962C8B-B14F-4D97-AF65-F5344CB8AC3E}">
        <p14:creationId xmlns:p14="http://schemas.microsoft.com/office/powerpoint/2010/main" xmlns=""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14</a:t>
            </a:fld>
            <a:endParaRPr lang="en-US"/>
          </a:p>
        </p:txBody>
      </p:sp>
    </p:spTree>
    <p:extLst>
      <p:ext uri="{BB962C8B-B14F-4D97-AF65-F5344CB8AC3E}">
        <p14:creationId xmlns:p14="http://schemas.microsoft.com/office/powerpoint/2010/main" xmlns="" val="382640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7BE8F4-D09E-4F00-A34F-18E6917178B5}"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BE8F4-D09E-4F00-A34F-18E6917178B5}"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BE8F4-D09E-4F00-A34F-18E6917178B5}"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BE8F4-D09E-4F00-A34F-18E6917178B5}"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BE8F4-D09E-4F00-A34F-18E6917178B5}" type="datetimeFigureOut">
              <a:rPr lang="en-US" smtClean="0"/>
              <a:t>16-Feb-25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7BE8F4-D09E-4F00-A34F-18E6917178B5}" type="datetimeFigureOut">
              <a:rPr lang="en-US" smtClean="0"/>
              <a:t>16-Feb-25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7BE8F4-D09E-4F00-A34F-18E6917178B5}" type="datetimeFigureOut">
              <a:rPr lang="en-US" smtClean="0"/>
              <a:t>16-Feb-25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7BE8F4-D09E-4F00-A34F-18E6917178B5}" type="datetimeFigureOut">
              <a:rPr lang="en-US" smtClean="0"/>
              <a:t>16-Feb-25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BE8F4-D09E-4F00-A34F-18E6917178B5}" type="datetimeFigureOut">
              <a:rPr lang="en-US" smtClean="0"/>
              <a:t>16-Feb-25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BE8F4-D09E-4F00-A34F-18E6917178B5}" type="datetimeFigureOut">
              <a:rPr lang="en-US" smtClean="0"/>
              <a:t>16-Feb-25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BE8F4-D09E-4F00-A34F-18E6917178B5}" type="datetimeFigureOut">
              <a:rPr lang="en-US" smtClean="0"/>
              <a:t>16-Feb-25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3BF9E-B287-45DB-8473-B919886365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BE8F4-D09E-4F00-A34F-18E6917178B5}" type="datetimeFigureOut">
              <a:rPr lang="en-US" smtClean="0"/>
              <a:t>16-Feb-25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3BF9E-B287-45DB-8473-B919886365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628650" y="365126"/>
            <a:ext cx="7886700" cy="1325563"/>
          </a:xfrm>
        </p:spPr>
        <p:txBody>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 xmlns:a14="http://schemas.microsoft.com/office/drawing/2010/main" val="0"/>
              </a:ext>
            </a:extLst>
          </a:blip>
          <a:srcRect/>
          <a:stretch>
            <a:fillRect/>
          </a:stretch>
        </p:blipFill>
        <p:spPr bwMode="auto">
          <a:xfrm>
            <a:off x="243639" y="21256"/>
            <a:ext cx="9144000" cy="6919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457200" y="2511281"/>
            <a:ext cx="8315325" cy="26776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50000"/>
              </a:spcBef>
              <a:spcAft>
                <a:spcPct val="0"/>
              </a:spcAft>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Môn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Toán</a:t>
            </a:r>
            <a:endPar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a:p>
            <a:pPr algn="ctr" defTabSz="914377" fontAlgn="base">
              <a:spcBef>
                <a:spcPct val="50000"/>
              </a:spcBef>
              <a:spcAft>
                <a:spcPct val="0"/>
              </a:spcAft>
              <a:buNone/>
              <a:defRPr/>
            </a:pP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Bài</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13: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Làm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tròn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số</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đến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hàng</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trăm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nghìn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p:txBody>
      </p:sp>
      <p:sp>
        <p:nvSpPr>
          <p:cNvPr id="7" name="Rectangle 6"/>
          <p:cNvSpPr/>
          <p:nvPr/>
        </p:nvSpPr>
        <p:spPr>
          <a:xfrm>
            <a:off x="1600200" y="4683021"/>
            <a:ext cx="5943600" cy="523220"/>
          </a:xfrm>
          <a:prstGeom prst="rect">
            <a:avLst/>
          </a:prstGeom>
          <a:noFill/>
        </p:spPr>
        <p:txBody>
          <a:bodyPr>
            <a:spAutoFit/>
          </a:bodyPr>
          <a:lstStyle/>
          <a:p>
            <a:pPr algn="ctr" defTabSz="914377" fontAlgn="base">
              <a:spcBef>
                <a:spcPct val="0"/>
              </a:spcBef>
              <a:spcAft>
                <a:spcPct val="0"/>
              </a:spcAft>
              <a:defRPr/>
            </a:pPr>
            <a:r>
              <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Giáo viên: Lê Thị </a:t>
            </a:r>
            <a:r>
              <a:rPr lang="pt-BR" sz="2800" b="1" kern="10" dirty="0" smtClean="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Quyên</a:t>
            </a:r>
            <a:endPar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sp>
        <p:nvSpPr>
          <p:cNvPr id="8" name="WordArt 87"/>
          <p:cNvSpPr>
            <a:spLocks noChangeArrowheads="1" noChangeShapeType="1" noTextEdit="1"/>
          </p:cNvSpPr>
          <p:nvPr/>
        </p:nvSpPr>
        <p:spPr bwMode="auto">
          <a:xfrm>
            <a:off x="1825534" y="763589"/>
            <a:ext cx="5850847"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Chào</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mừng</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thầy</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cô</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về</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dự</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giờ</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p>
          <a:p>
            <a:pPr algn="ctr" defTabSz="914377" fontAlgn="base">
              <a:spcBef>
                <a:spcPct val="0"/>
              </a:spcBef>
              <a:spcAft>
                <a:spcPct val="0"/>
              </a:spcAft>
              <a:defRPr/>
            </a:pP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lớp</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4</a:t>
            </a:r>
            <a:r>
              <a:rPr lang="en-US" sz="3600" b="1" kern="10" baseline="3000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B</a:t>
            </a: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endParaRPr lang="en-US" sz="3600" kern="10" dirty="0">
              <a:ln w="9525">
                <a:round/>
              </a:ln>
              <a:solidFill>
                <a:srgbClr val="FF0000"/>
              </a:solidFill>
              <a:latin typeface="Arial" panose="020B0604020202020204" pitchFamily="34" charset="0"/>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 xmlns:a14="http://schemas.microsoft.com/office/drawing/2010/main" val="0"/>
              </a:ext>
            </a:extLst>
          </a:blip>
          <a:srcRect/>
          <a:stretch>
            <a:fillRect/>
          </a:stretch>
        </p:blipFill>
        <p:spPr bwMode="auto">
          <a:xfrm>
            <a:off x="0" y="57350"/>
            <a:ext cx="9297402" cy="6919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0" y="2600847"/>
            <a:ext cx="9387639" cy="1290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348"/>
              </a:spcBef>
              <a:spcAft>
                <a:spcPct val="0"/>
              </a:spcAft>
              <a:defRPr/>
            </a:pP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fontAlgn="base" hangingPunct="1">
              <a:spcBef>
                <a:spcPts val="1348"/>
              </a:spcBef>
              <a:spcAft>
                <a:spcPct val="0"/>
              </a:spcAft>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Ngôi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nhà</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0" y="281708"/>
            <a:ext cx="9387639" cy="970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UBND QUẬN DƯƠNG KINH</a:t>
            </a:r>
          </a:p>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TRƯỜNG TH ĐA PHÚC</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2" name="Text Box 18"/>
          <p:cNvSpPr txBox="1">
            <a:spLocks noChangeArrowheads="1"/>
          </p:cNvSpPr>
          <p:nvPr/>
        </p:nvSpPr>
        <p:spPr bwMode="auto">
          <a:xfrm>
            <a:off x="0" y="5046253"/>
            <a:ext cx="9387639" cy="47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b="1" i="1" dirty="0">
                <a:latin typeface="Times New Roman" pitchFamily="18" charset="0"/>
              </a:rPr>
              <a:t>Giáo </a:t>
            </a:r>
            <a:r>
              <a:rPr lang="en-US" altLang="en-US" sz="2400" b="1" i="1" dirty="0" smtClean="0">
                <a:latin typeface="Times New Roman" pitchFamily="18" charset="0"/>
              </a:rPr>
              <a:t>viên thực hiện: </a:t>
            </a:r>
            <a:r>
              <a:rPr lang="en-US" altLang="en-US" sz="2400" b="1" i="1" dirty="0" err="1" smtClean="0">
                <a:latin typeface="Times New Roman" pitchFamily="18" charset="0"/>
              </a:rPr>
              <a:t>Bùi</a:t>
            </a:r>
            <a:r>
              <a:rPr lang="en-US" altLang="en-US" sz="2400" b="1" i="1" dirty="0" smtClean="0">
                <a:latin typeface="Times New Roman" pitchFamily="18" charset="0"/>
              </a:rPr>
              <a:t> </a:t>
            </a:r>
            <a:r>
              <a:rPr lang="en-US" altLang="en-US" sz="2400" b="1" i="1" dirty="0" err="1" smtClean="0">
                <a:latin typeface="Times New Roman" pitchFamily="18" charset="0"/>
              </a:rPr>
              <a:t>Thị</a:t>
            </a:r>
            <a:r>
              <a:rPr lang="en-US" altLang="en-US" sz="2400" b="1" i="1" dirty="0" smtClean="0">
                <a:latin typeface="Times New Roman" pitchFamily="18" charset="0"/>
              </a:rPr>
              <a:t> </a:t>
            </a:r>
            <a:r>
              <a:rPr lang="en-US" altLang="en-US" sz="2400" b="1" i="1" dirty="0" err="1" smtClean="0">
                <a:latin typeface="Times New Roman" pitchFamily="18" charset="0"/>
              </a:rPr>
              <a:t>Hà</a:t>
            </a:r>
            <a:r>
              <a:rPr lang="en-US" altLang="en-US" sz="2400" b="1" i="1" dirty="0" smtClean="0">
                <a:latin typeface="Times New Roman" pitchFamily="18" charset="0"/>
              </a:rPr>
              <a:t> Mai</a:t>
            </a:r>
            <a:endParaRPr lang="en-US" altLang="en-US" sz="2400" b="1" i="1" dirty="0" smtClean="0">
              <a:latin typeface="Times New Roman" pitchFamily="18" charset="0"/>
            </a:endParaRPr>
          </a:p>
        </p:txBody>
      </p:sp>
      <p:pic>
        <p:nvPicPr>
          <p:cNvPr id="13" name="Picture 22" descr="bd21315_"/>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56165" y="4670913"/>
            <a:ext cx="3155043" cy="153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3862137" y="1155032"/>
            <a:ext cx="1425742"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7448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58864" y="5831102"/>
            <a:ext cx="378513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khổ</a:t>
            </a:r>
          </a:p>
        </p:txBody>
      </p:sp>
      <p:sp>
        <p:nvSpPr>
          <p:cNvPr id="9" name="TextBox 8"/>
          <p:cNvSpPr txBox="1"/>
          <p:nvPr/>
        </p:nvSpPr>
        <p:spPr>
          <a:xfrm>
            <a:off x="5334618" y="5852715"/>
            <a:ext cx="378513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5355400" y="5831103"/>
            <a:ext cx="378513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sp>
        <p:nvSpPr>
          <p:cNvPr id="7" name="TextBox 6"/>
          <p:cNvSpPr txBox="1"/>
          <p:nvPr/>
        </p:nvSpPr>
        <p:spPr>
          <a:xfrm>
            <a:off x="1049482" y="177801"/>
            <a:ext cx="5947064" cy="400061"/>
          </a:xfrm>
          <a:prstGeom prst="rect">
            <a:avLst/>
          </a:prstGeom>
          <a:noFill/>
        </p:spPr>
        <p:txBody>
          <a:bodyPr wrap="square" lIns="91391" tIns="45696" rIns="91391" bIns="45696" rtlCol="0">
            <a:spAutoFit/>
          </a:bodyPr>
          <a:lstStyle/>
          <a:p>
            <a:pPr algn="ctr"/>
            <a:r>
              <a:rPr lang="en-US" sz="2000" b="1">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1" name="TextBox 10"/>
          <p:cNvSpPr txBox="1"/>
          <p:nvPr/>
        </p:nvSpPr>
        <p:spPr>
          <a:xfrm>
            <a:off x="3243697" y="655972"/>
            <a:ext cx="2409825" cy="4247268"/>
          </a:xfrm>
          <a:prstGeom prst="rect">
            <a:avLst/>
          </a:prstGeom>
          <a:noFill/>
        </p:spPr>
        <p:txBody>
          <a:bodyPr wrap="square" lIns="91391" tIns="45696" rIns="91391" bIns="45696" rtlCol="0">
            <a:spAutoFit/>
          </a:bodyPr>
          <a:lstStyle/>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em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xoan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trước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ngõ</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Hoa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xao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xuyến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nở</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từng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chùm</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tiếng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Đầu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hồi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lảnh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lót</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Mái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phức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Rạ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sân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phơi</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Gỗ</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mộc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mạc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đất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nước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Bốn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mùa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ca.</a:t>
            </a:r>
          </a:p>
          <a:p>
            <a:pPr algn="just"/>
            <a:r>
              <a:rPr lang="en-US" dirty="0">
                <a:latin typeface="Arial-Rounded" pitchFamily="34" charset="0"/>
                <a:ea typeface="Arial-Rounded" pitchFamily="34" charset="0"/>
                <a:cs typeface="Arial-Rounded" pitchFamily="34" charset="0"/>
              </a:rPr>
              <a:t>                       </a:t>
            </a:r>
            <a:r>
              <a:rPr lang="en-US" sz="1600" i="1" dirty="0">
                <a:solidFill>
                  <a:srgbClr val="FF0000"/>
                </a:solidFill>
                <a:latin typeface="Arial-Rounded" pitchFamily="34" charset="0"/>
                <a:ea typeface="Arial-Rounded" pitchFamily="34" charset="0"/>
                <a:cs typeface="Arial-Rounded" pitchFamily="34" charset="0"/>
              </a:rPr>
              <a:t>(</a:t>
            </a:r>
            <a:r>
              <a:rPr lang="en-US" sz="1600" i="1" dirty="0" err="1">
                <a:solidFill>
                  <a:srgbClr val="FF0000"/>
                </a:solidFill>
                <a:latin typeface="Arial-Rounded" pitchFamily="34" charset="0"/>
                <a:ea typeface="Arial-Rounded" pitchFamily="34" charset="0"/>
                <a:cs typeface="Arial-Rounded" pitchFamily="34" charset="0"/>
              </a:rPr>
              <a:t>Tô</a:t>
            </a:r>
            <a:r>
              <a:rPr lang="en-US" sz="1600" i="1" dirty="0">
                <a:solidFill>
                  <a:srgbClr val="FF0000"/>
                </a:solidFill>
                <a:latin typeface="Arial-Rounded" pitchFamily="34" charset="0"/>
                <a:ea typeface="Arial-Rounded" pitchFamily="34" charset="0"/>
                <a:cs typeface="Arial-Rounded" pitchFamily="34" charset="0"/>
              </a:rPr>
              <a:t> </a:t>
            </a:r>
            <a:r>
              <a:rPr lang="en-US" sz="1600" i="1" dirty="0" err="1">
                <a:solidFill>
                  <a:srgbClr val="FF0000"/>
                </a:solidFill>
                <a:latin typeface="Arial-Rounded" pitchFamily="34" charset="0"/>
                <a:ea typeface="Arial-Rounded" pitchFamily="34" charset="0"/>
                <a:cs typeface="Arial-Rounded" pitchFamily="34" charset="0"/>
              </a:rPr>
              <a:t>Hà</a:t>
            </a:r>
            <a:r>
              <a:rPr lang="en-US" sz="1600" i="1" dirty="0">
                <a:solidFill>
                  <a:srgbClr val="FF0000"/>
                </a:solidFill>
                <a:latin typeface="Arial-Rounded" pitchFamily="34" charset="0"/>
                <a:ea typeface="Arial-Rounded" pitchFamily="34" charset="0"/>
                <a:cs typeface="Arial-Rounded" pitchFamily="34" charset="0"/>
              </a:rPr>
              <a:t>)</a:t>
            </a:r>
            <a:endParaRPr lang="en-US" i="1" dirty="0">
              <a:solidFill>
                <a:srgbClr val="FF0000"/>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20182" b="30348"/>
          <a:stretch/>
        </p:blipFill>
        <p:spPr>
          <a:xfrm>
            <a:off x="0" y="5398087"/>
            <a:ext cx="2514600" cy="1293708"/>
          </a:xfrm>
          <a:prstGeom prst="rect">
            <a:avLst/>
          </a:prstGeom>
        </p:spPr>
      </p:pic>
      <p:sp>
        <p:nvSpPr>
          <p:cNvPr id="4" name="TextBox 3"/>
          <p:cNvSpPr txBox="1"/>
          <p:nvPr/>
        </p:nvSpPr>
        <p:spPr>
          <a:xfrm>
            <a:off x="5257801" y="5822706"/>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sp>
        <p:nvSpPr>
          <p:cNvPr id="6" name="TextBox 5"/>
          <p:cNvSpPr txBox="1"/>
          <p:nvPr/>
        </p:nvSpPr>
        <p:spPr>
          <a:xfrm>
            <a:off x="1049482" y="177801"/>
            <a:ext cx="5947064" cy="400061"/>
          </a:xfrm>
          <a:prstGeom prst="rect">
            <a:avLst/>
          </a:prstGeom>
          <a:noFill/>
        </p:spPr>
        <p:txBody>
          <a:bodyPr wrap="square" lIns="91391" tIns="45696" rIns="91391" bIns="45696" rtlCol="0">
            <a:spAutoFit/>
          </a:bodyPr>
          <a:lstStyle/>
          <a:p>
            <a:pPr algn="ctr"/>
            <a:r>
              <a:rPr lang="en-US" sz="2000" b="1">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7" name="TextBox 6"/>
          <p:cNvSpPr txBox="1"/>
          <p:nvPr/>
        </p:nvSpPr>
        <p:spPr>
          <a:xfrm>
            <a:off x="3243697" y="655972"/>
            <a:ext cx="2409825" cy="4216490"/>
          </a:xfrm>
          <a:prstGeom prst="rect">
            <a:avLst/>
          </a:prstGeom>
          <a:noFill/>
        </p:spPr>
        <p:txBody>
          <a:bodyPr wrap="square" lIns="91391" tIns="45696" rIns="91391" bIns="45696" rtlCol="0">
            <a:spAutoFit/>
          </a:bodyPr>
          <a:lstStyle/>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em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xoan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trước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ngõ</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Hoa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xao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xuyến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nở</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từng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chùm</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tiếng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Đầu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hồi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lảnh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lót</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Mái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phức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Rạ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sân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phơi</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Gỗ</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mộc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mạc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đất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nước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Bốn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mùa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ca.</a:t>
            </a:r>
          </a:p>
          <a:p>
            <a:pPr algn="just"/>
            <a:r>
              <a:rPr lang="en-US" sz="1600" i="1" dirty="0">
                <a:solidFill>
                  <a:srgbClr val="FF0000"/>
                </a:solidFill>
                <a:latin typeface="Arial-Rounded" pitchFamily="34" charset="0"/>
                <a:ea typeface="Arial-Rounded" pitchFamily="34" charset="0"/>
                <a:cs typeface="Arial-Rounded" pitchFamily="34" charset="0"/>
              </a:rPr>
              <a:t>                       (</a:t>
            </a:r>
            <a:r>
              <a:rPr lang="en-US" sz="1600" i="1" dirty="0" err="1">
                <a:solidFill>
                  <a:srgbClr val="FF0000"/>
                </a:solidFill>
                <a:latin typeface="Arial-Rounded" pitchFamily="34" charset="0"/>
                <a:ea typeface="Arial-Rounded" pitchFamily="34" charset="0"/>
                <a:cs typeface="Arial-Rounded" pitchFamily="34" charset="0"/>
              </a:rPr>
              <a:t>Tô</a:t>
            </a:r>
            <a:r>
              <a:rPr lang="en-US" sz="1600" i="1" dirty="0">
                <a:solidFill>
                  <a:srgbClr val="FF0000"/>
                </a:solidFill>
                <a:latin typeface="Arial-Rounded" pitchFamily="34" charset="0"/>
                <a:ea typeface="Arial-Rounded" pitchFamily="34" charset="0"/>
                <a:cs typeface="Arial-Rounded" pitchFamily="34" charset="0"/>
              </a:rPr>
              <a:t> </a:t>
            </a:r>
            <a:r>
              <a:rPr lang="en-US" sz="1600" i="1" dirty="0" err="1">
                <a:solidFill>
                  <a:srgbClr val="FF0000"/>
                </a:solidFill>
                <a:latin typeface="Arial-Rounded" pitchFamily="34" charset="0"/>
                <a:ea typeface="Arial-Rounded" pitchFamily="34" charset="0"/>
                <a:cs typeface="Arial-Rounded" pitchFamily="34" charset="0"/>
              </a:rPr>
              <a:t>Hà</a:t>
            </a:r>
            <a:r>
              <a:rPr lang="en-US" sz="1600" i="1" dirty="0">
                <a:solidFill>
                  <a:srgbClr val="FF0000"/>
                </a:solidFill>
                <a:latin typeface="Arial-Rounded" pitchFamily="34" charset="0"/>
                <a:ea typeface="Arial-Rounded" pitchFamily="34" charset="0"/>
                <a:cs typeface="Arial-Rounded" pitchFamily="34" charset="0"/>
              </a:rPr>
              <a:t>)</a:t>
            </a:r>
            <a:endParaRPr lang="en-US" sz="1600" i="1" dirty="0">
              <a:solidFill>
                <a:srgbClr val="FF0000"/>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240021"/>
            <a:ext cx="609600" cy="8128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359084"/>
            <a:ext cx="8385463"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Tìm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tiếng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cùng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vần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với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mỗi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tiếng</a:t>
            </a:r>
            <a:r>
              <a:rPr lang="en-US" sz="2400" b="1" dirty="0">
                <a:latin typeface="Arial-Rounded" pitchFamily="34" charset="0"/>
                <a:ea typeface="Arial-Rounded" pitchFamily="34" charset="0"/>
                <a:cs typeface="Arial-Rounded" pitchFamily="34" charset="0"/>
              </a:rPr>
              <a:t> </a:t>
            </a:r>
            <a:r>
              <a:rPr lang="en-US" sz="2400" b="1" i="1" dirty="0" err="1">
                <a:solidFill>
                  <a:srgbClr val="FF0000"/>
                </a:solidFill>
                <a:latin typeface="Arial-Rounded" pitchFamily="34" charset="0"/>
                <a:ea typeface="Arial-Rounded" pitchFamily="34" charset="0"/>
                <a:cs typeface="Arial-Rounded" pitchFamily="34" charset="0"/>
              </a:rPr>
              <a:t>chùm</a:t>
            </a:r>
            <a:r>
              <a:rPr lang="en-US" sz="2400" b="1" i="1" dirty="0">
                <a:solidFill>
                  <a:srgbClr val="FF0000"/>
                </a:solidFill>
                <a:latin typeface="Arial-Rounded" pitchFamily="34" charset="0"/>
                <a:ea typeface="Arial-Rounded" pitchFamily="34" charset="0"/>
                <a:cs typeface="Arial-Rounded" pitchFamily="34" charset="0"/>
              </a:rPr>
              <a:t>, </a:t>
            </a:r>
            <a:r>
              <a:rPr lang="en-US" sz="2400" b="1" i="1" dirty="0" err="1">
                <a:solidFill>
                  <a:srgbClr val="FF0000"/>
                </a:solidFill>
                <a:latin typeface="Arial-Rounded" pitchFamily="34" charset="0"/>
                <a:ea typeface="Arial-Rounded" pitchFamily="34" charset="0"/>
                <a:cs typeface="Arial-Rounded" pitchFamily="34" charset="0"/>
              </a:rPr>
              <a:t>phơi</a:t>
            </a:r>
            <a:r>
              <a:rPr lang="en-US" sz="2400" b="1" i="1" dirty="0">
                <a:solidFill>
                  <a:srgbClr val="FF0000"/>
                </a:solidFill>
                <a:latin typeface="Arial-Rounded" pitchFamily="34" charset="0"/>
                <a:ea typeface="Arial-Rounded" pitchFamily="34" charset="0"/>
                <a:cs typeface="Arial-Rounded" pitchFamily="34" charset="0"/>
              </a:rPr>
              <a:t>, </a:t>
            </a:r>
            <a:r>
              <a:rPr lang="en-US" sz="2400" b="1" i="1" dirty="0" err="1">
                <a:solidFill>
                  <a:srgbClr val="FF0000"/>
                </a:solidFill>
                <a:latin typeface="Arial-Rounded" pitchFamily="34" charset="0"/>
                <a:ea typeface="Arial-Rounded" pitchFamily="34" charset="0"/>
                <a:cs typeface="Arial-Rounded" pitchFamily="34" charset="0"/>
              </a:rPr>
              <a:t>nước</a:t>
            </a:r>
            <a:endParaRPr lang="en-US" sz="2400" b="1" dirty="0">
              <a:solidFill>
                <a:srgbClr val="FF0000"/>
              </a:solidFill>
              <a:latin typeface="Arial-Rounded" pitchFamily="34" charset="0"/>
              <a:ea typeface="Arial-Rounded" pitchFamily="34" charset="0"/>
              <a:cs typeface="Arial-Rounded" pitchFamily="34" charset="0"/>
            </a:endParaRPr>
          </a:p>
        </p:txBody>
      </p:sp>
      <p:sp>
        <p:nvSpPr>
          <p:cNvPr id="3" name="Oval 2"/>
          <p:cNvSpPr/>
          <p:nvPr/>
        </p:nvSpPr>
        <p:spPr>
          <a:xfrm>
            <a:off x="637758" y="1782332"/>
            <a:ext cx="2071703" cy="125213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Arial-Rounded" pitchFamily="34" charset="0"/>
                <a:ea typeface="Arial-Rounded" pitchFamily="34" charset="0"/>
                <a:cs typeface="Arial-Rounded" pitchFamily="34" charset="0"/>
              </a:rPr>
              <a:t>chùm</a:t>
            </a:r>
            <a:endParaRPr lang="en-US" sz="3600" b="1" dirty="0">
              <a:latin typeface="Arial-Rounded" pitchFamily="34" charset="0"/>
              <a:ea typeface="Arial-Rounded" pitchFamily="34" charset="0"/>
              <a:cs typeface="Arial-Rounded" pitchFamily="34" charset="0"/>
            </a:endParaRPr>
          </a:p>
        </p:txBody>
      </p:sp>
      <p:sp>
        <p:nvSpPr>
          <p:cNvPr id="8" name="Oval 7"/>
          <p:cNvSpPr/>
          <p:nvPr/>
        </p:nvSpPr>
        <p:spPr>
          <a:xfrm>
            <a:off x="3612982" y="1782332"/>
            <a:ext cx="1815597" cy="125213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Arial-Rounded" pitchFamily="34" charset="0"/>
                <a:ea typeface="Arial-Rounded" pitchFamily="34" charset="0"/>
                <a:cs typeface="Arial-Rounded" pitchFamily="34" charset="0"/>
              </a:rPr>
              <a:t>phơi</a:t>
            </a:r>
            <a:endParaRPr lang="en-US" sz="3600" b="1" dirty="0">
              <a:latin typeface="Arial-Rounded" pitchFamily="34" charset="0"/>
              <a:ea typeface="Arial-Rounded" pitchFamily="34" charset="0"/>
              <a:cs typeface="Arial-Rounded" pitchFamily="34" charset="0"/>
            </a:endParaRPr>
          </a:p>
        </p:txBody>
      </p:sp>
      <p:sp>
        <p:nvSpPr>
          <p:cNvPr id="9" name="Oval 8"/>
          <p:cNvSpPr/>
          <p:nvPr/>
        </p:nvSpPr>
        <p:spPr>
          <a:xfrm>
            <a:off x="6595338" y="1796676"/>
            <a:ext cx="2015262" cy="125213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nước</a:t>
            </a:r>
          </a:p>
        </p:txBody>
      </p:sp>
      <p:grpSp>
        <p:nvGrpSpPr>
          <p:cNvPr id="2" name="Group 12"/>
          <p:cNvGrpSpPr/>
          <p:nvPr/>
        </p:nvGrpSpPr>
        <p:grpSpPr>
          <a:xfrm>
            <a:off x="777446" y="2891174"/>
            <a:ext cx="1411804" cy="944229"/>
            <a:chOff x="777446" y="2168380"/>
            <a:chExt cx="1411804" cy="708172"/>
          </a:xfrm>
        </p:grpSpPr>
        <p:sp>
          <p:nvSpPr>
            <p:cNvPr id="4" name="Right Arrow 3"/>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162488"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3"/>
          <p:cNvGrpSpPr/>
          <p:nvPr/>
        </p:nvGrpSpPr>
        <p:grpSpPr>
          <a:xfrm>
            <a:off x="3755316" y="2901138"/>
            <a:ext cx="1411804" cy="944229"/>
            <a:chOff x="777446" y="2168380"/>
            <a:chExt cx="1411804" cy="708172"/>
          </a:xfrm>
        </p:grpSpPr>
        <p:sp>
          <p:nvSpPr>
            <p:cNvPr id="15" name="Right Arrow 14"/>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7"/>
          <p:cNvGrpSpPr/>
          <p:nvPr/>
        </p:nvGrpSpPr>
        <p:grpSpPr>
          <a:xfrm>
            <a:off x="6733186" y="2911102"/>
            <a:ext cx="1411804" cy="944229"/>
            <a:chOff x="777446" y="2168380"/>
            <a:chExt cx="1411804" cy="708172"/>
          </a:xfrm>
        </p:grpSpPr>
        <p:sp>
          <p:nvSpPr>
            <p:cNvPr id="19" name="Right Arrow 18"/>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rot="1414773">
            <a:off x="253241" y="3649741"/>
            <a:ext cx="639937" cy="853249"/>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lúm</a:t>
            </a:r>
          </a:p>
        </p:txBody>
      </p:sp>
      <p:sp>
        <p:nvSpPr>
          <p:cNvPr id="24" name="Rectangle 23"/>
          <p:cNvSpPr/>
          <p:nvPr/>
        </p:nvSpPr>
        <p:spPr>
          <a:xfrm>
            <a:off x="1140508" y="3833489"/>
            <a:ext cx="639937" cy="853249"/>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Arial-Rounded" pitchFamily="34" charset="0"/>
                <a:ea typeface="Arial-Rounded" pitchFamily="34" charset="0"/>
                <a:cs typeface="Arial-Rounded" pitchFamily="34" charset="0"/>
              </a:rPr>
              <a:t>xum</a:t>
            </a:r>
            <a:endParaRPr lang="en-US" sz="1600" dirty="0">
              <a:solidFill>
                <a:schemeClr val="tx1"/>
              </a:solidFill>
              <a:latin typeface="Arial-Rounded" pitchFamily="34" charset="0"/>
              <a:ea typeface="Arial-Rounded" pitchFamily="34" charset="0"/>
              <a:cs typeface="Arial-Rounded" pitchFamily="34" charset="0"/>
            </a:endParaRPr>
          </a:p>
        </p:txBody>
      </p:sp>
      <p:sp>
        <p:nvSpPr>
          <p:cNvPr id="25" name="Rectangle 24"/>
          <p:cNvSpPr/>
          <p:nvPr/>
        </p:nvSpPr>
        <p:spPr>
          <a:xfrm rot="20743700">
            <a:off x="1971236" y="3733228"/>
            <a:ext cx="639937" cy="853249"/>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hùm</a:t>
            </a:r>
          </a:p>
        </p:txBody>
      </p:sp>
      <p:sp>
        <p:nvSpPr>
          <p:cNvPr id="29" name="Rectangle 28"/>
          <p:cNvSpPr/>
          <p:nvPr/>
        </p:nvSpPr>
        <p:spPr>
          <a:xfrm rot="1414773">
            <a:off x="3247429" y="3664562"/>
            <a:ext cx="639937" cy="853249"/>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chơi</a:t>
            </a:r>
          </a:p>
        </p:txBody>
      </p:sp>
      <p:sp>
        <p:nvSpPr>
          <p:cNvPr id="30" name="Rectangle 29"/>
          <p:cNvSpPr/>
          <p:nvPr/>
        </p:nvSpPr>
        <p:spPr>
          <a:xfrm>
            <a:off x="4134696" y="3848310"/>
            <a:ext cx="639937" cy="853249"/>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bới</a:t>
            </a:r>
          </a:p>
        </p:txBody>
      </p:sp>
      <p:sp>
        <p:nvSpPr>
          <p:cNvPr id="31" name="Rectangle 30"/>
          <p:cNvSpPr/>
          <p:nvPr/>
        </p:nvSpPr>
        <p:spPr>
          <a:xfrm rot="20743700">
            <a:off x="4965424" y="3748049"/>
            <a:ext cx="639937" cy="853249"/>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đợi</a:t>
            </a:r>
          </a:p>
        </p:txBody>
      </p:sp>
      <p:sp>
        <p:nvSpPr>
          <p:cNvPr id="32" name="Rectangle 31"/>
          <p:cNvSpPr/>
          <p:nvPr/>
        </p:nvSpPr>
        <p:spPr>
          <a:xfrm rot="1414773">
            <a:off x="6222218" y="3698012"/>
            <a:ext cx="701912" cy="853249"/>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Arial-Rounded" pitchFamily="34" charset="0"/>
                <a:ea typeface="Arial-Rounded" pitchFamily="34" charset="0"/>
                <a:cs typeface="Arial-Rounded" pitchFamily="34" charset="0"/>
              </a:rPr>
              <a:t>được</a:t>
            </a:r>
            <a:endParaRPr lang="en-US" sz="1600" dirty="0">
              <a:solidFill>
                <a:schemeClr val="tx1"/>
              </a:solidFill>
              <a:latin typeface="Arial-Rounded" pitchFamily="34" charset="0"/>
              <a:ea typeface="Arial-Rounded" pitchFamily="34" charset="0"/>
              <a:cs typeface="Arial-Rounded" pitchFamily="34" charset="0"/>
            </a:endParaRPr>
          </a:p>
        </p:txBody>
      </p:sp>
      <p:sp>
        <p:nvSpPr>
          <p:cNvPr id="33" name="Rectangle 32"/>
          <p:cNvSpPr/>
          <p:nvPr/>
        </p:nvSpPr>
        <p:spPr>
          <a:xfrm>
            <a:off x="7039335" y="3865233"/>
            <a:ext cx="761724" cy="853249"/>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thước</a:t>
            </a:r>
          </a:p>
        </p:txBody>
      </p:sp>
      <p:sp>
        <p:nvSpPr>
          <p:cNvPr id="34" name="Rectangle 33"/>
          <p:cNvSpPr/>
          <p:nvPr/>
        </p:nvSpPr>
        <p:spPr>
          <a:xfrm rot="20743700">
            <a:off x="7942801" y="3764972"/>
            <a:ext cx="639937" cy="853249"/>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lược</a:t>
            </a:r>
          </a:p>
        </p:txBody>
      </p:sp>
    </p:spTree>
    <p:extLst>
      <p:ext uri="{BB962C8B-B14F-4D97-AF65-F5344CB8AC3E}">
        <p14:creationId xmlns:p14="http://schemas.microsoft.com/office/powerpoint/2010/main" xmlns=""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2C95D01-E1AC-48A2-B452-64D0B70B4EA9}"/>
              </a:ext>
            </a:extLst>
          </p:cNvPr>
          <p:cNvPicPr>
            <a:picLocks noChangeAspect="1"/>
          </p:cNvPicPr>
          <p:nvPr/>
        </p:nvPicPr>
        <p:blipFill rotWithShape="1">
          <a:blip r:embed="rId2"/>
          <a:srcRect b="52865"/>
          <a:stretch/>
        </p:blipFill>
        <p:spPr>
          <a:xfrm>
            <a:off x="330734" y="1600200"/>
            <a:ext cx="8660867" cy="3149600"/>
          </a:xfrm>
          <a:prstGeom prst="rect">
            <a:avLst/>
          </a:prstGeom>
        </p:spPr>
      </p:pic>
      <p:sp>
        <p:nvSpPr>
          <p:cNvPr id="4" name="Rectangle 3">
            <a:extLst>
              <a:ext uri="{FF2B5EF4-FFF2-40B4-BE49-F238E27FC236}">
                <a16:creationId xmlns:a16="http://schemas.microsoft.com/office/drawing/2014/main" xmlns="" id="{17FD7719-2523-4EB8-8FDA-2AFE84CCA88A}"/>
              </a:ext>
            </a:extLst>
          </p:cNvPr>
          <p:cNvSpPr/>
          <p:nvPr/>
        </p:nvSpPr>
        <p:spPr>
          <a:xfrm>
            <a:off x="152400" y="1905001"/>
            <a:ext cx="2389094"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err="1">
                <a:solidFill>
                  <a:schemeClr val="tx2"/>
                </a:solidFill>
                <a:latin typeface="HP001 4 hàng" pitchFamily="34" charset="0"/>
              </a:rPr>
              <a:t>xao</a:t>
            </a:r>
            <a:r>
              <a:rPr lang="en-US" sz="3200" b="1" dirty="0">
                <a:solidFill>
                  <a:schemeClr val="tx2"/>
                </a:solidFill>
                <a:latin typeface="HP001 4 hàng" pitchFamily="34" charset="0"/>
              </a:rPr>
              <a:t> </a:t>
            </a:r>
            <a:r>
              <a:rPr lang="en-US" sz="3200" b="1" dirty="0" err="1">
                <a:solidFill>
                  <a:schemeClr val="tx2"/>
                </a:solidFill>
                <a:latin typeface="HP001 4 hàng" pitchFamily="34" charset="0"/>
              </a:rPr>
              <a:t>xuyến</a:t>
            </a:r>
            <a:endParaRPr lang="en-US" sz="3500" b="1" dirty="0">
              <a:solidFill>
                <a:schemeClr val="tx2"/>
              </a:solidFill>
              <a:latin typeface="HP001 4 hàng" pitchFamily="34" charset="0"/>
            </a:endParaRPr>
          </a:p>
        </p:txBody>
      </p:sp>
      <p:sp>
        <p:nvSpPr>
          <p:cNvPr id="7" name="Rectangle 6">
            <a:extLst>
              <a:ext uri="{FF2B5EF4-FFF2-40B4-BE49-F238E27FC236}">
                <a16:creationId xmlns:a16="http://schemas.microsoft.com/office/drawing/2014/main" xmlns="" id="{094602D8-D43C-471D-A2AF-6A355A9CE7D5}"/>
              </a:ext>
            </a:extLst>
          </p:cNvPr>
          <p:cNvSpPr/>
          <p:nvPr/>
        </p:nvSpPr>
        <p:spPr>
          <a:xfrm>
            <a:off x="152400" y="3481626"/>
            <a:ext cx="21336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err="1">
                <a:solidFill>
                  <a:schemeClr val="tx2"/>
                </a:solidFill>
                <a:latin typeface="HP001 4 hàng" pitchFamily="34" charset="0"/>
              </a:rPr>
              <a:t>lảnh</a:t>
            </a:r>
            <a:r>
              <a:rPr lang="en-US" sz="3200" b="1" dirty="0">
                <a:solidFill>
                  <a:schemeClr val="tx2"/>
                </a:solidFill>
                <a:latin typeface="HP001 4 hàng" pitchFamily="34" charset="0"/>
              </a:rPr>
              <a:t> </a:t>
            </a:r>
            <a:r>
              <a:rPr lang="en-US" sz="3200" b="1" dirty="0" err="1">
                <a:solidFill>
                  <a:schemeClr val="tx2"/>
                </a:solidFill>
                <a:latin typeface="HP001 4 hàng" pitchFamily="34" charset="0"/>
              </a:rPr>
              <a:t>lĝ</a:t>
            </a:r>
            <a:endParaRPr lang="en-US" sz="3500" b="1" dirty="0">
              <a:solidFill>
                <a:schemeClr val="tx2"/>
              </a:solidFill>
              <a:latin typeface="HP001 4 hàng" pitchFamily="34" charset="0"/>
            </a:endParaRPr>
          </a:p>
        </p:txBody>
      </p:sp>
      <p:sp>
        <p:nvSpPr>
          <p:cNvPr id="10" name="TextBox 9">
            <a:extLst>
              <a:ext uri="{FF2B5EF4-FFF2-40B4-BE49-F238E27FC236}">
                <a16:creationId xmlns:a16="http://schemas.microsoft.com/office/drawing/2014/main" xmlns="" id="{3BD584F9-E013-4005-A525-D483D029767B}"/>
              </a:ext>
            </a:extLst>
          </p:cNvPr>
          <p:cNvSpPr txBox="1"/>
          <p:nvPr/>
        </p:nvSpPr>
        <p:spPr>
          <a:xfrm>
            <a:off x="381000" y="279401"/>
            <a:ext cx="3048000" cy="461665"/>
          </a:xfrm>
          <a:prstGeom prst="rect">
            <a:avLst/>
          </a:prstGeom>
          <a:noFill/>
        </p:spPr>
        <p:txBody>
          <a:bodyPr wrap="square" rtlCol="0">
            <a:spAutoFit/>
          </a:bodyPr>
          <a:lstStyle/>
          <a:p>
            <a:r>
              <a:rPr lang="en-US" sz="2400" b="1" dirty="0">
                <a:solidFill>
                  <a:srgbClr val="0070C0"/>
                </a:solidFill>
              </a:rPr>
              <a:t>1. </a:t>
            </a:r>
            <a:r>
              <a:rPr lang="en-US" sz="2400" b="1" dirty="0" err="1">
                <a:solidFill>
                  <a:srgbClr val="0070C0"/>
                </a:solidFill>
              </a:rPr>
              <a:t>Viết</a:t>
            </a:r>
            <a:r>
              <a:rPr lang="en-US" sz="2400" b="1" dirty="0">
                <a:solidFill>
                  <a:srgbClr val="0070C0"/>
                </a:solidFill>
              </a:rPr>
              <a:t> </a:t>
            </a:r>
            <a:r>
              <a:rPr lang="en-US" sz="2400" b="1" dirty="0" err="1">
                <a:solidFill>
                  <a:srgbClr val="0070C0"/>
                </a:solidFill>
              </a:rPr>
              <a:t>từ</a:t>
            </a:r>
            <a:r>
              <a:rPr lang="en-US" sz="2400" b="1" dirty="0">
                <a:solidFill>
                  <a:srgbClr val="0070C0"/>
                </a:solidFill>
              </a:rPr>
              <a:t> </a:t>
            </a:r>
            <a:r>
              <a:rPr lang="en-US" sz="2400" b="1" dirty="0" err="1">
                <a:solidFill>
                  <a:srgbClr val="0070C0"/>
                </a:solidFill>
              </a:rPr>
              <a:t>ngữ</a:t>
            </a:r>
            <a:endParaRPr lang="en-US" sz="2400" b="1" dirty="0">
              <a:solidFill>
                <a:srgbClr val="0070C0"/>
              </a:solidFill>
            </a:endParaRPr>
          </a:p>
        </p:txBody>
      </p:sp>
      <p:sp>
        <p:nvSpPr>
          <p:cNvPr id="11" name="Rectangle 10">
            <a:extLst>
              <a:ext uri="{FF2B5EF4-FFF2-40B4-BE49-F238E27FC236}">
                <a16:creationId xmlns:a16="http://schemas.microsoft.com/office/drawing/2014/main" xmlns="" id="{8E0D58EA-B478-4210-B463-BAB914074B2B}"/>
              </a:ext>
            </a:extLst>
          </p:cNvPr>
          <p:cNvSpPr/>
          <p:nvPr/>
        </p:nvSpPr>
        <p:spPr>
          <a:xfrm>
            <a:off x="3124200" y="1905001"/>
            <a:ext cx="2389094"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err="1">
                <a:solidFill>
                  <a:srgbClr val="7030A0"/>
                </a:solidFill>
                <a:latin typeface="HP001 4 hàng" pitchFamily="34" charset="0"/>
              </a:rPr>
              <a:t>xao</a:t>
            </a:r>
            <a:r>
              <a:rPr lang="en-US" sz="3200" b="1" dirty="0">
                <a:solidFill>
                  <a:srgbClr val="7030A0"/>
                </a:solidFill>
                <a:latin typeface="HP001 4 hàng" pitchFamily="34" charset="0"/>
              </a:rPr>
              <a:t> </a:t>
            </a:r>
            <a:r>
              <a:rPr lang="en-US" sz="3200" b="1" dirty="0" err="1">
                <a:solidFill>
                  <a:srgbClr val="7030A0"/>
                </a:solidFill>
                <a:latin typeface="HP001 4 hàng" pitchFamily="34" charset="0"/>
              </a:rPr>
              <a:t>xuyến</a:t>
            </a:r>
            <a:endParaRPr lang="en-US" sz="3500" b="1" dirty="0">
              <a:solidFill>
                <a:srgbClr val="7030A0"/>
              </a:solidFill>
              <a:latin typeface="HP001 4 hàng" pitchFamily="34" charset="0"/>
            </a:endParaRPr>
          </a:p>
        </p:txBody>
      </p:sp>
      <p:sp>
        <p:nvSpPr>
          <p:cNvPr id="12" name="Rectangle 11">
            <a:extLst>
              <a:ext uri="{FF2B5EF4-FFF2-40B4-BE49-F238E27FC236}">
                <a16:creationId xmlns:a16="http://schemas.microsoft.com/office/drawing/2014/main" xmlns="" id="{382ED52F-D7D2-469C-832D-694DAA9B6B14}"/>
              </a:ext>
            </a:extLst>
          </p:cNvPr>
          <p:cNvSpPr/>
          <p:nvPr/>
        </p:nvSpPr>
        <p:spPr>
          <a:xfrm>
            <a:off x="6145306" y="1905001"/>
            <a:ext cx="2389094"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err="1">
                <a:solidFill>
                  <a:srgbClr val="7030A0"/>
                </a:solidFill>
                <a:latin typeface="HP001 4 hàng" pitchFamily="34" charset="0"/>
              </a:rPr>
              <a:t>xao</a:t>
            </a:r>
            <a:r>
              <a:rPr lang="en-US" sz="3200" b="1" dirty="0">
                <a:solidFill>
                  <a:srgbClr val="7030A0"/>
                </a:solidFill>
                <a:latin typeface="HP001 4 hàng" pitchFamily="34" charset="0"/>
              </a:rPr>
              <a:t> </a:t>
            </a:r>
            <a:r>
              <a:rPr lang="en-US" sz="3200" b="1" dirty="0" err="1">
                <a:solidFill>
                  <a:srgbClr val="7030A0"/>
                </a:solidFill>
                <a:latin typeface="HP001 4 hàng" pitchFamily="34" charset="0"/>
              </a:rPr>
              <a:t>xuyến</a:t>
            </a:r>
            <a:endParaRPr lang="en-US" sz="3500" b="1" dirty="0">
              <a:solidFill>
                <a:srgbClr val="7030A0"/>
              </a:solidFill>
              <a:latin typeface="HP001 4 hàng" pitchFamily="34" charset="0"/>
            </a:endParaRPr>
          </a:p>
        </p:txBody>
      </p:sp>
      <p:sp>
        <p:nvSpPr>
          <p:cNvPr id="13" name="Rectangle 12">
            <a:extLst>
              <a:ext uri="{FF2B5EF4-FFF2-40B4-BE49-F238E27FC236}">
                <a16:creationId xmlns:a16="http://schemas.microsoft.com/office/drawing/2014/main" xmlns="" id="{93D72FE6-F52D-412C-9362-44333A8F7A3B}"/>
              </a:ext>
            </a:extLst>
          </p:cNvPr>
          <p:cNvSpPr/>
          <p:nvPr/>
        </p:nvSpPr>
        <p:spPr>
          <a:xfrm>
            <a:off x="3124200" y="3429001"/>
            <a:ext cx="21336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err="1">
                <a:solidFill>
                  <a:srgbClr val="7030A0"/>
                </a:solidFill>
                <a:latin typeface="HP001 4 hàng" pitchFamily="34" charset="0"/>
              </a:rPr>
              <a:t>lảnh</a:t>
            </a:r>
            <a:r>
              <a:rPr lang="en-US" sz="3200" b="1" dirty="0">
                <a:solidFill>
                  <a:srgbClr val="7030A0"/>
                </a:solidFill>
                <a:latin typeface="HP001 4 hàng" pitchFamily="34" charset="0"/>
              </a:rPr>
              <a:t> </a:t>
            </a:r>
            <a:r>
              <a:rPr lang="en-US" sz="3200" b="1" dirty="0" err="1">
                <a:solidFill>
                  <a:srgbClr val="7030A0"/>
                </a:solidFill>
                <a:latin typeface="HP001 4 hàng" pitchFamily="34" charset="0"/>
              </a:rPr>
              <a:t>lĝ</a:t>
            </a:r>
            <a:endParaRPr lang="en-US" sz="3500" b="1" dirty="0">
              <a:solidFill>
                <a:srgbClr val="7030A0"/>
              </a:solidFill>
              <a:latin typeface="HP001 4 hàng" pitchFamily="34" charset="0"/>
            </a:endParaRPr>
          </a:p>
        </p:txBody>
      </p:sp>
      <p:sp>
        <p:nvSpPr>
          <p:cNvPr id="14" name="Rectangle 13">
            <a:extLst>
              <a:ext uri="{FF2B5EF4-FFF2-40B4-BE49-F238E27FC236}">
                <a16:creationId xmlns:a16="http://schemas.microsoft.com/office/drawing/2014/main" xmlns="" id="{852B507A-E342-45A5-8AC3-13A1C64DDBBD}"/>
              </a:ext>
            </a:extLst>
          </p:cNvPr>
          <p:cNvSpPr/>
          <p:nvPr/>
        </p:nvSpPr>
        <p:spPr>
          <a:xfrm>
            <a:off x="6172200" y="3481626"/>
            <a:ext cx="21336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200" b="1" dirty="0" err="1">
                <a:solidFill>
                  <a:srgbClr val="7030A0"/>
                </a:solidFill>
                <a:latin typeface="HP001 4 hàng" pitchFamily="34" charset="0"/>
              </a:rPr>
              <a:t>lảnh</a:t>
            </a:r>
            <a:r>
              <a:rPr lang="en-US" sz="3200" b="1" dirty="0">
                <a:solidFill>
                  <a:srgbClr val="7030A0"/>
                </a:solidFill>
                <a:latin typeface="HP001 4 hàng" pitchFamily="34" charset="0"/>
              </a:rPr>
              <a:t> </a:t>
            </a:r>
            <a:r>
              <a:rPr lang="en-US" sz="3200" b="1" dirty="0" err="1">
                <a:solidFill>
                  <a:srgbClr val="7030A0"/>
                </a:solidFill>
                <a:latin typeface="HP001 4 hàng" pitchFamily="34" charset="0"/>
              </a:rPr>
              <a:t>lĝ</a:t>
            </a:r>
            <a:endParaRPr lang="en-US" sz="3500" b="1" dirty="0">
              <a:solidFill>
                <a:srgbClr val="7030A0"/>
              </a:solidFill>
              <a:latin typeface="HP001 4 hàng" pitchFamily="34" charset="0"/>
            </a:endParaRPr>
          </a:p>
        </p:txBody>
      </p:sp>
    </p:spTree>
    <p:extLst>
      <p:ext uri="{BB962C8B-B14F-4D97-AF65-F5344CB8AC3E}">
        <p14:creationId xmlns:p14="http://schemas.microsoft.com/office/powerpoint/2010/main" xmlns="" val="249483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315" y="2183946"/>
            <a:ext cx="8724900" cy="3028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609600" y="2836274"/>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500" b="1" dirty="0" err="1">
                <a:solidFill>
                  <a:srgbClr val="FF0000"/>
                </a:solidFill>
                <a:latin typeface="HP001 4 hàng" pitchFamily="34" charset="0"/>
              </a:rPr>
              <a:t>chùm</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lúm</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xum</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hùm</a:t>
            </a:r>
            <a:endParaRPr lang="en-US" sz="3500" b="1" dirty="0">
              <a:solidFill>
                <a:srgbClr val="7030A0"/>
              </a:solidFill>
              <a:latin typeface="HP001 4 hàng" pitchFamily="34" charset="0"/>
            </a:endParaRPr>
          </a:p>
        </p:txBody>
      </p:sp>
      <p:sp>
        <p:nvSpPr>
          <p:cNvPr id="5" name="Rectangle 4">
            <a:extLst>
              <a:ext uri="{FF2B5EF4-FFF2-40B4-BE49-F238E27FC236}">
                <a16:creationId xmlns:a16="http://schemas.microsoft.com/office/drawing/2014/main" xmlns="" id="{FDD8628F-4BD7-41F3-BFCA-261A700E295F}"/>
              </a:ext>
            </a:extLst>
          </p:cNvPr>
          <p:cNvSpPr/>
          <p:nvPr/>
        </p:nvSpPr>
        <p:spPr>
          <a:xfrm>
            <a:off x="685800" y="3786426"/>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500" b="1" dirty="0" err="1">
                <a:solidFill>
                  <a:srgbClr val="FF0000"/>
                </a:solidFill>
                <a:latin typeface="HP001 4 hàng" pitchFamily="34" charset="0"/>
              </a:rPr>
              <a:t>ph</a:t>
            </a:r>
            <a:r>
              <a:rPr lang="el-GR" sz="3500" b="1" dirty="0">
                <a:solidFill>
                  <a:srgbClr val="FF0000"/>
                </a:solidFill>
                <a:latin typeface="HP001 4 hàng" pitchFamily="34" charset="0"/>
              </a:rPr>
              <a:t>Π</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ch</a:t>
            </a:r>
            <a:r>
              <a:rPr lang="el-GR" sz="3500" b="1" dirty="0">
                <a:solidFill>
                  <a:srgbClr val="7030A0"/>
                </a:solidFill>
                <a:latin typeface="HP001 4 hàng" pitchFamily="34" charset="0"/>
              </a:rPr>
              <a:t>Π</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bƞ</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đợi</a:t>
            </a:r>
            <a:endParaRPr lang="en-US" sz="3500" b="1" dirty="0">
              <a:solidFill>
                <a:srgbClr val="7030A0"/>
              </a:solidFill>
              <a:latin typeface="HP001 4 hàng" pitchFamily="34" charset="0"/>
            </a:endParaRPr>
          </a:p>
        </p:txBody>
      </p:sp>
      <p:sp>
        <p:nvSpPr>
          <p:cNvPr id="6" name="Rectangle 5">
            <a:extLst>
              <a:ext uri="{FF2B5EF4-FFF2-40B4-BE49-F238E27FC236}">
                <a16:creationId xmlns:a16="http://schemas.microsoft.com/office/drawing/2014/main" xmlns="" id="{E48C1D37-3B0A-4709-95D3-7800BA9AC5A4}"/>
              </a:ext>
            </a:extLst>
          </p:cNvPr>
          <p:cNvSpPr/>
          <p:nvPr/>
        </p:nvSpPr>
        <p:spPr>
          <a:xfrm>
            <a:off x="685800" y="4700826"/>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500" b="1" dirty="0" err="1">
                <a:solidFill>
                  <a:srgbClr val="FF0000"/>
                </a:solidFill>
                <a:latin typeface="HP001 4 hàng" pitchFamily="34" charset="0"/>
              </a:rPr>
              <a:t>nư</a:t>
            </a:r>
            <a:r>
              <a:rPr lang="el-GR" sz="3500" b="1" dirty="0">
                <a:solidFill>
                  <a:srgbClr val="FF0000"/>
                </a:solidFill>
                <a:latin typeface="HP001 4 hàng" pitchFamily="34" charset="0"/>
              </a:rPr>
              <a:t>ϐ</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đư</a:t>
            </a:r>
            <a:r>
              <a:rPr lang="el-GR" sz="3500" b="1" dirty="0">
                <a:solidFill>
                  <a:srgbClr val="7030A0"/>
                </a:solidFill>
                <a:latin typeface="HP001 4 hàng" pitchFamily="34" charset="0"/>
              </a:rPr>
              <a:t>ϑ</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thư</a:t>
            </a:r>
            <a:r>
              <a:rPr lang="el-GR" sz="3500" b="1" dirty="0">
                <a:solidFill>
                  <a:srgbClr val="7030A0"/>
                </a:solidFill>
                <a:latin typeface="HP001 4 hàng" pitchFamily="34" charset="0"/>
              </a:rPr>
              <a:t>ϐ</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lư</a:t>
            </a:r>
            <a:r>
              <a:rPr lang="el-GR" sz="3500" b="1" dirty="0">
                <a:solidFill>
                  <a:srgbClr val="7030A0"/>
                </a:solidFill>
                <a:latin typeface="HP001 4 hàng" pitchFamily="34" charset="0"/>
              </a:rPr>
              <a:t>ϑ</a:t>
            </a:r>
            <a:endParaRPr lang="en-US" sz="3500" b="1" dirty="0">
              <a:solidFill>
                <a:srgbClr val="7030A0"/>
              </a:solidFill>
              <a:latin typeface="HP001 4 hàng" pitchFamily="34" charset="0"/>
            </a:endParaRPr>
          </a:p>
        </p:txBody>
      </p:sp>
      <p:sp>
        <p:nvSpPr>
          <p:cNvPr id="7" name="TextBox 6">
            <a:extLst>
              <a:ext uri="{FF2B5EF4-FFF2-40B4-BE49-F238E27FC236}">
                <a16:creationId xmlns:a16="http://schemas.microsoft.com/office/drawing/2014/main" xmlns="" id="{4EB64498-5852-4E56-B2CF-C6B24B0F418E}"/>
              </a:ext>
            </a:extLst>
          </p:cNvPr>
          <p:cNvSpPr txBox="1"/>
          <p:nvPr/>
        </p:nvSpPr>
        <p:spPr>
          <a:xfrm>
            <a:off x="381000" y="279401"/>
            <a:ext cx="8153400" cy="461665"/>
          </a:xfrm>
          <a:prstGeom prst="rect">
            <a:avLst/>
          </a:prstGeom>
          <a:noFill/>
        </p:spPr>
        <p:txBody>
          <a:bodyPr wrap="square" rtlCol="0">
            <a:spAutoFit/>
          </a:bodyPr>
          <a:lstStyle/>
          <a:p>
            <a:r>
              <a:rPr lang="en-US" sz="2400" b="1" dirty="0">
                <a:solidFill>
                  <a:srgbClr val="0070C0"/>
                </a:solidFill>
              </a:rPr>
              <a:t>2. </a:t>
            </a:r>
            <a:r>
              <a:rPr lang="en-US" sz="2400" b="1" dirty="0" err="1">
                <a:solidFill>
                  <a:srgbClr val="0070C0"/>
                </a:solidFill>
              </a:rPr>
              <a:t>Viết</a:t>
            </a:r>
            <a:r>
              <a:rPr lang="en-US" sz="2400" b="1" dirty="0">
                <a:solidFill>
                  <a:srgbClr val="0070C0"/>
                </a:solidFill>
              </a:rPr>
              <a:t> </a:t>
            </a:r>
            <a:r>
              <a:rPr lang="en-US" sz="2400" b="1" dirty="0" err="1">
                <a:solidFill>
                  <a:srgbClr val="0070C0"/>
                </a:solidFill>
              </a:rPr>
              <a:t>tiếng</a:t>
            </a:r>
            <a:r>
              <a:rPr lang="en-US" sz="2400" b="1" dirty="0">
                <a:solidFill>
                  <a:srgbClr val="0070C0"/>
                </a:solidFill>
              </a:rPr>
              <a:t> </a:t>
            </a:r>
            <a:r>
              <a:rPr lang="en-US" sz="2400" b="1" dirty="0" err="1">
                <a:solidFill>
                  <a:srgbClr val="0070C0"/>
                </a:solidFill>
              </a:rPr>
              <a:t>cùng</a:t>
            </a:r>
            <a:r>
              <a:rPr lang="en-US" sz="2400" b="1" dirty="0">
                <a:solidFill>
                  <a:srgbClr val="0070C0"/>
                </a:solidFill>
              </a:rPr>
              <a:t> </a:t>
            </a:r>
            <a:r>
              <a:rPr lang="en-US" sz="2400" b="1" dirty="0" err="1">
                <a:solidFill>
                  <a:srgbClr val="0070C0"/>
                </a:solidFill>
              </a:rPr>
              <a:t>vần</a:t>
            </a:r>
            <a:r>
              <a:rPr lang="en-US" sz="2400" b="1" dirty="0">
                <a:solidFill>
                  <a:srgbClr val="0070C0"/>
                </a:solidFill>
              </a:rPr>
              <a:t> </a:t>
            </a:r>
            <a:r>
              <a:rPr lang="en-US" sz="2400" b="1" dirty="0" err="1">
                <a:solidFill>
                  <a:srgbClr val="0070C0"/>
                </a:solidFill>
              </a:rPr>
              <a:t>với</a:t>
            </a:r>
            <a:r>
              <a:rPr lang="en-US" sz="2400" b="1" dirty="0">
                <a:solidFill>
                  <a:srgbClr val="0070C0"/>
                </a:solidFill>
              </a:rPr>
              <a:t> </a:t>
            </a:r>
            <a:r>
              <a:rPr lang="en-US" sz="2400" b="1" dirty="0" err="1">
                <a:solidFill>
                  <a:srgbClr val="0070C0"/>
                </a:solidFill>
              </a:rPr>
              <a:t>mỗi</a:t>
            </a:r>
            <a:r>
              <a:rPr lang="en-US" sz="2400" b="1" dirty="0">
                <a:solidFill>
                  <a:srgbClr val="0070C0"/>
                </a:solidFill>
              </a:rPr>
              <a:t> </a:t>
            </a:r>
            <a:r>
              <a:rPr lang="en-US" sz="2400" b="1" dirty="0" err="1">
                <a:solidFill>
                  <a:srgbClr val="0070C0"/>
                </a:solidFill>
              </a:rPr>
              <a:t>tiếng</a:t>
            </a:r>
            <a:r>
              <a:rPr lang="en-US" sz="2400" b="1" dirty="0">
                <a:solidFill>
                  <a:srgbClr val="0070C0"/>
                </a:solidFill>
              </a:rPr>
              <a:t> </a:t>
            </a:r>
            <a:r>
              <a:rPr lang="en-US" sz="2400" b="1" i="1" dirty="0" err="1">
                <a:solidFill>
                  <a:srgbClr val="FF0000"/>
                </a:solidFill>
              </a:rPr>
              <a:t>chùm</a:t>
            </a:r>
            <a:r>
              <a:rPr lang="en-US" sz="2400" b="1" i="1" dirty="0">
                <a:solidFill>
                  <a:srgbClr val="FF0000"/>
                </a:solidFill>
              </a:rPr>
              <a:t>, </a:t>
            </a:r>
            <a:r>
              <a:rPr lang="en-US" sz="2400" b="1" i="1" dirty="0" err="1">
                <a:solidFill>
                  <a:srgbClr val="FF0000"/>
                </a:solidFill>
              </a:rPr>
              <a:t>phơi</a:t>
            </a:r>
            <a:r>
              <a:rPr lang="en-US" sz="2400" b="1" i="1" dirty="0">
                <a:solidFill>
                  <a:srgbClr val="FF0000"/>
                </a:solidFill>
              </a:rPr>
              <a:t>, </a:t>
            </a:r>
            <a:r>
              <a:rPr lang="en-US" sz="2400" b="1" i="1" dirty="0" err="1">
                <a:solidFill>
                  <a:srgbClr val="FF0000"/>
                </a:solidFill>
              </a:rPr>
              <a:t>nước</a:t>
            </a:r>
            <a:endParaRPr lang="en-US" sz="2400" b="1" i="1" dirty="0">
              <a:solidFill>
                <a:srgbClr val="FF0000"/>
              </a:solidFill>
            </a:endParaRPr>
          </a:p>
        </p:txBody>
      </p:sp>
    </p:spTree>
    <p:extLst>
      <p:ext uri="{BB962C8B-B14F-4D97-AF65-F5344CB8AC3E}">
        <p14:creationId xmlns:p14="http://schemas.microsoft.com/office/powerpoint/2010/main" xmlns="" val="68868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288635"/>
            <a:ext cx="609600"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0769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Giải câu đố</a:t>
            </a:r>
          </a:p>
        </p:txBody>
      </p:sp>
      <p:sp>
        <p:nvSpPr>
          <p:cNvPr id="7" name="TextBox 6"/>
          <p:cNvSpPr txBox="1"/>
          <p:nvPr/>
        </p:nvSpPr>
        <p:spPr>
          <a:xfrm>
            <a:off x="1714500" y="1023185"/>
            <a:ext cx="5486400" cy="830948"/>
          </a:xfrm>
          <a:prstGeom prst="rect">
            <a:avLst/>
          </a:prstGeom>
          <a:noFill/>
        </p:spPr>
        <p:txBody>
          <a:bodyPr wrap="square" lIns="91391" tIns="45696" rIns="91391" bIns="45696" rtlCol="0">
            <a:spAutoFit/>
          </a:bodyPr>
          <a:lstStyle/>
          <a:p>
            <a:pPr algn="ctr"/>
            <a:r>
              <a:rPr lang="en-US" sz="2400">
                <a:latin typeface="Arial-Rounded" pitchFamily="34" charset="0"/>
                <a:ea typeface="Arial-Rounded" pitchFamily="34" charset="0"/>
                <a:cs typeface="Arial-Rounded" pitchFamily="34" charset="0"/>
              </a:rPr>
              <a:t>Cái gì để tránh nắng mưa</a:t>
            </a:r>
          </a:p>
          <a:p>
            <a:pPr algn="ctr"/>
            <a:r>
              <a:rPr lang="en-US" sz="2400">
                <a:latin typeface="Arial-Rounded" pitchFamily="34" charset="0"/>
                <a:ea typeface="Arial-Rounded" pitchFamily="34" charset="0"/>
                <a:cs typeface="Arial-Rounded" pitchFamily="34" charset="0"/>
              </a:rPr>
              <a:t>Đêm được an giấc, từ xưa vẫn cần?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8697" t="30729" r="42606" b="25000"/>
          <a:stretch/>
        </p:blipFill>
        <p:spPr bwMode="auto">
          <a:xfrm>
            <a:off x="2705100" y="2344684"/>
            <a:ext cx="3505200" cy="4053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211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40163"/>
            <a:ext cx="609600"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256427"/>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594015" y="516249"/>
            <a:ext cx="5947064" cy="400061"/>
          </a:xfrm>
          <a:prstGeom prst="rect">
            <a:avLst/>
          </a:prstGeom>
          <a:noFill/>
        </p:spPr>
        <p:txBody>
          <a:bodyPr wrap="square" lIns="91391" tIns="45696" rIns="91391" bIns="45696" rtlCol="0">
            <a:spAutoFit/>
          </a:bodyPr>
          <a:lstStyle/>
          <a:p>
            <a:pPr algn="ctr"/>
            <a:r>
              <a:rPr lang="en-US" sz="2000" b="1">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5" name="TextBox 4"/>
          <p:cNvSpPr txBox="1"/>
          <p:nvPr/>
        </p:nvSpPr>
        <p:spPr>
          <a:xfrm>
            <a:off x="1600200" y="1151439"/>
            <a:ext cx="2409825" cy="4216490"/>
          </a:xfrm>
          <a:prstGeom prst="rect">
            <a:avLst/>
          </a:prstGeom>
          <a:noFill/>
        </p:spPr>
        <p:txBody>
          <a:bodyPr wrap="square" lIns="91391" tIns="45696" rIns="91391" bIns="45696" rtlCol="0">
            <a:spAutoFit/>
          </a:bodyPr>
          <a:lstStyle/>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em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xoan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trước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ngõ</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Hoa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xao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xuyến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nở</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từng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chùm</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tiếng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Đầu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hồi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lảnh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lót</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Mái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phức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Rạ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sân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phơi</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Gỗ</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mộc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mạc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đất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nước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Bốn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mùa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ca.</a:t>
            </a:r>
          </a:p>
          <a:p>
            <a:pPr algn="just"/>
            <a:r>
              <a:rPr lang="en-US" sz="1600" i="1" dirty="0">
                <a:solidFill>
                  <a:srgbClr val="FF0000"/>
                </a:solidFill>
                <a:latin typeface="Arial-Rounded" pitchFamily="34" charset="0"/>
                <a:ea typeface="Arial-Rounded" pitchFamily="34" charset="0"/>
                <a:cs typeface="Arial-Rounded" pitchFamily="34" charset="0"/>
              </a:rPr>
              <a:t>                       (</a:t>
            </a:r>
            <a:r>
              <a:rPr lang="en-US" sz="1600" i="1" dirty="0" err="1">
                <a:solidFill>
                  <a:srgbClr val="FF0000"/>
                </a:solidFill>
                <a:latin typeface="Arial-Rounded" pitchFamily="34" charset="0"/>
                <a:ea typeface="Arial-Rounded" pitchFamily="34" charset="0"/>
                <a:cs typeface="Arial-Rounded" pitchFamily="34" charset="0"/>
              </a:rPr>
              <a:t>Tô</a:t>
            </a:r>
            <a:r>
              <a:rPr lang="en-US" sz="1600" i="1" dirty="0">
                <a:solidFill>
                  <a:srgbClr val="FF0000"/>
                </a:solidFill>
                <a:latin typeface="Arial-Rounded" pitchFamily="34" charset="0"/>
                <a:ea typeface="Arial-Rounded" pitchFamily="34" charset="0"/>
                <a:cs typeface="Arial-Rounded" pitchFamily="34" charset="0"/>
              </a:rPr>
              <a:t> </a:t>
            </a:r>
            <a:r>
              <a:rPr lang="en-US" sz="1600" i="1" dirty="0" err="1">
                <a:solidFill>
                  <a:srgbClr val="FF0000"/>
                </a:solidFill>
                <a:latin typeface="Arial-Rounded" pitchFamily="34" charset="0"/>
                <a:ea typeface="Arial-Rounded" pitchFamily="34" charset="0"/>
                <a:cs typeface="Arial-Rounded" pitchFamily="34" charset="0"/>
              </a:rPr>
              <a:t>Hà</a:t>
            </a:r>
            <a:r>
              <a:rPr lang="en-US" sz="1600" i="1" dirty="0">
                <a:solidFill>
                  <a:srgbClr val="FF0000"/>
                </a:solidFill>
                <a:latin typeface="Arial-Rounded" pitchFamily="34" charset="0"/>
                <a:ea typeface="Arial-Rounded" pitchFamily="34" charset="0"/>
                <a:cs typeface="Arial-Rounded" pitchFamily="34" charset="0"/>
              </a:rPr>
              <a:t>)</a:t>
            </a:r>
            <a:endParaRPr lang="en-US" sz="1600" i="1" dirty="0">
              <a:solidFill>
                <a:srgbClr val="FF0000"/>
              </a:solidFill>
              <a:latin typeface="Arial Rounded MT Bold" pitchFamily="34" charset="0"/>
              <a:ea typeface="Arial-Rounded" pitchFamily="34" charset="0"/>
              <a:cs typeface="Arial-Rounded" pitchFamily="34" charset="0"/>
            </a:endParaRPr>
          </a:p>
        </p:txBody>
      </p:sp>
      <p:sp>
        <p:nvSpPr>
          <p:cNvPr id="8" name="Cloud 7"/>
          <p:cNvSpPr/>
          <p:nvPr/>
        </p:nvSpPr>
        <p:spPr>
          <a:xfrm>
            <a:off x="7162800" y="140163"/>
            <a:ext cx="1752600" cy="973692"/>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grpSp>
        <p:nvGrpSpPr>
          <p:cNvPr id="6" name="Group 5"/>
          <p:cNvGrpSpPr/>
          <p:nvPr/>
        </p:nvGrpSpPr>
        <p:grpSpPr>
          <a:xfrm>
            <a:off x="4440382" y="1141673"/>
            <a:ext cx="3212110" cy="5320539"/>
            <a:chOff x="4905829" y="863512"/>
            <a:chExt cx="3212110" cy="399040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5816" t="56286" r="36527" b="15278"/>
            <a:stretch/>
          </p:blipFill>
          <p:spPr bwMode="auto">
            <a:xfrm>
              <a:off x="4905829" y="2997133"/>
              <a:ext cx="3212110" cy="1856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1378" t="23611" r="36526" b="43713"/>
            <a:stretch/>
          </p:blipFill>
          <p:spPr bwMode="auto">
            <a:xfrm>
              <a:off x="5551714" y="863512"/>
              <a:ext cx="2566225" cy="2133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49482" y="177801"/>
            <a:ext cx="5947064" cy="400061"/>
          </a:xfrm>
          <a:prstGeom prst="rect">
            <a:avLst/>
          </a:prstGeom>
          <a:noFill/>
        </p:spPr>
        <p:txBody>
          <a:bodyPr wrap="square" lIns="91391" tIns="45696" rIns="91391" bIns="45696" rtlCol="0">
            <a:spAutoFit/>
          </a:bodyPr>
          <a:lstStyle/>
          <a:p>
            <a:pPr algn="ctr"/>
            <a:r>
              <a:rPr lang="en-US" sz="2000" b="1">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4" name="TextBox 13"/>
          <p:cNvSpPr txBox="1"/>
          <p:nvPr/>
        </p:nvSpPr>
        <p:spPr>
          <a:xfrm>
            <a:off x="3243697" y="655972"/>
            <a:ext cx="2409825" cy="4247268"/>
          </a:xfrm>
          <a:prstGeom prst="rect">
            <a:avLst/>
          </a:prstGeom>
          <a:noFill/>
        </p:spPr>
        <p:txBody>
          <a:bodyPr wrap="square" lIns="91391" tIns="45696" rIns="91391" bIns="45696" rtlCol="0">
            <a:spAutoFit/>
          </a:bodyPr>
          <a:lstStyle/>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em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xoan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trước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ngõ</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Hoa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xao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xuyến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nở</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từng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chùm</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tiếng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Đầu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hồi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lảnh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lót</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Mái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phức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Rạ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sân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phơi</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Gỗ</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mộc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mạc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đất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nước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Bốn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mùa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ca.</a:t>
            </a:r>
          </a:p>
          <a:p>
            <a:pPr algn="just"/>
            <a:r>
              <a:rPr lang="en-US" dirty="0">
                <a:latin typeface="Arial-Rounded" pitchFamily="34" charset="0"/>
                <a:ea typeface="Arial-Rounded" pitchFamily="34" charset="0"/>
                <a:cs typeface="Arial-Rounded" pitchFamily="34" charset="0"/>
              </a:rPr>
              <a:t>                       </a:t>
            </a:r>
            <a:r>
              <a:rPr lang="en-US" sz="1600" i="1" dirty="0">
                <a:solidFill>
                  <a:srgbClr val="FF0000"/>
                </a:solidFill>
                <a:latin typeface="Arial-Rounded" pitchFamily="34" charset="0"/>
                <a:ea typeface="Arial-Rounded" pitchFamily="34" charset="0"/>
                <a:cs typeface="Arial-Rounded" pitchFamily="34" charset="0"/>
              </a:rPr>
              <a:t>(</a:t>
            </a:r>
            <a:r>
              <a:rPr lang="en-US" sz="1600" i="1" dirty="0" err="1">
                <a:solidFill>
                  <a:srgbClr val="FF0000"/>
                </a:solidFill>
                <a:latin typeface="Arial-Rounded" pitchFamily="34" charset="0"/>
                <a:ea typeface="Arial-Rounded" pitchFamily="34" charset="0"/>
                <a:cs typeface="Arial-Rounded" pitchFamily="34" charset="0"/>
              </a:rPr>
              <a:t>Tô</a:t>
            </a:r>
            <a:r>
              <a:rPr lang="en-US" sz="1600" i="1" dirty="0">
                <a:solidFill>
                  <a:srgbClr val="FF0000"/>
                </a:solidFill>
                <a:latin typeface="Arial-Rounded" pitchFamily="34" charset="0"/>
                <a:ea typeface="Arial-Rounded" pitchFamily="34" charset="0"/>
                <a:cs typeface="Arial-Rounded" pitchFamily="34" charset="0"/>
              </a:rPr>
              <a:t> </a:t>
            </a:r>
            <a:r>
              <a:rPr lang="en-US" sz="1600" i="1" dirty="0" err="1">
                <a:solidFill>
                  <a:srgbClr val="FF0000"/>
                </a:solidFill>
                <a:latin typeface="Arial-Rounded" pitchFamily="34" charset="0"/>
                <a:ea typeface="Arial-Rounded" pitchFamily="34" charset="0"/>
                <a:cs typeface="Arial-Rounded" pitchFamily="34" charset="0"/>
              </a:rPr>
              <a:t>Hà</a:t>
            </a:r>
            <a:r>
              <a:rPr lang="en-US" sz="1600" i="1" dirty="0">
                <a:solidFill>
                  <a:srgbClr val="FF0000"/>
                </a:solidFill>
                <a:latin typeface="Arial-Rounded" pitchFamily="34" charset="0"/>
                <a:ea typeface="Arial-Rounded" pitchFamily="34" charset="0"/>
                <a:cs typeface="Arial-Rounded" pitchFamily="34" charset="0"/>
              </a:rPr>
              <a:t>)</a:t>
            </a:r>
            <a:endParaRPr lang="en-US" i="1" dirty="0">
              <a:solidFill>
                <a:srgbClr val="FF0000"/>
              </a:solidFill>
              <a:latin typeface="Arial Rounded MT Bold" pitchFamily="34" charset="0"/>
              <a:ea typeface="Arial-Rounded" pitchFamily="34" charset="0"/>
              <a:cs typeface="Arial-Rounded" pitchFamily="34" charset="0"/>
            </a:endParaRPr>
          </a:p>
        </p:txBody>
      </p:sp>
      <p:sp>
        <p:nvSpPr>
          <p:cNvPr id="4" name="TextBox 3"/>
          <p:cNvSpPr txBox="1"/>
          <p:nvPr/>
        </p:nvSpPr>
        <p:spPr>
          <a:xfrm>
            <a:off x="826023" y="5985433"/>
            <a:ext cx="642037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3809784" y="1790700"/>
            <a:ext cx="914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33596" y="3248892"/>
            <a:ext cx="6670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52555" y="3248892"/>
            <a:ext cx="652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342164" y="3662220"/>
            <a:ext cx="809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349362" y="4017820"/>
            <a:ext cx="202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009710" y="5119257"/>
            <a:ext cx="7354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ần cái nhìn văn hoá làng trong phương hướng kiến trúc cho đô thị hoá nông  thô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 y="3838125"/>
            <a:ext cx="289560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2743200" y="-127000"/>
            <a:ext cx="3657600" cy="1143000"/>
          </a:xfrm>
        </p:spPr>
        <p:txBody>
          <a:bodyPr>
            <a:normAutofit/>
          </a:bodyPr>
          <a:lstStyle/>
          <a:p>
            <a:pPr algn="just"/>
            <a:r>
              <a:rPr lang="en-US" sz="3600">
                <a:solidFill>
                  <a:srgbClr val="FF0000"/>
                </a:solidFill>
                <a:latin typeface="Arial-Rounded" pitchFamily="34" charset="0"/>
                <a:ea typeface="Arial-Rounded" pitchFamily="34" charset="0"/>
                <a:cs typeface="Arial-Rounded" pitchFamily="34" charset="0"/>
              </a:rPr>
              <a:t>nhà gỗ, nhà tre</a:t>
            </a:r>
            <a:endParaRPr lang="en-US" sz="3600">
              <a:latin typeface="Arial-Rounded" pitchFamily="34" charset="0"/>
              <a:ea typeface="Arial-Rounded" pitchFamily="34" charset="0"/>
              <a:cs typeface="Arial-Rounded" pitchFamily="34" charset="0"/>
            </a:endParaRPr>
          </a:p>
        </p:txBody>
      </p:sp>
      <p:pic>
        <p:nvPicPr>
          <p:cNvPr id="1028" name="Picture 4" descr="Kiến trúc Việt cổ từ miền... ký ứ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1126422"/>
            <a:ext cx="3276600" cy="290525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Trong bóng ngôi nhà xưa | Reatimes.v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81400" y="1600200"/>
            <a:ext cx="5486400" cy="487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201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hoa xoan</a:t>
            </a:r>
          </a:p>
        </p:txBody>
      </p:sp>
      <p:pic>
        <p:nvPicPr>
          <p:cNvPr id="2050" name="Picture 2" descr="Có một loài hoa mùa xuân đẹp dịu dàng khiến ai cũng nhớ về ký ức tuổi thơ |  Kênh Thời Tiế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1" y="1397001"/>
            <a:ext cx="6316133" cy="4737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872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đầu hồi</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b="8264"/>
          <a:stretch/>
        </p:blipFill>
        <p:spPr>
          <a:xfrm>
            <a:off x="2625436" y="1600201"/>
            <a:ext cx="3683000" cy="4865255"/>
          </a:xfrm>
          <a:prstGeom prst="rect">
            <a:avLst/>
          </a:prstGeom>
        </p:spPr>
      </p:pic>
      <p:cxnSp>
        <p:nvCxnSpPr>
          <p:cNvPr id="5" name="Straight Arrow Connector 4"/>
          <p:cNvCxnSpPr/>
          <p:nvPr/>
        </p:nvCxnSpPr>
        <p:spPr>
          <a:xfrm>
            <a:off x="1295400" y="3419764"/>
            <a:ext cx="1794164" cy="174567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943600" y="3715328"/>
            <a:ext cx="1752600" cy="115454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805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87400"/>
            <a:ext cx="2971800" cy="1143000"/>
          </a:xfrm>
        </p:spPr>
        <p:txBody>
          <a:bodyPr/>
          <a:lstStyle/>
          <a:p>
            <a:r>
              <a:rPr lang="en-US">
                <a:solidFill>
                  <a:srgbClr val="FF0000"/>
                </a:solidFill>
                <a:latin typeface="Arial-Rounded" pitchFamily="34" charset="0"/>
                <a:ea typeface="Arial-Rounded" pitchFamily="34" charset="0"/>
                <a:cs typeface="Arial-Rounded" pitchFamily="34" charset="0"/>
              </a:rPr>
              <a:t>mái vàng</a:t>
            </a:r>
          </a:p>
        </p:txBody>
      </p:sp>
      <p:sp>
        <p:nvSpPr>
          <p:cNvPr id="3" name="AutoShape 2"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307975" y="10584"/>
            <a:ext cx="304800" cy="406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Con đường rơ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1" y="1905000"/>
            <a:ext cx="4803775" cy="425534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038171"/>
            <a:ext cx="4495800" cy="3989001"/>
          </a:xfrm>
          <a:prstGeom prst="rect">
            <a:avLst/>
          </a:prstGeom>
        </p:spPr>
      </p:pic>
      <p:sp>
        <p:nvSpPr>
          <p:cNvPr id="7" name="Title 1"/>
          <p:cNvSpPr txBox="1">
            <a:spLocks/>
          </p:cNvSpPr>
          <p:nvPr/>
        </p:nvSpPr>
        <p:spPr>
          <a:xfrm>
            <a:off x="5334000" y="748145"/>
            <a:ext cx="2971800" cy="1143000"/>
          </a:xfrm>
          <a:prstGeom prst="rect">
            <a:avLst/>
          </a:prstGeom>
        </p:spPr>
        <p:txBody>
          <a:bodyPr vert="horz" lIns="91391" tIns="45696" rIns="91391" bIns="45696" rtlCol="0" anchor="ctr">
            <a:normAutofit fontScale="92500"/>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a:solidFill>
                  <a:srgbClr val="FF0000"/>
                </a:solidFill>
                <a:latin typeface="Arial-Rounded" pitchFamily="34" charset="0"/>
                <a:ea typeface="Arial-Rounded" pitchFamily="34" charset="0"/>
                <a:cs typeface="Arial-Rounded" pitchFamily="34" charset="0"/>
              </a:rPr>
              <a:t>phơi rạ/rơm</a:t>
            </a:r>
          </a:p>
        </p:txBody>
      </p:sp>
    </p:spTree>
    <p:extLst>
      <p:ext uri="{BB962C8B-B14F-4D97-AF65-F5344CB8AC3E}">
        <p14:creationId xmlns:p14="http://schemas.microsoft.com/office/powerpoint/2010/main" xmlns="" val="347704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5900549"/>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
        <p:nvSpPr>
          <p:cNvPr id="4" name="TextBox 3"/>
          <p:cNvSpPr txBox="1"/>
          <p:nvPr/>
        </p:nvSpPr>
        <p:spPr>
          <a:xfrm>
            <a:off x="1049482" y="177801"/>
            <a:ext cx="5947064" cy="400061"/>
          </a:xfrm>
          <a:prstGeom prst="rect">
            <a:avLst/>
          </a:prstGeom>
          <a:noFill/>
        </p:spPr>
        <p:txBody>
          <a:bodyPr wrap="square" lIns="91391" tIns="45696" rIns="91391" bIns="45696" rtlCol="0">
            <a:spAutoFit/>
          </a:bodyPr>
          <a:lstStyle/>
          <a:p>
            <a:pPr algn="ctr"/>
            <a:r>
              <a:rPr lang="en-US" sz="2000" b="1">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5" name="TextBox 4"/>
          <p:cNvSpPr txBox="1"/>
          <p:nvPr/>
        </p:nvSpPr>
        <p:spPr>
          <a:xfrm>
            <a:off x="3243697" y="655972"/>
            <a:ext cx="2409825" cy="4247268"/>
          </a:xfrm>
          <a:prstGeom prst="rect">
            <a:avLst/>
          </a:prstGeom>
          <a:noFill/>
        </p:spPr>
        <p:txBody>
          <a:bodyPr wrap="square" lIns="91391" tIns="45696" rIns="91391" bIns="45696" rtlCol="0">
            <a:spAutoFit/>
          </a:bodyPr>
          <a:lstStyle/>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em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xoan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trước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ngõ</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Hoa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xao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xuyến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nở</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từng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chùm</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tiếng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Đầu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hồi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lảnh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lót</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Mái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phức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Rạ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đầy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sân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phơi</a:t>
            </a:r>
            <a:r>
              <a:rPr lang="en-US" dirty="0">
                <a:latin typeface="Arial-Rounded" pitchFamily="34" charset="0"/>
                <a:ea typeface="Arial-Rounded" pitchFamily="34" charset="0"/>
                <a:cs typeface="Arial-Rounded" pitchFamily="34" charset="0"/>
              </a:rPr>
              <a:t>.</a:t>
            </a:r>
          </a:p>
          <a:p>
            <a:pPr algn="just"/>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ngôi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Gỗ</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mộc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mạc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Như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đất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nước</a:t>
            </a:r>
            <a:endParaRPr lang="en-US" dirty="0">
              <a:latin typeface="Arial-Rounded" pitchFamily="34" charset="0"/>
              <a:ea typeface="Arial-Rounded" pitchFamily="34" charset="0"/>
              <a:cs typeface="Arial-Rounded" pitchFamily="34" charset="0"/>
            </a:endParaRPr>
          </a:p>
          <a:p>
            <a:pPr algn="just"/>
            <a:r>
              <a:rPr lang="en-US" dirty="0" err="1">
                <a:latin typeface="Arial-Rounded" pitchFamily="34" charset="0"/>
                <a:ea typeface="Arial-Rounded" pitchFamily="34" charset="0"/>
                <a:cs typeface="Arial-Rounded" pitchFamily="34" charset="0"/>
              </a:rPr>
              <a:t>Bốn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mùa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ca.</a:t>
            </a:r>
          </a:p>
          <a:p>
            <a:pPr algn="just"/>
            <a:r>
              <a:rPr lang="en-US" dirty="0">
                <a:latin typeface="Arial-Rounded" pitchFamily="34" charset="0"/>
                <a:ea typeface="Arial-Rounded" pitchFamily="34" charset="0"/>
                <a:cs typeface="Arial-Rounded" pitchFamily="34" charset="0"/>
              </a:rPr>
              <a:t>                       (</a:t>
            </a:r>
            <a:r>
              <a:rPr lang="en-US" sz="1600" i="1" dirty="0" err="1">
                <a:solidFill>
                  <a:srgbClr val="FF0000"/>
                </a:solidFill>
                <a:latin typeface="Arial-Rounded" pitchFamily="34" charset="0"/>
                <a:ea typeface="Arial-Rounded" pitchFamily="34" charset="0"/>
                <a:cs typeface="Arial-Rounded" pitchFamily="34" charset="0"/>
              </a:rPr>
              <a:t>Tô</a:t>
            </a:r>
            <a:r>
              <a:rPr lang="en-US" sz="1600" i="1" dirty="0">
                <a:solidFill>
                  <a:srgbClr val="FF0000"/>
                </a:solidFill>
                <a:latin typeface="Arial-Rounded" pitchFamily="34" charset="0"/>
                <a:ea typeface="Arial-Rounded" pitchFamily="34" charset="0"/>
                <a:cs typeface="Arial-Rounded" pitchFamily="34" charset="0"/>
              </a:rPr>
              <a:t> </a:t>
            </a:r>
            <a:r>
              <a:rPr lang="en-US" sz="1600" i="1" dirty="0" err="1">
                <a:solidFill>
                  <a:srgbClr val="FF0000"/>
                </a:solidFill>
                <a:latin typeface="Arial-Rounded" pitchFamily="34" charset="0"/>
                <a:ea typeface="Arial-Rounded" pitchFamily="34" charset="0"/>
                <a:cs typeface="Arial-Rounded" pitchFamily="34" charset="0"/>
              </a:rPr>
              <a:t>Hà</a:t>
            </a:r>
            <a:r>
              <a:rPr lang="en-US" sz="1600" i="1" dirty="0">
                <a:solidFill>
                  <a:srgbClr val="FF0000"/>
                </a:solidFill>
                <a:latin typeface="Arial-Rounded" pitchFamily="34" charset="0"/>
                <a:ea typeface="Arial-Rounded" pitchFamily="34" charset="0"/>
                <a:cs typeface="Arial-Rounded" pitchFamily="34" charset="0"/>
              </a:rPr>
              <a:t>)</a:t>
            </a:r>
            <a:endParaRPr lang="en-US" i="1" dirty="0">
              <a:solidFill>
                <a:srgbClr val="FF0000"/>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618</Words>
  <Application>Microsoft Office PowerPoint</Application>
  <PresentationFormat>On-screen Show (4:3)</PresentationFormat>
  <Paragraphs>143</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nhà gỗ, nhà tre</vt:lpstr>
      <vt:lpstr>hoa xoan</vt:lpstr>
      <vt:lpstr>đầu hồi</vt:lpstr>
      <vt:lpstr>mái vàng</vt:lpstr>
      <vt:lpstr>Slide 9</vt:lpstr>
      <vt:lpstr>Slide 10</vt:lpstr>
      <vt:lpstr>Slide 11</vt:lpstr>
      <vt:lpstr>Slide 12</vt:lpstr>
      <vt:lpstr>Slide 13</vt:lpstr>
      <vt:lpstr>Slide 14</vt:lpstr>
    </vt:vector>
  </TitlesOfParts>
  <Company>GhostBTT.Com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cp:revision>
  <dcterms:created xsi:type="dcterms:W3CDTF">2025-02-16T15:10:09Z</dcterms:created>
  <dcterms:modified xsi:type="dcterms:W3CDTF">2025-02-16T15:14:22Z</dcterms:modified>
</cp:coreProperties>
</file>