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87F0D-A3DC-4AC8-B09D-A5CB78C945BC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0187-2183-4947-80AC-0BEE1E5D96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có</a:t>
            </a:r>
            <a:r>
              <a:rPr lang="en-US" baseline="0"/>
              <a:t> thể cho HS viết từ khó vào bảng con nếu HS còn nhầm lẫn nhiều và thường xuyên. GV tự linh động từ khó phù hợp với địa phương.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199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chiếu</a:t>
            </a:r>
            <a:r>
              <a:rPr lang="en-US" baseline="0"/>
              <a:t> cho HS xem cách trình bày trước, sau đó nhấn tắt màn hình rồi đọc cho hs viết.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6403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45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Nếu GV giới</a:t>
            </a:r>
            <a:r>
              <a:rPr lang="en-US" baseline="0"/>
              <a:t> thiệu bài hát, có thể mở youtube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058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9D06-9233-493E-AD2F-02AB2472DCDB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0444-CACF-4454-AE81-A8868CA82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9D06-9233-493E-AD2F-02AB2472DCDB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0444-CACF-4454-AE81-A8868CA82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9D06-9233-493E-AD2F-02AB2472DCDB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0444-CACF-4454-AE81-A8868CA82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9D06-9233-493E-AD2F-02AB2472DCDB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0444-CACF-4454-AE81-A8868CA82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9D06-9233-493E-AD2F-02AB2472DCDB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0444-CACF-4454-AE81-A8868CA82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9D06-9233-493E-AD2F-02AB2472DCDB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0444-CACF-4454-AE81-A8868CA82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9D06-9233-493E-AD2F-02AB2472DCDB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0444-CACF-4454-AE81-A8868CA82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9D06-9233-493E-AD2F-02AB2472DCDB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0444-CACF-4454-AE81-A8868CA82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9D06-9233-493E-AD2F-02AB2472DCDB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0444-CACF-4454-AE81-A8868CA82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9D06-9233-493E-AD2F-02AB2472DCDB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0444-CACF-4454-AE81-A8868CA82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9D06-9233-493E-AD2F-02AB2472DCDB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0444-CACF-4454-AE81-A8868CA82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E9D06-9233-493E-AD2F-02AB2472DCDB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0444-CACF-4454-AE81-A8868CA82E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402" y="-61043"/>
            <a:ext cx="9297402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4523" y="1"/>
            <a:ext cx="80532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T4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dirty="0" smtClean="0"/>
          </a:p>
          <a:p>
            <a:pPr algn="ctr"/>
            <a:endParaRPr lang="en-US" dirty="0" smtClean="0"/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San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79282" y="5909071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 trên có mấy câu?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7764" y="1296474"/>
            <a:ext cx="8873836" cy="4457780"/>
            <a:chOff x="744680" y="1657350"/>
            <a:chExt cx="7809345" cy="2705100"/>
          </a:xfrm>
        </p:grpSpPr>
        <p:sp>
          <p:nvSpPr>
            <p:cNvPr id="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117764" y="265545"/>
            <a:ext cx="609600" cy="8128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4682" y="381809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viết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7884" y="1803401"/>
            <a:ext cx="6689436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dẫn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hẹp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8310" y="2454732"/>
            <a:ext cx="667789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đường tôi đã đi lại nhiều mà sao thấy lạ.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6884" y="5909071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viết chữ đầu dòng, ta lưu ý gì?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037359" y="1984838"/>
            <a:ext cx="431223" cy="2526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79283" y="5909071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chữ nào viết hoa? Vì sao?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462520" y="2367808"/>
            <a:ext cx="290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89228" y="2990932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31683" y="5909071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 thúc câu có dấu gì?</a:t>
            </a:r>
          </a:p>
        </p:txBody>
      </p:sp>
      <p:sp>
        <p:nvSpPr>
          <p:cNvPr id="20" name="Oval 19"/>
          <p:cNvSpPr/>
          <p:nvPr/>
        </p:nvSpPr>
        <p:spPr>
          <a:xfrm>
            <a:off x="7581900" y="2083459"/>
            <a:ext cx="1143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47801" y="5909071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dễ viết lẫn trong bài.</a:t>
            </a:r>
          </a:p>
        </p:txBody>
      </p:sp>
      <p:sp>
        <p:nvSpPr>
          <p:cNvPr id="26" name="Oval 25"/>
          <p:cNvSpPr/>
          <p:nvPr/>
        </p:nvSpPr>
        <p:spPr>
          <a:xfrm>
            <a:off x="7124700" y="2713728"/>
            <a:ext cx="1143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1238" y="3098087"/>
            <a:ext cx="3553077" cy="232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64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1" grpId="0" animBg="1"/>
      <p:bldP spid="5" grpId="0" animBg="1"/>
      <p:bldP spid="5" grpId="1" animBg="1"/>
      <p:bldP spid="5" grpId="2" animBg="1"/>
      <p:bldP spid="13" grpId="0" animBg="1"/>
      <p:bldP spid="24" grpId="0" animBg="1"/>
      <p:bldP spid="20" grpId="0" animBg="1"/>
      <p:bldP spid="20" grpId="1" animBg="1"/>
      <p:bldP spid="27" grpId="0" animBg="1"/>
      <p:bldP spid="26" grpId="0" animBg="1"/>
      <p:bldP spid="2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2315" y="1701800"/>
            <a:ext cx="8724900" cy="3987800"/>
            <a:chOff x="252315" y="1637959"/>
            <a:chExt cx="8724900" cy="29908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60228"/>
            <a:stretch/>
          </p:blipFill>
          <p:spPr bwMode="auto">
            <a:xfrm>
              <a:off x="252315" y="3725534"/>
              <a:ext cx="8724900" cy="903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15" y="1637959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26574" y="2355976"/>
            <a:ext cx="990963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   Mẹ dẫn Ǉċ đi Λłn cΪ đưŊg làng dài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6687" y="3289469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và Ǘ−p. CΪ đưŊg Ǉċ đã đi lại ηΗϛu jà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315" y="4210703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dirty="0">
                <a:solidFill>
                  <a:srgbClr val="7030A0"/>
                </a:solidFill>
                <a:latin typeface="HP001 4 hàng" pitchFamily="34" charset="0"/>
              </a:rPr>
              <a:t>sao </a:t>
            </a:r>
            <a:r>
              <a:rPr lang="el-GR" sz="3500" b="1" dirty="0">
                <a:solidFill>
                  <a:srgbClr val="7030A0"/>
                </a:solidFill>
                <a:latin typeface="HP001 4 hàng" pitchFamily="34" charset="0"/>
              </a:rPr>
              <a:t>κ</a:t>
            </a:r>
            <a:r>
              <a:rPr lang="vi-VN" sz="3500" b="1" dirty="0">
                <a:solidFill>
                  <a:srgbClr val="7030A0"/>
                </a:solidFill>
                <a:latin typeface="HP001 4 hàng" pitchFamily="34" charset="0"/>
              </a:rPr>
              <a:t>ấy lạ</a:t>
            </a:r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1372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977" y="11103"/>
            <a:ext cx="609600" cy="8128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8" y="74746"/>
            <a:ext cx="8451273" cy="89254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hoặc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ngoài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</a:t>
            </a:r>
            <a:r>
              <a:rPr lang="en-US" sz="24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4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  <a:r>
              <a:rPr lang="en-US" sz="24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  <a:r>
              <a:rPr lang="en-US" sz="24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ươi</a:t>
            </a:r>
            <a:r>
              <a:rPr lang="en-US" sz="28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ươu</a:t>
            </a:r>
            <a:endParaRPr lang="en-US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4319" y="1059264"/>
            <a:ext cx="2024693" cy="1252136"/>
          </a:xfrm>
          <a:prstGeom prst="ellipse">
            <a:avLst/>
          </a:prstGeom>
          <a:solidFill>
            <a:srgbClr val="CC2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869569" y="1818073"/>
            <a:ext cx="1617841" cy="1027247"/>
            <a:chOff x="673007" y="2106117"/>
            <a:chExt cx="1617841" cy="77043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4" name="Right Arrow 23"/>
            <p:cNvSpPr/>
            <p:nvPr/>
          </p:nvSpPr>
          <p:spPr>
            <a:xfrm rot="7286705">
              <a:off x="450386" y="2328738"/>
              <a:ext cx="595975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 rot="5400000">
              <a:off x="1162488" y="2503197"/>
              <a:ext cx="595976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 rot="3356926">
              <a:off x="1917493" y="2372713"/>
              <a:ext cx="595975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 rot="2148785">
            <a:off x="103851" y="2467758"/>
            <a:ext cx="977490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nương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171770" y="2868522"/>
            <a:ext cx="1069736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lương</a:t>
            </a:r>
            <a:endParaRPr lang="en-US" sz="24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 rot="19920687">
            <a:off x="2275643" y="2523089"/>
            <a:ext cx="1019765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nướng</a:t>
            </a:r>
          </a:p>
        </p:txBody>
      </p:sp>
      <p:sp>
        <p:nvSpPr>
          <p:cNvPr id="52" name="Oval 51"/>
          <p:cNvSpPr/>
          <p:nvPr/>
        </p:nvSpPr>
        <p:spPr>
          <a:xfrm>
            <a:off x="4722482" y="768424"/>
            <a:ext cx="1815597" cy="1252136"/>
          </a:xfrm>
          <a:prstGeom prst="ellipse">
            <a:avLst/>
          </a:prstGeom>
          <a:solidFill>
            <a:srgbClr val="CC2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  <p:grpSp>
        <p:nvGrpSpPr>
          <p:cNvPr id="3" name="Group 52"/>
          <p:cNvGrpSpPr/>
          <p:nvPr/>
        </p:nvGrpSpPr>
        <p:grpSpPr>
          <a:xfrm>
            <a:off x="4757732" y="1794249"/>
            <a:ext cx="1617841" cy="1027247"/>
            <a:chOff x="673007" y="2106117"/>
            <a:chExt cx="1617841" cy="77043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4" name="Right Arrow 53"/>
            <p:cNvSpPr/>
            <p:nvPr/>
          </p:nvSpPr>
          <p:spPr>
            <a:xfrm rot="7286705">
              <a:off x="450386" y="2328738"/>
              <a:ext cx="595975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Arrow 54"/>
            <p:cNvSpPr/>
            <p:nvPr/>
          </p:nvSpPr>
          <p:spPr>
            <a:xfrm rot="5400000">
              <a:off x="1162488" y="2503197"/>
              <a:ext cx="595976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Arrow 55"/>
            <p:cNvSpPr/>
            <p:nvPr/>
          </p:nvSpPr>
          <p:spPr>
            <a:xfrm rot="3356926">
              <a:off x="1917493" y="2372713"/>
              <a:ext cx="595975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/>
          <p:cNvSpPr/>
          <p:nvPr/>
        </p:nvSpPr>
        <p:spPr>
          <a:xfrm rot="2148785">
            <a:off x="3979755" y="2494524"/>
            <a:ext cx="1107175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sườn</a:t>
            </a:r>
            <a:endParaRPr lang="en-US" sz="28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059933" y="2844698"/>
            <a:ext cx="1062142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mượn</a:t>
            </a:r>
            <a:endParaRPr lang="en-US" sz="24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 rot="19920687">
            <a:off x="6184727" y="2496084"/>
            <a:ext cx="1029931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lươn</a:t>
            </a:r>
            <a:endParaRPr lang="en-US" sz="28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2521560" y="3628797"/>
            <a:ext cx="1815597" cy="1252136"/>
          </a:xfrm>
          <a:prstGeom prst="ellipse">
            <a:avLst/>
          </a:prstGeom>
          <a:solidFill>
            <a:srgbClr val="CC2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ươi</a:t>
            </a:r>
          </a:p>
        </p:txBody>
      </p:sp>
      <p:grpSp>
        <p:nvGrpSpPr>
          <p:cNvPr id="4" name="Group 60"/>
          <p:cNvGrpSpPr/>
          <p:nvPr/>
        </p:nvGrpSpPr>
        <p:grpSpPr>
          <a:xfrm>
            <a:off x="2556810" y="4654622"/>
            <a:ext cx="1617841" cy="1027247"/>
            <a:chOff x="673007" y="2106117"/>
            <a:chExt cx="1617841" cy="77043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2" name="Right Arrow 61"/>
            <p:cNvSpPr/>
            <p:nvPr/>
          </p:nvSpPr>
          <p:spPr>
            <a:xfrm rot="7286705">
              <a:off x="450386" y="2328738"/>
              <a:ext cx="595975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ight Arrow 62"/>
            <p:cNvSpPr/>
            <p:nvPr/>
          </p:nvSpPr>
          <p:spPr>
            <a:xfrm rot="5400000">
              <a:off x="1162488" y="2503197"/>
              <a:ext cx="595976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ight Arrow 63"/>
            <p:cNvSpPr/>
            <p:nvPr/>
          </p:nvSpPr>
          <p:spPr>
            <a:xfrm rot="3356926">
              <a:off x="1917493" y="2372713"/>
              <a:ext cx="595975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Rectangle 64"/>
          <p:cNvSpPr/>
          <p:nvPr/>
        </p:nvSpPr>
        <p:spPr>
          <a:xfrm rot="2148785">
            <a:off x="1795158" y="5287533"/>
            <a:ext cx="934487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cười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859011" y="5705072"/>
            <a:ext cx="970534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tươi</a:t>
            </a:r>
          </a:p>
        </p:txBody>
      </p:sp>
      <p:sp>
        <p:nvSpPr>
          <p:cNvPr id="67" name="Rectangle 66"/>
          <p:cNvSpPr/>
          <p:nvPr/>
        </p:nvSpPr>
        <p:spPr>
          <a:xfrm rot="19920687">
            <a:off x="3993583" y="5408770"/>
            <a:ext cx="862724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tưới</a:t>
            </a:r>
          </a:p>
        </p:txBody>
      </p:sp>
      <p:sp>
        <p:nvSpPr>
          <p:cNvPr id="68" name="Oval 67"/>
          <p:cNvSpPr/>
          <p:nvPr/>
        </p:nvSpPr>
        <p:spPr>
          <a:xfrm>
            <a:off x="6578047" y="3662572"/>
            <a:ext cx="1815597" cy="1252136"/>
          </a:xfrm>
          <a:prstGeom prst="ellipse">
            <a:avLst/>
          </a:prstGeom>
          <a:solidFill>
            <a:srgbClr val="CC2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ươu</a:t>
            </a:r>
          </a:p>
        </p:txBody>
      </p:sp>
      <p:grpSp>
        <p:nvGrpSpPr>
          <p:cNvPr id="7" name="Group 68"/>
          <p:cNvGrpSpPr/>
          <p:nvPr/>
        </p:nvGrpSpPr>
        <p:grpSpPr>
          <a:xfrm>
            <a:off x="6613297" y="4688397"/>
            <a:ext cx="1617841" cy="1027247"/>
            <a:chOff x="673007" y="2106117"/>
            <a:chExt cx="1617841" cy="77043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0" name="Right Arrow 69"/>
            <p:cNvSpPr/>
            <p:nvPr/>
          </p:nvSpPr>
          <p:spPr>
            <a:xfrm rot="7286705">
              <a:off x="450386" y="2328738"/>
              <a:ext cx="595975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ight Arrow 70"/>
            <p:cNvSpPr/>
            <p:nvPr/>
          </p:nvSpPr>
          <p:spPr>
            <a:xfrm rot="5400000">
              <a:off x="1162488" y="2503197"/>
              <a:ext cx="595976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Arrow 71"/>
            <p:cNvSpPr/>
            <p:nvPr/>
          </p:nvSpPr>
          <p:spPr>
            <a:xfrm rot="3356926">
              <a:off x="1917493" y="2372713"/>
              <a:ext cx="595975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ectangle 72"/>
          <p:cNvSpPr/>
          <p:nvPr/>
        </p:nvSpPr>
        <p:spPr>
          <a:xfrm rot="2148785">
            <a:off x="5851645" y="5321308"/>
            <a:ext cx="934487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hươu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915498" y="5738846"/>
            <a:ext cx="970534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rượu</a:t>
            </a:r>
          </a:p>
        </p:txBody>
      </p:sp>
      <p:sp>
        <p:nvSpPr>
          <p:cNvPr id="75" name="Rectangle 74"/>
          <p:cNvSpPr/>
          <p:nvPr/>
        </p:nvSpPr>
        <p:spPr>
          <a:xfrm rot="19920687">
            <a:off x="8044871" y="5414732"/>
            <a:ext cx="951625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khướu</a:t>
            </a:r>
            <a:endParaRPr lang="en-US" sz="20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5" grpId="0" animBg="1"/>
      <p:bldP spid="36" grpId="0" animBg="1"/>
      <p:bldP spid="37" grpId="0" animBg="1"/>
      <p:bldP spid="52" grpId="0" animBg="1"/>
      <p:bldP spid="57" grpId="0" animBg="1"/>
      <p:bldP spid="58" grpId="0" animBg="1"/>
      <p:bldP spid="59" grpId="0" animBg="1"/>
      <p:bldP spid="60" grpId="0" animBg="1"/>
      <p:bldP spid="65" grpId="0" animBg="1"/>
      <p:bldP spid="66" grpId="0" animBg="1"/>
      <p:bldP spid="67" grpId="0" animBg="1"/>
      <p:bldP spid="68" grpId="0" animBg="1"/>
      <p:bldP spid="73" grpId="0" animBg="1"/>
      <p:bldP spid="74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5977" y="475551"/>
            <a:ext cx="609600" cy="8128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728" y="539194"/>
            <a:ext cx="80702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Hát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hát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tiên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2858" y="1318878"/>
            <a:ext cx="5694363" cy="517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5251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252</Words>
  <Application>Microsoft Office PowerPoint</Application>
  <PresentationFormat>On-screen Show (4:3)</PresentationFormat>
  <Paragraphs>54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GhostBTT.Com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</cp:revision>
  <dcterms:created xsi:type="dcterms:W3CDTF">2025-02-22T16:37:27Z</dcterms:created>
  <dcterms:modified xsi:type="dcterms:W3CDTF">2025-02-22T16:38:43Z</dcterms:modified>
</cp:coreProperties>
</file>