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EA4C62-9CD3-4D2F-8F89-CE46C86E0057}" type="datetimeFigureOut">
              <a:rPr lang="en-US" smtClean="0"/>
              <a:t>02-Feb-25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164243-6BFB-4F76-9CBA-7E2119F740F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Gọi</a:t>
            </a:r>
            <a:r>
              <a:rPr lang="en-US" baseline="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2</a:t>
            </a:fld>
            <a:endParaRPr lang="en-US"/>
          </a:p>
        </p:txBody>
      </p:sp>
    </p:spTree>
    <p:extLst>
      <p:ext uri="{BB962C8B-B14F-4D97-AF65-F5344CB8AC3E}">
        <p14:creationId xmlns:p14="http://schemas.microsoft.com/office/powerpoint/2010/main" xmlns="" val="234545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hướng</a:t>
            </a:r>
            <a:r>
              <a:rPr lang="en-US" baseline="0"/>
              <a:t> dẫn hs viết chữ hoa V. GV hỏi để khai thác cho HS hiểu kĩ thuật viết (chữ đầu câu viết hoa, cuối câu có dấu chấm, khoảng cách các chữ bằng 1 con chữ o…). Khuyến cáo: Nên đọc cho HS viết hoặc hs tự viết chứ GV đừng cho HS nhìn chép nhé. Nó sẽ chậm phát triển kĩ năng viết.</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3</a:t>
            </a:fld>
            <a:endParaRPr lang="en-US"/>
          </a:p>
        </p:txBody>
      </p:sp>
    </p:spTree>
    <p:extLst>
      <p:ext uri="{BB962C8B-B14F-4D97-AF65-F5344CB8AC3E}">
        <p14:creationId xmlns:p14="http://schemas.microsoft.com/office/powerpoint/2010/main" xmlns="" val="236544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89F8E3-1E95-4880-9DD3-161CB46268E3}"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9F8E3-1E95-4880-9DD3-161CB46268E3}"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9F8E3-1E95-4880-9DD3-161CB46268E3}"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9F8E3-1E95-4880-9DD3-161CB46268E3}"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89F8E3-1E95-4880-9DD3-161CB46268E3}"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89F8E3-1E95-4880-9DD3-161CB46268E3}" type="datetimeFigureOut">
              <a:rPr lang="en-US" smtClean="0"/>
              <a:t>02-Feb-25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89F8E3-1E95-4880-9DD3-161CB46268E3}" type="datetimeFigureOut">
              <a:rPr lang="en-US" smtClean="0"/>
              <a:t>02-Feb-25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89F8E3-1E95-4880-9DD3-161CB46268E3}" type="datetimeFigureOut">
              <a:rPr lang="en-US" smtClean="0"/>
              <a:t>02-Feb-25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9F8E3-1E95-4880-9DD3-161CB46268E3}" type="datetimeFigureOut">
              <a:rPr lang="en-US" smtClean="0"/>
              <a:t>02-Feb-25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89F8E3-1E95-4880-9DD3-161CB46268E3}" type="datetimeFigureOut">
              <a:rPr lang="en-US" smtClean="0"/>
              <a:t>02-Feb-25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89F8E3-1E95-4880-9DD3-161CB46268E3}" type="datetimeFigureOut">
              <a:rPr lang="en-US" smtClean="0"/>
              <a:t>02-Feb-25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ECDE3-5E60-4DDD-AE68-B0F426627F4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9F8E3-1E95-4880-9DD3-161CB46268E3}" type="datetimeFigureOut">
              <a:rPr lang="en-US" smtClean="0"/>
              <a:t>02-Feb-25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ECDE3-5E60-4DDD-AE68-B0F426627F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heme2375157"/>
          <p:cNvPicPr>
            <a:picLocks noChangeAspect="1" noChangeArrowheads="1"/>
          </p:cNvPicPr>
          <p:nvPr/>
        </p:nvPicPr>
        <p:blipFill>
          <a:blip r:embed="rId2">
            <a:lum bright="-2000"/>
            <a:extLst>
              <a:ext uri="{28A0092B-C50C-407E-A947-70E740481C1C}">
                <a14:useLocalDpi xmlns="" xmlns:a14="http://schemas.microsoft.com/office/drawing/2010/main" val="0"/>
              </a:ext>
            </a:extLst>
          </a:blip>
          <a:srcRect/>
          <a:stretch>
            <a:fillRect/>
          </a:stretch>
        </p:blipFill>
        <p:spPr bwMode="auto">
          <a:xfrm>
            <a:off x="-153402" y="-61043"/>
            <a:ext cx="9297402" cy="69190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p:nvSpPr>
        <p:spPr>
          <a:xfrm>
            <a:off x="264523" y="1"/>
            <a:ext cx="8053252" cy="6155531"/>
          </a:xfrm>
          <a:prstGeom prst="rect">
            <a:avLst/>
          </a:prstGeom>
        </p:spPr>
        <p:txBody>
          <a:bodyPr wrap="square">
            <a:spAutoFit/>
          </a:bodyPr>
          <a:lstStyle/>
          <a:p>
            <a:pPr algn="ctr"/>
            <a:r>
              <a:rPr lang="en-US" b="1" dirty="0" err="1" smtClean="0">
                <a:latin typeface="Times New Roman" pitchFamily="18" charset="0"/>
                <a:cs typeface="Times New Roman" pitchFamily="18" charset="0"/>
              </a:rPr>
              <a:t>UBND</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KINH</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TRƯỜNG</a:t>
            </a:r>
            <a:r>
              <a:rPr lang="en-US" b="1"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TIỂU</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HỌC</a:t>
            </a:r>
            <a:r>
              <a:rPr lang="en-US" b="1" u="sng"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PHÚC</a:t>
            </a:r>
            <a:endParaRPr lang="en-US" b="1"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lnSpc>
                <a:spcPct val="150000"/>
              </a:lnSpc>
            </a:pPr>
            <a:r>
              <a:rPr lang="en-US" sz="4800" dirty="0" err="1" smtClean="0">
                <a:latin typeface="Times New Roman" pitchFamily="18" charset="0"/>
                <a:cs typeface="Times New Roman" pitchFamily="18" charset="0"/>
              </a:rPr>
              <a:t>Môn</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Tiếng</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Việt</a:t>
            </a:r>
            <a:endParaRPr lang="en-US" sz="4800" dirty="0" smtClean="0">
              <a:latin typeface="Times New Roman" pitchFamily="18" charset="0"/>
              <a:cs typeface="Times New Roman" pitchFamily="18" charset="0"/>
            </a:endParaRPr>
          </a:p>
          <a:p>
            <a:pPr algn="ctr">
              <a:lnSpc>
                <a:spcPct val="150000"/>
              </a:lnSpc>
            </a:pPr>
            <a:r>
              <a:rPr lang="en-US" sz="4800" dirty="0" err="1" smtClean="0">
                <a:latin typeface="Times New Roman" pitchFamily="18" charset="0"/>
                <a:cs typeface="Times New Roman" pitchFamily="18" charset="0"/>
              </a:rPr>
              <a:t>Bài</a:t>
            </a:r>
            <a:r>
              <a:rPr lang="en-US" sz="4800" dirty="0" smtClean="0">
                <a:latin typeface="Times New Roman" pitchFamily="18" charset="0"/>
                <a:cs typeface="Times New Roman" pitchFamily="18" charset="0"/>
              </a:rPr>
              <a:t> </a:t>
            </a:r>
            <a:r>
              <a:rPr lang="en-US" sz="4800" dirty="0" smtClean="0">
                <a:latin typeface="Times New Roman" pitchFamily="18" charset="0"/>
                <a:cs typeface="Times New Roman" pitchFamily="18" charset="0"/>
              </a:rPr>
              <a:t>5: </a:t>
            </a:r>
            <a:r>
              <a:rPr lang="en-US" sz="4800" dirty="0" err="1" smtClean="0">
                <a:latin typeface="Times New Roman" pitchFamily="18" charset="0"/>
                <a:cs typeface="Times New Roman" pitchFamily="18" charset="0"/>
              </a:rPr>
              <a:t>Sinh</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nhật</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của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voi</a:t>
            </a:r>
            <a:r>
              <a:rPr lang="en-US" sz="4800" dirty="0" smtClean="0">
                <a:latin typeface="Times New Roman" pitchFamily="18" charset="0"/>
                <a:cs typeface="Times New Roman" pitchFamily="18" charset="0"/>
              </a:rPr>
              <a:t> con (</a:t>
            </a:r>
            <a:r>
              <a:rPr lang="en-US" sz="4800" dirty="0" err="1" smtClean="0">
                <a:latin typeface="Times New Roman" pitchFamily="18" charset="0"/>
                <a:cs typeface="Times New Roman" pitchFamily="18" charset="0"/>
              </a:rPr>
              <a:t>Tiết</a:t>
            </a:r>
            <a:r>
              <a:rPr lang="en-US" sz="4800" dirty="0" smtClean="0">
                <a:latin typeface="Times New Roman" pitchFamily="18" charset="0"/>
                <a:cs typeface="Times New Roman" pitchFamily="18" charset="0"/>
              </a:rPr>
              <a:t> 2</a:t>
            </a:r>
            <a:r>
              <a:rPr lang="vi-VN" sz="4800" dirty="0" smtClean="0"/>
              <a:t>)</a:t>
            </a:r>
            <a:endParaRPr lang="en-US" sz="4800" dirty="0" smtClean="0"/>
          </a:p>
          <a:p>
            <a:pPr algn="ctr"/>
            <a:endParaRPr lang="en-US" sz="24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r>
              <a:rPr lang="en-US" sz="3200" dirty="0" err="1" smtClean="0">
                <a:latin typeface="Times New Roman" pitchFamily="18" charset="0"/>
                <a:cs typeface="Times New Roman" pitchFamily="18" charset="0"/>
              </a:rPr>
              <a:t>Giáo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Bùi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Hà</a:t>
            </a:r>
            <a:r>
              <a:rPr lang="en-US" sz="3200" dirty="0" smtClean="0">
                <a:latin typeface="Times New Roman" pitchFamily="18" charset="0"/>
                <a:cs typeface="Times New Roman" pitchFamily="18" charset="0"/>
              </a:rPr>
              <a:t> Mai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25977" y="475551"/>
            <a:ext cx="609600" cy="812800"/>
          </a:xfrm>
          <a:prstGeom prst="ellipse">
            <a:avLst/>
          </a:prstGeom>
          <a:solidFill>
            <a:srgbClr val="009E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3</a:t>
            </a:r>
          </a:p>
        </p:txBody>
      </p:sp>
      <p:sp>
        <p:nvSpPr>
          <p:cNvPr id="6" name="TextBox 5"/>
          <p:cNvSpPr txBox="1"/>
          <p:nvPr/>
        </p:nvSpPr>
        <p:spPr>
          <a:xfrm>
            <a:off x="692728" y="594613"/>
            <a:ext cx="2583873" cy="461653"/>
          </a:xfrm>
          <a:prstGeom prst="rect">
            <a:avLst/>
          </a:prstGeom>
          <a:noFill/>
        </p:spPr>
        <p:txBody>
          <a:bodyPr wrap="square" lIns="91428" tIns="45714" rIns="91428" bIns="45714" rtlCol="0">
            <a:spAutoFit/>
          </a:bodyPr>
          <a:lstStyle/>
          <a:p>
            <a:pPr algn="just"/>
            <a:r>
              <a:rPr lang="en-US" sz="2400" b="1" dirty="0" err="1">
                <a:latin typeface="Arial-Rounded" pitchFamily="34" charset="0"/>
                <a:ea typeface="Arial-Rounded" pitchFamily="34" charset="0"/>
                <a:cs typeface="Arial-Rounded" pitchFamily="34" charset="0"/>
              </a:rPr>
              <a:t>Trả</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lời</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hỏi</a:t>
            </a:r>
            <a:endParaRPr lang="en-US" sz="2400" b="1" dirty="0">
              <a:latin typeface="Arial-Rounded" pitchFamily="34" charset="0"/>
              <a:ea typeface="Arial-Rounded" pitchFamily="34" charset="0"/>
              <a:cs typeface="Arial-Rounded" pitchFamily="34" charset="0"/>
            </a:endParaRP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24000" y="594612"/>
            <a:ext cx="6934200" cy="4787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xtBox 8"/>
          <p:cNvSpPr txBox="1"/>
          <p:nvPr/>
        </p:nvSpPr>
        <p:spPr>
          <a:xfrm>
            <a:off x="330777" y="5688393"/>
            <a:ext cx="8813223" cy="584775"/>
          </a:xfrm>
          <a:prstGeom prst="rect">
            <a:avLst/>
          </a:prstGeom>
          <a:solidFill>
            <a:srgbClr val="BEE395"/>
          </a:solidFill>
        </p:spPr>
        <p:txBody>
          <a:bodyPr wrap="square" rtlCol="0">
            <a:spAutoFit/>
          </a:bodyPr>
          <a:lstStyle/>
          <a:p>
            <a:pPr algn="ctr"/>
            <a:r>
              <a:rPr lang="en-US" sz="3200" dirty="0" err="1">
                <a:latin typeface="Arial-Rounded" pitchFamily="34" charset="0"/>
                <a:ea typeface="Arial-Rounded" pitchFamily="34" charset="0"/>
                <a:cs typeface="Arial-Rounded" pitchFamily="34" charset="0"/>
              </a:rPr>
              <a:t>Những</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bạn</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nào</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đến</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mừng</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sinh</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nhật</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voi</a:t>
            </a:r>
            <a:r>
              <a:rPr lang="en-US" sz="3200" dirty="0">
                <a:latin typeface="Arial-Rounded" pitchFamily="34" charset="0"/>
                <a:ea typeface="Arial-Rounded" pitchFamily="34" charset="0"/>
                <a:cs typeface="Arial-Rounded" pitchFamily="34" charset="0"/>
              </a:rPr>
              <a:t> con?</a:t>
            </a:r>
          </a:p>
        </p:txBody>
      </p:sp>
      <p:sp>
        <p:nvSpPr>
          <p:cNvPr id="10" name="TextBox 9"/>
          <p:cNvSpPr txBox="1"/>
          <p:nvPr/>
        </p:nvSpPr>
        <p:spPr>
          <a:xfrm>
            <a:off x="304800" y="5765801"/>
            <a:ext cx="8839200" cy="584775"/>
          </a:xfrm>
          <a:prstGeom prst="rect">
            <a:avLst/>
          </a:prstGeom>
          <a:solidFill>
            <a:srgbClr val="BEE395"/>
          </a:solidFill>
        </p:spPr>
        <p:txBody>
          <a:bodyPr wrap="square" rtlCol="0">
            <a:spAutoFit/>
          </a:bodyPr>
          <a:lstStyle/>
          <a:p>
            <a:pPr algn="ctr"/>
            <a:r>
              <a:rPr lang="en-US" sz="3200" dirty="0" err="1">
                <a:latin typeface="Arial-Rounded" pitchFamily="34" charset="0"/>
                <a:ea typeface="Arial-Rounded" pitchFamily="34" charset="0"/>
                <a:cs typeface="Arial-Rounded" pitchFamily="34" charset="0"/>
              </a:rPr>
              <a:t>Voi</a:t>
            </a:r>
            <a:r>
              <a:rPr lang="en-US" sz="3200" dirty="0">
                <a:latin typeface="Arial-Rounded" pitchFamily="34" charset="0"/>
                <a:ea typeface="Arial-Rounded" pitchFamily="34" charset="0"/>
                <a:cs typeface="Arial-Rounded" pitchFamily="34" charset="0"/>
              </a:rPr>
              <a:t> con </a:t>
            </a:r>
            <a:r>
              <a:rPr lang="en-US" sz="3200" dirty="0" err="1">
                <a:latin typeface="Arial-Rounded" pitchFamily="34" charset="0"/>
                <a:ea typeface="Arial-Rounded" pitchFamily="34" charset="0"/>
                <a:cs typeface="Arial-Rounded" pitchFamily="34" charset="0"/>
              </a:rPr>
              <a:t>làm</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gì</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để</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cảm</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ơn</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các</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bạn</a:t>
            </a:r>
            <a:r>
              <a:rPr lang="en-US" sz="3200" dirty="0">
                <a:latin typeface="Arial-Rounded" pitchFamily="34" charset="0"/>
                <a:ea typeface="Arial-Rounded" pitchFamily="34" charset="0"/>
                <a:cs typeface="Arial-Rounded" pitchFamily="34" charset="0"/>
              </a:rPr>
              <a:t>?</a:t>
            </a:r>
          </a:p>
        </p:txBody>
      </p:sp>
      <p:sp>
        <p:nvSpPr>
          <p:cNvPr id="11" name="TextBox 10"/>
          <p:cNvSpPr txBox="1"/>
          <p:nvPr/>
        </p:nvSpPr>
        <p:spPr>
          <a:xfrm>
            <a:off x="304800" y="5697301"/>
            <a:ext cx="8839200" cy="584775"/>
          </a:xfrm>
          <a:prstGeom prst="rect">
            <a:avLst/>
          </a:prstGeom>
          <a:solidFill>
            <a:srgbClr val="BEE395"/>
          </a:solidFill>
        </p:spPr>
        <p:txBody>
          <a:bodyPr wrap="square" rtlCol="0">
            <a:spAutoFit/>
          </a:bodyPr>
          <a:lstStyle/>
          <a:p>
            <a:pPr algn="ctr"/>
            <a:r>
              <a:rPr lang="en-US" sz="3200" dirty="0" err="1">
                <a:latin typeface="Arial-Rounded" pitchFamily="34" charset="0"/>
                <a:ea typeface="Arial-Rounded" pitchFamily="34" charset="0"/>
                <a:cs typeface="Arial-Rounded" pitchFamily="34" charset="0"/>
              </a:rPr>
              <a:t>Sinh</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nhật</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của</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voi</a:t>
            </a:r>
            <a:r>
              <a:rPr lang="en-US" sz="3200" dirty="0">
                <a:latin typeface="Arial-Rounded" pitchFamily="34" charset="0"/>
                <a:ea typeface="Arial-Rounded" pitchFamily="34" charset="0"/>
                <a:cs typeface="Arial-Rounded" pitchFamily="34" charset="0"/>
              </a:rPr>
              <a:t> con </a:t>
            </a:r>
            <a:r>
              <a:rPr lang="en-US" sz="3200" dirty="0" err="1">
                <a:latin typeface="Arial-Rounded" pitchFamily="34" charset="0"/>
                <a:ea typeface="Arial-Rounded" pitchFamily="34" charset="0"/>
                <a:cs typeface="Arial-Rounded" pitchFamily="34" charset="0"/>
              </a:rPr>
              <a:t>như</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thế</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nào</a:t>
            </a:r>
            <a:r>
              <a:rPr lang="en-US" sz="3200" dirty="0">
                <a:latin typeface="Arial-Rounded" pitchFamily="34" charset="0"/>
                <a:ea typeface="Arial-Rounded" pitchFamily="34" charset="0"/>
                <a:cs typeface="Arial-Rounded" pitchFamily="34" charset="0"/>
              </a:rPr>
              <a:t>?</a:t>
            </a:r>
          </a:p>
        </p:txBody>
      </p:sp>
      <p:sp>
        <p:nvSpPr>
          <p:cNvPr id="12" name="TextBox 11"/>
          <p:cNvSpPr txBox="1"/>
          <p:nvPr/>
        </p:nvSpPr>
        <p:spPr>
          <a:xfrm>
            <a:off x="228600" y="5421709"/>
            <a:ext cx="8686800" cy="1077218"/>
          </a:xfrm>
          <a:prstGeom prst="rect">
            <a:avLst/>
          </a:prstGeom>
          <a:solidFill>
            <a:srgbClr val="BEE395"/>
          </a:solidFill>
        </p:spPr>
        <p:txBody>
          <a:bodyPr wrap="square" rtlCol="0">
            <a:spAutoFit/>
          </a:bodyPr>
          <a:lstStyle/>
          <a:p>
            <a:pPr algn="ctr"/>
            <a:r>
              <a:rPr lang="en-US" sz="3200" dirty="0" err="1">
                <a:latin typeface="Arial-Rounded" pitchFamily="34" charset="0"/>
                <a:ea typeface="Arial-Rounded" pitchFamily="34" charset="0"/>
                <a:cs typeface="Arial-Rounded" pitchFamily="34" charset="0"/>
              </a:rPr>
              <a:t>Em</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hãy</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kể</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về</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sinh</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nhật</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của</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mình</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cho</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các</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bạn</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cùng</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nghe</a:t>
            </a:r>
            <a:r>
              <a:rPr lang="en-US" sz="3200" dirty="0">
                <a:latin typeface="Arial-Rounded" pitchFamily="34" charset="0"/>
                <a:ea typeface="Arial-Rounded" pitchFamily="34" charset="0"/>
                <a:cs typeface="Arial-Rounded" pitchFamily="34" charset="0"/>
              </a:rPr>
              <a:t>.</a:t>
            </a:r>
          </a:p>
        </p:txBody>
      </p:sp>
    </p:spTree>
    <p:extLst>
      <p:ext uri="{BB962C8B-B14F-4D97-AF65-F5344CB8AC3E}">
        <p14:creationId xmlns:p14="http://schemas.microsoft.com/office/powerpoint/2010/main" xmlns="" val="218274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1+#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1+#ppt_w/2"/>
                                          </p:val>
                                        </p:tav>
                                        <p:tav tm="100000">
                                          <p:val>
                                            <p:strVal val="#ppt_x"/>
                                          </p:val>
                                        </p:tav>
                                      </p:tavLst>
                                    </p:anim>
                                    <p:anim calcmode="lin" valueType="num">
                                      <p:cBhvr additive="base">
                                        <p:cTn id="1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1000" fill="hold"/>
                                        <p:tgtEl>
                                          <p:spTgt spid="11"/>
                                        </p:tgtEl>
                                        <p:attrNameLst>
                                          <p:attrName>ppt_x</p:attrName>
                                        </p:attrNameLst>
                                      </p:cBhvr>
                                      <p:tavLst>
                                        <p:tav tm="0">
                                          <p:val>
                                            <p:strVal val="1+#ppt_w/2"/>
                                          </p:val>
                                        </p:tav>
                                        <p:tav tm="100000">
                                          <p:val>
                                            <p:strVal val="#ppt_x"/>
                                          </p:val>
                                        </p:tav>
                                      </p:tavLst>
                                    </p:anim>
                                    <p:anim calcmode="lin" valueType="num">
                                      <p:cBhvr additive="base">
                                        <p:cTn id="20"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000" fill="hold"/>
                                        <p:tgtEl>
                                          <p:spTgt spid="12"/>
                                        </p:tgtEl>
                                        <p:attrNameLst>
                                          <p:attrName>ppt_x</p:attrName>
                                        </p:attrNameLst>
                                      </p:cBhvr>
                                      <p:tavLst>
                                        <p:tav tm="0">
                                          <p:val>
                                            <p:strVal val="1+#ppt_w/2"/>
                                          </p:val>
                                        </p:tav>
                                        <p:tav tm="100000">
                                          <p:val>
                                            <p:strVal val="#ppt_x"/>
                                          </p:val>
                                        </p:tav>
                                      </p:tavLst>
                                    </p:anim>
                                    <p:anim calcmode="lin" valueType="num">
                                      <p:cBhvr additive="base">
                                        <p:cTn id="26"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5314" y="3124201"/>
            <a:ext cx="8743950" cy="28630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 name="Rectangle 25"/>
          <p:cNvSpPr/>
          <p:nvPr/>
        </p:nvSpPr>
        <p:spPr>
          <a:xfrm>
            <a:off x="524860" y="3750310"/>
            <a:ext cx="6561741" cy="584775"/>
          </a:xfrm>
          <a:prstGeom prst="rect">
            <a:avLst/>
          </a:prstGeom>
        </p:spPr>
        <p:txBody>
          <a:bodyPr wrap="square">
            <a:spAutoFit/>
          </a:bodyPr>
          <a:lstStyle/>
          <a:p>
            <a:pPr algn="ctr"/>
            <a:r>
              <a:rPr lang="vi-VN" sz="3200" b="1" dirty="0">
                <a:solidFill>
                  <a:srgbClr val="7030A0"/>
                </a:solidFill>
                <a:latin typeface="HP001 4 hàng" pitchFamily="34" charset="0"/>
                <a:ea typeface="Arial-Rounded" pitchFamily="34" charset="0"/>
                <a:cs typeface="Arial-Rounded" pitchFamily="34" charset="0"/>
              </a:rPr>
              <a:t> V</a:t>
            </a:r>
            <a:r>
              <a:rPr lang="el-GR" sz="3200" b="1" dirty="0">
                <a:solidFill>
                  <a:srgbClr val="7030A0"/>
                </a:solidFill>
                <a:latin typeface="HP001 4 hàng" pitchFamily="34" charset="0"/>
                <a:ea typeface="Arial-Rounded" pitchFamily="34" charset="0"/>
                <a:cs typeface="Arial-Rounded" pitchFamily="34" charset="0"/>
              </a:rPr>
              <a:t>Ρ </a:t>
            </a:r>
            <a:r>
              <a:rPr lang="vi-VN" sz="3200" b="1" dirty="0">
                <a:solidFill>
                  <a:srgbClr val="7030A0"/>
                </a:solidFill>
                <a:latin typeface="HP001 4 hàng" pitchFamily="34" charset="0"/>
                <a:ea typeface="Arial-Rounded" pitchFamily="34" charset="0"/>
                <a:cs typeface="Arial-Rounded" pitchFamily="34" charset="0"/>
              </a:rPr>
              <a:t>c</a:t>
            </a:r>
            <a:r>
              <a:rPr lang="el-GR" sz="3200" b="1" dirty="0">
                <a:solidFill>
                  <a:srgbClr val="7030A0"/>
                </a:solidFill>
                <a:latin typeface="HP001 4 hàng" pitchFamily="34" charset="0"/>
                <a:ea typeface="Arial-Rounded" pitchFamily="34" charset="0"/>
                <a:cs typeface="Arial-Rounded" pitchFamily="34" charset="0"/>
              </a:rPr>
              <a:t>Ϊ </a:t>
            </a:r>
            <a:r>
              <a:rPr lang="vi-VN" sz="3200" b="1" dirty="0">
                <a:solidFill>
                  <a:srgbClr val="7030A0"/>
                </a:solidFill>
                <a:latin typeface="HP001 4 hàng" pitchFamily="34" charset="0"/>
                <a:ea typeface="Arial-Rounded" pitchFamily="34" charset="0"/>
                <a:cs typeface="Arial-Rounded" pitchFamily="34" charset="0"/>
              </a:rPr>
              <a:t>huơ vā </a:t>
            </a:r>
            <a:r>
              <a:rPr lang="el-GR" sz="3200" b="1" dirty="0">
                <a:solidFill>
                  <a:srgbClr val="7030A0"/>
                </a:solidFill>
                <a:latin typeface="HP001 4 hàng" pitchFamily="34" charset="0"/>
                <a:ea typeface="Arial-Rounded" pitchFamily="34" charset="0"/>
                <a:cs typeface="Arial-Rounded" pitchFamily="34" charset="0"/>
              </a:rPr>
              <a:t>Α˘ </a:t>
            </a:r>
            <a:r>
              <a:rPr lang="vi-VN" sz="3200" b="1" dirty="0">
                <a:solidFill>
                  <a:srgbClr val="7030A0"/>
                </a:solidFill>
                <a:latin typeface="HP001 4 hàng" pitchFamily="34" charset="0"/>
                <a:ea typeface="Arial-Rounded" pitchFamily="34" charset="0"/>
                <a:cs typeface="Arial-Rounded" pitchFamily="34" charset="0"/>
              </a:rPr>
              <a:t>cảm </a:t>
            </a:r>
            <a:r>
              <a:rPr lang="el-GR" sz="3200" b="1" dirty="0">
                <a:solidFill>
                  <a:srgbClr val="7030A0"/>
                </a:solidFill>
                <a:latin typeface="HP001 4 hàng" pitchFamily="34" charset="0"/>
                <a:ea typeface="Arial-Rounded" pitchFamily="34" charset="0"/>
                <a:cs typeface="Arial-Rounded" pitchFamily="34" charset="0"/>
              </a:rPr>
              <a:t>Ω </a:t>
            </a:r>
            <a:r>
              <a:rPr lang="vi-VN" sz="3200" b="1" dirty="0">
                <a:solidFill>
                  <a:srgbClr val="7030A0"/>
                </a:solidFill>
                <a:latin typeface="HP001 4 hàng" pitchFamily="34" charset="0"/>
                <a:ea typeface="Arial-Rounded" pitchFamily="34" charset="0"/>
                <a:cs typeface="Arial-Rounded" pitchFamily="34" charset="0"/>
              </a:rPr>
              <a:t>các bạn</a:t>
            </a:r>
            <a:r>
              <a:rPr lang="en-US" sz="3200" b="1" dirty="0">
                <a:solidFill>
                  <a:srgbClr val="7030A0"/>
                </a:solidFill>
                <a:latin typeface="HP001 4 hàng" pitchFamily="34" charset="0"/>
                <a:ea typeface="Arial-Rounded" pitchFamily="34" charset="0"/>
                <a:cs typeface="Arial-Rounded" pitchFamily="34" charset="0"/>
              </a:rPr>
              <a:t>.</a:t>
            </a:r>
          </a:p>
        </p:txBody>
      </p:sp>
      <p:sp>
        <p:nvSpPr>
          <p:cNvPr id="3" name="Oval 2"/>
          <p:cNvSpPr/>
          <p:nvPr/>
        </p:nvSpPr>
        <p:spPr>
          <a:xfrm>
            <a:off x="25977" y="475551"/>
            <a:ext cx="609600" cy="812800"/>
          </a:xfrm>
          <a:prstGeom prst="ellipse">
            <a:avLst/>
          </a:prstGeom>
          <a:solidFill>
            <a:srgbClr val="009E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4</a:t>
            </a:r>
          </a:p>
        </p:txBody>
      </p:sp>
      <p:sp>
        <p:nvSpPr>
          <p:cNvPr id="4" name="TextBox 3"/>
          <p:cNvSpPr txBox="1"/>
          <p:nvPr/>
        </p:nvSpPr>
        <p:spPr>
          <a:xfrm>
            <a:off x="692728" y="594613"/>
            <a:ext cx="7079673" cy="461653"/>
          </a:xfrm>
          <a:prstGeom prst="rect">
            <a:avLst/>
          </a:prstGeom>
          <a:noFill/>
        </p:spPr>
        <p:txBody>
          <a:bodyPr wrap="square" lIns="91428" tIns="45714" rIns="91428" bIns="45714" rtlCol="0">
            <a:spAutoFit/>
          </a:bodyPr>
          <a:lstStyle/>
          <a:p>
            <a:pPr algn="just"/>
            <a:r>
              <a:rPr lang="en-US" sz="2400" b="1" dirty="0" err="1">
                <a:latin typeface="Arial-Rounded" pitchFamily="34" charset="0"/>
                <a:ea typeface="Arial-Rounded" pitchFamily="34" charset="0"/>
                <a:cs typeface="Arial-Rounded" pitchFamily="34" charset="0"/>
              </a:rPr>
              <a:t>Viết</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vở</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trả</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lời</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cho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hỏi</a:t>
            </a:r>
            <a:r>
              <a:rPr lang="en-US" sz="2400" b="1" dirty="0">
                <a:latin typeface="Arial-Rounded" pitchFamily="34" charset="0"/>
                <a:ea typeface="Arial-Rounded" pitchFamily="34" charset="0"/>
                <a:cs typeface="Arial-Rounded" pitchFamily="34" charset="0"/>
              </a:rPr>
              <a:t> b ở </a:t>
            </a:r>
            <a:r>
              <a:rPr lang="en-US" sz="2400" b="1" dirty="0" err="1">
                <a:latin typeface="Arial-Rounded" pitchFamily="34" charset="0"/>
                <a:ea typeface="Arial-Rounded" pitchFamily="34" charset="0"/>
                <a:cs typeface="Arial-Rounded" pitchFamily="34" charset="0"/>
              </a:rPr>
              <a:t>mục</a:t>
            </a:r>
            <a:r>
              <a:rPr lang="en-US" sz="2400" b="1" dirty="0">
                <a:latin typeface="Arial-Rounded" pitchFamily="34" charset="0"/>
                <a:ea typeface="Arial-Rounded" pitchFamily="34" charset="0"/>
                <a:cs typeface="Arial-Rounded" pitchFamily="34" charset="0"/>
              </a:rPr>
              <a:t> </a:t>
            </a:r>
            <a:r>
              <a:rPr lang="en-US" sz="2400" b="1" dirty="0">
                <a:latin typeface="Arial Rounded MT Bold" pitchFamily="34" charset="0"/>
                <a:ea typeface="Arial-Rounded" pitchFamily="34" charset="0"/>
                <a:cs typeface="Arial-Rounded" pitchFamily="34" charset="0"/>
              </a:rPr>
              <a:t>3</a:t>
            </a:r>
          </a:p>
        </p:txBody>
      </p:sp>
      <p:sp>
        <p:nvSpPr>
          <p:cNvPr id="5" name="Rectangle 4"/>
          <p:cNvSpPr/>
          <p:nvPr/>
        </p:nvSpPr>
        <p:spPr>
          <a:xfrm>
            <a:off x="457200" y="1600201"/>
            <a:ext cx="8153400" cy="646331"/>
          </a:xfrm>
          <a:prstGeom prst="rect">
            <a:avLst/>
          </a:prstGeom>
        </p:spPr>
        <p:txBody>
          <a:bodyPr wrap="square">
            <a:spAutoFit/>
          </a:bodyPr>
          <a:lstStyle/>
          <a:p>
            <a:pPr algn="ctr"/>
            <a:r>
              <a:rPr lang="en-US" sz="3600">
                <a:latin typeface="Arial-Rounded" pitchFamily="34" charset="0"/>
                <a:ea typeface="Arial-Rounded" pitchFamily="34" charset="0"/>
                <a:cs typeface="Arial-Rounded" pitchFamily="34" charset="0"/>
              </a:rPr>
              <a:t>Voi con (…) để cảm ơn các bạn.</a:t>
            </a:r>
          </a:p>
        </p:txBody>
      </p:sp>
    </p:spTree>
    <p:extLst>
      <p:ext uri="{BB962C8B-B14F-4D97-AF65-F5344CB8AC3E}">
        <p14:creationId xmlns:p14="http://schemas.microsoft.com/office/powerpoint/2010/main" xmlns="" val="95545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199</Words>
  <Application>Microsoft Office PowerPoint</Application>
  <PresentationFormat>On-screen Show (4:3)</PresentationFormat>
  <Paragraphs>24</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GhostBTT.Com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cp:revision>
  <dcterms:created xsi:type="dcterms:W3CDTF">2025-02-02T10:48:21Z</dcterms:created>
  <dcterms:modified xsi:type="dcterms:W3CDTF">2025-02-02T10:49:09Z</dcterms:modified>
</cp:coreProperties>
</file>