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4715DA-1DC2-4FDD-BAFE-A05E5517C2C5}" type="datetimeFigureOut">
              <a:rPr lang="en-US" smtClean="0"/>
              <a:t>02-Feb-25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7B8B61-078E-4D63-BFD0-F63A667290B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cho hs chọn</a:t>
            </a:r>
            <a:r>
              <a:rPr lang="en-US" baseline="0"/>
              <a:t> từ. HS chọn vào từ nào thì GV nhấp vào từ đó. Nhấp đúng từ ‘vui” thì nó sẽ di chuyển về chỗ trống. Sau đó enter là câu mẫu viết vở sẽ xuất hiện</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2</a:t>
            </a:fld>
            <a:endParaRPr lang="en-US"/>
          </a:p>
        </p:txBody>
      </p:sp>
    </p:spTree>
    <p:extLst>
      <p:ext uri="{BB962C8B-B14F-4D97-AF65-F5344CB8AC3E}">
        <p14:creationId xmlns:p14="http://schemas.microsoft.com/office/powerpoint/2010/main" xmlns="" val="1393637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GV linh động</a:t>
            </a:r>
            <a:r>
              <a:rPr lang="en-US" baseline="0"/>
              <a:t> tổ chức hoạt động</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pPr/>
              <a:t>3</a:t>
            </a:fld>
            <a:endParaRPr lang="en-US"/>
          </a:p>
        </p:txBody>
      </p:sp>
    </p:spTree>
    <p:extLst>
      <p:ext uri="{BB962C8B-B14F-4D97-AF65-F5344CB8AC3E}">
        <p14:creationId xmlns:p14="http://schemas.microsoft.com/office/powerpoint/2010/main" xmlns="" val="3382130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FCF0DD-FCD4-4AAE-BAF9-CB1864485A06}"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CF0DD-FCD4-4AAE-BAF9-CB1864485A06}"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CF0DD-FCD4-4AAE-BAF9-CB1864485A06}"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FCF0DD-FCD4-4AAE-BAF9-CB1864485A06}"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FCF0DD-FCD4-4AAE-BAF9-CB1864485A06}" type="datetimeFigureOut">
              <a:rPr lang="en-US" smtClean="0"/>
              <a:t>02-Feb-25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FCF0DD-FCD4-4AAE-BAF9-CB1864485A06}"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FCF0DD-FCD4-4AAE-BAF9-CB1864485A06}" type="datetimeFigureOut">
              <a:rPr lang="en-US" smtClean="0"/>
              <a:t>02-Feb-25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FCF0DD-FCD4-4AAE-BAF9-CB1864485A06}" type="datetimeFigureOut">
              <a:rPr lang="en-US" smtClean="0"/>
              <a:t>02-Feb-25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CF0DD-FCD4-4AAE-BAF9-CB1864485A06}" type="datetimeFigureOut">
              <a:rPr lang="en-US" smtClean="0"/>
              <a:t>02-Feb-25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CF0DD-FCD4-4AAE-BAF9-CB1864485A06}"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CF0DD-FCD4-4AAE-BAF9-CB1864485A06}" type="datetimeFigureOut">
              <a:rPr lang="en-US" smtClean="0"/>
              <a:t>02-Feb-25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DFF179-2DF4-451B-961D-4957EC08A16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CF0DD-FCD4-4AAE-BAF9-CB1864485A06}" type="datetimeFigureOut">
              <a:rPr lang="en-US" smtClean="0"/>
              <a:t>02-Feb-25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FF179-2DF4-451B-961D-4957EC08A16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Theme2375157"/>
          <p:cNvPicPr>
            <a:picLocks noChangeAspect="1" noChangeArrowheads="1"/>
          </p:cNvPicPr>
          <p:nvPr/>
        </p:nvPicPr>
        <p:blipFill>
          <a:blip r:embed="rId2">
            <a:lum bright="-2000"/>
            <a:extLst>
              <a:ext uri="{28A0092B-C50C-407E-A947-70E740481C1C}">
                <a14:useLocalDpi xmlns="" xmlns:a14="http://schemas.microsoft.com/office/drawing/2010/main" val="0"/>
              </a:ext>
            </a:extLst>
          </a:blip>
          <a:srcRect/>
          <a:stretch>
            <a:fillRect/>
          </a:stretch>
        </p:blipFill>
        <p:spPr bwMode="auto">
          <a:xfrm>
            <a:off x="-153402" y="-61043"/>
            <a:ext cx="9297402" cy="69190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p:nvSpPr>
        <p:spPr>
          <a:xfrm>
            <a:off x="264523" y="1"/>
            <a:ext cx="8053252" cy="6432530"/>
          </a:xfrm>
          <a:prstGeom prst="rect">
            <a:avLst/>
          </a:prstGeom>
        </p:spPr>
        <p:txBody>
          <a:bodyPr wrap="square">
            <a:spAutoFit/>
          </a:bodyPr>
          <a:lstStyle/>
          <a:p>
            <a:pPr algn="ctr"/>
            <a:r>
              <a:rPr lang="en-US" b="1" dirty="0" err="1" smtClean="0">
                <a:latin typeface="Times New Roman" pitchFamily="18" charset="0"/>
                <a:cs typeface="Times New Roman" pitchFamily="18" charset="0"/>
              </a:rPr>
              <a:t>UBND</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QUẬN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KINH</a:t>
            </a:r>
            <a:endParaRPr lang="en-US" b="1" dirty="0" smtClean="0">
              <a:latin typeface="Times New Roman" pitchFamily="18" charset="0"/>
              <a:cs typeface="Times New Roman" pitchFamily="18" charset="0"/>
            </a:endParaRPr>
          </a:p>
          <a:p>
            <a:pPr algn="ctr"/>
            <a:r>
              <a:rPr lang="en-US" b="1" dirty="0" err="1" smtClean="0">
                <a:latin typeface="Times New Roman" pitchFamily="18" charset="0"/>
                <a:cs typeface="Times New Roman" pitchFamily="18" charset="0"/>
              </a:rPr>
              <a:t>TRƯỜNG</a:t>
            </a:r>
            <a:r>
              <a:rPr lang="en-US" b="1"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TIỂU</a:t>
            </a:r>
            <a:r>
              <a:rPr lang="en-US" b="1" u="sng"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HỌC</a:t>
            </a:r>
            <a:r>
              <a:rPr lang="en-US" b="1" u="sng"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PHÚC</a:t>
            </a:r>
            <a:endParaRPr lang="en-US" b="1"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endParaRPr lang="en-US"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Môn</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Tiếng</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Việt</a:t>
            </a:r>
            <a:endParaRPr lang="en-US" sz="4800" dirty="0" smtClean="0">
              <a:latin typeface="Times New Roman" pitchFamily="18" charset="0"/>
              <a:cs typeface="Times New Roman" pitchFamily="18" charset="0"/>
            </a:endParaRPr>
          </a:p>
          <a:p>
            <a:pPr algn="ctr">
              <a:lnSpc>
                <a:spcPct val="150000"/>
              </a:lnSpc>
            </a:pPr>
            <a:r>
              <a:rPr lang="en-US" sz="4800" dirty="0" err="1" smtClean="0">
                <a:latin typeface="Times New Roman" pitchFamily="18" charset="0"/>
                <a:cs typeface="Times New Roman" pitchFamily="18" charset="0"/>
              </a:rPr>
              <a:t>Bài</a:t>
            </a:r>
            <a:r>
              <a:rPr lang="en-US" sz="4800"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5: </a:t>
            </a:r>
            <a:r>
              <a:rPr lang="en-US" sz="4800" dirty="0" err="1" smtClean="0">
                <a:latin typeface="Times New Roman" pitchFamily="18" charset="0"/>
                <a:cs typeface="Times New Roman" pitchFamily="18" charset="0"/>
              </a:rPr>
              <a:t>Sinh</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nhật</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của</a:t>
            </a:r>
            <a:r>
              <a:rPr lang="en-US" sz="4800" dirty="0" smtClean="0">
                <a:latin typeface="Times New Roman" pitchFamily="18" charset="0"/>
                <a:cs typeface="Times New Roman" pitchFamily="18" charset="0"/>
              </a:rPr>
              <a:t> </a:t>
            </a:r>
            <a:r>
              <a:rPr lang="en-US" sz="4800" dirty="0" err="1" smtClean="0">
                <a:latin typeface="Times New Roman" pitchFamily="18" charset="0"/>
                <a:cs typeface="Times New Roman" pitchFamily="18" charset="0"/>
              </a:rPr>
              <a:t>voi</a:t>
            </a:r>
            <a:r>
              <a:rPr lang="en-US" sz="4800" dirty="0" smtClean="0">
                <a:latin typeface="Times New Roman" pitchFamily="18" charset="0"/>
                <a:cs typeface="Times New Roman" pitchFamily="18" charset="0"/>
              </a:rPr>
              <a:t> con (</a:t>
            </a:r>
            <a:r>
              <a:rPr lang="en-US" sz="4800" dirty="0" err="1" smtClean="0">
                <a:latin typeface="Times New Roman" pitchFamily="18" charset="0"/>
                <a:cs typeface="Times New Roman" pitchFamily="18" charset="0"/>
              </a:rPr>
              <a:t>Tiết</a:t>
            </a:r>
            <a:r>
              <a:rPr lang="en-US" sz="4800" dirty="0" smtClean="0">
                <a:latin typeface="Times New Roman" pitchFamily="18" charset="0"/>
                <a:cs typeface="Times New Roman" pitchFamily="18" charset="0"/>
              </a:rPr>
              <a:t> 3</a:t>
            </a:r>
            <a:r>
              <a:rPr lang="vi-VN" sz="4800" dirty="0" smtClean="0"/>
              <a:t>)</a:t>
            </a:r>
            <a:endParaRPr lang="en-US" sz="4800" dirty="0" smtClean="0"/>
          </a:p>
          <a:p>
            <a:pPr algn="ctr"/>
            <a:endParaRPr lang="en-US" sz="24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Bùi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Hà</a:t>
            </a:r>
            <a:r>
              <a:rPr lang="en-US" sz="3200" dirty="0" smtClean="0">
                <a:latin typeface="Times New Roman" pitchFamily="18" charset="0"/>
                <a:cs typeface="Times New Roman" pitchFamily="18" charset="0"/>
              </a:rPr>
              <a:t> Mai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77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5" name="Rectangle 4"/>
          <p:cNvSpPr/>
          <p:nvPr/>
        </p:nvSpPr>
        <p:spPr>
          <a:xfrm>
            <a:off x="0" y="6680200"/>
            <a:ext cx="9144000" cy="177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sp>
        <p:nvSpPr>
          <p:cNvPr id="16" name="Oval 15"/>
          <p:cNvSpPr/>
          <p:nvPr/>
        </p:nvSpPr>
        <p:spPr>
          <a:xfrm>
            <a:off x="209550" y="787400"/>
            <a:ext cx="609600" cy="8128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5</a:t>
            </a:r>
          </a:p>
        </p:txBody>
      </p:sp>
      <p:sp>
        <p:nvSpPr>
          <p:cNvPr id="17" name="TextBox 16"/>
          <p:cNvSpPr txBox="1"/>
          <p:nvPr/>
        </p:nvSpPr>
        <p:spPr>
          <a:xfrm>
            <a:off x="876300" y="906462"/>
            <a:ext cx="7962900" cy="461653"/>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Chọn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từ</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ngữ</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để</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hoàn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thiện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viết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câu</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vở</a:t>
            </a:r>
            <a:endParaRPr lang="en-US" sz="2400" b="1" dirty="0">
              <a:latin typeface="Arial-Rounded" pitchFamily="34" charset="0"/>
              <a:ea typeface="Arial-Rounded" pitchFamily="34" charset="0"/>
              <a:cs typeface="Arial-Rounded" pitchFamily="34" charset="0"/>
            </a:endParaRPr>
          </a:p>
        </p:txBody>
      </p:sp>
      <p:sp>
        <p:nvSpPr>
          <p:cNvPr id="7" name="TextBox 6"/>
          <p:cNvSpPr txBox="1"/>
          <p:nvPr/>
        </p:nvSpPr>
        <p:spPr>
          <a:xfrm>
            <a:off x="893618" y="1956707"/>
            <a:ext cx="6781800" cy="584763"/>
          </a:xfrm>
          <a:prstGeom prst="rect">
            <a:avLst/>
          </a:prstGeom>
          <a:solidFill>
            <a:srgbClr val="BEE395"/>
          </a:solidFill>
        </p:spPr>
        <p:txBody>
          <a:bodyPr wrap="square" lIns="91428" tIns="45714" rIns="91428" bIns="45714" rtlCol="0">
            <a:spAutoFit/>
          </a:bodyPr>
          <a:lstStyle/>
          <a:p>
            <a:pPr algn="just"/>
            <a:r>
              <a:rPr lang="en-US" sz="3200" b="1">
                <a:latin typeface="Arial-Rounded" pitchFamily="34" charset="0"/>
                <a:ea typeface="Arial-Rounded" pitchFamily="34" charset="0"/>
                <a:cs typeface="Arial-Rounded" pitchFamily="34" charset="0"/>
              </a:rPr>
              <a:t>bổ ích			</a:t>
            </a:r>
          </a:p>
        </p:txBody>
      </p:sp>
      <p:sp>
        <p:nvSpPr>
          <p:cNvPr id="11" name="TextBox 10"/>
          <p:cNvSpPr txBox="1"/>
          <p:nvPr/>
        </p:nvSpPr>
        <p:spPr>
          <a:xfrm>
            <a:off x="914400" y="3307129"/>
            <a:ext cx="7620000" cy="523208"/>
          </a:xfrm>
          <a:prstGeom prst="rect">
            <a:avLst/>
          </a:prstGeom>
          <a:noFill/>
        </p:spPr>
        <p:txBody>
          <a:bodyPr wrap="square" lIns="91428" tIns="45714" rIns="91428" bIns="45714" rtlCol="0">
            <a:spAutoFit/>
          </a:bodyPr>
          <a:lstStyle/>
          <a:p>
            <a:pPr algn="just"/>
            <a:r>
              <a:rPr lang="en-US" sz="2800" b="1" dirty="0" err="1">
                <a:latin typeface="Arial-Rounded" pitchFamily="34" charset="0"/>
                <a:ea typeface="Arial-Rounded" pitchFamily="34" charset="0"/>
                <a:cs typeface="Arial-Rounded" pitchFamily="34" charset="0"/>
              </a:rPr>
              <a:t>Vân</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rất</a:t>
            </a:r>
            <a:r>
              <a:rPr lang="en-US" sz="2800" b="1" dirty="0">
                <a:latin typeface="Arial-Rounded" pitchFamily="34" charset="0"/>
                <a:ea typeface="Arial-Rounded" pitchFamily="34" charset="0"/>
                <a:cs typeface="Arial-Rounded" pitchFamily="34" charset="0"/>
              </a:rPr>
              <a:t>  (….)  </a:t>
            </a:r>
            <a:r>
              <a:rPr lang="en-US" sz="2800" b="1" dirty="0" err="1">
                <a:latin typeface="Arial-Rounded" pitchFamily="34" charset="0"/>
                <a:ea typeface="Arial-Rounded" pitchFamily="34" charset="0"/>
                <a:cs typeface="Arial-Rounded" pitchFamily="34" charset="0"/>
              </a:rPr>
              <a:t>vì</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được</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đi</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chơi</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cùng</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các</a:t>
            </a:r>
            <a:r>
              <a:rPr lang="en-US" sz="2800" b="1" dirty="0">
                <a:latin typeface="Arial-Rounded" pitchFamily="34" charset="0"/>
                <a:ea typeface="Arial-Rounded" pitchFamily="34" charset="0"/>
                <a:cs typeface="Arial-Rounded" pitchFamily="34" charset="0"/>
              </a:rPr>
              <a:t> </a:t>
            </a:r>
            <a:r>
              <a:rPr lang="en-US" sz="2800" b="1" dirty="0" err="1">
                <a:latin typeface="Arial-Rounded" pitchFamily="34" charset="0"/>
                <a:ea typeface="Arial-Rounded" pitchFamily="34" charset="0"/>
                <a:cs typeface="Arial-Rounded" pitchFamily="34" charset="0"/>
              </a:rPr>
              <a:t>bạn</a:t>
            </a:r>
            <a:r>
              <a:rPr lang="en-US" sz="2800" b="1" dirty="0">
                <a:latin typeface="Arial-Rounded" pitchFamily="34" charset="0"/>
                <a:ea typeface="Arial-Rounded" pitchFamily="34" charset="0"/>
                <a:cs typeface="Arial-Rounded" pitchFamily="34" charset="0"/>
              </a:rPr>
              <a:t>.</a:t>
            </a:r>
          </a:p>
        </p:txBody>
      </p:sp>
      <p:sp>
        <p:nvSpPr>
          <p:cNvPr id="12" name="TextBox 11"/>
          <p:cNvSpPr txBox="1"/>
          <p:nvPr/>
        </p:nvSpPr>
        <p:spPr>
          <a:xfrm>
            <a:off x="3962400" y="1995748"/>
            <a:ext cx="713356" cy="523208"/>
          </a:xfrm>
          <a:prstGeom prst="rect">
            <a:avLst/>
          </a:prstGeom>
          <a:solidFill>
            <a:srgbClr val="BEE395"/>
          </a:solidFill>
        </p:spPr>
        <p:txBody>
          <a:bodyPr wrap="square" lIns="91428" tIns="45714" rIns="91428" bIns="45714" rtlCol="0">
            <a:spAutoFit/>
          </a:bodyPr>
          <a:lstStyle/>
          <a:p>
            <a:pPr algn="ctr"/>
            <a:r>
              <a:rPr lang="en-US" sz="2800" b="1" dirty="0" err="1">
                <a:latin typeface="Arial-Rounded" pitchFamily="34" charset="0"/>
                <a:ea typeface="Arial-Rounded" pitchFamily="34" charset="0"/>
                <a:cs typeface="Arial-Rounded" pitchFamily="34" charset="0"/>
              </a:rPr>
              <a:t>vui</a:t>
            </a:r>
            <a:endParaRPr lang="en-US" sz="2800" b="1" dirty="0">
              <a:latin typeface="Arial-Rounded" pitchFamily="34" charset="0"/>
              <a:ea typeface="Arial-Rounded" pitchFamily="34" charset="0"/>
              <a:cs typeface="Arial-Rounded" pitchFamily="34" charset="0"/>
            </a:endParaRPr>
          </a:p>
        </p:txBody>
      </p:sp>
      <p:sp>
        <p:nvSpPr>
          <p:cNvPr id="13" name="TextBox 12"/>
          <p:cNvSpPr txBox="1"/>
          <p:nvPr/>
        </p:nvSpPr>
        <p:spPr>
          <a:xfrm>
            <a:off x="904009" y="2018261"/>
            <a:ext cx="2459182" cy="523208"/>
          </a:xfrm>
          <a:prstGeom prst="rect">
            <a:avLst/>
          </a:prstGeom>
          <a:solidFill>
            <a:srgbClr val="BEE395"/>
          </a:solidFill>
        </p:spPr>
        <p:txBody>
          <a:bodyPr wrap="square" lIns="91428" tIns="45714" rIns="91428" bIns="45714" rtlCol="0">
            <a:spAutoFit/>
          </a:bodyPr>
          <a:lstStyle/>
          <a:p>
            <a:pPr algn="just"/>
            <a:r>
              <a:rPr lang="en-US" sz="2800" b="1">
                <a:latin typeface="Arial-Rounded" pitchFamily="34" charset="0"/>
                <a:ea typeface="Arial-Rounded" pitchFamily="34" charset="0"/>
                <a:cs typeface="Arial-Rounded" pitchFamily="34" charset="0"/>
              </a:rPr>
              <a:t>tốt đẹp</a:t>
            </a:r>
          </a:p>
        </p:txBody>
      </p:sp>
      <p:sp>
        <p:nvSpPr>
          <p:cNvPr id="10" name="TextBox 9"/>
          <p:cNvSpPr txBox="1"/>
          <p:nvPr/>
        </p:nvSpPr>
        <p:spPr>
          <a:xfrm>
            <a:off x="5715000" y="2018261"/>
            <a:ext cx="1905000" cy="523208"/>
          </a:xfrm>
          <a:prstGeom prst="rect">
            <a:avLst/>
          </a:prstGeom>
          <a:solidFill>
            <a:srgbClr val="BEE395"/>
          </a:solidFill>
          <a:ln>
            <a:noFill/>
          </a:ln>
        </p:spPr>
        <p:txBody>
          <a:bodyPr wrap="square" lIns="91428" tIns="45714" rIns="91428" bIns="45714" rtlCol="0">
            <a:spAutoFit/>
          </a:bodyPr>
          <a:lstStyle/>
          <a:p>
            <a:pPr algn="just"/>
            <a:r>
              <a:rPr lang="en-US" sz="2800" b="1">
                <a:latin typeface="Arial-Rounded" pitchFamily="34" charset="0"/>
                <a:ea typeface="Arial-Rounded" pitchFamily="34" charset="0"/>
                <a:cs typeface="Arial-Rounded" pitchFamily="34" charset="0"/>
              </a:rPr>
              <a:t>buồn bã</a:t>
            </a:r>
          </a:p>
        </p:txBody>
      </p:sp>
      <p:grpSp>
        <p:nvGrpSpPr>
          <p:cNvPr id="2" name="Group 5"/>
          <p:cNvGrpSpPr/>
          <p:nvPr/>
        </p:nvGrpSpPr>
        <p:grpSpPr>
          <a:xfrm>
            <a:off x="155314" y="4671744"/>
            <a:ext cx="9674486" cy="2863097"/>
            <a:chOff x="155314" y="3503807"/>
            <a:chExt cx="9674486" cy="2147323"/>
          </a:xfrm>
        </p:grpSpPr>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5314" y="3503807"/>
              <a:ext cx="8743950" cy="21473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 name="Rectangle 19"/>
            <p:cNvSpPr/>
            <p:nvPr/>
          </p:nvSpPr>
          <p:spPr>
            <a:xfrm>
              <a:off x="742701" y="3971178"/>
              <a:ext cx="9087099" cy="438581"/>
            </a:xfrm>
            <a:prstGeom prst="rect">
              <a:avLst/>
            </a:prstGeom>
          </p:spPr>
          <p:txBody>
            <a:bodyPr wrap="square">
              <a:spAutoFit/>
            </a:bodyPr>
            <a:lstStyle/>
            <a:p>
              <a:pPr algn="just"/>
              <a:r>
                <a:rPr lang="vi-VN" sz="3200" b="1" dirty="0">
                  <a:solidFill>
                    <a:srgbClr val="7030A0"/>
                  </a:solidFill>
                  <a:latin typeface="HP001 4 hàng" pitchFamily="34" charset="0"/>
                  <a:ea typeface="Arial-Rounded" pitchFamily="34" charset="0"/>
                  <a:cs typeface="Arial-Rounded" pitchFamily="34" charset="0"/>
                </a:rPr>
                <a:t>Vân ǟất νίi νŰ đưϑ đi εΠ cùng các bạn</a:t>
              </a:r>
              <a:r>
                <a:rPr lang="en-US" sz="3200" b="1" dirty="0">
                  <a:solidFill>
                    <a:srgbClr val="7030A0"/>
                  </a:solidFill>
                  <a:latin typeface="HP001 4 hàng" pitchFamily="34" charset="0"/>
                  <a:ea typeface="Arial-Rounded" pitchFamily="34" charset="0"/>
                  <a:cs typeface="Arial-Rounded" pitchFamily="34" charset="0"/>
                </a:rPr>
                <a:t>.</a:t>
              </a:r>
            </a:p>
          </p:txBody>
        </p:sp>
      </p:grpSp>
    </p:spTree>
    <p:extLst>
      <p:ext uri="{BB962C8B-B14F-4D97-AF65-F5344CB8AC3E}">
        <p14:creationId xmlns:p14="http://schemas.microsoft.com/office/powerpoint/2010/main" xmlns="" val="41992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32" presetClass="emph" presetSubtype="0" fill="hold" grpId="0" nodeType="clickEffect">
                                  <p:stCondLst>
                                    <p:cond delay="0"/>
                                  </p:stCondLst>
                                  <p:childTnLst>
                                    <p:animRot by="120000">
                                      <p:cBhvr>
                                        <p:cTn id="12" dur="100" fill="hold">
                                          <p:stCondLst>
                                            <p:cond delay="0"/>
                                          </p:stCondLst>
                                        </p:cTn>
                                        <p:tgtEl>
                                          <p:spTgt spid="13"/>
                                        </p:tgtEl>
                                        <p:attrNameLst>
                                          <p:attrName>r</p:attrName>
                                        </p:attrNameLst>
                                      </p:cBhvr>
                                    </p:animRot>
                                    <p:animRot by="-240000">
                                      <p:cBhvr>
                                        <p:cTn id="13" dur="200" fill="hold">
                                          <p:stCondLst>
                                            <p:cond delay="200"/>
                                          </p:stCondLst>
                                        </p:cTn>
                                        <p:tgtEl>
                                          <p:spTgt spid="13"/>
                                        </p:tgtEl>
                                        <p:attrNameLst>
                                          <p:attrName>r</p:attrName>
                                        </p:attrNameLst>
                                      </p:cBhvr>
                                    </p:animRot>
                                    <p:animRot by="240000">
                                      <p:cBhvr>
                                        <p:cTn id="14" dur="200" fill="hold">
                                          <p:stCondLst>
                                            <p:cond delay="400"/>
                                          </p:stCondLst>
                                        </p:cTn>
                                        <p:tgtEl>
                                          <p:spTgt spid="13"/>
                                        </p:tgtEl>
                                        <p:attrNameLst>
                                          <p:attrName>r</p:attrName>
                                        </p:attrNameLst>
                                      </p:cBhvr>
                                    </p:animRot>
                                    <p:animRot by="-240000">
                                      <p:cBhvr>
                                        <p:cTn id="15" dur="200" fill="hold">
                                          <p:stCondLst>
                                            <p:cond delay="600"/>
                                          </p:stCondLst>
                                        </p:cTn>
                                        <p:tgtEl>
                                          <p:spTgt spid="13"/>
                                        </p:tgtEl>
                                        <p:attrNameLst>
                                          <p:attrName>r</p:attrName>
                                        </p:attrNameLst>
                                      </p:cBhvr>
                                    </p:animRot>
                                    <p:animRot by="120000">
                                      <p:cBhvr>
                                        <p:cTn id="16" dur="200" fill="hold">
                                          <p:stCondLst>
                                            <p:cond delay="800"/>
                                          </p:stCondLst>
                                        </p:cTn>
                                        <p:tgtEl>
                                          <p:spTgt spid="13"/>
                                        </p:tgtEl>
                                        <p:attrNameLst>
                                          <p:attrName>r</p:attrName>
                                        </p:attrNameLst>
                                      </p:cBhvr>
                                    </p:animRot>
                                  </p:childTnLst>
                                  <p:subTnLst>
                                    <p:audio>
                                      <p:cMediaNode>
                                        <p:cTn display="0" masterRel="sameClick">
                                          <p:stCondLst>
                                            <p:cond evt="begin" delay="0">
                                              <p:tn val="11"/>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3"/>
                  </p:tgtEl>
                </p:cond>
              </p:nextCondLst>
            </p:seq>
            <p:seq concurrent="1" nextAc="seek">
              <p:cTn id="17" restart="whenNotActive" fill="hold" evtFilter="cancelBubble" nodeType="interactiveSeq">
                <p:stCondLst>
                  <p:cond evt="onClick" delay="0">
                    <p:tgtEl>
                      <p:spTgt spid="10"/>
                    </p:tgtEl>
                  </p:cond>
                </p:stCondLst>
                <p:endSync evt="end" delay="0">
                  <p:rtn val="all"/>
                </p:endSync>
                <p:childTnLst>
                  <p:par>
                    <p:cTn id="18" fill="hold">
                      <p:stCondLst>
                        <p:cond delay="0"/>
                      </p:stCondLst>
                      <p:childTnLst>
                        <p:par>
                          <p:cTn id="19" fill="hold">
                            <p:stCondLst>
                              <p:cond delay="0"/>
                            </p:stCondLst>
                            <p:childTnLst>
                              <p:par>
                                <p:cTn id="20" presetID="32" presetClass="emph" presetSubtype="0" fill="hold" grpId="0" nodeType="clickEffect">
                                  <p:stCondLst>
                                    <p:cond delay="0"/>
                                  </p:stCondLst>
                                  <p:childTnLst>
                                    <p:animRot by="120000">
                                      <p:cBhvr>
                                        <p:cTn id="21" dur="100" fill="hold">
                                          <p:stCondLst>
                                            <p:cond delay="0"/>
                                          </p:stCondLst>
                                        </p:cTn>
                                        <p:tgtEl>
                                          <p:spTgt spid="10"/>
                                        </p:tgtEl>
                                        <p:attrNameLst>
                                          <p:attrName>r</p:attrName>
                                        </p:attrNameLst>
                                      </p:cBhvr>
                                    </p:animRot>
                                    <p:animRot by="-240000">
                                      <p:cBhvr>
                                        <p:cTn id="22" dur="200" fill="hold">
                                          <p:stCondLst>
                                            <p:cond delay="200"/>
                                          </p:stCondLst>
                                        </p:cTn>
                                        <p:tgtEl>
                                          <p:spTgt spid="10"/>
                                        </p:tgtEl>
                                        <p:attrNameLst>
                                          <p:attrName>r</p:attrName>
                                        </p:attrNameLst>
                                      </p:cBhvr>
                                    </p:animRot>
                                    <p:animRot by="240000">
                                      <p:cBhvr>
                                        <p:cTn id="23" dur="200" fill="hold">
                                          <p:stCondLst>
                                            <p:cond delay="400"/>
                                          </p:stCondLst>
                                        </p:cTn>
                                        <p:tgtEl>
                                          <p:spTgt spid="10"/>
                                        </p:tgtEl>
                                        <p:attrNameLst>
                                          <p:attrName>r</p:attrName>
                                        </p:attrNameLst>
                                      </p:cBhvr>
                                    </p:animRot>
                                    <p:animRot by="-240000">
                                      <p:cBhvr>
                                        <p:cTn id="24" dur="200" fill="hold">
                                          <p:stCondLst>
                                            <p:cond delay="600"/>
                                          </p:stCondLst>
                                        </p:cTn>
                                        <p:tgtEl>
                                          <p:spTgt spid="10"/>
                                        </p:tgtEl>
                                        <p:attrNameLst>
                                          <p:attrName>r</p:attrName>
                                        </p:attrNameLst>
                                      </p:cBhvr>
                                    </p:animRot>
                                    <p:animRot by="120000">
                                      <p:cBhvr>
                                        <p:cTn id="25" dur="200" fill="hold">
                                          <p:stCondLst>
                                            <p:cond delay="800"/>
                                          </p:stCondLst>
                                        </p:cTn>
                                        <p:tgtEl>
                                          <p:spTgt spid="10"/>
                                        </p:tgtEl>
                                        <p:attrNameLst>
                                          <p:attrName>r</p:attrName>
                                        </p:attrNameLst>
                                      </p:cBhvr>
                                    </p:animRot>
                                  </p:childTnLst>
                                  <p:subTnLst>
                                    <p:audio>
                                      <p:cMediaNode>
                                        <p:cTn display="0" masterRel="sameClick">
                                          <p:stCondLst>
                                            <p:cond evt="begin" delay="0">
                                              <p:tn val="20"/>
                                            </p:cond>
                                          </p:stCondLst>
                                          <p:endCondLst>
                                            <p:cond evt="onStopAudio" delay="0">
                                              <p:tgtEl>
                                                <p:sldTgt/>
                                              </p:tgtEl>
                                            </p:cond>
                                          </p:endCondLst>
                                        </p:cTn>
                                        <p:tgtEl>
                                          <p:sndTgt r:embed="rId3" name="hammer.wav"/>
                                        </p:tgtEl>
                                      </p:cMediaNode>
                                    </p:audio>
                                  </p:subTnLst>
                                </p:cTn>
                              </p:par>
                            </p:childTnLst>
                          </p:cTn>
                        </p:par>
                      </p:childTnLst>
                    </p:cTn>
                  </p:par>
                </p:childTnLst>
              </p:cTn>
              <p:nextCondLst>
                <p:cond evt="onClick" delay="0">
                  <p:tgtEl>
                    <p:spTgt spid="10"/>
                  </p:tgtEl>
                </p:cond>
              </p:nextCondLst>
            </p:seq>
            <p:seq concurrent="1" nextAc="seek">
              <p:cTn id="26" restart="whenNotActive" fill="hold" evtFilter="cancelBubble" nodeType="interactiveSeq">
                <p:stCondLst>
                  <p:cond evt="onClick" delay="0">
                    <p:tgtEl>
                      <p:spTgt spid="12"/>
                    </p:tgtEl>
                  </p:cond>
                </p:stCondLst>
                <p:endSync evt="end" delay="0">
                  <p:rtn val="all"/>
                </p:endSync>
                <p:childTnLst>
                  <p:par>
                    <p:cTn id="27" fill="hold">
                      <p:stCondLst>
                        <p:cond delay="0"/>
                      </p:stCondLst>
                      <p:childTnLst>
                        <p:par>
                          <p:cTn id="28" fill="hold">
                            <p:stCondLst>
                              <p:cond delay="0"/>
                            </p:stCondLst>
                            <p:childTnLst>
                              <p:par>
                                <p:cTn id="29" presetID="42" presetClass="path" presetSubtype="0" accel="50000" decel="50000" fill="hold" grpId="0" nodeType="clickEffect">
                                  <p:stCondLst>
                                    <p:cond delay="0"/>
                                  </p:stCondLst>
                                  <p:childTnLst>
                                    <p:animMotion origin="layout" path="M 0.01111 -0.00463 L -0.17222 0.20297 " pathEditMode="relative" rAng="0" ptsTypes="AA">
                                      <p:cBhvr>
                                        <p:cTn id="30" dur="2000" fill="hold"/>
                                        <p:tgtEl>
                                          <p:spTgt spid="12"/>
                                        </p:tgtEl>
                                        <p:attrNameLst>
                                          <p:attrName>ppt_x</p:attrName>
                                          <p:attrName>ppt_y</p:attrName>
                                        </p:attrNameLst>
                                      </p:cBhvr>
                                      <p:rCtr x="-9200" y="10400"/>
                                    </p:animMotion>
                                  </p:childTnLst>
                                </p:cTn>
                              </p:par>
                            </p:childTnLst>
                          </p:cTn>
                        </p:par>
                      </p:childTnLst>
                    </p:cTn>
                  </p:par>
                </p:childTnLst>
              </p:cTn>
              <p:nextCondLst>
                <p:cond evt="onClick" delay="0">
                  <p:tgtEl>
                    <p:spTgt spid="12"/>
                  </p:tgtEl>
                </p:cond>
              </p:nextCondLst>
            </p:seq>
          </p:childTnLst>
        </p:cTn>
      </p:par>
    </p:tnLst>
    <p:bldLst>
      <p:bldP spid="12" grpId="0" animBg="1"/>
      <p:bldP spid="13"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7764" y="361837"/>
            <a:ext cx="609600" cy="812800"/>
          </a:xfrm>
          <a:prstGeom prst="ellipse">
            <a:avLst/>
          </a:prstGeom>
          <a:solidFill>
            <a:srgbClr val="009E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bg1"/>
                </a:solidFill>
                <a:latin typeface="Arial Rounded MT Bold" pitchFamily="34" charset="0"/>
                <a:cs typeface="Times New Roman" pitchFamily="18" charset="0"/>
              </a:rPr>
              <a:t>6</a:t>
            </a:r>
          </a:p>
        </p:txBody>
      </p:sp>
      <p:sp>
        <p:nvSpPr>
          <p:cNvPr id="3" name="TextBox 2"/>
          <p:cNvSpPr txBox="1"/>
          <p:nvPr/>
        </p:nvSpPr>
        <p:spPr>
          <a:xfrm>
            <a:off x="744682" y="478102"/>
            <a:ext cx="8094518" cy="830985"/>
          </a:xfrm>
          <a:prstGeom prst="rect">
            <a:avLst/>
          </a:prstGeom>
          <a:noFill/>
        </p:spPr>
        <p:txBody>
          <a:bodyPr wrap="square" lIns="91428" tIns="45714" rIns="91428" bIns="45714" rtlCol="0">
            <a:spAutoFit/>
          </a:bodyPr>
          <a:lstStyle/>
          <a:p>
            <a:pPr algn="just"/>
            <a:r>
              <a:rPr lang="en-US" sz="2400" b="1" dirty="0" err="1">
                <a:latin typeface="Arial-Rounded" pitchFamily="34" charset="0"/>
                <a:ea typeface="Arial-Rounded" pitchFamily="34" charset="0"/>
                <a:cs typeface="Arial-Rounded" pitchFamily="34" charset="0"/>
              </a:rPr>
              <a:t>Quan</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sát</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tranh</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và</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dùng</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từ</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ngữ</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trong</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khung</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để</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nói</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theo</a:t>
            </a:r>
            <a:r>
              <a:rPr lang="en-US" sz="2400" b="1" dirty="0">
                <a:latin typeface="Arial-Rounded" pitchFamily="34" charset="0"/>
                <a:ea typeface="Arial-Rounded" pitchFamily="34" charset="0"/>
                <a:cs typeface="Arial-Rounded" pitchFamily="34" charset="0"/>
              </a:rPr>
              <a:t> </a:t>
            </a:r>
            <a:r>
              <a:rPr lang="en-US" sz="2400" b="1" dirty="0" err="1">
                <a:latin typeface="Arial-Rounded" pitchFamily="34" charset="0"/>
                <a:ea typeface="Arial-Rounded" pitchFamily="34" charset="0"/>
                <a:cs typeface="Arial-Rounded" pitchFamily="34" charset="0"/>
              </a:rPr>
              <a:t>tranh</a:t>
            </a:r>
            <a:endParaRPr lang="en-US" sz="2400" b="1" dirty="0">
              <a:latin typeface="Arial-Rounded" pitchFamily="34" charset="0"/>
              <a:ea typeface="Arial-Rounded" pitchFamily="34" charset="0"/>
              <a:cs typeface="Arial-Rounded" pitchFamily="34" charset="0"/>
            </a:endParaRPr>
          </a:p>
        </p:txBody>
      </p:sp>
      <p:sp>
        <p:nvSpPr>
          <p:cNvPr id="5" name="TextBox 4"/>
          <p:cNvSpPr txBox="1"/>
          <p:nvPr/>
        </p:nvSpPr>
        <p:spPr>
          <a:xfrm>
            <a:off x="1094510" y="1695864"/>
            <a:ext cx="7394863" cy="461653"/>
          </a:xfrm>
          <a:prstGeom prst="rect">
            <a:avLst/>
          </a:prstGeom>
          <a:noFill/>
        </p:spPr>
        <p:txBody>
          <a:bodyPr wrap="square" lIns="91428" tIns="45714" rIns="91428" bIns="45714" rtlCol="0">
            <a:spAutoFit/>
          </a:bodyPr>
          <a:lstStyle/>
          <a:p>
            <a:pPr algn="just"/>
            <a:r>
              <a:rPr lang="en-US" sz="2400" dirty="0" err="1">
                <a:latin typeface="Arial-Rounded" pitchFamily="34" charset="0"/>
                <a:ea typeface="Arial-Rounded" pitchFamily="34" charset="0"/>
                <a:cs typeface="Arial-Rounded" pitchFamily="34" charset="0"/>
              </a:rPr>
              <a:t>chơi</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đùa</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gấu</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hát</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sinh</a:t>
            </a:r>
            <a:r>
              <a:rPr lang="en-US" sz="2400" dirty="0">
                <a:latin typeface="Arial-Rounded" pitchFamily="34" charset="0"/>
                <a:ea typeface="Arial-Rounded" pitchFamily="34" charset="0"/>
                <a:cs typeface="Arial-Rounded" pitchFamily="34" charset="0"/>
              </a:rPr>
              <a:t> </a:t>
            </a:r>
            <a:r>
              <a:rPr lang="en-US" sz="2400" dirty="0" err="1">
                <a:latin typeface="Arial-Rounded" pitchFamily="34" charset="0"/>
                <a:ea typeface="Arial-Rounded" pitchFamily="34" charset="0"/>
                <a:cs typeface="Arial-Rounded" pitchFamily="34" charset="0"/>
              </a:rPr>
              <a:t>nhật</a:t>
            </a:r>
            <a:endParaRPr lang="en-US" sz="2400" dirty="0">
              <a:latin typeface="Arial-Rounded" pitchFamily="34" charset="0"/>
              <a:ea typeface="Arial-Rounded" pitchFamily="34" charset="0"/>
              <a:cs typeface="Arial-Rounded" pitchFamily="34" charset="0"/>
            </a:endParaRPr>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6829" t="25794" r="35634" b="21230"/>
          <a:stretch/>
        </p:blipFill>
        <p:spPr bwMode="auto">
          <a:xfrm>
            <a:off x="2133600" y="2311400"/>
            <a:ext cx="57150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44457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145</Words>
  <Application>Microsoft Office PowerPoint</Application>
  <PresentationFormat>On-screen Show (4:3)</PresentationFormat>
  <Paragraphs>26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Company>GhostBTT.Com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cp:revision>
  <dcterms:created xsi:type="dcterms:W3CDTF">2025-02-02T10:49:30Z</dcterms:created>
  <dcterms:modified xsi:type="dcterms:W3CDTF">2025-02-02T10:55:17Z</dcterms:modified>
</cp:coreProperties>
</file>