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8F490-D4F6-4406-AD99-BA8CDE6768A1}" type="datetimeFigureOut">
              <a:rPr lang="en-US" smtClean="0"/>
              <a:t>03-Feb-25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0B13E-35C1-4D75-8A81-BE8AE0D1EA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/>
              <a:t>GV linh động tổ chức hoạt động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804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FA97-179F-486A-9E3E-DE32D211CC07}" type="datetimeFigureOut">
              <a:rPr lang="en-US" smtClean="0"/>
              <a:t>03-Feb-25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31A-8CEE-4C2E-AEC8-17EA53896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FA97-179F-486A-9E3E-DE32D211CC07}" type="datetimeFigureOut">
              <a:rPr lang="en-US" smtClean="0"/>
              <a:t>03-Feb-25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31A-8CEE-4C2E-AEC8-17EA53896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FA97-179F-486A-9E3E-DE32D211CC07}" type="datetimeFigureOut">
              <a:rPr lang="en-US" smtClean="0"/>
              <a:t>03-Feb-25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31A-8CEE-4C2E-AEC8-17EA53896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FA97-179F-486A-9E3E-DE32D211CC07}" type="datetimeFigureOut">
              <a:rPr lang="en-US" smtClean="0"/>
              <a:t>03-Feb-25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31A-8CEE-4C2E-AEC8-17EA53896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FA97-179F-486A-9E3E-DE32D211CC07}" type="datetimeFigureOut">
              <a:rPr lang="en-US" smtClean="0"/>
              <a:t>03-Feb-25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31A-8CEE-4C2E-AEC8-17EA53896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FA97-179F-486A-9E3E-DE32D211CC07}" type="datetimeFigureOut">
              <a:rPr lang="en-US" smtClean="0"/>
              <a:t>03-Feb-25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31A-8CEE-4C2E-AEC8-17EA53896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FA97-179F-486A-9E3E-DE32D211CC07}" type="datetimeFigureOut">
              <a:rPr lang="en-US" smtClean="0"/>
              <a:t>03-Feb-25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31A-8CEE-4C2E-AEC8-17EA53896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FA97-179F-486A-9E3E-DE32D211CC07}" type="datetimeFigureOut">
              <a:rPr lang="en-US" smtClean="0"/>
              <a:t>03-Feb-25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31A-8CEE-4C2E-AEC8-17EA53896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FA97-179F-486A-9E3E-DE32D211CC07}" type="datetimeFigureOut">
              <a:rPr lang="en-US" smtClean="0"/>
              <a:t>03-Feb-25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31A-8CEE-4C2E-AEC8-17EA53896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FA97-179F-486A-9E3E-DE32D211CC07}" type="datetimeFigureOut">
              <a:rPr lang="en-US" smtClean="0"/>
              <a:t>03-Feb-25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31A-8CEE-4C2E-AEC8-17EA53896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FA97-179F-486A-9E3E-DE32D211CC07}" type="datetimeFigureOut">
              <a:rPr lang="en-US" smtClean="0"/>
              <a:t>03-Feb-25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31A-8CEE-4C2E-AEC8-17EA53896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EFA97-179F-486A-9E3E-DE32D211CC07}" type="datetimeFigureOut">
              <a:rPr lang="en-US" smtClean="0"/>
              <a:t>03-Feb-25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9C31A-8CEE-4C2E-AEC8-17EA538965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5" name="Picture 4" descr="Theme2375157"/>
          <p:cNvPicPr>
            <a:picLocks noChangeAspect="1" noChangeArrowheads="1"/>
          </p:cNvPicPr>
          <p:nvPr/>
        </p:nvPicPr>
        <p:blipFill>
          <a:blip r:embed="rId2">
            <a:lum bright="-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39" y="21256"/>
            <a:ext cx="9144000" cy="691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57200" y="2511281"/>
            <a:ext cx="8315325" cy="26776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377"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4800" b="1" dirty="0" err="1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Môn</a:t>
            </a:r>
            <a:r>
              <a:rPr lang="en-US" altLang="en-US" sz="4800" b="1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: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Toán</a:t>
            </a:r>
            <a:endParaRPr lang="en-US" altLang="en-US" sz="4800" b="1" dirty="0" smtClean="0">
              <a:ln w="6600">
                <a:solidFill>
                  <a:srgbClr val="C0504D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C0504D"/>
                </a:outerShdw>
              </a:effectLst>
              <a:latin typeface="Times New Roman" panose="02020603050405020304" pitchFamily="18" charset="0"/>
            </a:endParaRPr>
          </a:p>
          <a:p>
            <a:pPr algn="ctr" defTabSz="914377"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Bài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13: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Làm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tròn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số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đến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hàng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trăm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nghìn</a:t>
            </a:r>
            <a:endParaRPr lang="en-US" altLang="en-US" sz="4800" b="1" dirty="0">
              <a:ln w="6600">
                <a:solidFill>
                  <a:srgbClr val="C0504D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C0504D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4683021"/>
            <a:ext cx="59436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800" b="1" kern="1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33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Lê Thị </a:t>
            </a:r>
            <a:r>
              <a:rPr lang="pt-BR" sz="2800" b="1" kern="1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33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Quyên</a:t>
            </a:r>
            <a:endParaRPr lang="pt-BR" sz="2800" b="1" kern="10" dirty="0">
              <a:ln w="9525">
                <a:solidFill>
                  <a:prstClr val="white"/>
                </a:solidFill>
                <a:prstDash val="solid"/>
              </a:ln>
              <a:solidFill>
                <a:srgbClr val="FF33CC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WordArt 87"/>
          <p:cNvSpPr>
            <a:spLocks noChangeArrowheads="1" noChangeShapeType="1" noTextEdit="1"/>
          </p:cNvSpPr>
          <p:nvPr/>
        </p:nvSpPr>
        <p:spPr bwMode="auto">
          <a:xfrm>
            <a:off x="1825534" y="763589"/>
            <a:ext cx="5850847" cy="3495387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Chào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mừng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thầy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cô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về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dự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giờ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b="1" kern="10" dirty="0">
              <a:ln w="18000">
                <a:solidFill>
                  <a:srgbClr val="0000CC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lớp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4</a:t>
            </a:r>
            <a:r>
              <a:rPr lang="en-US" sz="3600" b="1" kern="10" baseline="3000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endParaRPr lang="en-US" sz="3600" b="1" kern="10" dirty="0">
              <a:ln w="18000">
                <a:solidFill>
                  <a:srgbClr val="0000CC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kern="10" dirty="0">
              <a:ln w="9525">
                <a:round/>
              </a:ln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4" descr="Theme2375157"/>
          <p:cNvPicPr>
            <a:picLocks noChangeAspect="1" noChangeArrowheads="1"/>
          </p:cNvPicPr>
          <p:nvPr/>
        </p:nvPicPr>
        <p:blipFill>
          <a:blip r:embed="rId2">
            <a:lum bright="-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50"/>
            <a:ext cx="9297402" cy="691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2600847"/>
            <a:ext cx="9387639" cy="1290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ts val="1348"/>
              </a:spcBef>
              <a:spcAft>
                <a:spcPct val="0"/>
              </a:spcAft>
              <a:defRPr/>
            </a:pP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</a:t>
            </a:r>
            <a:r>
              <a:rPr lang="en-US" sz="2996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96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996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endParaRPr lang="en-US" sz="2996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ts val="1348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0" y="281708"/>
            <a:ext cx="9387639" cy="97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UBND QUẬN DƯƠNG KINH</a:t>
            </a:r>
          </a:p>
          <a:p>
            <a:pPr algn="ctr" eaLnBrk="1" fontAlgn="base" hangingPunct="1"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TRƯỜNG TH ĐA PHÚC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0" y="5046253"/>
            <a:ext cx="9387639" cy="4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latin typeface="Times New Roman" pitchFamily="18" charset="0"/>
              </a:rPr>
              <a:t>Giáo </a:t>
            </a:r>
            <a:r>
              <a:rPr lang="en-US" altLang="en-US" sz="2400" b="1" i="1" dirty="0" smtClean="0">
                <a:latin typeface="Times New Roman" pitchFamily="18" charset="0"/>
              </a:rPr>
              <a:t>viên thực hiện: </a:t>
            </a:r>
            <a:r>
              <a:rPr lang="en-US" altLang="en-US" sz="2400" b="1" i="1" dirty="0" err="1" smtClean="0">
                <a:latin typeface="Times New Roman" pitchFamily="18" charset="0"/>
              </a:rPr>
              <a:t>Phạm</a:t>
            </a:r>
            <a:r>
              <a:rPr lang="en-US" altLang="en-US" sz="2400" b="1" i="1" dirty="0" smtClean="0"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latin typeface="Times New Roman" pitchFamily="18" charset="0"/>
              </a:rPr>
              <a:t>Thị</a:t>
            </a:r>
            <a:r>
              <a:rPr lang="en-US" altLang="en-US" sz="2400" b="1" i="1" dirty="0" smtClean="0"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latin typeface="Times New Roman" pitchFamily="18" charset="0"/>
              </a:rPr>
              <a:t>Thuyết</a:t>
            </a:r>
            <a:endParaRPr lang="en-US" altLang="en-US" sz="2400" b="1" i="1" dirty="0" smtClean="0">
              <a:latin typeface="Times New Roman" pitchFamily="18" charset="0"/>
            </a:endParaRPr>
          </a:p>
        </p:txBody>
      </p:sp>
      <p:pic>
        <p:nvPicPr>
          <p:cNvPr id="13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165" y="4670913"/>
            <a:ext cx="3155043" cy="15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V="1">
            <a:off x="3862137" y="1155032"/>
            <a:ext cx="1425742" cy="12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4487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83" t="21615" r="23426" b="29687"/>
          <a:stretch/>
        </p:blipFill>
        <p:spPr bwMode="auto">
          <a:xfrm>
            <a:off x="381001" y="787400"/>
            <a:ext cx="8249567" cy="586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13969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7764" y="177800"/>
            <a:ext cx="609600" cy="8128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4682" y="294065"/>
            <a:ext cx="76373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2400" b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Giải ô chữ  để biết tên một người bạn của Hà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800101"/>
            <a:ext cx="76373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a. Dựa vào gợi ý dưới đây, tìm ô chữ hàng ngang.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1291606"/>
            <a:ext cx="76373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b. Đọc tên người bạn của Hà ở hàng dọc màu vàng.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6102993"/>
              </p:ext>
            </p:extLst>
          </p:nvPr>
        </p:nvGraphicFramePr>
        <p:xfrm>
          <a:off x="1456459" y="2108200"/>
          <a:ext cx="54864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85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58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03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11927" y="2095501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59602" y="2095501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5070" y="2095501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ả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80929" y="2095501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37263" y="2095501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94462" y="2095501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50796" y="2095501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7130" y="2095501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ở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55668" y="2095501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20661" y="2095501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55593" y="2716976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03268" y="2716976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58736" y="2716976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24595" y="2716976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80929" y="2716976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38128" y="2716976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94462" y="2716976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ậ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50796" y="2716976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30111" y="3332513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77786" y="3332513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ô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33254" y="3332513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i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99113" y="3332513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55447" y="3332513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12646" y="3332513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i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827192" y="3948050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274867" y="3948050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ạ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30335" y="3948050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747653" y="4550888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95328" y="4550888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ọ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50796" y="4550888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16655" y="4550888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572989" y="4550888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i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30188" y="4550888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86522" y="4550888"/>
            <a:ext cx="474518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1747" y="5461001"/>
            <a:ext cx="7637318" cy="830985"/>
          </a:xfrm>
          <a:prstGeom prst="rect">
            <a:avLst/>
          </a:prstGeom>
          <a:solidFill>
            <a:srgbClr val="E9F5DB"/>
          </a:solidFill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(</a:t>
            </a:r>
            <a:r>
              <a:rPr lang="en-US" sz="2400">
                <a:latin typeface=".VnArial" pitchFamily="34" charset="0"/>
                <a:ea typeface="Arial-Rounded" pitchFamily="34" charset="0"/>
                <a:cs typeface="Arial-Rounded" pitchFamily="34" charset="0"/>
              </a:rPr>
              <a:t>1</a:t>
            </a:r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) Về đích cuối cùng, nhưng nai và hoẵng đều được nhận (…) tình bạn.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32137" y="5435601"/>
            <a:ext cx="7637318" cy="830985"/>
          </a:xfrm>
          <a:prstGeom prst="rect">
            <a:avLst/>
          </a:prstGeom>
          <a:solidFill>
            <a:srgbClr val="E9F5DB"/>
          </a:solidFill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(</a:t>
            </a:r>
            <a:r>
              <a:rPr lang="en-US" sz="2400">
                <a:latin typeface=".VnArial" pitchFamily="34" charset="0"/>
                <a:ea typeface="Arial-Rounded" pitchFamily="34" charset="0"/>
                <a:cs typeface="Arial-Rounded" pitchFamily="34" charset="0"/>
              </a:rPr>
              <a:t>2</a:t>
            </a:r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) Voi con bị ốm vào đúng dịp (…) của mình.</a:t>
            </a:r>
          </a:p>
          <a:p>
            <a:pPr algn="just"/>
            <a:endParaRPr lang="en-US" sz="240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42527" y="5461001"/>
            <a:ext cx="7637318" cy="830985"/>
          </a:xfrm>
          <a:prstGeom prst="rect">
            <a:avLst/>
          </a:prstGeom>
          <a:solidFill>
            <a:srgbClr val="E9F5DB"/>
          </a:solidFill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(</a:t>
            </a:r>
            <a:r>
              <a:rPr lang="en-US" sz="2400">
                <a:latin typeface=".VnArial" pitchFamily="34" charset="0"/>
                <a:ea typeface="Arial-Rounded" pitchFamily="34" charset="0"/>
                <a:cs typeface="Arial-Rounded" pitchFamily="34" charset="0"/>
              </a:rPr>
              <a:t>3</a:t>
            </a:r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) Thỏ có (…) vừa dài vừa to.</a:t>
            </a:r>
          </a:p>
          <a:p>
            <a:pPr algn="just"/>
            <a:endParaRPr lang="en-US" sz="240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52917" y="5461001"/>
            <a:ext cx="7637318" cy="830985"/>
          </a:xfrm>
          <a:prstGeom prst="rect">
            <a:avLst/>
          </a:prstGeom>
          <a:solidFill>
            <a:srgbClr val="E9F5DB"/>
          </a:solidFill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(</a:t>
            </a:r>
            <a:r>
              <a:rPr lang="en-US" sz="2400">
                <a:latin typeface=".VnArial" pitchFamily="34" charset="0"/>
                <a:ea typeface="Arial-Rounded" pitchFamily="34" charset="0"/>
                <a:cs typeface="Arial-Rounded" pitchFamily="34" charset="0"/>
              </a:rPr>
              <a:t>4</a:t>
            </a:r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)  	</a:t>
            </a:r>
            <a:r>
              <a:rPr lang="en-US" sz="2400" i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Ai là (…) gió?</a:t>
            </a:r>
          </a:p>
          <a:p>
            <a:pPr algn="just"/>
            <a:r>
              <a:rPr lang="en-US" sz="2400" i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  	Mà gió đi tìm.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2222" y="5461001"/>
            <a:ext cx="7637318" cy="830985"/>
          </a:xfrm>
          <a:prstGeom prst="rect">
            <a:avLst/>
          </a:prstGeom>
          <a:solidFill>
            <a:srgbClr val="E9F5DB"/>
          </a:solidFill>
        </p:spPr>
        <p:txBody>
          <a:bodyPr wrap="square" lIns="91428" tIns="45714" rIns="91428" bIns="45714" rtlCol="0">
            <a:spAutoFit/>
          </a:bodyPr>
          <a:lstStyle/>
          <a:p>
            <a:pPr algn="just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(</a:t>
            </a:r>
            <a:r>
              <a:rPr lang="en-US" sz="2400">
                <a:latin typeface=".VnArial" pitchFamily="34" charset="0"/>
                <a:ea typeface="Arial-Rounded" pitchFamily="34" charset="0"/>
                <a:cs typeface="Arial-Rounded" pitchFamily="34" charset="0"/>
              </a:rPr>
              <a:t>5</a:t>
            </a:r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)  Nam là (…) lớp 1, Trường Tiểu học Lê Quý Đôn.</a:t>
            </a:r>
          </a:p>
          <a:p>
            <a:pPr algn="just"/>
            <a:endParaRPr lang="en-US" sz="240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19200" y="2177575"/>
            <a:ext cx="796636" cy="40009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0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(</a:t>
            </a:r>
            <a:r>
              <a:rPr lang="en-US" sz="2000">
                <a:latin typeface=".VnArial" pitchFamily="34" charset="0"/>
                <a:ea typeface="Arial-Rounded" pitchFamily="34" charset="0"/>
                <a:cs typeface="Arial-Rounded" pitchFamily="34" charset="0"/>
              </a:rPr>
              <a:t>1</a:t>
            </a:r>
            <a:r>
              <a:rPr lang="en-US" sz="20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44682" y="2722913"/>
            <a:ext cx="796636" cy="40009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0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(</a:t>
            </a:r>
            <a:r>
              <a:rPr lang="en-US" sz="2000">
                <a:latin typeface=".VnArial" pitchFamily="34" charset="0"/>
                <a:ea typeface="Arial-Rounded" pitchFamily="34" charset="0"/>
                <a:cs typeface="Arial-Rounded" pitchFamily="34" charset="0"/>
              </a:rPr>
              <a:t>2</a:t>
            </a:r>
            <a:r>
              <a:rPr lang="en-US" sz="20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46043" y="3373549"/>
            <a:ext cx="796636" cy="40009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0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(</a:t>
            </a:r>
            <a:r>
              <a:rPr lang="en-US" sz="2000">
                <a:latin typeface=".VnArial" pitchFamily="34" charset="0"/>
                <a:ea typeface="Arial-Rounded" pitchFamily="34" charset="0"/>
                <a:cs typeface="Arial-Rounded" pitchFamily="34" charset="0"/>
              </a:rPr>
              <a:t>3</a:t>
            </a:r>
            <a:r>
              <a:rPr lang="en-US" sz="20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40527" y="3989086"/>
            <a:ext cx="796636" cy="40009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0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(</a:t>
            </a:r>
            <a:r>
              <a:rPr lang="en-US" sz="2000">
                <a:latin typeface=".VnArial" pitchFamily="34" charset="0"/>
                <a:ea typeface="Arial-Rounded" pitchFamily="34" charset="0"/>
                <a:cs typeface="Arial-Rounded" pitchFamily="34" charset="0"/>
              </a:rPr>
              <a:t>4</a:t>
            </a:r>
            <a:r>
              <a:rPr lang="en-US" sz="20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054061" y="4604623"/>
            <a:ext cx="796636" cy="40009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sz="20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(</a:t>
            </a:r>
            <a:r>
              <a:rPr lang="en-US" sz="2000">
                <a:latin typeface=".VnArial" pitchFamily="34" charset="0"/>
                <a:ea typeface="Arial-Rounded" pitchFamily="34" charset="0"/>
                <a:cs typeface="Arial-Rounded" pitchFamily="34" charset="0"/>
              </a:rPr>
              <a:t>5</a:t>
            </a:r>
            <a:r>
              <a:rPr lang="en-US" sz="20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01473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5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75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50"/>
                            </p:stCondLst>
                            <p:childTnLst>
                              <p:par>
                                <p:cTn id="1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250"/>
                            </p:stCondLst>
                            <p:childTnLst>
                              <p:par>
                                <p:cTn id="1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750"/>
                            </p:stCondLst>
                            <p:childTnLst>
                              <p:par>
                                <p:cTn id="1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750"/>
                            </p:stCondLst>
                            <p:childTnLst>
                              <p:par>
                                <p:cTn id="17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250"/>
                            </p:stCondLst>
                            <p:childTnLst>
                              <p:par>
                                <p:cTn id="18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500"/>
                            </p:stCondLst>
                            <p:childTnLst>
                              <p:par>
                                <p:cTn id="19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4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4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4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4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4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4" grpId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5" grpId="1"/>
      <p:bldP spid="26" grpId="0"/>
      <p:bldP spid="27" grpId="0"/>
      <p:bldP spid="29" grpId="0"/>
      <p:bldP spid="30" grpId="0"/>
      <p:bldP spid="31" grpId="0"/>
      <p:bldP spid="32" grpId="0"/>
      <p:bldP spid="33" grpId="0"/>
      <p:bldP spid="33" grpId="1"/>
      <p:bldP spid="34" grpId="0"/>
      <p:bldP spid="35" grpId="0"/>
      <p:bldP spid="36" grpId="0"/>
      <p:bldP spid="37" grpId="0"/>
      <p:bldP spid="37" grpId="1"/>
      <p:bldP spid="38" grpId="0"/>
      <p:bldP spid="38" grpId="1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On-screen Show (4:3)</PresentationFormat>
  <Paragraphs>62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GhostBTT.Com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</cp:revision>
  <dcterms:created xsi:type="dcterms:W3CDTF">2025-02-03T16:23:02Z</dcterms:created>
  <dcterms:modified xsi:type="dcterms:W3CDTF">2025-02-03T16:23:58Z</dcterms:modified>
</cp:coreProperties>
</file>