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98F490-D4F6-4406-AD99-BA8CDE6768A1}" type="datetimeFigureOut">
              <a:rPr lang="en-US" smtClean="0"/>
              <a:t>03-Feb-25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60B13E-35C1-4D75-8A81-BE8AE0D1EAE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/>
              <a:t>GV linh động tổ chức hoạt động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EA3F6-B450-4284-BB2C-4DA94784FDB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05804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EFA97-179F-486A-9E3E-DE32D211CC07}" type="datetimeFigureOut">
              <a:rPr lang="en-US" smtClean="0"/>
              <a:t>03-Feb-25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9C31A-8CEE-4C2E-AEC8-17EA538965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EFA97-179F-486A-9E3E-DE32D211CC07}" type="datetimeFigureOut">
              <a:rPr lang="en-US" smtClean="0"/>
              <a:t>03-Feb-25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9C31A-8CEE-4C2E-AEC8-17EA538965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EFA97-179F-486A-9E3E-DE32D211CC07}" type="datetimeFigureOut">
              <a:rPr lang="en-US" smtClean="0"/>
              <a:t>03-Feb-25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9C31A-8CEE-4C2E-AEC8-17EA538965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EFA97-179F-486A-9E3E-DE32D211CC07}" type="datetimeFigureOut">
              <a:rPr lang="en-US" smtClean="0"/>
              <a:t>03-Feb-25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9C31A-8CEE-4C2E-AEC8-17EA538965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EFA97-179F-486A-9E3E-DE32D211CC07}" type="datetimeFigureOut">
              <a:rPr lang="en-US" smtClean="0"/>
              <a:t>03-Feb-25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9C31A-8CEE-4C2E-AEC8-17EA538965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EFA97-179F-486A-9E3E-DE32D211CC07}" type="datetimeFigureOut">
              <a:rPr lang="en-US" smtClean="0"/>
              <a:t>03-Feb-25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9C31A-8CEE-4C2E-AEC8-17EA538965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EFA97-179F-486A-9E3E-DE32D211CC07}" type="datetimeFigureOut">
              <a:rPr lang="en-US" smtClean="0"/>
              <a:t>03-Feb-25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9C31A-8CEE-4C2E-AEC8-17EA538965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EFA97-179F-486A-9E3E-DE32D211CC07}" type="datetimeFigureOut">
              <a:rPr lang="en-US" smtClean="0"/>
              <a:t>03-Feb-25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9C31A-8CEE-4C2E-AEC8-17EA538965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EFA97-179F-486A-9E3E-DE32D211CC07}" type="datetimeFigureOut">
              <a:rPr lang="en-US" smtClean="0"/>
              <a:t>03-Feb-25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9C31A-8CEE-4C2E-AEC8-17EA538965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EFA97-179F-486A-9E3E-DE32D211CC07}" type="datetimeFigureOut">
              <a:rPr lang="en-US" smtClean="0"/>
              <a:t>03-Feb-25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9C31A-8CEE-4C2E-AEC8-17EA538965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EFA97-179F-486A-9E3E-DE32D211CC07}" type="datetimeFigureOut">
              <a:rPr lang="en-US" smtClean="0"/>
              <a:t>03-Feb-25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9C31A-8CEE-4C2E-AEC8-17EA538965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EFA97-179F-486A-9E3E-DE32D211CC07}" type="datetimeFigureOut">
              <a:rPr lang="en-US" smtClean="0"/>
              <a:t>03-Feb-25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9C31A-8CEE-4C2E-AEC8-17EA538965D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5" name="Picture 4" descr="Theme2375157"/>
          <p:cNvPicPr>
            <a:picLocks noChangeAspect="1" noChangeArrowheads="1"/>
          </p:cNvPicPr>
          <p:nvPr/>
        </p:nvPicPr>
        <p:blipFill>
          <a:blip r:embed="rId2">
            <a:lum bright="-2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639" y="21256"/>
            <a:ext cx="9144000" cy="6919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457200" y="2511281"/>
            <a:ext cx="8315325" cy="267765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377" fontAlgn="base">
              <a:spcBef>
                <a:spcPct val="50000"/>
              </a:spcBef>
              <a:spcAft>
                <a:spcPct val="0"/>
              </a:spcAft>
              <a:buNone/>
              <a:defRPr/>
            </a:pPr>
            <a:r>
              <a:rPr lang="en-US" altLang="en-US" sz="4800" b="1" dirty="0" err="1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Môn</a:t>
            </a:r>
            <a:r>
              <a:rPr lang="en-US" altLang="en-US" sz="4800" b="1" dirty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 : </a:t>
            </a:r>
            <a:r>
              <a:rPr lang="en-US" altLang="en-US" sz="4800" b="1" dirty="0" err="1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Toán</a:t>
            </a:r>
            <a:endParaRPr lang="en-US" altLang="en-US" sz="4800" b="1" dirty="0" smtClean="0">
              <a:ln w="6600">
                <a:solidFill>
                  <a:srgbClr val="C0504D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rgbClr val="C0504D"/>
                </a:outerShdw>
              </a:effectLst>
              <a:latin typeface="Times New Roman" panose="02020603050405020304" pitchFamily="18" charset="0"/>
            </a:endParaRPr>
          </a:p>
          <a:p>
            <a:pPr algn="ctr" defTabSz="914377" fontAlgn="base">
              <a:spcBef>
                <a:spcPct val="50000"/>
              </a:spcBef>
              <a:spcAft>
                <a:spcPct val="0"/>
              </a:spcAft>
              <a:buNone/>
              <a:defRPr/>
            </a:pPr>
            <a:r>
              <a:rPr lang="en-US" altLang="en-US" sz="4800" b="1" dirty="0" err="1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Bài</a:t>
            </a:r>
            <a:r>
              <a:rPr lang="en-US" altLang="en-US" sz="4800" b="1" dirty="0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 13: </a:t>
            </a:r>
            <a:r>
              <a:rPr lang="en-US" altLang="en-US" sz="4800" b="1" dirty="0" err="1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Làm</a:t>
            </a:r>
            <a:r>
              <a:rPr lang="en-US" altLang="en-US" sz="4800" b="1" dirty="0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tròn</a:t>
            </a:r>
            <a:r>
              <a:rPr lang="en-US" altLang="en-US" sz="4800" b="1" dirty="0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số</a:t>
            </a:r>
            <a:r>
              <a:rPr lang="en-US" altLang="en-US" sz="4800" b="1" dirty="0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đến</a:t>
            </a:r>
            <a:r>
              <a:rPr lang="en-US" altLang="en-US" sz="4800" b="1" dirty="0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hàng</a:t>
            </a:r>
            <a:r>
              <a:rPr lang="en-US" altLang="en-US" sz="4800" b="1" dirty="0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trăm</a:t>
            </a:r>
            <a:r>
              <a:rPr lang="en-US" altLang="en-US" sz="4800" b="1" dirty="0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nghìn</a:t>
            </a:r>
            <a:endParaRPr lang="en-US" altLang="en-US" sz="4800" b="1" dirty="0">
              <a:ln w="6600">
                <a:solidFill>
                  <a:srgbClr val="C0504D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rgbClr val="C0504D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00200" y="4683021"/>
            <a:ext cx="594360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2800" b="1" kern="1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FF33CC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Giáo viên: Lê Thị </a:t>
            </a:r>
            <a:r>
              <a:rPr lang="pt-BR" sz="2800" b="1" kern="10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FF33CC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Quyên</a:t>
            </a:r>
            <a:endParaRPr lang="pt-BR" sz="2800" b="1" kern="10" dirty="0">
              <a:ln w="9525">
                <a:solidFill>
                  <a:prstClr val="white"/>
                </a:solidFill>
                <a:prstDash val="solid"/>
              </a:ln>
              <a:solidFill>
                <a:srgbClr val="FF33CC"/>
              </a:solidFill>
              <a:effectLst>
                <a:outerShdw blurRad="12700" dist="38100" dir="2700000" algn="tl" rotWithShape="0">
                  <a:prstClr val="white">
                    <a:lumMod val="5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WordArt 87"/>
          <p:cNvSpPr>
            <a:spLocks noChangeArrowheads="1" noChangeShapeType="1" noTextEdit="1"/>
          </p:cNvSpPr>
          <p:nvPr/>
        </p:nvSpPr>
        <p:spPr bwMode="auto">
          <a:xfrm>
            <a:off x="1825534" y="763589"/>
            <a:ext cx="5850847" cy="3495387"/>
          </a:xfrm>
          <a:prstGeom prst="rect">
            <a:avLst/>
          </a:prstGeom>
          <a:noFill/>
          <a:ln>
            <a:noFill/>
          </a:ln>
        </p:spPr>
        <p:txBody>
          <a:bodyPr wrap="none" fromWordArt="1">
            <a:prstTxWarp prst="textCanUp">
              <a:avLst>
                <a:gd name="adj" fmla="val 66667"/>
              </a:avLst>
            </a:prstTxWarp>
            <a:scene3d>
              <a:camera prst="legacyPerspectiveBottom"/>
              <a:lightRig rig="legacyFlat3" dir="t"/>
            </a:scene3d>
            <a:sp3d extrusionH="887400" prstMaterial="legacyMatte">
              <a:extrusionClr>
                <a:srgbClr val="FFFF00"/>
              </a:extrusionClr>
            </a:sp3d>
          </a:bodyPr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kern="10" dirty="0" err="1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Chào</a:t>
            </a:r>
            <a:r>
              <a:rPr lang="en-US" sz="3600" b="1" kern="10" dirty="0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mừng</a:t>
            </a:r>
            <a:r>
              <a:rPr lang="en-US" sz="3600" b="1" kern="10" dirty="0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thầy</a:t>
            </a:r>
            <a:r>
              <a:rPr lang="en-US" sz="3600" b="1" kern="10" dirty="0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cô</a:t>
            </a:r>
            <a:r>
              <a:rPr lang="en-US" sz="3600" b="1" kern="10" dirty="0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về</a:t>
            </a:r>
            <a:r>
              <a:rPr lang="en-US" sz="3600" b="1" kern="10" dirty="0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dự</a:t>
            </a:r>
            <a:r>
              <a:rPr lang="en-US" sz="3600" b="1" kern="10" dirty="0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giờ</a:t>
            </a:r>
            <a:r>
              <a:rPr lang="en-US" sz="3600" b="1" kern="10" dirty="0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</a:p>
          <a:p>
            <a:pPr algn="ctr" defTabSz="914377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600" b="1" kern="10" dirty="0">
              <a:ln w="18000">
                <a:solidFill>
                  <a:srgbClr val="0000CC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ctr" defTabSz="91437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kern="10" dirty="0" err="1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lớp</a:t>
            </a:r>
            <a:r>
              <a:rPr lang="en-US" sz="3600" b="1" kern="10" dirty="0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 4</a:t>
            </a:r>
            <a:r>
              <a:rPr lang="en-US" sz="3600" b="1" kern="10" baseline="30000" dirty="0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B</a:t>
            </a:r>
            <a:endParaRPr lang="en-US" sz="3600" b="1" kern="10" dirty="0">
              <a:ln w="18000">
                <a:solidFill>
                  <a:srgbClr val="0000CC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ctr" defTabSz="914377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600" kern="10" dirty="0">
              <a:ln w="9525">
                <a:round/>
              </a:ln>
              <a:solidFill>
                <a:srgbClr val="FF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Picture 4" descr="Theme2375157"/>
          <p:cNvPicPr>
            <a:picLocks noChangeAspect="1" noChangeArrowheads="1"/>
          </p:cNvPicPr>
          <p:nvPr/>
        </p:nvPicPr>
        <p:blipFill>
          <a:blip r:embed="rId2">
            <a:lum bright="-2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350"/>
            <a:ext cx="9297402" cy="6919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0" y="2600847"/>
            <a:ext cx="9387639" cy="1290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7630" tIns="53815" rIns="107630" bIns="5381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ts val="1348"/>
              </a:spcBef>
              <a:spcAft>
                <a:spcPct val="0"/>
              </a:spcAft>
              <a:defRPr/>
            </a:pPr>
            <a:r>
              <a:rPr lang="en-US" sz="2996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Môn: </a:t>
            </a:r>
            <a:r>
              <a:rPr lang="en-US" sz="2996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996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96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996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996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996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</a:t>
            </a:r>
            <a:endParaRPr lang="en-US" sz="2996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fontAlgn="base" hangingPunct="1">
              <a:spcBef>
                <a:spcPts val="1348"/>
              </a:spcBef>
              <a:spcAft>
                <a:spcPct val="0"/>
              </a:spcAft>
              <a:defRPr/>
            </a:pP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2)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0" y="281708"/>
            <a:ext cx="9387639" cy="970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7630" tIns="53815" rIns="107630" bIns="5381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UBND QUẬN DƯƠNG KINH</a:t>
            </a:r>
          </a:p>
          <a:p>
            <a:pPr algn="ctr" eaLnBrk="1" fontAlgn="base" hangingPunct="1"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TRƯỜNG TH ĐA PHÚC</a:t>
            </a:r>
            <a:endParaRPr lang="en-US" sz="28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12" name="Text Box 18"/>
          <p:cNvSpPr txBox="1">
            <a:spLocks noChangeArrowheads="1"/>
          </p:cNvSpPr>
          <p:nvPr/>
        </p:nvSpPr>
        <p:spPr bwMode="auto">
          <a:xfrm>
            <a:off x="0" y="5046253"/>
            <a:ext cx="9387639" cy="47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7630" tIns="53815" rIns="107630" bIns="53815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i="1" dirty="0">
                <a:latin typeface="Times New Roman" pitchFamily="18" charset="0"/>
              </a:rPr>
              <a:t>Giáo </a:t>
            </a:r>
            <a:r>
              <a:rPr lang="en-US" altLang="en-US" sz="2400" b="1" i="1" dirty="0" smtClean="0">
                <a:latin typeface="Times New Roman" pitchFamily="18" charset="0"/>
              </a:rPr>
              <a:t>viên thực hiện: </a:t>
            </a:r>
            <a:r>
              <a:rPr lang="en-US" altLang="en-US" sz="2400" b="1" i="1" dirty="0" err="1" smtClean="0">
                <a:latin typeface="Times New Roman" pitchFamily="18" charset="0"/>
              </a:rPr>
              <a:t>Phạm</a:t>
            </a:r>
            <a:r>
              <a:rPr lang="en-US" altLang="en-US" sz="2400" b="1" i="1" dirty="0" smtClean="0">
                <a:latin typeface="Times New Roman" pitchFamily="18" charset="0"/>
              </a:rPr>
              <a:t> </a:t>
            </a:r>
            <a:r>
              <a:rPr lang="en-US" altLang="en-US" sz="2400" b="1" i="1" dirty="0" err="1" smtClean="0">
                <a:latin typeface="Times New Roman" pitchFamily="18" charset="0"/>
              </a:rPr>
              <a:t>Thị</a:t>
            </a:r>
            <a:r>
              <a:rPr lang="en-US" altLang="en-US" sz="2400" b="1" i="1" dirty="0" smtClean="0">
                <a:latin typeface="Times New Roman" pitchFamily="18" charset="0"/>
              </a:rPr>
              <a:t> </a:t>
            </a:r>
            <a:r>
              <a:rPr lang="en-US" altLang="en-US" sz="2400" b="1" i="1" dirty="0" err="1" smtClean="0">
                <a:latin typeface="Times New Roman" pitchFamily="18" charset="0"/>
              </a:rPr>
              <a:t>Thuyết</a:t>
            </a:r>
            <a:endParaRPr lang="en-US" altLang="en-US" sz="2400" b="1" i="1" dirty="0" smtClean="0">
              <a:latin typeface="Times New Roman" pitchFamily="18" charset="0"/>
            </a:endParaRPr>
          </a:p>
        </p:txBody>
      </p:sp>
      <p:pic>
        <p:nvPicPr>
          <p:cNvPr id="13" name="Picture 22" descr="bd2131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6165" y="4670913"/>
            <a:ext cx="3155043" cy="153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Straight Connector 13"/>
          <p:cNvCxnSpPr/>
          <p:nvPr/>
        </p:nvCxnSpPr>
        <p:spPr>
          <a:xfrm flipV="1">
            <a:off x="3862137" y="1155032"/>
            <a:ext cx="1425742" cy="12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744879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5183" t="21615" r="23426" b="29687"/>
          <a:stretch/>
        </p:blipFill>
        <p:spPr bwMode="auto">
          <a:xfrm>
            <a:off x="381001" y="787400"/>
            <a:ext cx="8249567" cy="5860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313969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117764" y="177800"/>
            <a:ext cx="609600" cy="812800"/>
          </a:xfrm>
          <a:prstGeom prst="ellipse">
            <a:avLst/>
          </a:prstGeom>
          <a:solidFill>
            <a:srgbClr val="009E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chemeClr val="bg1"/>
                </a:solidFill>
                <a:latin typeface="Arial Rounded MT Bold" pitchFamily="34" charset="0"/>
                <a:cs typeface="Times New Roman" pitchFamily="18" charset="0"/>
              </a:rPr>
              <a:t>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4682" y="294065"/>
            <a:ext cx="7637318" cy="461653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just"/>
            <a:r>
              <a:rPr lang="en-US" sz="2400" b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Giải ô chữ  để biết tên một người bạn của Hà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5800" y="800101"/>
            <a:ext cx="7637318" cy="461653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just"/>
            <a:r>
              <a:rPr lang="en-US" sz="24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a. Dựa vào gợi ý dưới đây, tìm ô chữ hàng ngang.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800" y="1291606"/>
            <a:ext cx="7637318" cy="461653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just"/>
            <a:r>
              <a:rPr lang="en-US" sz="24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b. Đọc tên người bạn của Hà ở hàng dọc màu vàng.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16102993"/>
              </p:ext>
            </p:extLst>
          </p:nvPr>
        </p:nvGraphicFramePr>
        <p:xfrm>
          <a:off x="1456459" y="2108200"/>
          <a:ext cx="5486400" cy="3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485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6585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8A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8A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8A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8A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03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8A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8A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8A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8A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8A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8A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8A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8A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8A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8A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03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8A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8A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8A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8A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8A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8A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03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8A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8A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8A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03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03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8A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8A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8A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8A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8A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T="60960" marB="609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8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911927" y="2095501"/>
            <a:ext cx="474518" cy="461653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ctr"/>
            <a:r>
              <a:rPr lang="en-US" sz="24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g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59602" y="2095501"/>
            <a:ext cx="474518" cy="461653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ctr"/>
            <a:r>
              <a:rPr lang="en-US" sz="24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15070" y="2095501"/>
            <a:ext cx="474518" cy="461653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ctr"/>
            <a:r>
              <a:rPr lang="en-US" sz="24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ả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280929" y="2095501"/>
            <a:ext cx="474518" cy="461653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ctr"/>
            <a:r>
              <a:rPr lang="en-US" sz="24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i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737263" y="2095501"/>
            <a:ext cx="474518" cy="461653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ctr"/>
            <a:r>
              <a:rPr lang="en-US" sz="24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194462" y="2095501"/>
            <a:ext cx="474518" cy="461653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ctr"/>
            <a:r>
              <a:rPr lang="en-US" sz="24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h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650796" y="2095501"/>
            <a:ext cx="474518" cy="461653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ctr"/>
            <a:r>
              <a:rPr lang="en-US" sz="24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ư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107130" y="2095501"/>
            <a:ext cx="474518" cy="461653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ctr"/>
            <a:r>
              <a:rPr lang="en-US" sz="24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ở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555668" y="2095501"/>
            <a:ext cx="474518" cy="461653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ctr"/>
            <a:r>
              <a:rPr lang="en-US" sz="24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020661" y="2095501"/>
            <a:ext cx="474518" cy="461653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ctr"/>
            <a:r>
              <a:rPr lang="en-US" sz="24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g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455593" y="2716976"/>
            <a:ext cx="474518" cy="461653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ctr"/>
            <a:r>
              <a:rPr lang="en-US" sz="24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903268" y="2716976"/>
            <a:ext cx="474518" cy="461653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ctr"/>
            <a:r>
              <a:rPr lang="en-US" sz="24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i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358736" y="2716976"/>
            <a:ext cx="474518" cy="461653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ctr"/>
            <a:r>
              <a:rPr lang="en-US" sz="24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824595" y="2716976"/>
            <a:ext cx="474518" cy="461653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ctr"/>
            <a:r>
              <a:rPr lang="en-US" sz="24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h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80929" y="2716976"/>
            <a:ext cx="474518" cy="461653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ctr"/>
            <a:r>
              <a:rPr lang="en-US" sz="24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738128" y="2716976"/>
            <a:ext cx="474518" cy="461653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ctr"/>
            <a:r>
              <a:rPr lang="en-US" sz="24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h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194462" y="2716976"/>
            <a:ext cx="474518" cy="461653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ctr"/>
            <a:r>
              <a:rPr lang="en-US" sz="24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ậ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650796" y="2716976"/>
            <a:ext cx="474518" cy="461653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ctr"/>
            <a:r>
              <a:rPr lang="en-US" sz="24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930111" y="3332513"/>
            <a:ext cx="474518" cy="461653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ctr"/>
            <a:r>
              <a:rPr lang="en-US" sz="2400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đ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377786" y="3332513"/>
            <a:ext cx="474518" cy="461653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ctr"/>
            <a:r>
              <a:rPr lang="en-US" sz="24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ô</a:t>
            </a:r>
            <a:endParaRPr lang="en-US" sz="2400" dirty="0"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833254" y="3332513"/>
            <a:ext cx="474518" cy="461653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ctr"/>
            <a:r>
              <a:rPr lang="en-US" sz="24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i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299113" y="3332513"/>
            <a:ext cx="474518" cy="461653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ctr"/>
            <a:r>
              <a:rPr lang="en-US" sz="24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755447" y="3332513"/>
            <a:ext cx="474518" cy="461653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ctr"/>
            <a:r>
              <a:rPr lang="en-US" sz="24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a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212646" y="3332513"/>
            <a:ext cx="474518" cy="461653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ctr"/>
            <a:r>
              <a:rPr lang="en-US" sz="24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i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827192" y="3948050"/>
            <a:ext cx="474518" cy="461653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ctr"/>
            <a:r>
              <a:rPr lang="en-US" sz="24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b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274867" y="3948050"/>
            <a:ext cx="474518" cy="461653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ctr"/>
            <a:r>
              <a:rPr lang="en-US" sz="24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ạ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730335" y="3948050"/>
            <a:ext cx="474518" cy="461653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ctr"/>
            <a:r>
              <a:rPr lang="en-US" sz="24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747653" y="4550888"/>
            <a:ext cx="474518" cy="461653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ctr"/>
            <a:r>
              <a:rPr lang="en-US" sz="24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h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195328" y="4550888"/>
            <a:ext cx="474518" cy="461653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ctr"/>
            <a:r>
              <a:rPr lang="en-US" sz="24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ọ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650796" y="4550888"/>
            <a:ext cx="474518" cy="461653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ctr"/>
            <a:r>
              <a:rPr lang="en-US" sz="24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116655" y="4550888"/>
            <a:ext cx="474518" cy="461653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ctr"/>
            <a:r>
              <a:rPr lang="en-US" sz="24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572989" y="4550888"/>
            <a:ext cx="474518" cy="461653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ctr"/>
            <a:r>
              <a:rPr lang="en-US" sz="24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i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030188" y="4550888"/>
            <a:ext cx="474518" cy="461653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ctr"/>
            <a:r>
              <a:rPr lang="en-US" sz="24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486522" y="4550888"/>
            <a:ext cx="474518" cy="461653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ctr"/>
            <a:r>
              <a:rPr lang="en-US" sz="24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h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21747" y="5461001"/>
            <a:ext cx="7637318" cy="830985"/>
          </a:xfrm>
          <a:prstGeom prst="rect">
            <a:avLst/>
          </a:prstGeom>
          <a:solidFill>
            <a:srgbClr val="E9F5DB"/>
          </a:solidFill>
        </p:spPr>
        <p:txBody>
          <a:bodyPr wrap="square" lIns="91428" tIns="45714" rIns="91428" bIns="45714" rtlCol="0">
            <a:spAutoFit/>
          </a:bodyPr>
          <a:lstStyle/>
          <a:p>
            <a:pPr algn="just"/>
            <a:r>
              <a:rPr lang="en-US" sz="24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(</a:t>
            </a:r>
            <a:r>
              <a:rPr lang="en-US" sz="2400">
                <a:latin typeface=".VnArial" pitchFamily="34" charset="0"/>
                <a:ea typeface="Arial-Rounded" pitchFamily="34" charset="0"/>
                <a:cs typeface="Arial-Rounded" pitchFamily="34" charset="0"/>
              </a:rPr>
              <a:t>1</a:t>
            </a:r>
            <a:r>
              <a:rPr lang="en-US" sz="24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) Về đích cuối cùng, nhưng nai và hoẵng đều được nhận (…) tình bạn.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832137" y="5435601"/>
            <a:ext cx="7637318" cy="830985"/>
          </a:xfrm>
          <a:prstGeom prst="rect">
            <a:avLst/>
          </a:prstGeom>
          <a:solidFill>
            <a:srgbClr val="E9F5DB"/>
          </a:solidFill>
        </p:spPr>
        <p:txBody>
          <a:bodyPr wrap="square" lIns="91428" tIns="45714" rIns="91428" bIns="45714" rtlCol="0">
            <a:spAutoFit/>
          </a:bodyPr>
          <a:lstStyle/>
          <a:p>
            <a:pPr algn="just"/>
            <a:r>
              <a:rPr lang="en-US" sz="24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(</a:t>
            </a:r>
            <a:r>
              <a:rPr lang="en-US" sz="2400">
                <a:latin typeface=".VnArial" pitchFamily="34" charset="0"/>
                <a:ea typeface="Arial-Rounded" pitchFamily="34" charset="0"/>
                <a:cs typeface="Arial-Rounded" pitchFamily="34" charset="0"/>
              </a:rPr>
              <a:t>2</a:t>
            </a:r>
            <a:r>
              <a:rPr lang="en-US" sz="24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) Voi con bị ốm vào đúng dịp (…) của mình.</a:t>
            </a:r>
          </a:p>
          <a:p>
            <a:pPr algn="just"/>
            <a:endParaRPr lang="en-US" sz="2400"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42527" y="5461001"/>
            <a:ext cx="7637318" cy="830985"/>
          </a:xfrm>
          <a:prstGeom prst="rect">
            <a:avLst/>
          </a:prstGeom>
          <a:solidFill>
            <a:srgbClr val="E9F5DB"/>
          </a:solidFill>
        </p:spPr>
        <p:txBody>
          <a:bodyPr wrap="square" lIns="91428" tIns="45714" rIns="91428" bIns="45714" rtlCol="0">
            <a:spAutoFit/>
          </a:bodyPr>
          <a:lstStyle/>
          <a:p>
            <a:pPr algn="just"/>
            <a:r>
              <a:rPr lang="en-US" sz="24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(</a:t>
            </a:r>
            <a:r>
              <a:rPr lang="en-US" sz="2400">
                <a:latin typeface=".VnArial" pitchFamily="34" charset="0"/>
                <a:ea typeface="Arial-Rounded" pitchFamily="34" charset="0"/>
                <a:cs typeface="Arial-Rounded" pitchFamily="34" charset="0"/>
              </a:rPr>
              <a:t>3</a:t>
            </a:r>
            <a:r>
              <a:rPr lang="en-US" sz="24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) Thỏ có (…) vừa dài vừa to.</a:t>
            </a:r>
          </a:p>
          <a:p>
            <a:pPr algn="just"/>
            <a:endParaRPr lang="en-US" sz="2400"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852917" y="5461001"/>
            <a:ext cx="7637318" cy="830985"/>
          </a:xfrm>
          <a:prstGeom prst="rect">
            <a:avLst/>
          </a:prstGeom>
          <a:solidFill>
            <a:srgbClr val="E9F5DB"/>
          </a:solidFill>
        </p:spPr>
        <p:txBody>
          <a:bodyPr wrap="square" lIns="91428" tIns="45714" rIns="91428" bIns="45714" rtlCol="0">
            <a:spAutoFit/>
          </a:bodyPr>
          <a:lstStyle/>
          <a:p>
            <a:pPr algn="just"/>
            <a:r>
              <a:rPr lang="en-US" sz="24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(</a:t>
            </a:r>
            <a:r>
              <a:rPr lang="en-US" sz="2400">
                <a:latin typeface=".VnArial" pitchFamily="34" charset="0"/>
                <a:ea typeface="Arial-Rounded" pitchFamily="34" charset="0"/>
                <a:cs typeface="Arial-Rounded" pitchFamily="34" charset="0"/>
              </a:rPr>
              <a:t>4</a:t>
            </a:r>
            <a:r>
              <a:rPr lang="en-US" sz="24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)  	</a:t>
            </a:r>
            <a:r>
              <a:rPr lang="en-US" sz="2400" i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Ai là (…) gió?</a:t>
            </a:r>
          </a:p>
          <a:p>
            <a:pPr algn="just"/>
            <a:r>
              <a:rPr lang="en-US" sz="2400" i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  	Mà gió đi tìm.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812222" y="5461001"/>
            <a:ext cx="7637318" cy="830985"/>
          </a:xfrm>
          <a:prstGeom prst="rect">
            <a:avLst/>
          </a:prstGeom>
          <a:solidFill>
            <a:srgbClr val="E9F5DB"/>
          </a:solidFill>
        </p:spPr>
        <p:txBody>
          <a:bodyPr wrap="square" lIns="91428" tIns="45714" rIns="91428" bIns="45714" rtlCol="0">
            <a:spAutoFit/>
          </a:bodyPr>
          <a:lstStyle/>
          <a:p>
            <a:pPr algn="just"/>
            <a:r>
              <a:rPr lang="en-US" sz="24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(</a:t>
            </a:r>
            <a:r>
              <a:rPr lang="en-US" sz="2400">
                <a:latin typeface=".VnArial" pitchFamily="34" charset="0"/>
                <a:ea typeface="Arial-Rounded" pitchFamily="34" charset="0"/>
                <a:cs typeface="Arial-Rounded" pitchFamily="34" charset="0"/>
              </a:rPr>
              <a:t>5</a:t>
            </a:r>
            <a:r>
              <a:rPr lang="en-US" sz="24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)  Nam là (…) lớp 1, Trường Tiểu học Lê Quý Đôn.</a:t>
            </a:r>
          </a:p>
          <a:p>
            <a:pPr algn="just"/>
            <a:endParaRPr lang="en-US" sz="2400"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219200" y="2177575"/>
            <a:ext cx="796636" cy="400097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ctr"/>
            <a:r>
              <a:rPr lang="en-US" sz="20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(</a:t>
            </a:r>
            <a:r>
              <a:rPr lang="en-US" sz="2000">
                <a:latin typeface=".VnArial" pitchFamily="34" charset="0"/>
                <a:ea typeface="Arial-Rounded" pitchFamily="34" charset="0"/>
                <a:cs typeface="Arial-Rounded" pitchFamily="34" charset="0"/>
              </a:rPr>
              <a:t>1</a:t>
            </a:r>
            <a:r>
              <a:rPr lang="en-US" sz="20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44682" y="2722913"/>
            <a:ext cx="796636" cy="400097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ctr"/>
            <a:r>
              <a:rPr lang="en-US" sz="20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(</a:t>
            </a:r>
            <a:r>
              <a:rPr lang="en-US" sz="2000">
                <a:latin typeface=".VnArial" pitchFamily="34" charset="0"/>
                <a:ea typeface="Arial-Rounded" pitchFamily="34" charset="0"/>
                <a:cs typeface="Arial-Rounded" pitchFamily="34" charset="0"/>
              </a:rPr>
              <a:t>2</a:t>
            </a:r>
            <a:r>
              <a:rPr lang="en-US" sz="20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)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246043" y="3373549"/>
            <a:ext cx="796636" cy="400097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ctr"/>
            <a:r>
              <a:rPr lang="en-US" sz="20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(</a:t>
            </a:r>
            <a:r>
              <a:rPr lang="en-US" sz="2000">
                <a:latin typeface=".VnArial" pitchFamily="34" charset="0"/>
                <a:ea typeface="Arial-Rounded" pitchFamily="34" charset="0"/>
                <a:cs typeface="Arial-Rounded" pitchFamily="34" charset="0"/>
              </a:rPr>
              <a:t>3</a:t>
            </a:r>
            <a:r>
              <a:rPr lang="en-US" sz="20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)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140527" y="3989086"/>
            <a:ext cx="796636" cy="400097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ctr"/>
            <a:r>
              <a:rPr lang="en-US" sz="20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(</a:t>
            </a:r>
            <a:r>
              <a:rPr lang="en-US" sz="2000">
                <a:latin typeface=".VnArial" pitchFamily="34" charset="0"/>
                <a:ea typeface="Arial-Rounded" pitchFamily="34" charset="0"/>
                <a:cs typeface="Arial-Rounded" pitchFamily="34" charset="0"/>
              </a:rPr>
              <a:t>4</a:t>
            </a:r>
            <a:r>
              <a:rPr lang="en-US" sz="20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)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054061" y="4604623"/>
            <a:ext cx="796636" cy="400097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ctr"/>
            <a:r>
              <a:rPr lang="en-US" sz="20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(</a:t>
            </a:r>
            <a:r>
              <a:rPr lang="en-US" sz="2000">
                <a:latin typeface=".VnArial" pitchFamily="34" charset="0"/>
                <a:ea typeface="Arial-Rounded" pitchFamily="34" charset="0"/>
                <a:cs typeface="Arial-Rounded" pitchFamily="34" charset="0"/>
              </a:rPr>
              <a:t>5</a:t>
            </a:r>
            <a:r>
              <a:rPr lang="en-US" sz="20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4014735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5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750"/>
                            </p:stCondLst>
                            <p:childTnLst>
                              <p:par>
                                <p:cTn id="4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250"/>
                            </p:stCondLst>
                            <p:childTnLst>
                              <p:par>
                                <p:cTn id="5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750"/>
                            </p:stCondLst>
                            <p:childTnLst>
                              <p:par>
                                <p:cTn id="7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250"/>
                            </p:stCondLst>
                            <p:childTnLst>
                              <p:par>
                                <p:cTn id="8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500"/>
                            </p:stCondLst>
                            <p:childTnLst>
                              <p:par>
                                <p:cTn id="9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750"/>
                            </p:stCondLst>
                            <p:childTnLst>
                              <p:par>
                                <p:cTn id="9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750"/>
                            </p:stCondLst>
                            <p:childTnLst>
                              <p:par>
                                <p:cTn id="12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000"/>
                            </p:stCondLst>
                            <p:childTnLst>
                              <p:par>
                                <p:cTn id="12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250"/>
                            </p:stCondLst>
                            <p:childTnLst>
                              <p:par>
                                <p:cTn id="13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500"/>
                            </p:stCondLst>
                            <p:childTnLst>
                              <p:par>
                                <p:cTn id="13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500"/>
                            </p:stCondLst>
                            <p:childTnLst>
                              <p:par>
                                <p:cTn id="15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2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2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750"/>
                            </p:stCondLst>
                            <p:childTnLst>
                              <p:par>
                                <p:cTn id="15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500"/>
                            </p:stCondLst>
                            <p:childTnLst>
                              <p:par>
                                <p:cTn id="17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2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2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750"/>
                            </p:stCondLst>
                            <p:childTnLst>
                              <p:par>
                                <p:cTn id="17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2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2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1000"/>
                            </p:stCondLst>
                            <p:childTnLst>
                              <p:par>
                                <p:cTn id="18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6" dur="2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7" dur="2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1250"/>
                            </p:stCondLst>
                            <p:childTnLst>
                              <p:par>
                                <p:cTn id="18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1500"/>
                            </p:stCondLst>
                            <p:childTnLst>
                              <p:par>
                                <p:cTn id="19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6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1750"/>
                            </p:stCondLst>
                            <p:childTnLst>
                              <p:par>
                                <p:cTn id="19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1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6" dur="4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8" dur="4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0" dur="4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1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2" dur="4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3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4" dur="4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4" grpId="1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5" grpId="1"/>
      <p:bldP spid="26" grpId="0"/>
      <p:bldP spid="27" grpId="0"/>
      <p:bldP spid="29" grpId="0"/>
      <p:bldP spid="30" grpId="0"/>
      <p:bldP spid="31" grpId="0"/>
      <p:bldP spid="32" grpId="0"/>
      <p:bldP spid="33" grpId="0"/>
      <p:bldP spid="33" grpId="1"/>
      <p:bldP spid="34" grpId="0"/>
      <p:bldP spid="35" grpId="0"/>
      <p:bldP spid="36" grpId="0"/>
      <p:bldP spid="37" grpId="0"/>
      <p:bldP spid="37" grpId="1"/>
      <p:bldP spid="38" grpId="0"/>
      <p:bldP spid="38" grpId="1"/>
      <p:bldP spid="39" grpId="0"/>
      <p:bldP spid="40" grpId="0"/>
      <p:bldP spid="41" grpId="0"/>
      <p:bldP spid="42" grpId="0"/>
      <p:bldP spid="43" grpId="0"/>
      <p:bldP spid="44" grpId="0"/>
      <p:bldP spid="45" grpId="0" animBg="1"/>
      <p:bldP spid="46" grpId="0" animBg="1"/>
      <p:bldP spid="47" grpId="0" animBg="1"/>
      <p:bldP spid="48" grpId="0" animBg="1"/>
      <p:bldP spid="4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220</Words>
  <Application>Microsoft Office PowerPoint</Application>
  <PresentationFormat>On-screen Show (4:3)</PresentationFormat>
  <Paragraphs>62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GhostBTT.Com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1</cp:revision>
  <dcterms:created xsi:type="dcterms:W3CDTF">2025-02-03T16:23:02Z</dcterms:created>
  <dcterms:modified xsi:type="dcterms:W3CDTF">2025-02-03T16:23:58Z</dcterms:modified>
</cp:coreProperties>
</file>