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8F7F7-44F2-4FD0-B268-4F29B7DE3ECB}" type="datetimeFigureOut">
              <a:rPr lang="en-US" smtClean="0"/>
              <a:t>02-Feb-25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94D9B-B860-46C0-A8B1-61369162323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2</a:t>
            </a:fld>
            <a:endParaRPr lang="en-US"/>
          </a:p>
        </p:txBody>
      </p:sp>
    </p:spTree>
    <p:extLst>
      <p:ext uri="{BB962C8B-B14F-4D97-AF65-F5344CB8AC3E}">
        <p14:creationId xmlns:p14="http://schemas.microsoft.com/office/powerpoint/2010/main" xmlns="" val="126199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xmlns="" val="382640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4</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Vì</a:t>
            </a:r>
            <a:r>
              <a:rPr lang="en-US" baseline="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xmlns=""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81686C-A723-47E7-BED2-A284F0D4CDC7}" type="datetimeFigureOut">
              <a:rPr lang="en-US" smtClean="0"/>
              <a:t>02-Feb-25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1686C-A723-47E7-BED2-A284F0D4CDC7}" type="datetimeFigureOut">
              <a:rPr lang="en-US" smtClean="0"/>
              <a:t>02-Feb-25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1686C-A723-47E7-BED2-A284F0D4CDC7}" type="datetimeFigureOut">
              <a:rPr lang="en-US" smtClean="0"/>
              <a:t>02-Feb-25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81686C-A723-47E7-BED2-A284F0D4CDC7}" type="datetimeFigureOut">
              <a:rPr lang="en-US" smtClean="0"/>
              <a:t>02-Feb-25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81686C-A723-47E7-BED2-A284F0D4CDC7}" type="datetimeFigureOut">
              <a:rPr lang="en-US" smtClean="0"/>
              <a:t>02-Feb-25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81686C-A723-47E7-BED2-A284F0D4CDC7}" type="datetimeFigureOut">
              <a:rPr lang="en-US" smtClean="0"/>
              <a:t>02-Feb-25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81686C-A723-47E7-BED2-A284F0D4CDC7}" type="datetimeFigureOut">
              <a:rPr lang="en-US" smtClean="0"/>
              <a:t>02-Feb-25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81686C-A723-47E7-BED2-A284F0D4CDC7}" type="datetimeFigureOut">
              <a:rPr lang="en-US" smtClean="0"/>
              <a:t>02-Feb-25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1686C-A723-47E7-BED2-A284F0D4CDC7}" type="datetimeFigureOut">
              <a:rPr lang="en-US" smtClean="0"/>
              <a:t>02-Feb-25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1686C-A723-47E7-BED2-A284F0D4CDC7}" type="datetimeFigureOut">
              <a:rPr lang="en-US" smtClean="0"/>
              <a:t>02-Feb-25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81686C-A723-47E7-BED2-A284F0D4CDC7}" type="datetimeFigureOut">
              <a:rPr lang="en-US" smtClean="0"/>
              <a:t>02-Feb-25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0A175-29B5-4401-AE42-5036931EFA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1686C-A723-47E7-BED2-A284F0D4CDC7}" type="datetimeFigureOut">
              <a:rPr lang="en-US" smtClean="0"/>
              <a:t>02-Feb-25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0A175-29B5-4401-AE42-5036931EFA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gif"/><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gi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me2375157"/>
          <p:cNvPicPr>
            <a:picLocks noChangeAspect="1" noChangeArrowheads="1"/>
          </p:cNvPicPr>
          <p:nvPr/>
        </p:nvPicPr>
        <p:blipFill>
          <a:blip r:embed="rId2">
            <a:lum bright="-2000"/>
            <a:extLst>
              <a:ext uri="{28A0092B-C50C-407E-A947-70E740481C1C}">
                <a14:useLocalDpi xmlns="" xmlns:a14="http://schemas.microsoft.com/office/drawing/2010/main" val="0"/>
              </a:ext>
            </a:extLst>
          </a:blip>
          <a:srcRect/>
          <a:stretch>
            <a:fillRect/>
          </a:stretch>
        </p:blipFill>
        <p:spPr bwMode="auto">
          <a:xfrm>
            <a:off x="0" y="-61043"/>
            <a:ext cx="9297402" cy="6919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264523" y="1"/>
            <a:ext cx="8053252" cy="6247864"/>
          </a:xfrm>
          <a:prstGeom prst="rect">
            <a:avLst/>
          </a:prstGeom>
        </p:spPr>
        <p:txBody>
          <a:bodyPr wrap="square">
            <a:spAutoFit/>
          </a:bodyPr>
          <a:lstStyle/>
          <a:p>
            <a:pPr algn="ctr"/>
            <a:r>
              <a:rPr lang="en-US" b="1" dirty="0" err="1" smtClean="0">
                <a:latin typeface="Times New Roman" pitchFamily="18" charset="0"/>
                <a:cs typeface="Times New Roman" pitchFamily="18" charset="0"/>
              </a:rPr>
              <a:t>UBND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KINH</a:t>
            </a: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TRƯỜNG</a:t>
            </a:r>
            <a:r>
              <a:rPr lang="en-US" b="1"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TIỂU</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HỌC</a:t>
            </a:r>
            <a:r>
              <a:rPr lang="en-US" b="1" u="sng"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PHÚC</a:t>
            </a:r>
            <a:endParaRPr lang="en-US" b="1"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lnSpc>
                <a:spcPct val="150000"/>
              </a:lnSpc>
            </a:pPr>
            <a:r>
              <a:rPr lang="en-US" sz="4800" dirty="0" err="1" smtClean="0">
                <a:latin typeface="Times New Roman" pitchFamily="18" charset="0"/>
                <a:cs typeface="Times New Roman" pitchFamily="18" charset="0"/>
              </a:rPr>
              <a:t>Môn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Tiếng</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Việt</a:t>
            </a:r>
            <a:endParaRPr lang="en-US" sz="4800" dirty="0" smtClean="0">
              <a:latin typeface="Times New Roman" pitchFamily="18" charset="0"/>
              <a:cs typeface="Times New Roman" pitchFamily="18" charset="0"/>
            </a:endParaRPr>
          </a:p>
          <a:p>
            <a:pPr algn="ctr">
              <a:lnSpc>
                <a:spcPct val="150000"/>
              </a:lnSpc>
            </a:pPr>
            <a:r>
              <a:rPr lang="en-US" sz="4400" dirty="0" err="1" smtClean="0">
                <a:latin typeface="Times New Roman" pitchFamily="18" charset="0"/>
                <a:cs typeface="Times New Roman" pitchFamily="18" charset="0"/>
              </a:rPr>
              <a:t>Bài</a:t>
            </a:r>
            <a:r>
              <a:rPr lang="en-US"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4: </a:t>
            </a:r>
            <a:r>
              <a:rPr lang="en-US" sz="4400" dirty="0" err="1" smtClean="0">
                <a:latin typeface="Times New Roman" pitchFamily="18" charset="0"/>
                <a:cs typeface="Times New Roman" pitchFamily="18" charset="0"/>
              </a:rPr>
              <a:t>Giải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thưởng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tình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bạn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T4</a:t>
            </a:r>
            <a:r>
              <a:rPr lang="en-US" sz="4400" dirty="0" smtClean="0">
                <a:latin typeface="Times New Roman" pitchFamily="18" charset="0"/>
                <a:cs typeface="Times New Roman" pitchFamily="18" charset="0"/>
              </a:rPr>
              <a:t>)</a:t>
            </a:r>
            <a:endParaRPr lang="en-US" sz="4400" dirty="0" smtClean="0"/>
          </a:p>
          <a:p>
            <a:pPr algn="ctr"/>
            <a:endParaRPr lang="en-US" dirty="0" smtClean="0"/>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2400" dirty="0" smtClean="0">
              <a:latin typeface="Times New Roman" pitchFamily="18" charset="0"/>
              <a:cs typeface="Times New Roman" pitchFamily="18" charset="0"/>
            </a:endParaRPr>
          </a:p>
          <a:p>
            <a:pPr algn="ctr"/>
            <a:endParaRPr lang="en-US" sz="3200" dirty="0" smtClean="0">
              <a:latin typeface="Times New Roman" pitchFamily="18" charset="0"/>
              <a:cs typeface="Times New Roman" pitchFamily="18" charset="0"/>
            </a:endParaRPr>
          </a:p>
          <a:p>
            <a:pPr algn="ct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Đặng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Thị</a:t>
            </a:r>
            <a:r>
              <a:rPr lang="en-US" sz="3200" dirty="0" smtClean="0">
                <a:latin typeface="Times New Roman" pitchFamily="18" charset="0"/>
                <a:cs typeface="Times New Roman" pitchFamily="18" charset="0"/>
              </a:rPr>
              <a:t> San</a:t>
            </a:r>
            <a:endParaRPr lang="en-US" sz="3200" dirty="0" smtClean="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1092202"/>
            <a:ext cx="8873836" cy="4662053"/>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767472"/>
            <a:ext cx="7860532" cy="1384982"/>
          </a:xfrm>
          <a:prstGeom prst="rect">
            <a:avLst/>
          </a:prstGeom>
          <a:noFill/>
        </p:spPr>
        <p:txBody>
          <a:bodyPr wrap="square" lIns="91428" tIns="45714" rIns="91428" bIns="45714" rtlCol="0">
            <a:spAutoFit/>
          </a:bodyPr>
          <a:lstStyle/>
          <a:p>
            <a:pPr algn="just"/>
            <a:r>
              <a:rPr lang="en-US" sz="2800" dirty="0" err="1">
                <a:latin typeface="Arial-Rounded" pitchFamily="34" charset="0"/>
                <a:ea typeface="Arial-Rounded" pitchFamily="34" charset="0"/>
                <a:cs typeface="Arial-Rounded" pitchFamily="34" charset="0"/>
              </a:rPr>
              <a:t>Nai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và</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hoẵng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về</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cuối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cùng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Nhưng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cả</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hai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đều</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được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tặng</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thưởng</a:t>
            </a:r>
            <a:r>
              <a:rPr lang="en-US" sz="2800" dirty="0">
                <a:latin typeface="Arial-Rounded" pitchFamily="34" charset="0"/>
                <a:ea typeface="Arial-Rounded" pitchFamily="34" charset="0"/>
                <a:cs typeface="Arial-Rounded" pitchFamily="34" charset="0"/>
              </a:rPr>
              <a:t>.</a:t>
            </a:r>
          </a:p>
          <a:p>
            <a:pPr algn="just"/>
            <a:endParaRPr lang="en-US" sz="2800" dirty="0">
              <a:latin typeface="Arial-Rounded" pitchFamily="34" charset="0"/>
              <a:ea typeface="Arial-Rounded" pitchFamily="34" charset="0"/>
              <a:cs typeface="Arial-Rounded" pitchFamily="34" charset="0"/>
            </a:endParaRPr>
          </a:p>
        </p:txBody>
      </p:sp>
      <p:sp>
        <p:nvSpPr>
          <p:cNvPr id="29" name="TextBox 28"/>
          <p:cNvSpPr txBox="1"/>
          <p:nvPr/>
        </p:nvSpPr>
        <p:spPr>
          <a:xfrm>
            <a:off x="1676401" y="2324989"/>
            <a:ext cx="5769313" cy="523208"/>
          </a:xfrm>
          <a:prstGeom prst="rect">
            <a:avLst/>
          </a:prstGeom>
          <a:noFill/>
        </p:spPr>
        <p:txBody>
          <a:bodyPr wrap="square" lIns="91428" tIns="45714" rIns="91428" bIns="45714" rtlCol="0">
            <a:spAutoFit/>
          </a:bodyPr>
          <a:lstStyle/>
          <a:p>
            <a:pPr algn="just"/>
            <a:endParaRPr lang="en-US" sz="2800" dirty="0">
              <a:latin typeface="Arial-Rounded" pitchFamily="34" charset="0"/>
              <a:ea typeface="Arial-Rounded" pitchFamily="34" charset="0"/>
              <a:cs typeface="Arial-Rounded" pitchFamily="34" charset="0"/>
            </a:endParaRPr>
          </a:p>
        </p:txBody>
      </p:sp>
      <p:sp>
        <p:nvSpPr>
          <p:cNvPr id="21" name="Oval 20"/>
          <p:cNvSpPr/>
          <p:nvPr/>
        </p:nvSpPr>
        <p:spPr>
          <a:xfrm>
            <a:off x="117764" y="279400"/>
            <a:ext cx="6096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395664"/>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11" name="TextBox 10"/>
          <p:cNvSpPr txBox="1"/>
          <p:nvPr/>
        </p:nvSpPr>
        <p:spPr>
          <a:xfrm>
            <a:off x="1026884" y="5754255"/>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662623" y="1989947"/>
            <a:ext cx="431223"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3" y="5754255"/>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Những chữ nào viết hoa? Vì sao?</a:t>
            </a:r>
          </a:p>
        </p:txBody>
      </p:sp>
      <p:sp>
        <p:nvSpPr>
          <p:cNvPr id="24" name="TextBox 23"/>
          <p:cNvSpPr txBox="1"/>
          <p:nvPr/>
        </p:nvSpPr>
        <p:spPr>
          <a:xfrm>
            <a:off x="1331683" y="5754255"/>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6341921" y="3835402"/>
            <a:ext cx="1143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1" y="2616200"/>
            <a:ext cx="1143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1" y="5754255"/>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Rounded" pitchFamily="34" charset="0"/>
                <a:ea typeface="Arial-Rounded" pitchFamily="34" charset="0"/>
                <a:cs typeface="Arial-Rounded" pitchFamily="34" charset="0"/>
              </a:rPr>
              <a:t>Em hãy tìm từ dễ viết lẫn trong bài.</a:t>
            </a:r>
          </a:p>
        </p:txBody>
      </p:sp>
      <p:cxnSp>
        <p:nvCxnSpPr>
          <p:cNvPr id="28" name="Straight Connector 27"/>
          <p:cNvCxnSpPr/>
          <p:nvPr/>
        </p:nvCxnSpPr>
        <p:spPr>
          <a:xfrm>
            <a:off x="5347854" y="3376168"/>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10" y="4114935"/>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3201" y="241300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0366" y="2705443"/>
            <a:ext cx="4772972" cy="2870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7" name="Straight Connector 16"/>
          <p:cNvCxnSpPr/>
          <p:nvPr/>
        </p:nvCxnSpPr>
        <p:spPr>
          <a:xfrm>
            <a:off x="1074713" y="23876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286500" y="2108197"/>
            <a:ext cx="1143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8" presetClass="emph" presetSubtype="0" fill="hold" grpId="1" nodeType="afterEffect">
                                  <p:stCondLst>
                                    <p:cond delay="0"/>
                                  </p:stCondLst>
                                  <p:childTnLst>
                                    <p:animRot by="21600000">
                                      <p:cBhvr>
                                        <p:cTn id="63" dur="2500" fill="hold"/>
                                        <p:tgtEl>
                                          <p:spTgt spid="26"/>
                                        </p:tgtEl>
                                        <p:attrNameLst>
                                          <p:attrName>r</p:attrName>
                                        </p:attrNameLst>
                                      </p:cBhvr>
                                    </p:animRot>
                                  </p:childTnLst>
                                </p:cTn>
                              </p:par>
                            </p:childTnLst>
                          </p:cTn>
                        </p:par>
                        <p:par>
                          <p:cTn id="64" fill="hold">
                            <p:stCondLst>
                              <p:cond delay="3000"/>
                            </p:stCondLst>
                            <p:childTnLst>
                              <p:par>
                                <p:cTn id="65" presetID="8" presetClass="emph" presetSubtype="0" fill="hold" grpId="1" nodeType="afterEffect">
                                  <p:stCondLst>
                                    <p:cond delay="0"/>
                                  </p:stCondLst>
                                  <p:childTnLst>
                                    <p:animRot by="21600000">
                                      <p:cBhvr>
                                        <p:cTn id="66" dur="2500" fill="hold"/>
                                        <p:tgtEl>
                                          <p:spTgt spid="25"/>
                                        </p:tgtEl>
                                        <p:attrNameLst>
                                          <p:attrName>r</p:attrName>
                                        </p:attrNameLst>
                                      </p:cBhvr>
                                    </p:animRot>
                                  </p:childTnLst>
                                </p:cTn>
                              </p:par>
                              <p:par>
                                <p:cTn id="67" presetID="8" presetClass="emph" presetSubtype="0" fill="hold" grpId="1" nodeType="withEffect">
                                  <p:stCondLst>
                                    <p:cond delay="0"/>
                                  </p:stCondLst>
                                  <p:childTnLst>
                                    <p:animRot by="21600000">
                                      <p:cBhvr>
                                        <p:cTn id="68" dur="2500" fill="hold"/>
                                        <p:tgtEl>
                                          <p:spTgt spid="20"/>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par>
                                <p:cTn id="77" presetID="10"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8"/>
          <a:stretch/>
        </p:blipFill>
        <p:spPr bwMode="auto">
          <a:xfrm>
            <a:off x="161769" y="1803401"/>
            <a:ext cx="8830726" cy="3065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24394" y="2474525"/>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cùng</a:t>
            </a:r>
            <a:r>
              <a:rPr lang="en-US" sz="3600" b="1">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3408019"/>
            <a:ext cx="7371274" cy="646331"/>
          </a:xfrm>
          <a:prstGeom prst="rect">
            <a:avLst/>
          </a:prstGeom>
        </p:spPr>
        <p:txBody>
          <a:bodyPr wrap="square">
            <a:spAutoFit/>
          </a:bodyPr>
          <a:lstStyle/>
          <a:p>
            <a:pPr algn="just"/>
            <a:r>
              <a:rPr lang="vi-VN" sz="3600" b="1">
                <a:solidFill>
                  <a:srgbClr val="7030A0"/>
                </a:solidFill>
                <a:latin typeface="HP001 4 hàng" pitchFamily="34" charset="0"/>
              </a:rPr>
              <a:t>cả hai Αϛu đưϑ Ǉặng giải κưŋg</a:t>
            </a:r>
            <a:r>
              <a:rPr lang="en-US" sz="3600" b="1">
                <a:solidFill>
                  <a:srgbClr val="7030A0"/>
                </a:solidFill>
                <a:latin typeface="HP001 4 hàng" pitchFamily="34" charset="0"/>
              </a:rPr>
              <a:t>.</a:t>
            </a:r>
          </a:p>
        </p:txBody>
      </p:sp>
    </p:spTree>
    <p:extLst>
      <p:ext uri="{BB962C8B-B14F-4D97-AF65-F5344CB8AC3E}">
        <p14:creationId xmlns:p14="http://schemas.microsoft.com/office/powerpoint/2010/main" xmlns="" val="421372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6" y="1193688"/>
            <a:ext cx="6096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1193801"/>
            <a:ext cx="8251825"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vần phù hợp thay cho ô vuông</a:t>
            </a:r>
          </a:p>
        </p:txBody>
      </p:sp>
      <p:sp>
        <p:nvSpPr>
          <p:cNvPr id="7" name="TextBox 6"/>
          <p:cNvSpPr txBox="1"/>
          <p:nvPr/>
        </p:nvSpPr>
        <p:spPr>
          <a:xfrm>
            <a:off x="0" y="2717800"/>
            <a:ext cx="3276600"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a. </a:t>
            </a:r>
            <a:r>
              <a:rPr lang="en-US" sz="2800" i="1" dirty="0" err="1">
                <a:solidFill>
                  <a:srgbClr val="FF0000"/>
                </a:solidFill>
                <a:latin typeface="Arial-Rounded" pitchFamily="34" charset="0"/>
                <a:ea typeface="Arial-Rounded" pitchFamily="34" charset="0"/>
                <a:cs typeface="Arial-Rounded" pitchFamily="34" charset="0"/>
              </a:rPr>
              <a:t>ươc</a:t>
            </a:r>
            <a:r>
              <a:rPr lang="en-US" sz="2800" dirty="0">
                <a:solidFill>
                  <a:srgbClr val="FF0000"/>
                </a:solidFill>
                <a:latin typeface="Arial-Rounded" pitchFamily="34" charset="0"/>
                <a:ea typeface="Arial-Rounded" pitchFamily="34" charset="0"/>
                <a:cs typeface="Arial-Rounded" pitchFamily="34" charset="0"/>
              </a:rPr>
              <a:t> hay </a:t>
            </a:r>
            <a:r>
              <a:rPr lang="en-US" sz="2800" i="1" dirty="0" err="1">
                <a:solidFill>
                  <a:srgbClr val="FF0000"/>
                </a:solidFill>
                <a:latin typeface="Arial-Rounded" pitchFamily="34" charset="0"/>
                <a:ea typeface="Arial-Rounded" pitchFamily="34" charset="0"/>
                <a:cs typeface="Arial-Rounded" pitchFamily="34" charset="0"/>
              </a:rPr>
              <a:t>ươt</a:t>
            </a:r>
            <a:r>
              <a:rPr lang="en-US" sz="2800" i="1" dirty="0">
                <a:solidFill>
                  <a:srgbClr val="FF0000"/>
                </a:solidFill>
                <a:latin typeface="Arial-Rounded" pitchFamily="34" charset="0"/>
                <a:ea typeface="Arial-Rounded" pitchFamily="34" charset="0"/>
                <a:cs typeface="Arial-Rounded" pitchFamily="34" charset="0"/>
              </a:rPr>
              <a:t>?</a:t>
            </a:r>
          </a:p>
        </p:txBody>
      </p:sp>
      <p:sp>
        <p:nvSpPr>
          <p:cNvPr id="8" name="TextBox 7"/>
          <p:cNvSpPr txBox="1"/>
          <p:nvPr/>
        </p:nvSpPr>
        <p:spPr>
          <a:xfrm>
            <a:off x="0" y="3937000"/>
            <a:ext cx="2971800"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b. </a:t>
            </a:r>
            <a:r>
              <a:rPr lang="en-US" sz="2800" i="1" dirty="0" err="1">
                <a:solidFill>
                  <a:srgbClr val="FF0000"/>
                </a:solidFill>
                <a:latin typeface="Arial-Rounded" pitchFamily="34" charset="0"/>
                <a:ea typeface="Arial-Rounded" pitchFamily="34" charset="0"/>
                <a:cs typeface="Arial-Rounded" pitchFamily="34" charset="0"/>
              </a:rPr>
              <a:t>inh</a:t>
            </a:r>
            <a:r>
              <a:rPr lang="en-US" sz="2800" dirty="0">
                <a:solidFill>
                  <a:srgbClr val="FF0000"/>
                </a:solidFill>
                <a:latin typeface="Arial-Rounded" pitchFamily="34" charset="0"/>
                <a:ea typeface="Arial-Rounded" pitchFamily="34" charset="0"/>
                <a:cs typeface="Arial-Rounded" pitchFamily="34" charset="0"/>
              </a:rPr>
              <a:t> hay </a:t>
            </a:r>
            <a:r>
              <a:rPr lang="en-US" sz="2800" i="1" dirty="0">
                <a:solidFill>
                  <a:srgbClr val="FF0000"/>
                </a:solidFill>
                <a:latin typeface="Arial-Rounded" pitchFamily="34" charset="0"/>
                <a:ea typeface="Arial-Rounded" pitchFamily="34" charset="0"/>
                <a:cs typeface="Arial-Rounded" pitchFamily="34" charset="0"/>
              </a:rPr>
              <a:t>in?</a:t>
            </a:r>
          </a:p>
        </p:txBody>
      </p:sp>
      <p:sp>
        <p:nvSpPr>
          <p:cNvPr id="9" name="TextBox 8"/>
          <p:cNvSpPr txBox="1"/>
          <p:nvPr/>
        </p:nvSpPr>
        <p:spPr>
          <a:xfrm>
            <a:off x="3124200" y="2717801"/>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2" name="Group 2"/>
          <p:cNvGrpSpPr/>
          <p:nvPr/>
        </p:nvGrpSpPr>
        <p:grpSpPr>
          <a:xfrm>
            <a:off x="7197440" y="2717801"/>
            <a:ext cx="1981200" cy="707875"/>
            <a:chOff x="6781800" y="2038350"/>
            <a:chExt cx="1981200" cy="530906"/>
          </a:xfrm>
        </p:grpSpPr>
        <p:sp>
          <p:nvSpPr>
            <p:cNvPr id="11" name="TextBox 10"/>
            <p:cNvSpPr txBox="1"/>
            <p:nvPr/>
          </p:nvSpPr>
          <p:spPr>
            <a:xfrm>
              <a:off x="6781800" y="2038350"/>
              <a:ext cx="1981200"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530906"/>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3" name="Group 3"/>
          <p:cNvGrpSpPr/>
          <p:nvPr/>
        </p:nvGrpSpPr>
        <p:grpSpPr>
          <a:xfrm>
            <a:off x="4986917" y="2624900"/>
            <a:ext cx="1981200" cy="677661"/>
            <a:chOff x="4903789" y="1968675"/>
            <a:chExt cx="1981200" cy="508246"/>
          </a:xfrm>
        </p:grpSpPr>
        <p:sp>
          <p:nvSpPr>
            <p:cNvPr id="10" name="TextBox 9"/>
            <p:cNvSpPr txBox="1"/>
            <p:nvPr/>
          </p:nvSpPr>
          <p:spPr>
            <a:xfrm>
              <a:off x="4903789" y="2038349"/>
              <a:ext cx="1981200"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5"/>
              <a:ext cx="367505" cy="392406"/>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8" y="2615123"/>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2" y="3937001"/>
            <a:ext cx="1550989"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4" name="Group 18"/>
          <p:cNvGrpSpPr/>
          <p:nvPr/>
        </p:nvGrpSpPr>
        <p:grpSpPr>
          <a:xfrm>
            <a:off x="5085340" y="3909292"/>
            <a:ext cx="1550989" cy="612471"/>
            <a:chOff x="5002211" y="2931969"/>
            <a:chExt cx="1550989" cy="459353"/>
          </a:xfrm>
        </p:grpSpPr>
        <p:sp>
          <p:nvSpPr>
            <p:cNvPr id="16" name="TextBox 15"/>
            <p:cNvSpPr txBox="1"/>
            <p:nvPr/>
          </p:nvSpPr>
          <p:spPr>
            <a:xfrm>
              <a:off x="5002211" y="2952750"/>
              <a:ext cx="1550989"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9"/>
              <a:ext cx="367505"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3937001"/>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6" y="2989782"/>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20" y="2989781"/>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7" y="2976870"/>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2" y="4182326"/>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4" y="4182326"/>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9" y="4192409"/>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274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11123"/>
          <a:stretch/>
        </p:blipFill>
        <p:spPr>
          <a:xfrm>
            <a:off x="2658803" y="694267"/>
            <a:ext cx="6485197" cy="59944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10406" y="379605"/>
            <a:ext cx="3397894" cy="3018984"/>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7212" y="902087"/>
            <a:ext cx="633086" cy="844115"/>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TextBox 26"/>
          <p:cNvSpPr txBox="1"/>
          <p:nvPr/>
        </p:nvSpPr>
        <p:spPr>
          <a:xfrm>
            <a:off x="99354" y="5780382"/>
            <a:ext cx="19812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5803471"/>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 name="Group 23"/>
          <p:cNvGrpSpPr/>
          <p:nvPr/>
        </p:nvGrpSpPr>
        <p:grpSpPr>
          <a:xfrm>
            <a:off x="94456" y="5051500"/>
            <a:ext cx="1550989" cy="624783"/>
            <a:chOff x="5002211" y="2952752"/>
            <a:chExt cx="1550989" cy="468587"/>
          </a:xfrm>
        </p:grpSpPr>
        <p:sp>
          <p:nvSpPr>
            <p:cNvPr id="26" name="TextBox 25"/>
            <p:cNvSpPr txBox="1"/>
            <p:nvPr/>
          </p:nvSpPr>
          <p:spPr>
            <a:xfrm>
              <a:off x="6071395" y="2982767"/>
              <a:ext cx="367505"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2"/>
              <a:ext cx="1550989" cy="438572"/>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đội</a:t>
              </a:r>
              <a:r>
                <a:rPr lang="en-US" sz="3200" dirty="0">
                  <a:latin typeface="Arial-Rounded" pitchFamily="34" charset="0"/>
                  <a:ea typeface="Arial-Rounded" pitchFamily="34" charset="0"/>
                  <a:cs typeface="Arial-Rounded" pitchFamily="34" charset="0"/>
                </a:rPr>
                <a:t> h</a:t>
              </a:r>
              <a:endParaRPr lang="en-US" sz="3200" i="1" dirty="0">
                <a:latin typeface="Arial-Rounded" pitchFamily="34" charset="0"/>
                <a:ea typeface="Arial-Rounded" pitchFamily="34" charset="0"/>
                <a:cs typeface="Arial-Rounded" pitchFamily="34" charset="0"/>
              </a:endParaRPr>
            </a:p>
          </p:txBody>
        </p:sp>
      </p:grpSp>
      <p:sp>
        <p:nvSpPr>
          <p:cNvPr id="37" name="TextBox 36"/>
          <p:cNvSpPr txBox="1"/>
          <p:nvPr/>
        </p:nvSpPr>
        <p:spPr>
          <a:xfrm>
            <a:off x="946150" y="5061419"/>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9" name="Group 17"/>
          <p:cNvGrpSpPr/>
          <p:nvPr/>
        </p:nvGrpSpPr>
        <p:grpSpPr>
          <a:xfrm>
            <a:off x="152400" y="2739653"/>
            <a:ext cx="1981200" cy="707875"/>
            <a:chOff x="6781800" y="2038350"/>
            <a:chExt cx="1981200" cy="530906"/>
          </a:xfrm>
        </p:grpSpPr>
        <p:sp>
          <p:nvSpPr>
            <p:cNvPr id="19" name="TextBox 18"/>
            <p:cNvSpPr txBox="1"/>
            <p:nvPr/>
          </p:nvSpPr>
          <p:spPr>
            <a:xfrm>
              <a:off x="6781800" y="2038350"/>
              <a:ext cx="1981200" cy="438572"/>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530906"/>
            </a:xfrm>
            <a:prstGeom prst="rect">
              <a:avLst/>
            </a:prstGeom>
            <a:noFill/>
          </p:spPr>
          <p:txBody>
            <a:bodyPr wrap="square" lIns="91428" tIns="45714" rIns="91428" bIns="45714" rtlCol="0">
              <a:spAutoFit/>
            </a:bodyPr>
            <a:lstStyle/>
            <a:p>
              <a:pPr algn="just"/>
              <a:r>
                <a:rPr lang="en-US" sz="400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754946"/>
            <a:ext cx="8763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ươt</a:t>
            </a:r>
            <a:endParaRPr lang="en-US" sz="3200" i="1" dirty="0">
              <a:latin typeface="Arial-Rounded" pitchFamily="34" charset="0"/>
              <a:ea typeface="Arial-Rounded" pitchFamily="34" charset="0"/>
              <a:cs typeface="Arial-Rounded" pitchFamily="34" charset="0"/>
            </a:endParaRPr>
          </a:p>
        </p:txBody>
      </p:sp>
      <p:grpSp>
        <p:nvGrpSpPr>
          <p:cNvPr id="10" name="Group 12"/>
          <p:cNvGrpSpPr/>
          <p:nvPr/>
        </p:nvGrpSpPr>
        <p:grpSpPr>
          <a:xfrm>
            <a:off x="165100" y="1990193"/>
            <a:ext cx="1981200" cy="609932"/>
            <a:chOff x="4903789" y="2019472"/>
            <a:chExt cx="1981200" cy="457449"/>
          </a:xfrm>
        </p:grpSpPr>
        <p:sp>
          <p:nvSpPr>
            <p:cNvPr id="14" name="TextBox 13"/>
            <p:cNvSpPr txBox="1"/>
            <p:nvPr/>
          </p:nvSpPr>
          <p:spPr>
            <a:xfrm>
              <a:off x="4903789" y="2038349"/>
              <a:ext cx="1981200" cy="438572"/>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n       </a:t>
              </a:r>
              <a:r>
                <a:rPr lang="en-US" sz="3200" dirty="0" err="1">
                  <a:latin typeface="Arial-Rounded" pitchFamily="34" charset="0"/>
                  <a:ea typeface="Arial-Rounded" pitchFamily="34" charset="0"/>
                  <a:cs typeface="Arial-Rounded" pitchFamily="34" charset="0"/>
                </a:rPr>
                <a:t>suối</a:t>
              </a:r>
              <a:endParaRPr lang="en-US" sz="3200" i="1" dirty="0">
                <a:latin typeface="Arial-Rounded" pitchFamily="34" charset="0"/>
                <a:ea typeface="Arial-Rounded" pitchFamily="34" charset="0"/>
                <a:cs typeface="Arial-Rounded" pitchFamily="34" charset="0"/>
              </a:endParaRPr>
            </a:p>
          </p:txBody>
        </p:sp>
        <p:sp>
          <p:nvSpPr>
            <p:cNvPr id="15" name="TextBox 14"/>
            <p:cNvSpPr txBox="1"/>
            <p:nvPr/>
          </p:nvSpPr>
          <p:spPr>
            <a:xfrm>
              <a:off x="5405940" y="2019472"/>
              <a:ext cx="367505" cy="392406"/>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2022051"/>
            <a:ext cx="10033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ươc</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152400" y="1309805"/>
            <a:ext cx="1752600"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b        </a:t>
            </a:r>
            <a:r>
              <a:rPr lang="en-US" sz="3200" dirty="0" err="1">
                <a:latin typeface="Arial-Rounded" pitchFamily="34" charset="0"/>
                <a:ea typeface="Arial-Rounded" pitchFamily="34" charset="0"/>
                <a:cs typeface="Arial-Rounded" pitchFamily="34" charset="0"/>
              </a:rPr>
              <a:t>đi</a:t>
            </a:r>
            <a:r>
              <a:rPr lang="en-US" sz="3200" dirty="0">
                <a:latin typeface="Arial-Rounded" pitchFamily="34" charset="0"/>
                <a:ea typeface="Arial-Rounded" pitchFamily="34" charset="0"/>
                <a:cs typeface="Arial-Rounded" pitchFamily="34" charset="0"/>
              </a:rPr>
              <a:t> </a:t>
            </a:r>
            <a:endParaRPr lang="en-US" sz="3200" i="1" dirty="0">
              <a:latin typeface="Arial-Rounded" pitchFamily="34" charset="0"/>
              <a:ea typeface="Arial-Rounded" pitchFamily="34" charset="0"/>
              <a:cs typeface="Arial-Rounded" pitchFamily="34" charset="0"/>
            </a:endParaRPr>
          </a:p>
        </p:txBody>
      </p:sp>
      <p:sp>
        <p:nvSpPr>
          <p:cNvPr id="7" name="TextBox 6"/>
          <p:cNvSpPr txBox="1"/>
          <p:nvPr/>
        </p:nvSpPr>
        <p:spPr>
          <a:xfrm>
            <a:off x="381000" y="1324145"/>
            <a:ext cx="106680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ươc</a:t>
            </a:r>
            <a:endParaRPr lang="en-US" sz="3200" i="1" dirty="0">
              <a:latin typeface="Arial-Rounded" pitchFamily="34" charset="0"/>
              <a:ea typeface="Arial-Rounded" pitchFamily="34" charset="0"/>
              <a:cs typeface="Arial-Rounded" pitchFamily="34" charset="0"/>
            </a:endParaRPr>
          </a:p>
        </p:txBody>
      </p:sp>
      <p:sp>
        <p:nvSpPr>
          <p:cNvPr id="8" name="TextBox 7"/>
          <p:cNvSpPr txBox="1"/>
          <p:nvPr/>
        </p:nvSpPr>
        <p:spPr>
          <a:xfrm>
            <a:off x="671650" y="1293805"/>
            <a:ext cx="367505"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694267"/>
            <a:ext cx="3047212" cy="523208"/>
          </a:xfrm>
          <a:prstGeom prst="rect">
            <a:avLst/>
          </a:prstGeom>
          <a:noFill/>
        </p:spPr>
        <p:txBody>
          <a:bodyPr wrap="square" lIns="91428" tIns="45714" rIns="91428" bIns="45714" rtlCol="0">
            <a:spAutoFit/>
          </a:bodyPr>
          <a:lstStyle/>
          <a:p>
            <a:pPr algn="just"/>
            <a:r>
              <a:rPr lang="en-US" sz="2800" dirty="0">
                <a:solidFill>
                  <a:srgbClr val="FF0000"/>
                </a:solidFill>
                <a:latin typeface="Arial-Rounded" pitchFamily="34" charset="0"/>
                <a:ea typeface="Arial-Rounded" pitchFamily="34" charset="0"/>
                <a:cs typeface="Arial-Rounded" pitchFamily="34" charset="0"/>
              </a:rPr>
              <a:t>a. </a:t>
            </a:r>
            <a:r>
              <a:rPr lang="en-US" sz="2800" b="1" i="1" dirty="0" err="1">
                <a:solidFill>
                  <a:srgbClr val="FF0000"/>
                </a:solidFill>
                <a:latin typeface="Arial-Rounded" pitchFamily="34" charset="0"/>
                <a:ea typeface="Arial-Rounded" pitchFamily="34" charset="0"/>
                <a:cs typeface="Arial-Rounded" pitchFamily="34" charset="0"/>
              </a:rPr>
              <a:t>ươc</a:t>
            </a:r>
            <a:r>
              <a:rPr lang="en-US" sz="2800" b="1" dirty="0">
                <a:solidFill>
                  <a:srgbClr val="FF0000"/>
                </a:solidFill>
                <a:latin typeface="Arial-Rounded" pitchFamily="34" charset="0"/>
                <a:ea typeface="Arial-Rounded" pitchFamily="34" charset="0"/>
                <a:cs typeface="Arial-Rounded" pitchFamily="34" charset="0"/>
              </a:rPr>
              <a:t> hay </a:t>
            </a:r>
            <a:r>
              <a:rPr lang="en-US" sz="2800" b="1" i="1" dirty="0" err="1">
                <a:solidFill>
                  <a:srgbClr val="FF0000"/>
                </a:solidFill>
                <a:latin typeface="Arial-Rounded" pitchFamily="34" charset="0"/>
                <a:ea typeface="Arial-Rounded" pitchFamily="34" charset="0"/>
                <a:cs typeface="Arial-Rounded" pitchFamily="34" charset="0"/>
              </a:rPr>
              <a:t>ươt</a:t>
            </a:r>
            <a:r>
              <a:rPr lang="en-US" sz="2800" b="1" i="1" dirty="0">
                <a:solidFill>
                  <a:srgbClr val="FF0000"/>
                </a:solidFill>
                <a:latin typeface="Arial-Rounded" pitchFamily="34" charset="0"/>
                <a:ea typeface="Arial-Rounded" pitchFamily="34" charset="0"/>
                <a:cs typeface="Arial-Rounded" pitchFamily="34" charset="0"/>
              </a:rPr>
              <a:t>?</a:t>
            </a:r>
          </a:p>
        </p:txBody>
      </p:sp>
      <p:sp>
        <p:nvSpPr>
          <p:cNvPr id="6" name="Rectangle 5"/>
          <p:cNvSpPr/>
          <p:nvPr/>
        </p:nvSpPr>
        <p:spPr>
          <a:xfrm>
            <a:off x="492087" y="1505963"/>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07787" y="3505784"/>
            <a:ext cx="1187227" cy="1377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7137400" y="3898047"/>
            <a:ext cx="990600" cy="1543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Rectangle 15"/>
          <p:cNvSpPr/>
          <p:nvPr/>
        </p:nvSpPr>
        <p:spPr>
          <a:xfrm>
            <a:off x="500303" y="2287345"/>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7" y="2998722"/>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3548978"/>
            <a:ext cx="2971800" cy="584763"/>
          </a:xfrm>
          <a:prstGeom prst="rect">
            <a:avLst/>
          </a:prstGeom>
          <a:noFill/>
        </p:spPr>
        <p:txBody>
          <a:bodyPr wrap="square" lIns="91428" tIns="45714" rIns="91428" bIns="45714" rtlCol="0">
            <a:spAutoFit/>
          </a:bodyPr>
          <a:lstStyle/>
          <a:p>
            <a:pPr algn="just"/>
            <a:r>
              <a:rPr lang="en-US" sz="3200" b="1" dirty="0">
                <a:solidFill>
                  <a:srgbClr val="0070C0"/>
                </a:solidFill>
                <a:latin typeface="Arial-Rounded" pitchFamily="34" charset="0"/>
                <a:ea typeface="Arial-Rounded" pitchFamily="34" charset="0"/>
                <a:cs typeface="Arial-Rounded" pitchFamily="34" charset="0"/>
              </a:rPr>
              <a:t>b. </a:t>
            </a:r>
            <a:r>
              <a:rPr lang="en-US" sz="3200" b="1" i="1" dirty="0" err="1">
                <a:solidFill>
                  <a:srgbClr val="0070C0"/>
                </a:solidFill>
                <a:latin typeface="Arial-Rounded" pitchFamily="34" charset="0"/>
                <a:ea typeface="Arial-Rounded" pitchFamily="34" charset="0"/>
                <a:cs typeface="Arial-Rounded" pitchFamily="34" charset="0"/>
              </a:rPr>
              <a:t>inh</a:t>
            </a:r>
            <a:r>
              <a:rPr lang="en-US" sz="3200" b="1" dirty="0">
                <a:solidFill>
                  <a:srgbClr val="0070C0"/>
                </a:solidFill>
                <a:latin typeface="Arial-Rounded" pitchFamily="34" charset="0"/>
                <a:ea typeface="Arial-Rounded" pitchFamily="34" charset="0"/>
                <a:cs typeface="Arial-Rounded" pitchFamily="34" charset="0"/>
              </a:rPr>
              <a:t> hay </a:t>
            </a:r>
            <a:r>
              <a:rPr lang="en-US" sz="3200" b="1" i="1" dirty="0">
                <a:solidFill>
                  <a:srgbClr val="0070C0"/>
                </a:solidFill>
                <a:latin typeface="Arial-Rounded" pitchFamily="34" charset="0"/>
                <a:ea typeface="Arial-Rounded" pitchFamily="34" charset="0"/>
                <a:cs typeface="Arial-Rounded" pitchFamily="34" charset="0"/>
              </a:rPr>
              <a:t>in?</a:t>
            </a:r>
          </a:p>
        </p:txBody>
      </p:sp>
      <p:sp>
        <p:nvSpPr>
          <p:cNvPr id="23" name="TextBox 22"/>
          <p:cNvSpPr txBox="1"/>
          <p:nvPr/>
        </p:nvSpPr>
        <p:spPr>
          <a:xfrm>
            <a:off x="144600" y="4327794"/>
            <a:ext cx="1550989" cy="584763"/>
          </a:xfrm>
          <a:prstGeom prst="rect">
            <a:avLst/>
          </a:prstGeom>
          <a:noFill/>
        </p:spPr>
        <p:txBody>
          <a:bodyPr wrap="square" lIns="91428" tIns="45714" rIns="91428" bIns="45714" rtlCol="0">
            <a:spAutoFit/>
          </a:bodyPr>
          <a:lstStyle/>
          <a:p>
            <a:pPr algn="just"/>
            <a:r>
              <a:rPr lang="en-US" sz="3200" dirty="0">
                <a:latin typeface="Arial-Rounded" pitchFamily="34" charset="0"/>
                <a:ea typeface="Arial-Rounded" pitchFamily="34" charset="0"/>
                <a:cs typeface="Arial-Rounded" pitchFamily="34" charset="0"/>
              </a:rPr>
              <a:t>t     </a:t>
            </a:r>
            <a:r>
              <a:rPr lang="en-US" sz="3200" dirty="0" err="1">
                <a:latin typeface="Arial-Rounded" pitchFamily="34" charset="0"/>
                <a:ea typeface="Arial-Rounded" pitchFamily="34" charset="0"/>
                <a:cs typeface="Arial-Rounded" pitchFamily="34" charset="0"/>
              </a:rPr>
              <a:t>tức</a:t>
            </a:r>
            <a:endParaRPr lang="en-US" sz="3200" i="1" dirty="0">
              <a:latin typeface="Arial-Rounded" pitchFamily="34" charset="0"/>
              <a:ea typeface="Arial-Rounded" pitchFamily="34" charset="0"/>
              <a:cs typeface="Arial-Rounded" pitchFamily="34" charset="0"/>
            </a:endParaRPr>
          </a:p>
        </p:txBody>
      </p:sp>
      <p:sp>
        <p:nvSpPr>
          <p:cNvPr id="28" name="Rectangle 27"/>
          <p:cNvSpPr/>
          <p:nvPr/>
        </p:nvSpPr>
        <p:spPr>
          <a:xfrm>
            <a:off x="398362" y="6025707"/>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90" y="5296823"/>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660" r="50000"/>
          <a:stretch/>
        </p:blipFill>
        <p:spPr bwMode="auto">
          <a:xfrm>
            <a:off x="5901400" y="3292074"/>
            <a:ext cx="1420727" cy="2404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924800" y="2801735"/>
            <a:ext cx="1398762" cy="2714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flipH="1">
            <a:off x="2971800" y="3603237"/>
            <a:ext cx="2538606" cy="3038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786434" y="5158506"/>
            <a:ext cx="701933" cy="144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TextBox 35"/>
          <p:cNvSpPr txBox="1"/>
          <p:nvPr/>
        </p:nvSpPr>
        <p:spPr>
          <a:xfrm>
            <a:off x="259989" y="4332535"/>
            <a:ext cx="876300" cy="584763"/>
          </a:xfrm>
          <a:prstGeom prst="rect">
            <a:avLst/>
          </a:prstGeom>
          <a:no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in</a:t>
            </a:r>
          </a:p>
        </p:txBody>
      </p:sp>
      <p:sp>
        <p:nvSpPr>
          <p:cNvPr id="30" name="Rectangle 29"/>
          <p:cNvSpPr/>
          <p:nvPr/>
        </p:nvSpPr>
        <p:spPr>
          <a:xfrm>
            <a:off x="381001" y="4517701"/>
            <a:ext cx="299901" cy="399868"/>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flipH="1">
            <a:off x="6859460" y="2711611"/>
            <a:ext cx="773241" cy="1030988"/>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41"/>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flipH="1">
            <a:off x="2819400" y="3594767"/>
            <a:ext cx="1170186" cy="877640"/>
          </a:xfrm>
          <a:prstGeom prst="rect">
            <a:avLst/>
          </a:prstGeom>
        </p:spPr>
      </p:pic>
      <p:pic>
        <p:nvPicPr>
          <p:cNvPr id="43" name="Picture 16"/>
          <p:cNvPicPr>
            <a:picLocks noChangeAspect="1" noChangeArrowheads="1"/>
          </p:cNvPicPr>
          <p:nvPr/>
        </p:nvPicPr>
        <p:blipFill>
          <a:blip r:embed="rId14" cstate="print">
            <a:extLst>
              <a:ext uri="{BEBA8EAE-BF5A-486C-A8C5-ECC9F3942E4B}">
                <a14:imgProps xmlns:a14="http://schemas.microsoft.com/office/drawing/2010/main" xmlns="">
                  <a14:imgLayer r:embed="rId16">
                    <a14:imgEffect>
                      <a14:backgroundRemoval t="1659" b="97749" l="9422" r="97990"/>
                    </a14:imgEffect>
                  </a14:imgLayer>
                </a14:imgProps>
              </a:ext>
              <a:ext uri="{28A0092B-C50C-407E-A947-70E740481C1C}">
                <a14:useLocalDpi xmlns:a14="http://schemas.microsoft.com/office/drawing/2010/main" xmlns="" val="0"/>
              </a:ext>
            </a:extLst>
          </a:blip>
          <a:srcRect/>
          <a:stretch>
            <a:fillRect/>
          </a:stretch>
        </p:blipFill>
        <p:spPr bwMode="auto">
          <a:xfrm flipH="1">
            <a:off x="3662057" y="3350341"/>
            <a:ext cx="579047" cy="818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676" t="26890" r="52534" b="23809"/>
          <a:stretch/>
        </p:blipFill>
        <p:spPr bwMode="auto">
          <a:xfrm>
            <a:off x="1" y="1390629"/>
            <a:ext cx="2816071" cy="5259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6558" t="27182" r="23363" b="23809"/>
          <a:stretch/>
        </p:blipFill>
        <p:spPr bwMode="auto">
          <a:xfrm>
            <a:off x="6326416" y="1548796"/>
            <a:ext cx="2803071" cy="5128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Oval 1"/>
          <p:cNvSpPr/>
          <p:nvPr/>
        </p:nvSpPr>
        <p:spPr>
          <a:xfrm>
            <a:off x="117764" y="361837"/>
            <a:ext cx="6096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3" name="TextBox 2"/>
          <p:cNvSpPr txBox="1"/>
          <p:nvPr/>
        </p:nvSpPr>
        <p:spPr>
          <a:xfrm>
            <a:off x="744682" y="478102"/>
            <a:ext cx="8246918" cy="461653"/>
          </a:xfrm>
          <a:prstGeom prst="rect">
            <a:avLst/>
          </a:prstGeom>
          <a:noFill/>
        </p:spPr>
        <p:txBody>
          <a:bodyPr wrap="square" lIns="91428" tIns="45714" rIns="91428" bIns="45714" rtlCol="0">
            <a:spAutoFit/>
          </a:bodyPr>
          <a:lstStyle/>
          <a:p>
            <a:pPr algn="just"/>
            <a:r>
              <a:rPr lang="en-US" sz="2400" b="1" dirty="0">
                <a:solidFill>
                  <a:srgbClr val="0070C0"/>
                </a:solidFill>
                <a:latin typeface="Arial-Rounded" pitchFamily="34" charset="0"/>
                <a:ea typeface="Arial-Rounded" pitchFamily="34" charset="0"/>
                <a:cs typeface="Arial-Rounded" pitchFamily="34" charset="0"/>
              </a:rPr>
              <a:t>Quan </a:t>
            </a:r>
            <a:r>
              <a:rPr lang="en-US" sz="2400" b="1" dirty="0" err="1">
                <a:solidFill>
                  <a:srgbClr val="0070C0"/>
                </a:solidFill>
                <a:latin typeface="Arial-Rounded" pitchFamily="34" charset="0"/>
                <a:ea typeface="Arial-Rounded" pitchFamily="34" charset="0"/>
                <a:cs typeface="Arial-Rounded" pitchFamily="34" charset="0"/>
              </a:rPr>
              <a:t>sát</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tranh</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và</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dùng</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từ</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ngữ</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để</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nói</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theo</a:t>
            </a:r>
            <a:r>
              <a:rPr lang="en-US" sz="2400" b="1" dirty="0">
                <a:solidFill>
                  <a:srgbClr val="0070C0"/>
                </a:solidFill>
                <a:latin typeface="Arial-Rounded" pitchFamily="34" charset="0"/>
                <a:ea typeface="Arial-Rounded" pitchFamily="34" charset="0"/>
                <a:cs typeface="Arial-Rounded" pitchFamily="34" charset="0"/>
              </a:rPr>
              <a:t> </a:t>
            </a:r>
            <a:r>
              <a:rPr lang="en-US" sz="2400" b="1" dirty="0" err="1">
                <a:solidFill>
                  <a:srgbClr val="0070C0"/>
                </a:solidFill>
                <a:latin typeface="Arial-Rounded" pitchFamily="34" charset="0"/>
                <a:ea typeface="Arial-Rounded" pitchFamily="34" charset="0"/>
                <a:cs typeface="Arial-Rounded" pitchFamily="34" charset="0"/>
              </a:rPr>
              <a:t>tranh</a:t>
            </a:r>
            <a:endParaRPr lang="en-US" sz="2400" b="1" dirty="0">
              <a:solidFill>
                <a:srgbClr val="0070C0"/>
              </a:solidFill>
              <a:latin typeface="Arial-Rounded" pitchFamily="34" charset="0"/>
              <a:ea typeface="Arial-Rounded" pitchFamily="34" charset="0"/>
              <a:cs typeface="Arial-Rounded" pitchFamily="34" charset="0"/>
            </a:endParaRPr>
          </a:p>
        </p:txBody>
      </p:sp>
      <p:sp>
        <p:nvSpPr>
          <p:cNvPr id="6" name="Oval 5"/>
          <p:cNvSpPr/>
          <p:nvPr/>
        </p:nvSpPr>
        <p:spPr>
          <a:xfrm rot="204183">
            <a:off x="3617368" y="1553559"/>
            <a:ext cx="1939873" cy="812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học</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7" y="2769519"/>
            <a:ext cx="2010481" cy="812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ăn</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3" name="Oval 12"/>
          <p:cNvSpPr/>
          <p:nvPr/>
        </p:nvSpPr>
        <p:spPr>
          <a:xfrm rot="21420666">
            <a:off x="3502159" y="3921269"/>
            <a:ext cx="2073414" cy="812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chơi</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5148741"/>
            <a:ext cx="1828800" cy="812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vẽ</a:t>
            </a:r>
            <a:endParaRPr lang="en-US" sz="2000" b="1" dirty="0">
              <a:solidFill>
                <a:srgbClr val="FF0000"/>
              </a:solidFill>
              <a:latin typeface="Arial-Rounded" pitchFamily="34" charset="0"/>
              <a:ea typeface="Arial-Rounded" pitchFamily="34" charset="0"/>
              <a:cs typeface="Arial-Rounded" pitchFamily="34" charset="0"/>
            </a:endParaRPr>
          </a:p>
        </p:txBody>
      </p:sp>
      <p:sp>
        <p:nvSpPr>
          <p:cNvPr id="7" name="Oval 6"/>
          <p:cNvSpPr/>
          <p:nvPr/>
        </p:nvSpPr>
        <p:spPr>
          <a:xfrm>
            <a:off x="654628" y="1295400"/>
            <a:ext cx="4572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1</a:t>
            </a:r>
          </a:p>
        </p:txBody>
      </p:sp>
      <p:sp>
        <p:nvSpPr>
          <p:cNvPr id="16" name="Oval 15"/>
          <p:cNvSpPr/>
          <p:nvPr/>
        </p:nvSpPr>
        <p:spPr>
          <a:xfrm>
            <a:off x="8136082" y="1345964"/>
            <a:ext cx="4572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2</a:t>
            </a:r>
          </a:p>
        </p:txBody>
      </p:sp>
      <p:sp>
        <p:nvSpPr>
          <p:cNvPr id="17" name="Oval 16"/>
          <p:cNvSpPr/>
          <p:nvPr/>
        </p:nvSpPr>
        <p:spPr>
          <a:xfrm>
            <a:off x="644633" y="4020143"/>
            <a:ext cx="4572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3</a:t>
            </a:r>
          </a:p>
        </p:txBody>
      </p:sp>
      <p:sp>
        <p:nvSpPr>
          <p:cNvPr id="18" name="Oval 17"/>
          <p:cNvSpPr/>
          <p:nvPr/>
        </p:nvSpPr>
        <p:spPr>
          <a:xfrm>
            <a:off x="8267700" y="4120856"/>
            <a:ext cx="4572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Rounded" pitchFamily="34" charset="0"/>
                <a:ea typeface="Arial-Rounded" pitchFamily="34" charset="0"/>
                <a:cs typeface="Arial-Rounded" pitchFamily="34" charset="0"/>
              </a:rPr>
              <a:t>4</a:t>
            </a:r>
          </a:p>
        </p:txBody>
      </p:sp>
    </p:spTree>
    <p:extLst>
      <p:ext uri="{BB962C8B-B14F-4D97-AF65-F5344CB8AC3E}">
        <p14:creationId xmlns:p14="http://schemas.microsoft.com/office/powerpoint/2010/main" xmlns=""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339</Words>
  <Application>Microsoft Office PowerPoint</Application>
  <PresentationFormat>On-screen Show (4:3)</PresentationFormat>
  <Paragraphs>73</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GhostBTT.Com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1</cp:revision>
  <dcterms:created xsi:type="dcterms:W3CDTF">2025-02-02T10:42:14Z</dcterms:created>
  <dcterms:modified xsi:type="dcterms:W3CDTF">2025-02-02T10:43:50Z</dcterms:modified>
</cp:coreProperties>
</file>