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14"/>
  </p:notesMasterIdLst>
  <p:sldIdLst>
    <p:sldId id="341" r:id="rId3"/>
    <p:sldId id="273" r:id="rId4"/>
    <p:sldId id="258" r:id="rId5"/>
    <p:sldId id="259" r:id="rId6"/>
    <p:sldId id="260" r:id="rId7"/>
    <p:sldId id="261" r:id="rId8"/>
    <p:sldId id="262" r:id="rId9"/>
    <p:sldId id="264" r:id="rId10"/>
    <p:sldId id="266" r:id="rId11"/>
    <p:sldId id="276" r:id="rId12"/>
    <p:sldId id="27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4" autoAdjust="0"/>
    <p:restoredTop sz="94660"/>
  </p:normalViewPr>
  <p:slideViewPr>
    <p:cSldViewPr snapToGrid="0">
      <p:cViewPr varScale="1">
        <p:scale>
          <a:sx n="38" d="100"/>
          <a:sy n="38" d="100"/>
        </p:scale>
        <p:origin x="1104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E7965E-8BC1-4C46-8803-88E910B65D9F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3EC59E-14A1-4330-8599-A80DAF404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879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GV giải</a:t>
            </a:r>
            <a:r>
              <a:rPr lang="en-US" baseline="0"/>
              <a:t> thích cho HS biết, lời thoại của nhân vật thì xuống dòng và có dấu gạch ngang ở đầu dòng.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9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FEA3F6-B450-4284-BB2C-4DA94784FDB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39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1213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Giáo</a:t>
            </a:r>
            <a:r>
              <a:rPr lang="en-US" baseline="0"/>
              <a:t> viên chủ động giải thích từ khó, cho hs luyện đọc từ. Từ khó có thể linh động theo vùng miền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9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FEA3F6-B450-4284-BB2C-4DA94784FDB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39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5804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Đây</a:t>
            </a:r>
            <a:r>
              <a:rPr lang="en-US" baseline="0"/>
              <a:t> chỉ là gợi ý GV đưa ra sau khi GV đã trả lời xong. HĐ này GV nên tổ chức thi đua trên bảng lớp hoặc bảng nhóm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9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FEA3F6-B450-4284-BB2C-4DA94784FDB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39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5454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GV chiếu</a:t>
            </a:r>
            <a:r>
              <a:rPr lang="en-US" baseline="0"/>
              <a:t> cho HS xem cách trình bày trước, sau đó nhấn tắt màn hình rồi đọc cho hs viết.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9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FEA3F6-B450-4284-BB2C-4DA94784FDB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39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32068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GV chiếu</a:t>
            </a:r>
            <a:r>
              <a:rPr lang="en-US" baseline="0"/>
              <a:t> cho HS xem cách trình bày trước, sau đó nhấn tắt màn hình rồi đọc cho hs viết.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9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FEA3F6-B450-4284-BB2C-4DA94784FDB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39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6403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B9C406C-1AFF-D5F9-D295-C0C61B2A48EF}"/>
              </a:ext>
            </a:extLst>
          </p:cNvPr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767911F-7A0B-C17C-7BA6-5B7C3E718535}"/>
              </a:ext>
            </a:extLst>
          </p:cNvPr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B21E7CC-BC28-EB15-CF56-7681793C604E}"/>
              </a:ext>
            </a:extLst>
          </p:cNvPr>
          <p:cNvSpPr/>
          <p:nvPr/>
        </p:nvSpPr>
        <p:spPr>
          <a:xfrm>
            <a:off x="0" y="2652713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0D3A187-9193-7947-CE0C-F341BCB1D99E}"/>
              </a:ext>
            </a:extLst>
          </p:cNvPr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0879217-3D84-C942-F357-6C46179BE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A6792-70EB-46CD-BCE3-B38CF914968A}" type="datetimeFigureOut">
              <a:rPr lang="en-US"/>
              <a:pPr>
                <a:defRPr/>
              </a:pPr>
              <a:t>2/6/2025</a:t>
            </a:fld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A170563-B61F-DFEC-3B49-CFB08FA7E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4E201053-3C8D-8A37-1718-76CDE9CE9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3FE1D-D7C1-4F09-BACB-D0A612622F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248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483E7F-324B-456F-51C2-7760E2672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B3728-6066-4EC8-9495-431DEA0B0813}" type="datetimeFigureOut">
              <a:rPr lang="en-US"/>
              <a:pPr>
                <a:defRPr/>
              </a:pPr>
              <a:t>2/6/2025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24C55-FF52-1B37-914A-B91BDF8B0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C2C40-14A0-0E40-9E54-C5162FB68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31602-3A9A-4C5B-B309-859A0D197A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915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B9F713-72CE-3E65-87F3-35670AC5D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EB2E3-6AC2-4C26-A688-5F744577708E}" type="datetimeFigureOut">
              <a:rPr lang="en-US"/>
              <a:pPr>
                <a:defRPr/>
              </a:pPr>
              <a:t>2/6/2025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7BB37F-3E2C-9D72-7021-9FAFC4E95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B3166-3316-1763-A6CC-07CD08B6A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C4657-AA1F-4175-94A6-C2E140E0EA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943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5E17A2-60C8-34AC-4DE6-C6D650FB0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eaLnBrk="1" hangingPunct="1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7BAC3C-0AC1-D137-5E22-542E24833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eaLnBrk="1" hangingPunct="1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47EC3F-8454-ACAE-27FE-38086FBA6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 noProof="1" dirty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D32199F-E14D-48F9-8525-381E7E4327B8}" type="slidenum">
              <a:rPr lang="en-US" altLang="en-US"/>
              <a:pPr>
                <a:defRPr/>
              </a:pPr>
              <a:t>‹#›</a:t>
            </a:fld>
            <a:endParaRPr lang="en-US" altLang="en-US"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4821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9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5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77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0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6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5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4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40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851F-4C9B-4ED8-A706-7687066F5A2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045C-80A1-433A-B3B9-3018D210B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8251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851F-4C9B-4ED8-A706-7687066F5A2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045C-80A1-433A-B3B9-3018D210B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0333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258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516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777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703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6292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5550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480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4066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851F-4C9B-4ED8-A706-7687066F5A2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045C-80A1-433A-B3B9-3018D210B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759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851F-4C9B-4ED8-A706-7687066F5A2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045C-80A1-433A-B3B9-3018D210B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3279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258" indent="0">
              <a:buNone/>
              <a:defRPr sz="2667" b="1"/>
            </a:lvl2pPr>
            <a:lvl3pPr marL="1218516" indent="0">
              <a:buNone/>
              <a:defRPr sz="2400" b="1"/>
            </a:lvl3pPr>
            <a:lvl4pPr marL="1827774" indent="0">
              <a:buNone/>
              <a:defRPr sz="2133" b="1"/>
            </a:lvl4pPr>
            <a:lvl5pPr marL="2437034" indent="0">
              <a:buNone/>
              <a:defRPr sz="2133" b="1"/>
            </a:lvl5pPr>
            <a:lvl6pPr marL="3046292" indent="0">
              <a:buNone/>
              <a:defRPr sz="2133" b="1"/>
            </a:lvl6pPr>
            <a:lvl7pPr marL="3655550" indent="0">
              <a:buNone/>
              <a:defRPr sz="2133" b="1"/>
            </a:lvl7pPr>
            <a:lvl8pPr marL="4264808" indent="0">
              <a:buNone/>
              <a:defRPr sz="2133" b="1"/>
            </a:lvl8pPr>
            <a:lvl9pPr marL="4874066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258" indent="0">
              <a:buNone/>
              <a:defRPr sz="2667" b="1"/>
            </a:lvl2pPr>
            <a:lvl3pPr marL="1218516" indent="0">
              <a:buNone/>
              <a:defRPr sz="2400" b="1"/>
            </a:lvl3pPr>
            <a:lvl4pPr marL="1827774" indent="0">
              <a:buNone/>
              <a:defRPr sz="2133" b="1"/>
            </a:lvl4pPr>
            <a:lvl5pPr marL="2437034" indent="0">
              <a:buNone/>
              <a:defRPr sz="2133" b="1"/>
            </a:lvl5pPr>
            <a:lvl6pPr marL="3046292" indent="0">
              <a:buNone/>
              <a:defRPr sz="2133" b="1"/>
            </a:lvl6pPr>
            <a:lvl7pPr marL="3655550" indent="0">
              <a:buNone/>
              <a:defRPr sz="2133" b="1"/>
            </a:lvl7pPr>
            <a:lvl8pPr marL="4264808" indent="0">
              <a:buNone/>
              <a:defRPr sz="2133" b="1"/>
            </a:lvl8pPr>
            <a:lvl9pPr marL="4874066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851F-4C9B-4ED8-A706-7687066F5A2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045C-80A1-433A-B3B9-3018D210B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6243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851F-4C9B-4ED8-A706-7687066F5A2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045C-80A1-433A-B3B9-3018D210B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336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851F-4C9B-4ED8-A706-7687066F5A2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045C-80A1-433A-B3B9-3018D210B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922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23728C2-1265-DA6F-4367-0C54F1F32CFF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C023B-0576-4359-AF36-9495ACB91873}" type="datetimeFigureOut">
              <a:rPr lang="en-US"/>
              <a:pPr>
                <a:defRPr/>
              </a:pPr>
              <a:t>2/6/2025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7104158-E323-D4D3-FDD6-9ED9FA59BDB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4F5B7C9-7342-13C9-31FD-E16CE6C1614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DE1E2-849A-4DF1-A484-F38A3CA15F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1275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258" indent="0">
              <a:buNone/>
              <a:defRPr sz="1600"/>
            </a:lvl2pPr>
            <a:lvl3pPr marL="1218516" indent="0">
              <a:buNone/>
              <a:defRPr sz="1333"/>
            </a:lvl3pPr>
            <a:lvl4pPr marL="1827774" indent="0">
              <a:buNone/>
              <a:defRPr sz="1200"/>
            </a:lvl4pPr>
            <a:lvl5pPr marL="2437034" indent="0">
              <a:buNone/>
              <a:defRPr sz="1200"/>
            </a:lvl5pPr>
            <a:lvl6pPr marL="3046292" indent="0">
              <a:buNone/>
              <a:defRPr sz="1200"/>
            </a:lvl6pPr>
            <a:lvl7pPr marL="3655550" indent="0">
              <a:buNone/>
              <a:defRPr sz="1200"/>
            </a:lvl7pPr>
            <a:lvl8pPr marL="4264808" indent="0">
              <a:buNone/>
              <a:defRPr sz="1200"/>
            </a:lvl8pPr>
            <a:lvl9pPr marL="4874066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851F-4C9B-4ED8-A706-7687066F5A2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045C-80A1-433A-B3B9-3018D210B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1215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258" indent="0">
              <a:buNone/>
              <a:defRPr sz="3733"/>
            </a:lvl2pPr>
            <a:lvl3pPr marL="1218516" indent="0">
              <a:buNone/>
              <a:defRPr sz="3200"/>
            </a:lvl3pPr>
            <a:lvl4pPr marL="1827774" indent="0">
              <a:buNone/>
              <a:defRPr sz="2667"/>
            </a:lvl4pPr>
            <a:lvl5pPr marL="2437034" indent="0">
              <a:buNone/>
              <a:defRPr sz="2667"/>
            </a:lvl5pPr>
            <a:lvl6pPr marL="3046292" indent="0">
              <a:buNone/>
              <a:defRPr sz="2667"/>
            </a:lvl6pPr>
            <a:lvl7pPr marL="3655550" indent="0">
              <a:buNone/>
              <a:defRPr sz="2667"/>
            </a:lvl7pPr>
            <a:lvl8pPr marL="4264808" indent="0">
              <a:buNone/>
              <a:defRPr sz="2667"/>
            </a:lvl8pPr>
            <a:lvl9pPr marL="4874066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258" indent="0">
              <a:buNone/>
              <a:defRPr sz="1600"/>
            </a:lvl2pPr>
            <a:lvl3pPr marL="1218516" indent="0">
              <a:buNone/>
              <a:defRPr sz="1333"/>
            </a:lvl3pPr>
            <a:lvl4pPr marL="1827774" indent="0">
              <a:buNone/>
              <a:defRPr sz="1200"/>
            </a:lvl4pPr>
            <a:lvl5pPr marL="2437034" indent="0">
              <a:buNone/>
              <a:defRPr sz="1200"/>
            </a:lvl5pPr>
            <a:lvl6pPr marL="3046292" indent="0">
              <a:buNone/>
              <a:defRPr sz="1200"/>
            </a:lvl6pPr>
            <a:lvl7pPr marL="3655550" indent="0">
              <a:buNone/>
              <a:defRPr sz="1200"/>
            </a:lvl7pPr>
            <a:lvl8pPr marL="4264808" indent="0">
              <a:buNone/>
              <a:defRPr sz="1200"/>
            </a:lvl8pPr>
            <a:lvl9pPr marL="4874066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851F-4C9B-4ED8-A706-7687066F5A2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045C-80A1-433A-B3B9-3018D210B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3065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851F-4C9B-4ED8-A706-7687066F5A2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045C-80A1-433A-B3B9-3018D210B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6599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851F-4C9B-4ED8-A706-7687066F5A2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045C-80A1-433A-B3B9-3018D210B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295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33A093F-ACFA-B97E-A853-B9A00172EB7E}"/>
              </a:ext>
            </a:extLst>
          </p:cNvPr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FCBA9B-9BC3-25E3-1564-1C05DFB01751}"/>
              </a:ext>
            </a:extLst>
          </p:cNvPr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5109E0-033B-01CA-4A91-9521EB6511FE}"/>
              </a:ext>
            </a:extLst>
          </p:cNvPr>
          <p:cNvSpPr/>
          <p:nvPr/>
        </p:nvSpPr>
        <p:spPr>
          <a:xfrm>
            <a:off x="0" y="2652713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77B6A7B-D823-94F9-ED41-31BD239FD7EC}"/>
              </a:ext>
            </a:extLst>
          </p:cNvPr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F07A46A-F23D-F6BA-36B7-8ACD29F45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516E1-1710-4010-AE20-04F80405020F}" type="datetimeFigureOut">
              <a:rPr lang="en-US"/>
              <a:pPr>
                <a:defRPr/>
              </a:pPr>
              <a:t>2/6/2025</a:t>
            </a:fld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61316E9-75C8-1399-BF68-ED9DF6533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401E3AE7-BE28-9B6B-652C-BE359E06F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B3D06-CF66-4379-821C-BAE2E908FA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445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613C2C1-9A6C-B2CB-CFB7-D3762741A57D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F9AD3-9267-4703-965D-673041F64117}" type="datetimeFigureOut">
              <a:rPr lang="en-US"/>
              <a:pPr>
                <a:defRPr/>
              </a:pPr>
              <a:t>2/6/2025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FDFDBA5-8E7E-0BD5-BD64-28A9899D561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854D38F-60EB-7676-0842-6F82CA31D1C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E18DB-92CA-426F-9F93-AE60161EC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932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E526D2D-1883-7C28-F235-13E46EF34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BF9333-8D9E-40F4-A428-306689FCFCBA}" type="datetimeFigureOut">
              <a:rPr lang="en-US"/>
              <a:pPr>
                <a:defRPr/>
              </a:pPr>
              <a:t>2/6/2025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FD115C8-4F20-0DCA-65D7-0D4DF90DE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BFEDB95-4B92-DD43-65D6-32485955B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8DA7C-A875-40CF-A503-D46FE1F8AD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882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D069931-E49A-9B9E-9D92-C70715920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B0EF5-D63C-4355-88F6-1A5AA3EC6FA8}" type="datetimeFigureOut">
              <a:rPr lang="en-US"/>
              <a:pPr>
                <a:defRPr/>
              </a:pPr>
              <a:t>2/6/2025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EE562C6-B215-664C-26C2-6C5223CA3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BAEAF99-F8FA-3F58-9CB4-8AE6A75FC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39B06-C90E-4C1C-A233-B1E96C32A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003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C887668-109C-F0AE-4F3D-8296B62BF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61658-66ED-4451-AEC1-3C64ED17E171}" type="datetimeFigureOut">
              <a:rPr lang="en-US"/>
              <a:pPr>
                <a:defRPr/>
              </a:pPr>
              <a:t>2/6/2025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B4B5406-66FE-9FFF-86D4-F8F6757DB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6C8060C-D8B8-A9ED-89C3-E8A3D2E70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C19A5-AEBC-4661-8373-B6304ABEA7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322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6225128-2B8C-4403-6693-DA64BAE91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04F22-59F8-49E6-9297-28DE6034513C}" type="datetimeFigureOut">
              <a:rPr lang="en-US"/>
              <a:pPr>
                <a:defRPr/>
              </a:pPr>
              <a:t>2/6/2025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B4450E9-A319-8141-930A-C9BE263BA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EAB0DAD-4E11-E44E-77A7-E544F4A9C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2907F-B743-456E-A4CE-800318AED6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46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190D62D-1A3D-3AB0-7600-C33B64257E48}"/>
              </a:ext>
            </a:extLst>
          </p:cNvPr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52B0D9-9961-60BA-EFF2-350BA86B3C58}"/>
              </a:ext>
            </a:extLst>
          </p:cNvPr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FEFE0E4-06C0-ED07-3030-665820BEFAAB}"/>
              </a:ext>
            </a:extLst>
          </p:cNvPr>
          <p:cNvSpPr/>
          <p:nvPr/>
        </p:nvSpPr>
        <p:spPr>
          <a:xfrm>
            <a:off x="0" y="2652713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017BD1D-F648-2F01-270D-1DD093A41324}"/>
              </a:ext>
            </a:extLst>
          </p:cNvPr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id="{0C84F795-79A2-AD71-3BEE-CB037FE52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4C517-D108-4C04-9774-F89F5D645445}" type="datetimeFigureOut">
              <a:rPr lang="en-US"/>
              <a:pPr>
                <a:defRPr/>
              </a:pPr>
              <a:t>2/6/2025</a:t>
            </a:fld>
            <a:endParaRPr lang="en-US"/>
          </a:p>
        </p:txBody>
      </p:sp>
      <p:sp>
        <p:nvSpPr>
          <p:cNvPr id="10" name="Footer Placeholder 5">
            <a:extLst>
              <a:ext uri="{FF2B5EF4-FFF2-40B4-BE49-F238E27FC236}">
                <a16:creationId xmlns:a16="http://schemas.microsoft.com/office/drawing/2014/main" id="{74732505-C604-049D-346F-2F7FA25F0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F1A34FB5-075B-8DB0-DC94-8E3D99D13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38CEB-A9D4-4105-99D8-ACD9672F42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994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CF332F-4A01-6837-D093-283D562622F9}"/>
              </a:ext>
            </a:extLst>
          </p:cNvPr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718D3DA-F115-BAA3-CAFA-869533212105}"/>
              </a:ext>
            </a:extLst>
          </p:cNvPr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7B3032-3EEA-DF4A-8213-7AB4FDFF029C}"/>
              </a:ext>
            </a:extLst>
          </p:cNvPr>
          <p:cNvSpPr/>
          <p:nvPr/>
        </p:nvSpPr>
        <p:spPr>
          <a:xfrm>
            <a:off x="0" y="3768725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FB6F70-D695-8C23-AF16-E3CE4C93B5FE}"/>
              </a:ext>
            </a:extLst>
          </p:cNvPr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7019F7-49DC-2546-868B-A02E905B6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0775" y="4371975"/>
            <a:ext cx="86836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61" name="Text Placeholder 2">
            <a:extLst>
              <a:ext uri="{FF2B5EF4-FFF2-40B4-BE49-F238E27FC236}">
                <a16:creationId xmlns:a16="http://schemas.microsoft.com/office/drawing/2014/main" id="{D581EB8D-BCF7-82CA-CBE8-D3BFE5D75B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731838"/>
            <a:ext cx="85344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580A55-C37D-9F6E-0351-E2AF9EBF33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2296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 smtClean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0CBD4645-8E7C-4E49-8DBF-14EFF2F75DC1}" type="datetimeFigureOut">
              <a:rPr lang="en-US"/>
              <a:pPr>
                <a:defRPr/>
              </a:pPr>
              <a:t>2/6/2025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06ADFB-26B5-0CAA-05D8-A31BF10580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172200"/>
            <a:ext cx="447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48C8A7-61E9-EBD1-FD39-575A9DC541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080000" y="6172200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smtClean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CA43240B-B7B4-493D-8319-1BA78A1B0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735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anose="020B0603020202020204" pitchFamily="34" charset="0"/>
        </a:defRPr>
      </a:lvl2pPr>
      <a:lvl3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anose="020B0603020202020204" pitchFamily="34" charset="0"/>
        </a:defRPr>
      </a:lvl3pPr>
      <a:lvl4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anose="020B0603020202020204" pitchFamily="34" charset="0"/>
        </a:defRPr>
      </a:lvl4pPr>
      <a:lvl5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391" tIns="45696" rIns="91391" bIns="4569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391" tIns="45696" rIns="91391" bIns="4569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391" tIns="45696" rIns="91391" bIns="45696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F851F-4C9B-4ED8-A706-7687066F5A2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391" tIns="45696" rIns="91391" bIns="45696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391" tIns="45696" rIns="91391" bIns="45696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2045C-80A1-433A-B3B9-3018D210B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461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1218516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6943" indent="-456943" algn="l" defTabSz="1218516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045" indent="-380786" algn="l" defTabSz="1218516" rtl="0" eaLnBrk="1" latinLnBrk="0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146" indent="-304630" algn="l" defTabSz="1218516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404" indent="-304630" algn="l" defTabSz="1218516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1662" indent="-304630" algn="l" defTabSz="1218516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0920" indent="-304630" algn="l" defTabSz="1218516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0178" indent="-304630" algn="l" defTabSz="1218516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69438" indent="-304630" algn="l" defTabSz="1218516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78696" indent="-304630" algn="l" defTabSz="1218516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51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258" algn="l" defTabSz="121851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516" algn="l" defTabSz="121851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7774" algn="l" defTabSz="121851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034" algn="l" defTabSz="121851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6292" algn="l" defTabSz="121851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5550" algn="l" defTabSz="121851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4808" algn="l" defTabSz="121851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4066" algn="l" defTabSz="121851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3BADD-6D8F-EF5D-CE8B-A76864143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lang="en-US"/>
          </a:p>
        </p:txBody>
      </p:sp>
      <p:pic>
        <p:nvPicPr>
          <p:cNvPr id="8195" name="Picture 2">
            <a:extLst>
              <a:ext uri="{FF2B5EF4-FFF2-40B4-BE49-F238E27FC236}">
                <a16:creationId xmlns:a16="http://schemas.microsoft.com/office/drawing/2014/main" id="{6D462E78-0010-DBEB-68A4-9D7B0989AE3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850900"/>
            <a:ext cx="9144000" cy="5156200"/>
          </a:xfrm>
          <a:noFill/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9A27143-6B24-2E73-6412-F7648B792804}"/>
              </a:ext>
            </a:extLst>
          </p:cNvPr>
          <p:cNvSpPr/>
          <p:nvPr/>
        </p:nvSpPr>
        <p:spPr>
          <a:xfrm>
            <a:off x="1376127" y="1366500"/>
            <a:ext cx="9444274" cy="2958310"/>
          </a:xfrm>
          <a:prstGeom prst="rect">
            <a:avLst/>
          </a:prstGeom>
        </p:spPr>
        <p:txBody>
          <a:bodyPr wrap="square">
            <a:spAutoFit/>
            <a:scene3d>
              <a:camera prst="perspectiveFront"/>
              <a:lightRig rig="threePt" dir="t"/>
            </a:scene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5" b="1" i="0" u="none" strike="noStrike" kern="10" cap="none" spc="0" normalizeH="0" baseline="0" noProof="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50800" dist="50800" dir="5400000" algn="ctr" rotWithShape="0">
                    <a:srgbClr val="F14124">
                      <a:lumMod val="75000"/>
                      <a:alpha val="91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UBND QUẬN DƯƠNG KINH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5" b="1" i="0" u="none" strike="noStrike" kern="10" cap="none" spc="0" normalizeH="0" baseline="0" noProof="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50800" dist="50800" dir="5400000" algn="ctr" rotWithShape="0">
                    <a:srgbClr val="F14124">
                      <a:lumMod val="75000"/>
                      <a:alpha val="91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TRƯỜNG TIỂU HỌC ĐA PHÚC</a:t>
            </a:r>
            <a:endParaRPr kumimoji="0" lang="en-US" sz="1805" b="1" i="0" u="none" strike="noStrike" kern="10" cap="none" spc="0" normalizeH="0" baseline="0" noProof="0" dirty="0">
              <a:ln w="9525">
                <a:round/>
                <a:headEnd/>
                <a:tailEnd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6" b="1" i="0" u="none" strike="noStrike" kern="10" cap="none" spc="0" normalizeH="0" baseline="0" noProof="0" dirty="0">
              <a:ln w="9525">
                <a:round/>
                <a:headEnd/>
                <a:tailEnd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0" cap="none" spc="0" normalizeH="0" baseline="0" noProof="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Môn: </a:t>
            </a:r>
            <a:r>
              <a:rPr kumimoji="0" lang="en-US" sz="4800" b="1" i="0" u="none" strike="noStrike" kern="10" cap="none" spc="0" normalizeH="0" baseline="0" noProof="0" dirty="0" err="1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Tiếng</a:t>
            </a:r>
            <a:r>
              <a:rPr kumimoji="0" lang="en-US" sz="4800" b="1" i="0" u="none" strike="noStrike" kern="10" cap="none" spc="0" normalizeH="0" baseline="0" noProof="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800" b="1" i="0" u="none" strike="noStrike" kern="10" cap="none" spc="0" normalizeH="0" baseline="0" noProof="0" dirty="0" err="1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Việt</a:t>
            </a:r>
            <a:endParaRPr kumimoji="0" lang="en-US" sz="4800" b="1" i="0" u="none" strike="noStrike" kern="10" cap="none" spc="0" normalizeH="0" baseline="0" noProof="0" dirty="0">
              <a:ln w="9525">
                <a:round/>
                <a:headEnd/>
                <a:tailEnd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0" cap="none" spc="0" normalizeH="0" baseline="0" noProof="0" dirty="0" err="1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sz="4800" b="1" i="0" u="none" strike="noStrike" kern="10" cap="none" spc="0" normalizeH="0" baseline="0" noProof="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</a:t>
            </a:r>
            <a:r>
              <a:rPr kumimoji="0" lang="en-US" sz="3600" b="1" i="0" u="none" strike="noStrike" kern="10" cap="none" spc="0" normalizeH="0" baseline="0" noProof="0" dirty="0" err="1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Làm</a:t>
            </a:r>
            <a:r>
              <a:rPr kumimoji="0" lang="en-US" sz="3600" b="1" i="0" u="none" strike="noStrike" kern="10" cap="none" spc="0" normalizeH="0" baseline="0" noProof="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0" cap="none" spc="0" normalizeH="0" baseline="0" noProof="0" dirty="0" err="1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anh</a:t>
            </a:r>
            <a:r>
              <a:rPr kumimoji="0" lang="en-US" sz="3600" b="1" i="0" u="none" strike="noStrike" kern="10" cap="none" spc="0" normalizeH="0" baseline="0" noProof="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 </a:t>
            </a:r>
            <a:r>
              <a:rPr kumimoji="0" lang="en-US" sz="3600" b="1" i="0" u="none" strike="noStrike" kern="10" cap="none" spc="0" normalizeH="0" baseline="0" noProof="0" dirty="0" err="1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Tiết</a:t>
            </a:r>
            <a:r>
              <a:rPr kumimoji="0" lang="en-US" sz="3600" b="1" i="0" u="none" strike="noStrike" kern="10" cap="none" spc="0" normalizeH="0" baseline="0" noProof="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8" b="1" i="0" u="none" strike="noStrike" kern="10" cap="none" spc="0" normalizeH="0" baseline="0" noProof="0" dirty="0" err="1">
                <a:ln w="9525">
                  <a:round/>
                  <a:headEnd/>
                  <a:tailEnd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Giáo</a:t>
            </a:r>
            <a:r>
              <a:rPr kumimoji="0" lang="en-US" sz="3008" b="1" i="0" u="none" strike="noStrike" kern="10" cap="none" spc="0" normalizeH="0" baseline="0" noProof="0" dirty="0">
                <a:ln w="9525">
                  <a:round/>
                  <a:headEnd/>
                  <a:tailEnd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viên thực hiện: Bùi </a:t>
            </a:r>
            <a:r>
              <a:rPr kumimoji="0" lang="en-US" sz="3008" b="1" i="0" u="none" strike="noStrike" kern="10" cap="none" spc="0" normalizeH="0" baseline="0" noProof="0" dirty="0" err="1">
                <a:ln w="9525">
                  <a:round/>
                  <a:headEnd/>
                  <a:tailEnd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Thị</a:t>
            </a:r>
            <a:r>
              <a:rPr kumimoji="0" lang="en-US" sz="3008" b="1" i="0" u="none" strike="noStrike" kern="10" cap="none" spc="0" normalizeH="0" baseline="0" noProof="0" dirty="0">
                <a:ln w="9525">
                  <a:round/>
                  <a:headEnd/>
                  <a:tailEnd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Hà Mai</a:t>
            </a:r>
          </a:p>
        </p:txBody>
      </p:sp>
    </p:spTree>
  </p:cSld>
  <p:clrMapOvr>
    <a:masterClrMapping/>
  </p:clrMapOvr>
  <p:transition spd="slow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" y="2219697"/>
            <a:ext cx="11633200" cy="3028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-304800" y="2892545"/>
            <a:ext cx="3301603" cy="810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1218516"/>
            <a:r>
              <a:rPr lang="vi-VN" sz="4667" b="1" dirty="0">
                <a:solidFill>
                  <a:srgbClr val="7030A0"/>
                </a:solidFill>
                <a:latin typeface="HP001 4 hàng" pitchFamily="34" charset="0"/>
              </a:rPr>
              <a:t>  </a:t>
            </a:r>
            <a:r>
              <a:rPr lang="en-US" sz="4267" b="1" dirty="0" err="1">
                <a:solidFill>
                  <a:srgbClr val="7030A0"/>
                </a:solidFill>
                <a:latin typeface="HP001 4 hàng" pitchFamily="34" charset="0"/>
              </a:rPr>
              <a:t>dịu</a:t>
            </a:r>
            <a:r>
              <a:rPr lang="en-US" sz="4267" b="1" dirty="0">
                <a:solidFill>
                  <a:srgbClr val="7030A0"/>
                </a:solidFill>
                <a:latin typeface="HP001 4 hàng" pitchFamily="34" charset="0"/>
              </a:rPr>
              <a:t> </a:t>
            </a:r>
            <a:r>
              <a:rPr lang="en-US" sz="4267" b="1" dirty="0" err="1">
                <a:solidFill>
                  <a:srgbClr val="7030A0"/>
                </a:solidFill>
                <a:latin typeface="HP001 4 hàng" pitchFamily="34" charset="0"/>
              </a:rPr>
              <a:t>dàng</a:t>
            </a:r>
            <a:endParaRPr lang="en-US" sz="4667" b="1" dirty="0">
              <a:solidFill>
                <a:srgbClr val="7030A0"/>
              </a:solidFill>
              <a:latin typeface="HP001 4 hàng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899618-0BBD-4372-977D-04441671F7E5}"/>
              </a:ext>
            </a:extLst>
          </p:cNvPr>
          <p:cNvSpPr txBox="1"/>
          <p:nvPr/>
        </p:nvSpPr>
        <p:spPr>
          <a:xfrm>
            <a:off x="1016000" y="457120"/>
            <a:ext cx="8026400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516"/>
            <a:r>
              <a:rPr lang="en-US" sz="2667" b="1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Viết</a:t>
            </a:r>
            <a:r>
              <a:rPr lang="en-US" sz="2667" b="1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667" b="1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từ</a:t>
            </a:r>
            <a:r>
              <a:rPr lang="en-US" sz="2667" b="1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667" b="1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ngữ</a:t>
            </a:r>
            <a:endParaRPr lang="en-US" sz="2667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67CF718-2198-451E-BB5E-BFB65156F1BB}"/>
              </a:ext>
            </a:extLst>
          </p:cNvPr>
          <p:cNvSpPr/>
          <p:nvPr/>
        </p:nvSpPr>
        <p:spPr>
          <a:xfrm>
            <a:off x="87745" y="279400"/>
            <a:ext cx="812800" cy="812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71" tIns="60936" rIns="121871" bIns="60936" rtlCol="0" anchor="ctr"/>
          <a:lstStyle/>
          <a:p>
            <a:pPr algn="ctr" defTabSz="1218516"/>
            <a:r>
              <a:rPr lang="en-US" sz="3733" b="1" dirty="0">
                <a:solidFill>
                  <a:prstClr val="white"/>
                </a:solidFill>
                <a:latin typeface="Arial Rounded MT Bold" pitchFamily="34" charset="0"/>
                <a:cs typeface="Times New Roman" pitchFamily="18" charset="0"/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EF7634F-8223-460D-953A-A616536AB2E2}"/>
              </a:ext>
            </a:extLst>
          </p:cNvPr>
          <p:cNvSpPr/>
          <p:nvPr/>
        </p:nvSpPr>
        <p:spPr>
          <a:xfrm>
            <a:off x="4368800" y="2892545"/>
            <a:ext cx="3301603" cy="810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1218516"/>
            <a:r>
              <a:rPr lang="vi-VN" sz="4667" b="1" dirty="0">
                <a:solidFill>
                  <a:srgbClr val="7030A0"/>
                </a:solidFill>
                <a:latin typeface="HP001 4 hàng" pitchFamily="34" charset="0"/>
              </a:rPr>
              <a:t>  </a:t>
            </a:r>
            <a:r>
              <a:rPr lang="en-US" sz="4267" b="1" dirty="0" err="1">
                <a:solidFill>
                  <a:srgbClr val="7030A0"/>
                </a:solidFill>
                <a:latin typeface="HP001 4 hàng" pitchFamily="34" charset="0"/>
              </a:rPr>
              <a:t>dịu</a:t>
            </a:r>
            <a:r>
              <a:rPr lang="en-US" sz="4267" b="1" dirty="0">
                <a:solidFill>
                  <a:srgbClr val="7030A0"/>
                </a:solidFill>
                <a:latin typeface="HP001 4 hàng" pitchFamily="34" charset="0"/>
              </a:rPr>
              <a:t> </a:t>
            </a:r>
            <a:r>
              <a:rPr lang="en-US" sz="4267" b="1" dirty="0" err="1">
                <a:solidFill>
                  <a:srgbClr val="7030A0"/>
                </a:solidFill>
                <a:latin typeface="HP001 4 hàng" pitchFamily="34" charset="0"/>
              </a:rPr>
              <a:t>dàng</a:t>
            </a:r>
            <a:endParaRPr lang="en-US" sz="4667" b="1" dirty="0">
              <a:solidFill>
                <a:srgbClr val="7030A0"/>
              </a:solidFill>
              <a:latin typeface="HP001 4 hàng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3121F67-2D88-4FF1-80F4-3A7DDC80A626}"/>
              </a:ext>
            </a:extLst>
          </p:cNvPr>
          <p:cNvSpPr/>
          <p:nvPr/>
        </p:nvSpPr>
        <p:spPr>
          <a:xfrm>
            <a:off x="8026400" y="2892544"/>
            <a:ext cx="3301603" cy="810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1218516"/>
            <a:r>
              <a:rPr lang="vi-VN" sz="4667" b="1" dirty="0">
                <a:solidFill>
                  <a:srgbClr val="7030A0"/>
                </a:solidFill>
                <a:latin typeface="HP001 4 hàng" pitchFamily="34" charset="0"/>
              </a:rPr>
              <a:t>  </a:t>
            </a:r>
            <a:r>
              <a:rPr lang="en-US" sz="4667" b="1" dirty="0" err="1">
                <a:solidFill>
                  <a:srgbClr val="7030A0"/>
                </a:solidFill>
                <a:latin typeface="HP001 4 hàng" pitchFamily="34" charset="0"/>
              </a:rPr>
              <a:t>dịu</a:t>
            </a:r>
            <a:r>
              <a:rPr lang="en-US" sz="4667" b="1" dirty="0">
                <a:solidFill>
                  <a:srgbClr val="7030A0"/>
                </a:solidFill>
                <a:latin typeface="HP001 4 hàng" pitchFamily="34" charset="0"/>
              </a:rPr>
              <a:t> </a:t>
            </a:r>
            <a:r>
              <a:rPr lang="en-US" sz="4667" b="1" dirty="0" err="1">
                <a:solidFill>
                  <a:srgbClr val="7030A0"/>
                </a:solidFill>
                <a:latin typeface="HP001 4 hàng" pitchFamily="34" charset="0"/>
              </a:rPr>
              <a:t>dàng</a:t>
            </a:r>
            <a:endParaRPr lang="en-US" sz="4667" b="1" dirty="0">
              <a:solidFill>
                <a:srgbClr val="7030A0"/>
              </a:solidFill>
              <a:latin typeface="HP001 4 hàng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82A493D-ADD6-40C7-B46F-EB512759DEC8}"/>
              </a:ext>
            </a:extLst>
          </p:cNvPr>
          <p:cNvSpPr/>
          <p:nvPr/>
        </p:nvSpPr>
        <p:spPr>
          <a:xfrm>
            <a:off x="-304800" y="4721345"/>
            <a:ext cx="3301603" cy="810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1218516"/>
            <a:r>
              <a:rPr lang="vi-VN" sz="4667" b="1" dirty="0">
                <a:solidFill>
                  <a:srgbClr val="7030A0"/>
                </a:solidFill>
                <a:latin typeface="HP001 4 hàng" pitchFamily="34" charset="0"/>
              </a:rPr>
              <a:t>  </a:t>
            </a:r>
            <a:r>
              <a:rPr lang="en-US" sz="4267" b="1" dirty="0" err="1">
                <a:solidFill>
                  <a:srgbClr val="7030A0"/>
                </a:solidFill>
                <a:latin typeface="HP001 4 hàng" pitchFamily="34" charset="0"/>
              </a:rPr>
              <a:t>dỗ</a:t>
            </a:r>
            <a:r>
              <a:rPr lang="en-US" sz="4267" b="1" dirty="0">
                <a:solidFill>
                  <a:srgbClr val="7030A0"/>
                </a:solidFill>
                <a:latin typeface="HP001 4 hàng" pitchFamily="34" charset="0"/>
              </a:rPr>
              <a:t> </a:t>
            </a:r>
            <a:r>
              <a:rPr lang="en-US" sz="4267" b="1" dirty="0" err="1">
                <a:solidFill>
                  <a:srgbClr val="7030A0"/>
                </a:solidFill>
                <a:latin typeface="HP001 4 hàng" pitchFamily="34" charset="0"/>
              </a:rPr>
              <a:t>dành</a:t>
            </a:r>
            <a:endParaRPr lang="en-US" sz="4667" b="1" dirty="0">
              <a:solidFill>
                <a:srgbClr val="7030A0"/>
              </a:solidFill>
              <a:latin typeface="HP001 4 hàng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FF00014-A0DA-445A-B6B7-97781F930896}"/>
              </a:ext>
            </a:extLst>
          </p:cNvPr>
          <p:cNvSpPr/>
          <p:nvPr/>
        </p:nvSpPr>
        <p:spPr>
          <a:xfrm>
            <a:off x="4318397" y="4721345"/>
            <a:ext cx="3301603" cy="810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1218516"/>
            <a:r>
              <a:rPr lang="vi-VN" sz="4667" b="1" dirty="0">
                <a:solidFill>
                  <a:srgbClr val="7030A0"/>
                </a:solidFill>
                <a:latin typeface="HP001 4 hàng" pitchFamily="34" charset="0"/>
              </a:rPr>
              <a:t>  </a:t>
            </a:r>
            <a:r>
              <a:rPr lang="en-US" sz="4267" b="1" dirty="0" err="1">
                <a:solidFill>
                  <a:srgbClr val="7030A0"/>
                </a:solidFill>
                <a:latin typeface="HP001 4 hàng" pitchFamily="34" charset="0"/>
              </a:rPr>
              <a:t>dỗ</a:t>
            </a:r>
            <a:r>
              <a:rPr lang="en-US" sz="4267" b="1" dirty="0">
                <a:solidFill>
                  <a:srgbClr val="7030A0"/>
                </a:solidFill>
                <a:latin typeface="HP001 4 hàng" pitchFamily="34" charset="0"/>
              </a:rPr>
              <a:t> </a:t>
            </a:r>
            <a:r>
              <a:rPr lang="en-US" sz="4267" b="1" dirty="0" err="1">
                <a:solidFill>
                  <a:srgbClr val="7030A0"/>
                </a:solidFill>
                <a:latin typeface="HP001 4 hàng" pitchFamily="34" charset="0"/>
              </a:rPr>
              <a:t>dành</a:t>
            </a:r>
            <a:endParaRPr lang="en-US" sz="4667" b="1" dirty="0">
              <a:solidFill>
                <a:srgbClr val="7030A0"/>
              </a:solidFill>
              <a:latin typeface="HP001 4 hàng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71CDCA5-915A-4BCC-9913-A641CF367E02}"/>
              </a:ext>
            </a:extLst>
          </p:cNvPr>
          <p:cNvSpPr/>
          <p:nvPr/>
        </p:nvSpPr>
        <p:spPr>
          <a:xfrm>
            <a:off x="8077597" y="4749801"/>
            <a:ext cx="3301603" cy="810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1218516"/>
            <a:r>
              <a:rPr lang="vi-VN" sz="4667" b="1" dirty="0">
                <a:solidFill>
                  <a:srgbClr val="7030A0"/>
                </a:solidFill>
                <a:latin typeface="HP001 4 hàng" pitchFamily="34" charset="0"/>
              </a:rPr>
              <a:t>  </a:t>
            </a:r>
            <a:r>
              <a:rPr lang="en-US" sz="4267" b="1" dirty="0" err="1">
                <a:solidFill>
                  <a:srgbClr val="7030A0"/>
                </a:solidFill>
                <a:latin typeface="HP001 4 hàng" pitchFamily="34" charset="0"/>
              </a:rPr>
              <a:t>dỗ</a:t>
            </a:r>
            <a:r>
              <a:rPr lang="en-US" sz="4267" b="1" dirty="0">
                <a:solidFill>
                  <a:srgbClr val="7030A0"/>
                </a:solidFill>
                <a:latin typeface="HP001 4 hàng" pitchFamily="34" charset="0"/>
              </a:rPr>
              <a:t> </a:t>
            </a:r>
            <a:r>
              <a:rPr lang="en-US" sz="4267" b="1" dirty="0" err="1">
                <a:solidFill>
                  <a:srgbClr val="7030A0"/>
                </a:solidFill>
                <a:latin typeface="HP001 4 hàng" pitchFamily="34" charset="0"/>
              </a:rPr>
              <a:t>dành</a:t>
            </a:r>
            <a:endParaRPr lang="en-US" sz="4667" b="1" dirty="0">
              <a:solidFill>
                <a:srgbClr val="7030A0"/>
              </a:solidFill>
              <a:latin typeface="HP001 4 hàng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1B7E902-C462-4371-98D0-2E55BC92EC5E}"/>
              </a:ext>
            </a:extLst>
          </p:cNvPr>
          <p:cNvSpPr txBox="1"/>
          <p:nvPr/>
        </p:nvSpPr>
        <p:spPr>
          <a:xfrm>
            <a:off x="7924800" y="381001"/>
            <a:ext cx="233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516"/>
            <a:r>
              <a:rPr lang="en-US" sz="2400" b="1" dirty="0">
                <a:solidFill>
                  <a:srgbClr val="0070C0"/>
                </a:solidFill>
                <a:latin typeface="Calibri"/>
              </a:rPr>
              <a:t>VỞ TẬP VIẾT</a:t>
            </a:r>
          </a:p>
        </p:txBody>
      </p:sp>
    </p:spTree>
    <p:extLst>
      <p:ext uri="{BB962C8B-B14F-4D97-AF65-F5344CB8AC3E}">
        <p14:creationId xmlns:p14="http://schemas.microsoft.com/office/powerpoint/2010/main" val="1442362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68346"/>
            <a:ext cx="11633200" cy="3028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D10A6D09-EED5-400F-94FE-973E9FA406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66394"/>
            <a:ext cx="11633200" cy="3028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23866CB-13C3-4029-B492-2BBD8BF26C32}"/>
              </a:ext>
            </a:extLst>
          </p:cNvPr>
          <p:cNvSpPr txBox="1"/>
          <p:nvPr/>
        </p:nvSpPr>
        <p:spPr>
          <a:xfrm>
            <a:off x="1016000" y="457121"/>
            <a:ext cx="8026400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516"/>
            <a:r>
              <a:rPr lang="en-US" sz="2667" b="1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Viết</a:t>
            </a:r>
            <a:r>
              <a:rPr lang="en-US" sz="2667" b="1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667" b="1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tiếng</a:t>
            </a:r>
            <a:r>
              <a:rPr lang="en-US" sz="2667" b="1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667" b="1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cùng</a:t>
            </a:r>
            <a:r>
              <a:rPr lang="en-US" sz="2667" b="1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667" b="1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vần</a:t>
            </a:r>
            <a:r>
              <a:rPr lang="en-US" sz="2667" b="1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667" b="1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với</a:t>
            </a:r>
            <a:r>
              <a:rPr lang="en-US" sz="2667" b="1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667" b="1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mỗi</a:t>
            </a:r>
            <a:r>
              <a:rPr lang="en-US" sz="2667" b="1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667" b="1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tiếng</a:t>
            </a:r>
            <a:r>
              <a:rPr lang="en-US" sz="2667" b="1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667" b="1" i="1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bánh, </a:t>
            </a:r>
            <a:r>
              <a:rPr lang="en-US" sz="2667" b="1" i="1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đẹp</a:t>
            </a:r>
            <a:r>
              <a:rPr lang="en-US" sz="2667" b="1" i="1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, </a:t>
            </a:r>
            <a:r>
              <a:rPr lang="en-US" sz="2667" b="1" i="1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vui</a:t>
            </a:r>
            <a:endParaRPr lang="en-US" sz="2667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D4ABD68-1AE0-4CF3-8AAB-196B685C3610}"/>
              </a:ext>
            </a:extLst>
          </p:cNvPr>
          <p:cNvSpPr/>
          <p:nvPr/>
        </p:nvSpPr>
        <p:spPr>
          <a:xfrm>
            <a:off x="87745" y="279400"/>
            <a:ext cx="812800" cy="812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71" tIns="60936" rIns="121871" bIns="60936" rtlCol="0" anchor="ctr"/>
          <a:lstStyle/>
          <a:p>
            <a:pPr algn="ctr" defTabSz="1218516"/>
            <a:r>
              <a:rPr lang="en-US" sz="3733" b="1" dirty="0">
                <a:solidFill>
                  <a:prstClr val="white"/>
                </a:solidFill>
                <a:latin typeface="Arial Rounded MT Bold" pitchFamily="34" charset="0"/>
                <a:cs typeface="Times New Roman" pitchFamily="18" charset="0"/>
              </a:rPr>
              <a:t>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DC9E647-4C10-434B-AFB9-A36BCAC24409}"/>
              </a:ext>
            </a:extLst>
          </p:cNvPr>
          <p:cNvSpPr txBox="1"/>
          <p:nvPr/>
        </p:nvSpPr>
        <p:spPr>
          <a:xfrm>
            <a:off x="10058400" y="396558"/>
            <a:ext cx="233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516"/>
            <a:r>
              <a:rPr lang="en-US" sz="2400" b="1" dirty="0">
                <a:solidFill>
                  <a:srgbClr val="0070C0"/>
                </a:solidFill>
                <a:latin typeface="Calibri"/>
              </a:rPr>
              <a:t>VỞ TẬP VIẾT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B685989-1FAC-45C4-8BC1-8449FE9F6C98}"/>
              </a:ext>
            </a:extLst>
          </p:cNvPr>
          <p:cNvSpPr/>
          <p:nvPr/>
        </p:nvSpPr>
        <p:spPr>
          <a:xfrm>
            <a:off x="609600" y="2441193"/>
            <a:ext cx="12090400" cy="810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1218516"/>
            <a:r>
              <a:rPr lang="vi-VN" sz="4667" b="1" dirty="0">
                <a:solidFill>
                  <a:srgbClr val="7030A0"/>
                </a:solidFill>
                <a:latin typeface="HP001 4 hàng" pitchFamily="34" charset="0"/>
              </a:rPr>
              <a:t>  </a:t>
            </a:r>
            <a:r>
              <a:rPr lang="en-US" sz="4667" b="1" dirty="0">
                <a:solidFill>
                  <a:srgbClr val="7030A0"/>
                </a:solidFill>
                <a:latin typeface="HP001 4 hàng" pitchFamily="34" charset="0"/>
              </a:rPr>
              <a:t>bánh – </a:t>
            </a:r>
            <a:r>
              <a:rPr lang="en-US" sz="4667" b="1" dirty="0" err="1">
                <a:solidFill>
                  <a:srgbClr val="7030A0"/>
                </a:solidFill>
                <a:latin typeface="HP001 4 hàng" pitchFamily="34" charset="0"/>
              </a:rPr>
              <a:t>canh</a:t>
            </a:r>
            <a:r>
              <a:rPr lang="en-US" sz="4667" b="1" dirty="0">
                <a:solidFill>
                  <a:srgbClr val="7030A0"/>
                </a:solidFill>
                <a:latin typeface="HP001 4 hàng" pitchFamily="34" charset="0"/>
              </a:rPr>
              <a:t> - </a:t>
            </a:r>
            <a:r>
              <a:rPr lang="en-US" sz="4667" b="1" dirty="0" err="1">
                <a:solidFill>
                  <a:srgbClr val="7030A0"/>
                </a:solidFill>
                <a:latin typeface="HP001 4 hàng" pitchFamily="34" charset="0"/>
              </a:rPr>
              <a:t>anh</a:t>
            </a:r>
            <a:endParaRPr lang="en-US" sz="4667" b="1" dirty="0">
              <a:solidFill>
                <a:srgbClr val="7030A0"/>
              </a:solidFill>
              <a:latin typeface="HP001 4 hàng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2AE7EBF-7CFB-4F3A-97A8-09B0C4F17180}"/>
              </a:ext>
            </a:extLst>
          </p:cNvPr>
          <p:cNvSpPr/>
          <p:nvPr/>
        </p:nvSpPr>
        <p:spPr>
          <a:xfrm>
            <a:off x="914400" y="3327401"/>
            <a:ext cx="12090400" cy="810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1218516"/>
            <a:r>
              <a:rPr lang="en-US" sz="4667" b="1" dirty="0">
                <a:solidFill>
                  <a:srgbClr val="7030A0"/>
                </a:solidFill>
                <a:latin typeface="HP001 4 hàng" pitchFamily="34" charset="0"/>
              </a:rPr>
              <a:t> </a:t>
            </a:r>
            <a:r>
              <a:rPr lang="en-US" sz="4667" b="1" dirty="0" err="1">
                <a:solidFill>
                  <a:srgbClr val="7030A0"/>
                </a:solidFill>
                <a:latin typeface="HP001 4 hàng" pitchFamily="34" charset="0"/>
              </a:rPr>
              <a:t>đẹp</a:t>
            </a:r>
            <a:r>
              <a:rPr lang="en-US" sz="4667" b="1" dirty="0">
                <a:solidFill>
                  <a:srgbClr val="7030A0"/>
                </a:solidFill>
                <a:latin typeface="HP001 4 hàng" pitchFamily="34" charset="0"/>
              </a:rPr>
              <a:t> – </a:t>
            </a:r>
            <a:r>
              <a:rPr lang="en-US" sz="4667" b="1" dirty="0" err="1">
                <a:solidFill>
                  <a:srgbClr val="7030A0"/>
                </a:solidFill>
                <a:latin typeface="HP001 4 hàng" pitchFamily="34" charset="0"/>
              </a:rPr>
              <a:t>hẹp</a:t>
            </a:r>
            <a:r>
              <a:rPr lang="en-US" sz="4667" b="1" dirty="0">
                <a:solidFill>
                  <a:srgbClr val="7030A0"/>
                </a:solidFill>
                <a:latin typeface="HP001 4 hàng" pitchFamily="34" charset="0"/>
              </a:rPr>
              <a:t> – </a:t>
            </a:r>
            <a:r>
              <a:rPr lang="en-US" sz="4667" b="1" dirty="0" err="1">
                <a:solidFill>
                  <a:srgbClr val="7030A0"/>
                </a:solidFill>
                <a:latin typeface="HP001 4 hàng" pitchFamily="34" charset="0"/>
              </a:rPr>
              <a:t>dép</a:t>
            </a:r>
            <a:endParaRPr lang="en-US" sz="4667" b="1" dirty="0">
              <a:solidFill>
                <a:srgbClr val="7030A0"/>
              </a:solidFill>
              <a:latin typeface="HP001 4 hàng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354F763-6DF0-4C5A-B9AE-17E92490B6C7}"/>
              </a:ext>
            </a:extLst>
          </p:cNvPr>
          <p:cNvSpPr/>
          <p:nvPr/>
        </p:nvSpPr>
        <p:spPr>
          <a:xfrm>
            <a:off x="1117600" y="4314945"/>
            <a:ext cx="12090400" cy="810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1218516"/>
            <a:r>
              <a:rPr lang="en-US" sz="4667" b="1" dirty="0" err="1">
                <a:solidFill>
                  <a:srgbClr val="7030A0"/>
                </a:solidFill>
                <a:latin typeface="HP001 4 hàng" pitchFamily="34" charset="0"/>
              </a:rPr>
              <a:t>vui</a:t>
            </a:r>
            <a:r>
              <a:rPr lang="en-US" sz="4667" b="1" dirty="0">
                <a:solidFill>
                  <a:srgbClr val="7030A0"/>
                </a:solidFill>
                <a:latin typeface="HP001 4 hàng" pitchFamily="34" charset="0"/>
              </a:rPr>
              <a:t> – </a:t>
            </a:r>
            <a:r>
              <a:rPr lang="en-US" sz="4667" b="1" dirty="0" err="1">
                <a:solidFill>
                  <a:srgbClr val="7030A0"/>
                </a:solidFill>
                <a:latin typeface="HP001 4 hàng" pitchFamily="34" charset="0"/>
              </a:rPr>
              <a:t>túi</a:t>
            </a:r>
            <a:r>
              <a:rPr lang="en-US" sz="4667" b="1" dirty="0">
                <a:solidFill>
                  <a:srgbClr val="7030A0"/>
                </a:solidFill>
                <a:latin typeface="HP001 4 hàng" pitchFamily="34" charset="0"/>
              </a:rPr>
              <a:t> - </a:t>
            </a:r>
            <a:r>
              <a:rPr lang="en-US" sz="4667" b="1" dirty="0" err="1">
                <a:solidFill>
                  <a:srgbClr val="7030A0"/>
                </a:solidFill>
                <a:latin typeface="HP001 4 hàng" pitchFamily="34" charset="0"/>
              </a:rPr>
              <a:t>mũi</a:t>
            </a:r>
            <a:r>
              <a:rPr lang="en-US" sz="4667" b="1" dirty="0">
                <a:solidFill>
                  <a:srgbClr val="7030A0"/>
                </a:solidFill>
                <a:latin typeface="HP001 4 hàng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674652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79400" y="482600"/>
            <a:ext cx="812800" cy="8128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71" tIns="60936" rIns="121871" bIns="60936" rtlCol="0" anchor="ctr"/>
          <a:lstStyle/>
          <a:p>
            <a:pPr algn="ctr" defTabSz="1218516"/>
            <a:r>
              <a:rPr lang="en-US" sz="3733" b="1">
                <a:solidFill>
                  <a:prstClr val="white"/>
                </a:solidFill>
                <a:latin typeface="Arial Rounded MT Bold" pitchFamily="34" charset="0"/>
                <a:cs typeface="Times New Roman" pitchFamily="18" charset="0"/>
              </a:rPr>
              <a:t>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68400" y="601663"/>
            <a:ext cx="9855200" cy="615489"/>
          </a:xfrm>
          <a:prstGeom prst="rect">
            <a:avLst/>
          </a:prstGeom>
          <a:noFill/>
        </p:spPr>
        <p:txBody>
          <a:bodyPr wrap="square" lIns="121855" tIns="60928" rIns="121855" bIns="60928" rtlCol="0">
            <a:spAutoFit/>
          </a:bodyPr>
          <a:lstStyle/>
          <a:p>
            <a:pPr algn="just" defTabSz="1218516"/>
            <a:r>
              <a:rPr lang="en-US" sz="3200" b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Quan sát tranh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5800" y="4140201"/>
            <a:ext cx="9855200" cy="2092816"/>
          </a:xfrm>
          <a:prstGeom prst="rect">
            <a:avLst/>
          </a:prstGeom>
          <a:noFill/>
        </p:spPr>
        <p:txBody>
          <a:bodyPr wrap="square" lIns="121855" tIns="60928" rIns="121855" bIns="60928" rtlCol="0">
            <a:spAutoFit/>
          </a:bodyPr>
          <a:lstStyle/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Thử đoán xem:</a:t>
            </a:r>
          </a:p>
          <a:p>
            <a:pPr marL="609585" indent="-609585" algn="just" defTabSz="1218516">
              <a:buFontTx/>
              <a:buAutoNum type="alphaLcPeriod"/>
            </a:pPr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Người em nói gì với anh?</a:t>
            </a:r>
          </a:p>
          <a:p>
            <a:pPr marL="609585" indent="-609585" algn="just" defTabSz="1218516">
              <a:buFontTx/>
              <a:buAutoNum type="alphaLcPeriod"/>
            </a:pPr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Người anh nói gì với em?</a:t>
            </a:r>
          </a:p>
          <a:p>
            <a:pPr marL="609585" indent="-609585" algn="just" defTabSz="1218516">
              <a:buFontTx/>
              <a:buAutoNum type="alphaLcPeriod"/>
            </a:pPr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Tình cảm của người anh đối với em như thế nào?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68" t="22242" r="21132" b="31923"/>
          <a:stretch/>
        </p:blipFill>
        <p:spPr bwMode="auto">
          <a:xfrm>
            <a:off x="7044265" y="909407"/>
            <a:ext cx="4857448" cy="4470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9" t="26587" r="51363" b="43872"/>
          <a:stretch/>
        </p:blipFill>
        <p:spPr bwMode="auto">
          <a:xfrm>
            <a:off x="2235201" y="1258914"/>
            <a:ext cx="4451047" cy="2881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2115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57019" y="140163"/>
            <a:ext cx="812800" cy="8128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71" tIns="60936" rIns="121871" bIns="60936" rtlCol="0" anchor="ctr"/>
          <a:lstStyle/>
          <a:p>
            <a:pPr algn="ctr" defTabSz="1218516"/>
            <a:r>
              <a:rPr lang="en-US" sz="3733" b="1">
                <a:solidFill>
                  <a:prstClr val="white"/>
                </a:solidFill>
                <a:latin typeface="Arial Rounded MT Bold" pitchFamily="34" charset="0"/>
                <a:cs typeface="Times New Roman" pitchFamily="18" charset="0"/>
              </a:rPr>
              <a:t>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92909" y="256427"/>
            <a:ext cx="9855200" cy="697499"/>
          </a:xfrm>
          <a:prstGeom prst="rect">
            <a:avLst/>
          </a:prstGeom>
          <a:noFill/>
        </p:spPr>
        <p:txBody>
          <a:bodyPr wrap="square" lIns="121855" tIns="60928" rIns="121855" bIns="60928" rtlCol="0">
            <a:spAutoFit/>
          </a:bodyPr>
          <a:lstStyle/>
          <a:p>
            <a:pPr algn="just" defTabSz="1218516"/>
            <a:r>
              <a:rPr lang="en-US" sz="3733" b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Đọc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53412" y="316709"/>
            <a:ext cx="7929419" cy="697499"/>
          </a:xfrm>
          <a:prstGeom prst="rect">
            <a:avLst/>
          </a:prstGeom>
          <a:noFill/>
        </p:spPr>
        <p:txBody>
          <a:bodyPr wrap="square" lIns="121855" tIns="60928" rIns="121855" bIns="60928" rtlCol="0">
            <a:spAutoFit/>
          </a:bodyPr>
          <a:lstStyle/>
          <a:p>
            <a:pPr algn="ctr" defTabSz="1218516"/>
            <a:r>
              <a:rPr lang="en-US" sz="3733" b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Làm anh</a:t>
            </a:r>
            <a:endParaRPr lang="en-US" sz="3733" b="1">
              <a:solidFill>
                <a:prstClr val="black"/>
              </a:solidFill>
              <a:latin typeface="Arial Rounded MT Bold" pitchFamily="34" charset="0"/>
              <a:ea typeface="Arial-Rounded" pitchFamily="34" charset="0"/>
              <a:cs typeface="Arial-Rounded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0" y="1020914"/>
            <a:ext cx="4692072" cy="4555029"/>
          </a:xfrm>
          <a:prstGeom prst="rect">
            <a:avLst/>
          </a:prstGeom>
          <a:noFill/>
        </p:spPr>
        <p:txBody>
          <a:bodyPr wrap="square" lIns="121855" tIns="60928" rIns="121855" bIns="60928" rtlCol="0">
            <a:spAutoFit/>
          </a:bodyPr>
          <a:lstStyle/>
          <a:p>
            <a:pPr algn="just" defTabSz="1218516"/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Làm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anh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khó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đấy</a:t>
            </a:r>
            <a:endParaRPr lang="en-US" sz="3200" dirty="0">
              <a:solidFill>
                <a:prstClr val="black"/>
              </a:solidFill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 defTabSz="1218516"/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Phải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đâu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chuyện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đùa</a:t>
            </a:r>
            <a:endParaRPr lang="en-US" sz="3200" dirty="0">
              <a:solidFill>
                <a:prstClr val="black"/>
              </a:solidFill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 defTabSz="1218516"/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Với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em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gái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bé</a:t>
            </a:r>
            <a:endParaRPr lang="en-US" sz="3200" dirty="0">
              <a:solidFill>
                <a:prstClr val="black"/>
              </a:solidFill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 defTabSz="1218516"/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Phải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“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người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lớn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”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cơ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.</a:t>
            </a:r>
          </a:p>
          <a:p>
            <a:pPr algn="just" defTabSz="1218516"/>
            <a:endParaRPr lang="en-US" sz="3200" dirty="0">
              <a:solidFill>
                <a:prstClr val="black"/>
              </a:solidFill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 defTabSz="1218516"/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Khi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em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bé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khóc</a:t>
            </a:r>
            <a:endParaRPr lang="en-US" sz="3200" dirty="0">
              <a:solidFill>
                <a:prstClr val="black"/>
              </a:solidFill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 defTabSz="1218516"/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Anh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phải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dỗ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dành</a:t>
            </a:r>
            <a:endParaRPr lang="en-US" sz="3200" dirty="0">
              <a:solidFill>
                <a:prstClr val="black"/>
              </a:solidFill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 defTabSz="1218516"/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Nếu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em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bé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ngã</a:t>
            </a:r>
            <a:endParaRPr lang="en-US" sz="3200" dirty="0">
              <a:solidFill>
                <a:prstClr val="black"/>
              </a:solidFill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 defTabSz="1218516"/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Anh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nâng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dịu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dàng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.</a:t>
            </a:r>
            <a:endParaRPr lang="en-US" sz="3200" dirty="0">
              <a:solidFill>
                <a:prstClr val="black"/>
              </a:solidFill>
              <a:latin typeface="Arial Rounded MT Bold" pitchFamily="34" charset="0"/>
              <a:ea typeface="Arial-Rounded" pitchFamily="34" charset="0"/>
              <a:cs typeface="Arial-Rounded" pitchFamily="34" charset="0"/>
            </a:endParaRPr>
          </a:p>
        </p:txBody>
      </p:sp>
      <p:sp>
        <p:nvSpPr>
          <p:cNvPr id="8" name="Cloud 7"/>
          <p:cNvSpPr/>
          <p:nvPr/>
        </p:nvSpPr>
        <p:spPr>
          <a:xfrm>
            <a:off x="9550400" y="140163"/>
            <a:ext cx="2336800" cy="973692"/>
          </a:xfrm>
          <a:prstGeom prst="cloud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16"/>
            <a:r>
              <a:rPr lang="en-US" sz="2667" b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Đọc mẫu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55901" y="1020914"/>
            <a:ext cx="5637700" cy="5129481"/>
          </a:xfrm>
          <a:prstGeom prst="rect">
            <a:avLst/>
          </a:prstGeom>
          <a:noFill/>
        </p:spPr>
        <p:txBody>
          <a:bodyPr wrap="square" lIns="121855" tIns="60928" rIns="121855" bIns="60928" rtlCol="0">
            <a:spAutoFit/>
          </a:bodyPr>
          <a:lstStyle/>
          <a:p>
            <a:pPr algn="just" defTabSz="1218516"/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Mẹ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cho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quà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bánh</a:t>
            </a:r>
          </a:p>
          <a:p>
            <a:pPr algn="just" defTabSz="1218516"/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Chia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em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phần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hơn</a:t>
            </a:r>
            <a:endParaRPr lang="en-US" sz="3200" dirty="0">
              <a:solidFill>
                <a:prstClr val="black"/>
              </a:solidFill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 defTabSz="1218516"/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Có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đồ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chơi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đẹp</a:t>
            </a:r>
            <a:endParaRPr lang="en-US" sz="3200" dirty="0">
              <a:solidFill>
                <a:prstClr val="black"/>
              </a:solidFill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 defTabSz="1218516"/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Cũng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nhường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em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luôn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.</a:t>
            </a:r>
          </a:p>
          <a:p>
            <a:pPr algn="just" defTabSz="1218516"/>
            <a:endParaRPr lang="en-US" sz="3200" dirty="0">
              <a:solidFill>
                <a:prstClr val="black"/>
              </a:solidFill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 defTabSz="1218516"/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Làm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anh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thật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khó</a:t>
            </a:r>
            <a:endParaRPr lang="en-US" sz="3200" dirty="0">
              <a:solidFill>
                <a:prstClr val="black"/>
              </a:solidFill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 defTabSz="1218516"/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Nhưng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mà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thật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vui</a:t>
            </a:r>
            <a:endParaRPr lang="en-US" sz="3200" dirty="0">
              <a:solidFill>
                <a:prstClr val="black"/>
              </a:solidFill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 defTabSz="1218516"/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Ai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yêu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em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bé</a:t>
            </a:r>
            <a:endParaRPr lang="en-US" sz="3200" dirty="0">
              <a:solidFill>
                <a:prstClr val="black"/>
              </a:solidFill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 defTabSz="1218516"/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Thì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làm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được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thôi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.</a:t>
            </a:r>
          </a:p>
          <a:p>
            <a:pPr algn="just" defTabSz="1218516"/>
            <a:r>
              <a:rPr lang="en-US" sz="3733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    </a:t>
            </a:r>
            <a:r>
              <a:rPr lang="en-US" sz="3200" i="1" dirty="0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(Phan Thị Thanh </a:t>
            </a:r>
            <a:r>
              <a:rPr lang="en-US" sz="3200" i="1" dirty="0" err="1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Nhàn</a:t>
            </a:r>
            <a:r>
              <a:rPr lang="en-US" sz="3200" i="1" dirty="0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)</a:t>
            </a:r>
            <a:endParaRPr lang="en-US" sz="3733" i="1" dirty="0">
              <a:solidFill>
                <a:srgbClr val="FF0000"/>
              </a:solidFill>
              <a:latin typeface="Arial Rounded MT Bold" pitchFamily="34" charset="0"/>
              <a:ea typeface="Arial-Rounded" pitchFamily="34" charset="0"/>
              <a:cs typeface="Arial-Rounded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6520" y="1268994"/>
            <a:ext cx="1289993" cy="615489"/>
          </a:xfrm>
          <a:prstGeom prst="rect">
            <a:avLst/>
          </a:prstGeom>
          <a:noFill/>
        </p:spPr>
        <p:txBody>
          <a:bodyPr wrap="square" lIns="121855" tIns="60928" rIns="121855" bIns="60928" rtlCol="0">
            <a:spAutoFit/>
          </a:bodyPr>
          <a:lstStyle/>
          <a:p>
            <a:pPr algn="ctr" defTabSz="1218516"/>
            <a:r>
              <a:rPr lang="en-US" sz="3200">
                <a:solidFill>
                  <a:prstClr val="black"/>
                </a:solidFill>
                <a:latin typeface=".VnArial" pitchFamily="34" charset="0"/>
                <a:ea typeface="Arial-Rounded" pitchFamily="34" charset="0"/>
                <a:cs typeface="Arial-Rounded" pitchFamily="34" charset="0"/>
              </a:rPr>
              <a:t>(1)</a:t>
            </a:r>
            <a:endParaRPr lang="en-US" sz="3333">
              <a:solidFill>
                <a:prstClr val="black"/>
              </a:solidFill>
              <a:latin typeface=".VnArial" pitchFamily="34" charset="0"/>
              <a:ea typeface="Arial-Rounded" pitchFamily="34" charset="0"/>
              <a:cs typeface="Arial-Rounded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6518" y="4140201"/>
            <a:ext cx="1289993" cy="615489"/>
          </a:xfrm>
          <a:prstGeom prst="rect">
            <a:avLst/>
          </a:prstGeom>
          <a:noFill/>
        </p:spPr>
        <p:txBody>
          <a:bodyPr wrap="square" lIns="121855" tIns="60928" rIns="121855" bIns="60928" rtlCol="0">
            <a:spAutoFit/>
          </a:bodyPr>
          <a:lstStyle/>
          <a:p>
            <a:pPr algn="ctr" defTabSz="1218516"/>
            <a:r>
              <a:rPr lang="en-US" sz="3200">
                <a:solidFill>
                  <a:prstClr val="black"/>
                </a:solidFill>
                <a:latin typeface=".VnArial" pitchFamily="34" charset="0"/>
                <a:ea typeface="Arial-Rounded" pitchFamily="34" charset="0"/>
                <a:cs typeface="Arial-Rounded" pitchFamily="34" charset="0"/>
              </a:rPr>
              <a:t>(2)</a:t>
            </a:r>
            <a:endParaRPr lang="en-US" sz="3333">
              <a:solidFill>
                <a:prstClr val="black"/>
              </a:solidFill>
              <a:latin typeface=".VnArial" pitchFamily="34" charset="0"/>
              <a:ea typeface="Arial-Rounded" pitchFamily="34" charset="0"/>
              <a:cs typeface="Arial-Rounded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35873" y="1271819"/>
            <a:ext cx="1289993" cy="615489"/>
          </a:xfrm>
          <a:prstGeom prst="rect">
            <a:avLst/>
          </a:prstGeom>
          <a:noFill/>
        </p:spPr>
        <p:txBody>
          <a:bodyPr wrap="square" lIns="121855" tIns="60928" rIns="121855" bIns="60928" rtlCol="0">
            <a:spAutoFit/>
          </a:bodyPr>
          <a:lstStyle/>
          <a:p>
            <a:pPr algn="ctr" defTabSz="1218516"/>
            <a:r>
              <a:rPr lang="en-US" sz="3200">
                <a:solidFill>
                  <a:prstClr val="black"/>
                </a:solidFill>
                <a:latin typeface=".VnArial" pitchFamily="34" charset="0"/>
                <a:ea typeface="Arial-Rounded" pitchFamily="34" charset="0"/>
                <a:cs typeface="Arial-Rounded" pitchFamily="34" charset="0"/>
              </a:rPr>
              <a:t>(3)</a:t>
            </a:r>
            <a:endParaRPr lang="en-US" sz="3333">
              <a:solidFill>
                <a:prstClr val="black"/>
              </a:solidFill>
              <a:latin typeface=".VnArial" pitchFamily="34" charset="0"/>
              <a:ea typeface="Arial-Rounded" pitchFamily="34" charset="0"/>
              <a:cs typeface="Arial-Rounded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35872" y="4143026"/>
            <a:ext cx="1289993" cy="615489"/>
          </a:xfrm>
          <a:prstGeom prst="rect">
            <a:avLst/>
          </a:prstGeom>
          <a:noFill/>
        </p:spPr>
        <p:txBody>
          <a:bodyPr wrap="square" lIns="121855" tIns="60928" rIns="121855" bIns="60928" rtlCol="0">
            <a:spAutoFit/>
          </a:bodyPr>
          <a:lstStyle/>
          <a:p>
            <a:pPr algn="ctr" defTabSz="1218516"/>
            <a:r>
              <a:rPr lang="en-US" sz="3200">
                <a:solidFill>
                  <a:prstClr val="black"/>
                </a:solidFill>
                <a:latin typeface=".VnArial" pitchFamily="34" charset="0"/>
                <a:ea typeface="Arial-Rounded" pitchFamily="34" charset="0"/>
                <a:cs typeface="Arial-Rounded" pitchFamily="34" charset="0"/>
              </a:rPr>
              <a:t>(4)</a:t>
            </a:r>
            <a:endParaRPr lang="en-US" sz="3333">
              <a:solidFill>
                <a:prstClr val="black"/>
              </a:solidFill>
              <a:latin typeface=".VnArial" pitchFamily="34" charset="0"/>
              <a:ea typeface="Arial-Rounded" pitchFamily="34" charset="0"/>
              <a:cs typeface="Arial-Rounde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457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914401" y="5727306"/>
            <a:ext cx="10364007" cy="779717"/>
          </a:xfrm>
          <a:prstGeom prst="rect">
            <a:avLst/>
          </a:prstGeom>
          <a:solidFill>
            <a:srgbClr val="FFD347"/>
          </a:solidFill>
        </p:spPr>
        <p:txBody>
          <a:bodyPr wrap="square" lIns="121871" tIns="60936" rIns="121871" bIns="60936" rtlCol="0">
            <a:spAutoFit/>
          </a:bodyPr>
          <a:lstStyle/>
          <a:p>
            <a:pPr algn="ctr" defTabSz="1218516"/>
            <a:r>
              <a:rPr lang="en-US" sz="4267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Bài thơ có mấy khổ thơ?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53412" y="81179"/>
            <a:ext cx="7929419" cy="615489"/>
          </a:xfrm>
          <a:prstGeom prst="rect">
            <a:avLst/>
          </a:prstGeom>
          <a:noFill/>
        </p:spPr>
        <p:txBody>
          <a:bodyPr wrap="square" lIns="121855" tIns="60928" rIns="121855" bIns="60928" rtlCol="0">
            <a:spAutoFit/>
          </a:bodyPr>
          <a:lstStyle/>
          <a:p>
            <a:pPr algn="ctr" defTabSz="1218516"/>
            <a:r>
              <a:rPr lang="en-US" sz="3200" b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Làm anh</a:t>
            </a:r>
            <a:endParaRPr lang="en-US" sz="3200" b="1">
              <a:solidFill>
                <a:prstClr val="black"/>
              </a:solidFill>
              <a:latin typeface="Arial Rounded MT Bold" pitchFamily="34" charset="0"/>
              <a:ea typeface="Arial-Rounded" pitchFamily="34" charset="0"/>
              <a:cs typeface="Arial-Rounded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0" y="785385"/>
            <a:ext cx="4692072" cy="4555029"/>
          </a:xfrm>
          <a:prstGeom prst="rect">
            <a:avLst/>
          </a:prstGeom>
          <a:noFill/>
        </p:spPr>
        <p:txBody>
          <a:bodyPr wrap="square" lIns="121855" tIns="60928" rIns="121855" bIns="60928" rtlCol="0">
            <a:spAutoFit/>
          </a:bodyPr>
          <a:lstStyle/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Làm anh khó đấy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Phải đâu chuyện đùa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Với em gái bé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Phải “người lớn” cơ.</a:t>
            </a:r>
          </a:p>
          <a:p>
            <a:pPr algn="just" defTabSz="1218516"/>
            <a:endParaRPr lang="en-US" sz="3200">
              <a:solidFill>
                <a:prstClr val="black"/>
              </a:solidFill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Khi em bé khóc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Anh phải dỗ dành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Nếu em bé ngã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Anh nâng dịu dàng.</a:t>
            </a:r>
            <a:endParaRPr lang="en-US" sz="3200">
              <a:solidFill>
                <a:prstClr val="black"/>
              </a:solidFill>
              <a:latin typeface="Arial Rounded MT Bold" pitchFamily="34" charset="0"/>
              <a:ea typeface="Arial-Rounded" pitchFamily="34" charset="0"/>
              <a:cs typeface="Arial-Rounded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55901" y="785385"/>
            <a:ext cx="5637700" cy="5047471"/>
          </a:xfrm>
          <a:prstGeom prst="rect">
            <a:avLst/>
          </a:prstGeom>
          <a:noFill/>
        </p:spPr>
        <p:txBody>
          <a:bodyPr wrap="square" lIns="121855" tIns="60928" rIns="121855" bIns="60928" rtlCol="0">
            <a:spAutoFit/>
          </a:bodyPr>
          <a:lstStyle/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Mẹ cho quà bánh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Chia em phần hơn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Có đồ chơi đẹp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Cũng nhường em luôn.</a:t>
            </a:r>
          </a:p>
          <a:p>
            <a:pPr algn="just" defTabSz="1218516"/>
            <a:endParaRPr lang="en-US" sz="3200">
              <a:solidFill>
                <a:prstClr val="black"/>
              </a:solidFill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Làm anh thật khó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Nhưng mà thật vui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Ai yêu em bé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Thì làm được thôi.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    (Phan Thị Thanh Nhàn)</a:t>
            </a:r>
            <a:endParaRPr lang="en-US" sz="3200">
              <a:solidFill>
                <a:prstClr val="black"/>
              </a:solidFill>
              <a:latin typeface="Arial Rounded MT Bold" pitchFamily="34" charset="0"/>
              <a:ea typeface="Arial-Rounded" pitchFamily="34" charset="0"/>
              <a:cs typeface="Arial-Rounde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418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524000" y="785385"/>
            <a:ext cx="4692072" cy="4555029"/>
          </a:xfrm>
          <a:prstGeom prst="rect">
            <a:avLst/>
          </a:prstGeom>
          <a:noFill/>
        </p:spPr>
        <p:txBody>
          <a:bodyPr wrap="square" lIns="121855" tIns="60928" rIns="121855" bIns="60928" rtlCol="0">
            <a:spAutoFit/>
          </a:bodyPr>
          <a:lstStyle/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Làm anh khó đấy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Phải đâu chuyện đùa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Với em gái bé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Phải “người lớn” cơ.</a:t>
            </a:r>
          </a:p>
          <a:p>
            <a:pPr algn="just" defTabSz="1218516"/>
            <a:endParaRPr lang="en-US" sz="3200">
              <a:solidFill>
                <a:prstClr val="black"/>
              </a:solidFill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Khi em bé khóc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Anh phải dỗ dành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Nếu em bé ngã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Anh nâng dịu dàng.</a:t>
            </a:r>
            <a:endParaRPr lang="en-US" sz="3200">
              <a:solidFill>
                <a:prstClr val="black"/>
              </a:solidFill>
              <a:latin typeface="Arial Rounded MT Bold" pitchFamily="34" charset="0"/>
              <a:ea typeface="Arial-Rounded" pitchFamily="34" charset="0"/>
              <a:cs typeface="Arial-Rounded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88309" y="5809978"/>
            <a:ext cx="10795692" cy="779717"/>
          </a:xfrm>
          <a:prstGeom prst="rect">
            <a:avLst/>
          </a:prstGeom>
          <a:solidFill>
            <a:srgbClr val="FFD347"/>
          </a:solidFill>
        </p:spPr>
        <p:txBody>
          <a:bodyPr wrap="square" lIns="121871" tIns="60936" rIns="121871" bIns="60936" rtlCol="0">
            <a:spAutoFit/>
          </a:bodyPr>
          <a:lstStyle/>
          <a:p>
            <a:pPr defTabSz="1218516"/>
            <a:r>
              <a:rPr lang="en-US" sz="4267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Em</a:t>
            </a:r>
            <a:r>
              <a:rPr lang="en-US" sz="4267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4267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hãy</a:t>
            </a:r>
            <a:r>
              <a:rPr lang="en-US" sz="4267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4267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tìm</a:t>
            </a:r>
            <a:r>
              <a:rPr lang="en-US" sz="4267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4267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từ</a:t>
            </a:r>
            <a:r>
              <a:rPr lang="en-US" sz="4267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4267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khó</a:t>
            </a:r>
            <a:r>
              <a:rPr lang="en-US" sz="4267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4267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đọc</a:t>
            </a:r>
            <a:r>
              <a:rPr lang="en-US" sz="4267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, </a:t>
            </a:r>
            <a:r>
              <a:rPr lang="en-US" sz="4267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khó</a:t>
            </a:r>
            <a:r>
              <a:rPr lang="en-US" sz="4267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4267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hiểu</a:t>
            </a:r>
            <a:r>
              <a:rPr lang="en-US" sz="4267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4267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trong</a:t>
            </a:r>
            <a:r>
              <a:rPr lang="en-US" sz="4267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4267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bài</a:t>
            </a:r>
            <a:r>
              <a:rPr lang="en-US" sz="4267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.</a:t>
            </a: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3251200" y="4261152"/>
            <a:ext cx="152399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3454400" y="5288955"/>
            <a:ext cx="152399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853412" y="81179"/>
            <a:ext cx="7929419" cy="615489"/>
          </a:xfrm>
          <a:prstGeom prst="rect">
            <a:avLst/>
          </a:prstGeom>
          <a:noFill/>
        </p:spPr>
        <p:txBody>
          <a:bodyPr wrap="square" lIns="121855" tIns="60928" rIns="121855" bIns="60928" rtlCol="0">
            <a:spAutoFit/>
          </a:bodyPr>
          <a:lstStyle/>
          <a:p>
            <a:pPr algn="ctr" defTabSz="1218516"/>
            <a:r>
              <a:rPr lang="en-US" sz="3200" b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Làm anh</a:t>
            </a:r>
            <a:endParaRPr lang="en-US" sz="3200" b="1">
              <a:solidFill>
                <a:prstClr val="black"/>
              </a:solidFill>
              <a:latin typeface="Arial Rounded MT Bold" pitchFamily="34" charset="0"/>
              <a:ea typeface="Arial-Rounded" pitchFamily="34" charset="0"/>
              <a:cs typeface="Arial-Rounded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55901" y="785385"/>
            <a:ext cx="5637700" cy="5047471"/>
          </a:xfrm>
          <a:prstGeom prst="rect">
            <a:avLst/>
          </a:prstGeom>
          <a:noFill/>
        </p:spPr>
        <p:txBody>
          <a:bodyPr wrap="square" lIns="121855" tIns="60928" rIns="121855" bIns="60928" rtlCol="0">
            <a:spAutoFit/>
          </a:bodyPr>
          <a:lstStyle/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Mẹ cho quà bánh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Chia em phần hơn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Có đồ chơi đẹp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Cũng nhường em luôn.</a:t>
            </a:r>
          </a:p>
          <a:p>
            <a:pPr algn="just" defTabSz="1218516"/>
            <a:endParaRPr lang="en-US" sz="3200">
              <a:solidFill>
                <a:prstClr val="black"/>
              </a:solidFill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Làm anh thật khó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Nhưng mà thật vui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Ai yêu em bé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Thì làm được thôi.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    (Phan Thị Thanh Nhàn)</a:t>
            </a:r>
            <a:endParaRPr lang="en-US" sz="3200">
              <a:solidFill>
                <a:prstClr val="black"/>
              </a:solidFill>
              <a:latin typeface="Arial Rounded MT Bold" pitchFamily="34" charset="0"/>
              <a:ea typeface="Arial-Rounded" pitchFamily="34" charset="0"/>
              <a:cs typeface="Arial-Rounde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969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660719" y="5664201"/>
            <a:ext cx="4856708" cy="779717"/>
          </a:xfrm>
          <a:prstGeom prst="rect">
            <a:avLst/>
          </a:prstGeom>
          <a:solidFill>
            <a:srgbClr val="FFD347"/>
          </a:solidFill>
        </p:spPr>
        <p:txBody>
          <a:bodyPr wrap="square" lIns="121871" tIns="60936" rIns="121871" bIns="60936" rtlCol="0">
            <a:spAutoFit/>
          </a:bodyPr>
          <a:lstStyle/>
          <a:p>
            <a:pPr algn="ctr" defTabSz="1218516"/>
            <a:r>
              <a:rPr lang="en-US" sz="4267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Đọc nối tiếp câu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53412" y="81179"/>
            <a:ext cx="7929419" cy="615489"/>
          </a:xfrm>
          <a:prstGeom prst="rect">
            <a:avLst/>
          </a:prstGeom>
          <a:noFill/>
        </p:spPr>
        <p:txBody>
          <a:bodyPr wrap="square" lIns="121855" tIns="60928" rIns="121855" bIns="60928" rtlCol="0">
            <a:spAutoFit/>
          </a:bodyPr>
          <a:lstStyle/>
          <a:p>
            <a:pPr algn="ctr" defTabSz="1218516"/>
            <a:r>
              <a:rPr lang="en-US" sz="3200" b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Làm anh</a:t>
            </a:r>
            <a:endParaRPr lang="en-US" sz="3200" b="1">
              <a:solidFill>
                <a:prstClr val="black"/>
              </a:solidFill>
              <a:latin typeface="Arial Rounded MT Bold" pitchFamily="34" charset="0"/>
              <a:ea typeface="Arial-Rounded" pitchFamily="34" charset="0"/>
              <a:cs typeface="Arial-Rounded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0" y="785385"/>
            <a:ext cx="4692072" cy="4555029"/>
          </a:xfrm>
          <a:prstGeom prst="rect">
            <a:avLst/>
          </a:prstGeom>
          <a:noFill/>
        </p:spPr>
        <p:txBody>
          <a:bodyPr wrap="square" lIns="121855" tIns="60928" rIns="121855" bIns="60928" rtlCol="0">
            <a:spAutoFit/>
          </a:bodyPr>
          <a:lstStyle/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Làm anh khó đấy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Phải đâu chuyện đùa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Với em gái bé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Phải “người lớn” cơ.</a:t>
            </a:r>
          </a:p>
          <a:p>
            <a:pPr algn="just" defTabSz="1218516"/>
            <a:endParaRPr lang="en-US" sz="3200">
              <a:solidFill>
                <a:prstClr val="black"/>
              </a:solidFill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Khi em bé khóc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Anh phải dỗ dành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Nếu em bé ngã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Anh nâng dịu dàng.</a:t>
            </a:r>
            <a:endParaRPr lang="en-US" sz="3200">
              <a:solidFill>
                <a:prstClr val="black"/>
              </a:solidFill>
              <a:latin typeface="Arial Rounded MT Bold" pitchFamily="34" charset="0"/>
              <a:ea typeface="Arial-Rounded" pitchFamily="34" charset="0"/>
              <a:cs typeface="Arial-Rounded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55901" y="785385"/>
            <a:ext cx="5637700" cy="5047471"/>
          </a:xfrm>
          <a:prstGeom prst="rect">
            <a:avLst/>
          </a:prstGeom>
          <a:noFill/>
        </p:spPr>
        <p:txBody>
          <a:bodyPr wrap="square" lIns="121855" tIns="60928" rIns="121855" bIns="60928" rtlCol="0">
            <a:spAutoFit/>
          </a:bodyPr>
          <a:lstStyle/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Mẹ cho quà bánh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Chia em phần hơn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Có đồ chơi đẹp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Cũng nhường em luôn.</a:t>
            </a:r>
          </a:p>
          <a:p>
            <a:pPr algn="just" defTabSz="1218516"/>
            <a:endParaRPr lang="en-US" sz="3200">
              <a:solidFill>
                <a:prstClr val="black"/>
              </a:solidFill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Làm anh thật khó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Nhưng mà thật vui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Ai yêu em bé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Thì làm được thôi.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    (Phan Thị Thanh Nhàn)</a:t>
            </a:r>
            <a:endParaRPr lang="en-US" sz="3200">
              <a:solidFill>
                <a:prstClr val="black"/>
              </a:solidFill>
              <a:latin typeface="Arial Rounded MT Bold" pitchFamily="34" charset="0"/>
              <a:ea typeface="Arial-Rounded" pitchFamily="34" charset="0"/>
              <a:cs typeface="Arial-Rounde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78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96973" y="5831102"/>
            <a:ext cx="8128000" cy="779717"/>
          </a:xfrm>
          <a:prstGeom prst="rect">
            <a:avLst/>
          </a:prstGeom>
          <a:solidFill>
            <a:srgbClr val="FFD347"/>
          </a:solidFill>
        </p:spPr>
        <p:txBody>
          <a:bodyPr wrap="square" lIns="121871" tIns="60936" rIns="121871" bIns="60936" rtlCol="0">
            <a:spAutoFit/>
          </a:bodyPr>
          <a:lstStyle/>
          <a:p>
            <a:pPr algn="ctr" defTabSz="1218516"/>
            <a:r>
              <a:rPr lang="en-US" sz="4267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Đọc nối tiếp khổ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64645" y="5852716"/>
            <a:ext cx="8128000" cy="779717"/>
          </a:xfrm>
          <a:prstGeom prst="rect">
            <a:avLst/>
          </a:prstGeom>
          <a:solidFill>
            <a:srgbClr val="FFD347"/>
          </a:solidFill>
        </p:spPr>
        <p:txBody>
          <a:bodyPr wrap="square" lIns="121871" tIns="60936" rIns="121871" bIns="60936" rtlCol="0">
            <a:spAutoFit/>
          </a:bodyPr>
          <a:lstStyle/>
          <a:p>
            <a:pPr algn="ctr" defTabSz="1218516"/>
            <a:r>
              <a:rPr lang="en-US" sz="4267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Đọc theo nhóm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92355" y="5831104"/>
            <a:ext cx="8128000" cy="779717"/>
          </a:xfrm>
          <a:prstGeom prst="rect">
            <a:avLst/>
          </a:prstGeom>
          <a:solidFill>
            <a:srgbClr val="FFD347"/>
          </a:solidFill>
        </p:spPr>
        <p:txBody>
          <a:bodyPr wrap="square" lIns="121871" tIns="60936" rIns="121871" bIns="60936" rtlCol="0">
            <a:spAutoFit/>
          </a:bodyPr>
          <a:lstStyle/>
          <a:p>
            <a:pPr algn="ctr" defTabSz="1218516"/>
            <a:r>
              <a:rPr lang="en-US" sz="4267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Đọc toàn bài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53412" y="81179"/>
            <a:ext cx="7929419" cy="615489"/>
          </a:xfrm>
          <a:prstGeom prst="rect">
            <a:avLst/>
          </a:prstGeom>
          <a:noFill/>
        </p:spPr>
        <p:txBody>
          <a:bodyPr wrap="square" lIns="121855" tIns="60928" rIns="121855" bIns="60928" rtlCol="0">
            <a:spAutoFit/>
          </a:bodyPr>
          <a:lstStyle/>
          <a:p>
            <a:pPr algn="ctr" defTabSz="1218516"/>
            <a:r>
              <a:rPr lang="en-US" sz="3200" b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Làm anh</a:t>
            </a:r>
            <a:endParaRPr lang="en-US" sz="3200" b="1">
              <a:solidFill>
                <a:prstClr val="black"/>
              </a:solidFill>
              <a:latin typeface="Arial Rounded MT Bold" pitchFamily="34" charset="0"/>
              <a:ea typeface="Arial-Rounded" pitchFamily="34" charset="0"/>
              <a:cs typeface="Arial-Rounded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0" y="785385"/>
            <a:ext cx="4692072" cy="4555029"/>
          </a:xfrm>
          <a:prstGeom prst="rect">
            <a:avLst/>
          </a:prstGeom>
          <a:noFill/>
        </p:spPr>
        <p:txBody>
          <a:bodyPr wrap="square" lIns="121855" tIns="60928" rIns="121855" bIns="60928" rtlCol="0">
            <a:spAutoFit/>
          </a:bodyPr>
          <a:lstStyle/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Làm anh khó đấy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Phải đâu chuyện đùa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Với em gái bé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Phải “người lớn” cơ.</a:t>
            </a:r>
          </a:p>
          <a:p>
            <a:pPr algn="just" defTabSz="1218516"/>
            <a:endParaRPr lang="en-US" sz="3200">
              <a:solidFill>
                <a:prstClr val="black"/>
              </a:solidFill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Khi em bé khóc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Anh phải dỗ dành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Nếu em bé ngã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Anh nâng dịu dàng.</a:t>
            </a:r>
            <a:endParaRPr lang="en-US" sz="3200">
              <a:solidFill>
                <a:prstClr val="black"/>
              </a:solidFill>
              <a:latin typeface="Arial Rounded MT Bold" pitchFamily="34" charset="0"/>
              <a:ea typeface="Arial-Rounded" pitchFamily="34" charset="0"/>
              <a:cs typeface="Arial-Rounded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55901" y="785385"/>
            <a:ext cx="5637700" cy="5047471"/>
          </a:xfrm>
          <a:prstGeom prst="rect">
            <a:avLst/>
          </a:prstGeom>
          <a:noFill/>
        </p:spPr>
        <p:txBody>
          <a:bodyPr wrap="square" lIns="121855" tIns="60928" rIns="121855" bIns="60928" rtlCol="0">
            <a:spAutoFit/>
          </a:bodyPr>
          <a:lstStyle/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Mẹ cho quà bánh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Chia em phần hơn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Có đồ chơi đẹp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Cũng nhường em luôn.</a:t>
            </a:r>
          </a:p>
          <a:p>
            <a:pPr algn="just" defTabSz="1218516"/>
            <a:endParaRPr lang="en-US" sz="3200">
              <a:solidFill>
                <a:prstClr val="black"/>
              </a:solidFill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Làm anh thật khó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Nhưng mà thật vui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Ai yêu em bé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Thì làm được thôi.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    (Phan Thị Thanh Nhàn)</a:t>
            </a:r>
            <a:endParaRPr lang="en-US" sz="3200">
              <a:solidFill>
                <a:prstClr val="black"/>
              </a:solidFill>
              <a:latin typeface="Arial Rounded MT Bold" pitchFamily="34" charset="0"/>
              <a:ea typeface="Arial-Rounded" pitchFamily="34" charset="0"/>
              <a:cs typeface="Arial-Rounde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5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82" b="30348"/>
          <a:stretch/>
        </p:blipFill>
        <p:spPr>
          <a:xfrm>
            <a:off x="1524000" y="5343851"/>
            <a:ext cx="3352800" cy="129370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791201" y="5765801"/>
            <a:ext cx="4856708" cy="779717"/>
          </a:xfrm>
          <a:prstGeom prst="rect">
            <a:avLst/>
          </a:prstGeom>
          <a:solidFill>
            <a:srgbClr val="FFD347"/>
          </a:solidFill>
        </p:spPr>
        <p:txBody>
          <a:bodyPr wrap="square" lIns="121871" tIns="60936" rIns="121871" bIns="60936" rtlCol="0">
            <a:spAutoFit/>
          </a:bodyPr>
          <a:lstStyle/>
          <a:p>
            <a:pPr algn="ctr" defTabSz="1218516"/>
            <a:r>
              <a:rPr lang="en-US" sz="4267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Thi đua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53412" y="81179"/>
            <a:ext cx="7929419" cy="615489"/>
          </a:xfrm>
          <a:prstGeom prst="rect">
            <a:avLst/>
          </a:prstGeom>
          <a:noFill/>
        </p:spPr>
        <p:txBody>
          <a:bodyPr wrap="square" lIns="121855" tIns="60928" rIns="121855" bIns="60928" rtlCol="0">
            <a:spAutoFit/>
          </a:bodyPr>
          <a:lstStyle/>
          <a:p>
            <a:pPr algn="ctr" defTabSz="1218516"/>
            <a:r>
              <a:rPr lang="en-US" sz="3200" b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Làm anh</a:t>
            </a:r>
            <a:endParaRPr lang="en-US" sz="3200" b="1">
              <a:solidFill>
                <a:prstClr val="black"/>
              </a:solidFill>
              <a:latin typeface="Arial Rounded MT Bold" pitchFamily="34" charset="0"/>
              <a:ea typeface="Arial-Rounded" pitchFamily="34" charset="0"/>
              <a:cs typeface="Arial-Rounded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0" y="785385"/>
            <a:ext cx="4692072" cy="4555029"/>
          </a:xfrm>
          <a:prstGeom prst="rect">
            <a:avLst/>
          </a:prstGeom>
          <a:noFill/>
        </p:spPr>
        <p:txBody>
          <a:bodyPr wrap="square" lIns="121855" tIns="60928" rIns="121855" bIns="60928" rtlCol="0">
            <a:spAutoFit/>
          </a:bodyPr>
          <a:lstStyle/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Làm anh khó đấy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Phải đâu chuyện đùa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Với em gái bé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Phải “người lớn” cơ.</a:t>
            </a:r>
          </a:p>
          <a:p>
            <a:pPr algn="just" defTabSz="1218516"/>
            <a:endParaRPr lang="en-US" sz="3200">
              <a:solidFill>
                <a:prstClr val="black"/>
              </a:solidFill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Khi em bé khóc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Anh phải dỗ dành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Nếu em bé ngã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Anh nâng dịu dàng.</a:t>
            </a:r>
            <a:endParaRPr lang="en-US" sz="3200">
              <a:solidFill>
                <a:prstClr val="black"/>
              </a:solidFill>
              <a:latin typeface="Arial Rounded MT Bold" pitchFamily="34" charset="0"/>
              <a:ea typeface="Arial-Rounded" pitchFamily="34" charset="0"/>
              <a:cs typeface="Arial-Rounded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55901" y="785385"/>
            <a:ext cx="5637700" cy="5047471"/>
          </a:xfrm>
          <a:prstGeom prst="rect">
            <a:avLst/>
          </a:prstGeom>
          <a:noFill/>
        </p:spPr>
        <p:txBody>
          <a:bodyPr wrap="square" lIns="121855" tIns="60928" rIns="121855" bIns="60928" rtlCol="0">
            <a:spAutoFit/>
          </a:bodyPr>
          <a:lstStyle/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Mẹ cho quà bánh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Chia em phần hơn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Có đồ chơi đẹp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Cũng nhường em luôn.</a:t>
            </a:r>
          </a:p>
          <a:p>
            <a:pPr algn="just" defTabSz="1218516"/>
            <a:endParaRPr lang="en-US" sz="3200">
              <a:solidFill>
                <a:prstClr val="black"/>
              </a:solidFill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Làm anh thật khó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Nhưng mà thật vui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Ai yêu em bé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Thì làm được thôi.</a:t>
            </a:r>
          </a:p>
          <a:p>
            <a:pPr algn="just" defTabSz="1218516"/>
            <a:r>
              <a:rPr lang="en-US" sz="32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    (Phan Thị Thanh Nhàn)</a:t>
            </a:r>
            <a:endParaRPr lang="en-US" sz="3200">
              <a:solidFill>
                <a:prstClr val="black"/>
              </a:solidFill>
              <a:latin typeface="Arial Rounded MT Bold" pitchFamily="34" charset="0"/>
              <a:ea typeface="Arial-Rounded" pitchFamily="34" charset="0"/>
              <a:cs typeface="Arial-Rounde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727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87745" y="240021"/>
            <a:ext cx="812800" cy="812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71" tIns="60936" rIns="121871" bIns="60936" rtlCol="0" anchor="ctr"/>
          <a:lstStyle/>
          <a:p>
            <a:pPr algn="ctr" defTabSz="1218516"/>
            <a:r>
              <a:rPr lang="en-US" sz="3733" b="1">
                <a:solidFill>
                  <a:prstClr val="white"/>
                </a:solidFill>
                <a:latin typeface="Arial Rounded MT Bold" pitchFamily="34" charset="0"/>
                <a:cs typeface="Times New Roman" pitchFamily="18" charset="0"/>
              </a:rPr>
              <a:t>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23637" y="359084"/>
            <a:ext cx="10150763" cy="615489"/>
          </a:xfrm>
          <a:prstGeom prst="rect">
            <a:avLst/>
          </a:prstGeom>
          <a:noFill/>
        </p:spPr>
        <p:txBody>
          <a:bodyPr wrap="square" lIns="121855" tIns="60928" rIns="121855" bIns="60928" rtlCol="0">
            <a:spAutoFit/>
          </a:bodyPr>
          <a:lstStyle/>
          <a:p>
            <a:pPr algn="just" defTabSz="1218516"/>
            <a:r>
              <a:rPr lang="en-US" sz="3200" b="1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Tìm</a:t>
            </a:r>
            <a:r>
              <a:rPr lang="en-US" sz="3200" b="1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tiếng</a:t>
            </a:r>
            <a:r>
              <a:rPr lang="en-US" sz="3200" b="1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cùng</a:t>
            </a:r>
            <a:r>
              <a:rPr lang="en-US" sz="3200" b="1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vần</a:t>
            </a:r>
            <a:r>
              <a:rPr lang="en-US" sz="3200" b="1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với</a:t>
            </a:r>
            <a:r>
              <a:rPr lang="en-US" sz="3200" b="1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mỗi</a:t>
            </a:r>
            <a:r>
              <a:rPr lang="en-US" sz="3200" b="1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tiếng</a:t>
            </a:r>
            <a:r>
              <a:rPr lang="en-US" sz="3200" b="1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b="1" i="1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bánh, </a:t>
            </a:r>
            <a:r>
              <a:rPr lang="en-US" sz="3200" b="1" i="1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đẹp</a:t>
            </a:r>
            <a:r>
              <a:rPr lang="en-US" sz="3200" b="1" i="1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, </a:t>
            </a:r>
            <a:r>
              <a:rPr lang="en-US" sz="3200" b="1" i="1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vui</a:t>
            </a:r>
            <a:r>
              <a:rPr lang="en-US" sz="3200" b="1" i="1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endParaRPr lang="en-US" sz="3200" b="1" dirty="0">
              <a:solidFill>
                <a:prstClr val="black"/>
              </a:solidFill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850343" y="1782332"/>
            <a:ext cx="2420796" cy="125213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16"/>
            <a:r>
              <a:rPr lang="en-US" sz="4800" b="1">
                <a:solidFill>
                  <a:prstClr val="white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bánh</a:t>
            </a:r>
          </a:p>
        </p:txBody>
      </p:sp>
      <p:sp>
        <p:nvSpPr>
          <p:cNvPr id="8" name="Oval 7"/>
          <p:cNvSpPr/>
          <p:nvPr/>
        </p:nvSpPr>
        <p:spPr>
          <a:xfrm>
            <a:off x="4817309" y="1782332"/>
            <a:ext cx="2420796" cy="125213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16"/>
            <a:r>
              <a:rPr lang="en-US" sz="4800" b="1">
                <a:solidFill>
                  <a:prstClr val="white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đẹp</a:t>
            </a:r>
          </a:p>
        </p:txBody>
      </p:sp>
      <p:sp>
        <p:nvSpPr>
          <p:cNvPr id="9" name="Oval 8"/>
          <p:cNvSpPr/>
          <p:nvPr/>
        </p:nvSpPr>
        <p:spPr>
          <a:xfrm>
            <a:off x="8793785" y="1796676"/>
            <a:ext cx="2420796" cy="125213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16"/>
            <a:r>
              <a:rPr lang="en-US" sz="4800" b="1">
                <a:solidFill>
                  <a:prstClr val="white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vui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036595" y="2891174"/>
            <a:ext cx="1882405" cy="944229"/>
            <a:chOff x="777446" y="2168380"/>
            <a:chExt cx="1411804" cy="708172"/>
          </a:xfrm>
        </p:grpSpPr>
        <p:sp>
          <p:nvSpPr>
            <p:cNvPr id="4" name="Right Arrow 3"/>
            <p:cNvSpPr/>
            <p:nvPr/>
          </p:nvSpPr>
          <p:spPr>
            <a:xfrm rot="6817876">
              <a:off x="554825" y="2391001"/>
              <a:ext cx="595975" cy="150734"/>
            </a:xfrm>
            <a:prstGeom prst="rightArrow">
              <a:avLst/>
            </a:prstGeom>
            <a:solidFill>
              <a:srgbClr val="FFDF7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516"/>
              <a:endParaRPr lang="en-US" sz="24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1" name="Right Arrow 10"/>
            <p:cNvSpPr/>
            <p:nvPr/>
          </p:nvSpPr>
          <p:spPr>
            <a:xfrm rot="5400000">
              <a:off x="1162488" y="2503197"/>
              <a:ext cx="595976" cy="150734"/>
            </a:xfrm>
            <a:prstGeom prst="rightArrow">
              <a:avLst/>
            </a:prstGeom>
            <a:solidFill>
              <a:srgbClr val="FFDF7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516"/>
              <a:endParaRPr lang="en-US" sz="24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2" name="Right Arrow 11"/>
            <p:cNvSpPr/>
            <p:nvPr/>
          </p:nvSpPr>
          <p:spPr>
            <a:xfrm rot="4627805">
              <a:off x="1815895" y="2430769"/>
              <a:ext cx="595975" cy="150734"/>
            </a:xfrm>
            <a:prstGeom prst="rightArrow">
              <a:avLst/>
            </a:prstGeom>
            <a:solidFill>
              <a:srgbClr val="FFDF7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516"/>
              <a:endParaRPr lang="en-US" sz="2400">
                <a:solidFill>
                  <a:prstClr val="white"/>
                </a:solidFill>
                <a:latin typeface="Calibri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007088" y="2901138"/>
            <a:ext cx="1882405" cy="944229"/>
            <a:chOff x="777446" y="2168380"/>
            <a:chExt cx="1411804" cy="708172"/>
          </a:xfrm>
        </p:grpSpPr>
        <p:sp>
          <p:nvSpPr>
            <p:cNvPr id="15" name="Right Arrow 14"/>
            <p:cNvSpPr/>
            <p:nvPr/>
          </p:nvSpPr>
          <p:spPr>
            <a:xfrm rot="6817876">
              <a:off x="554825" y="2391001"/>
              <a:ext cx="595975" cy="150734"/>
            </a:xfrm>
            <a:prstGeom prst="rightArrow">
              <a:avLst/>
            </a:prstGeom>
            <a:solidFill>
              <a:srgbClr val="FFDF7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516"/>
              <a:endParaRPr lang="en-US" sz="24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6" name="Right Arrow 15"/>
            <p:cNvSpPr/>
            <p:nvPr/>
          </p:nvSpPr>
          <p:spPr>
            <a:xfrm rot="5400000">
              <a:off x="1173246" y="2503197"/>
              <a:ext cx="595976" cy="150734"/>
            </a:xfrm>
            <a:prstGeom prst="rightArrow">
              <a:avLst/>
            </a:prstGeom>
            <a:solidFill>
              <a:srgbClr val="FFDF7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516"/>
              <a:endParaRPr lang="en-US" sz="24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7" name="Right Arrow 16"/>
            <p:cNvSpPr/>
            <p:nvPr/>
          </p:nvSpPr>
          <p:spPr>
            <a:xfrm rot="4627805">
              <a:off x="1815895" y="2430769"/>
              <a:ext cx="595975" cy="150734"/>
            </a:xfrm>
            <a:prstGeom prst="rightArrow">
              <a:avLst/>
            </a:prstGeom>
            <a:solidFill>
              <a:srgbClr val="FFDF7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516"/>
              <a:endParaRPr lang="en-US" sz="2400">
                <a:solidFill>
                  <a:prstClr val="white"/>
                </a:solidFill>
                <a:latin typeface="Calibri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8977582" y="2911102"/>
            <a:ext cx="1882405" cy="944229"/>
            <a:chOff x="777446" y="2168380"/>
            <a:chExt cx="1411804" cy="708172"/>
          </a:xfrm>
        </p:grpSpPr>
        <p:sp>
          <p:nvSpPr>
            <p:cNvPr id="19" name="Right Arrow 18"/>
            <p:cNvSpPr/>
            <p:nvPr/>
          </p:nvSpPr>
          <p:spPr>
            <a:xfrm rot="6817876">
              <a:off x="554825" y="2391001"/>
              <a:ext cx="595975" cy="150734"/>
            </a:xfrm>
            <a:prstGeom prst="rightArrow">
              <a:avLst/>
            </a:prstGeom>
            <a:solidFill>
              <a:srgbClr val="FFDF7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516"/>
              <a:endParaRPr lang="en-US" sz="24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0" name="Right Arrow 19"/>
            <p:cNvSpPr/>
            <p:nvPr/>
          </p:nvSpPr>
          <p:spPr>
            <a:xfrm rot="5400000">
              <a:off x="1173246" y="2503197"/>
              <a:ext cx="595976" cy="150734"/>
            </a:xfrm>
            <a:prstGeom prst="rightArrow">
              <a:avLst/>
            </a:prstGeom>
            <a:solidFill>
              <a:srgbClr val="FFDF7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516"/>
              <a:endParaRPr lang="en-US" sz="24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1" name="Right Arrow 20"/>
            <p:cNvSpPr/>
            <p:nvPr/>
          </p:nvSpPr>
          <p:spPr>
            <a:xfrm rot="4627805">
              <a:off x="1815895" y="2430769"/>
              <a:ext cx="595975" cy="150734"/>
            </a:xfrm>
            <a:prstGeom prst="rightArrow">
              <a:avLst/>
            </a:prstGeom>
            <a:solidFill>
              <a:srgbClr val="FFDF7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516"/>
              <a:endParaRPr lang="en-US" sz="2400">
                <a:solidFill>
                  <a:prstClr val="white"/>
                </a:solidFill>
                <a:latin typeface="Calibri"/>
              </a:endParaRPr>
            </a:p>
          </p:txBody>
        </p:sp>
      </p:grpSp>
      <p:sp>
        <p:nvSpPr>
          <p:cNvPr id="23" name="Rectangle 22"/>
          <p:cNvSpPr/>
          <p:nvPr/>
        </p:nvSpPr>
        <p:spPr>
          <a:xfrm rot="1414773">
            <a:off x="337654" y="3649741"/>
            <a:ext cx="853249" cy="853249"/>
          </a:xfrm>
          <a:prstGeom prst="rect">
            <a:avLst/>
          </a:prstGeom>
          <a:solidFill>
            <a:srgbClr val="FFEDB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16"/>
            <a:r>
              <a:rPr lang="en-US" sz="2133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canh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520677" y="3833489"/>
            <a:ext cx="853249" cy="853249"/>
          </a:xfrm>
          <a:prstGeom prst="rect">
            <a:avLst/>
          </a:prstGeom>
          <a:solidFill>
            <a:srgbClr val="FFEDB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16"/>
            <a:r>
              <a:rPr lang="en-US" sz="2133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lạnh</a:t>
            </a:r>
          </a:p>
        </p:txBody>
      </p:sp>
      <p:sp>
        <p:nvSpPr>
          <p:cNvPr id="25" name="Rectangle 24"/>
          <p:cNvSpPr/>
          <p:nvPr/>
        </p:nvSpPr>
        <p:spPr>
          <a:xfrm rot="20743700">
            <a:off x="2628314" y="3733228"/>
            <a:ext cx="853249" cy="853249"/>
          </a:xfrm>
          <a:prstGeom prst="rect">
            <a:avLst/>
          </a:prstGeom>
          <a:solidFill>
            <a:srgbClr val="FFEDB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16"/>
            <a:r>
              <a:rPr lang="en-US" sz="2133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anh</a:t>
            </a:r>
          </a:p>
        </p:txBody>
      </p:sp>
      <p:sp>
        <p:nvSpPr>
          <p:cNvPr id="29" name="Rectangle 28"/>
          <p:cNvSpPr/>
          <p:nvPr/>
        </p:nvSpPr>
        <p:spPr>
          <a:xfrm rot="1414773">
            <a:off x="4329905" y="3664562"/>
            <a:ext cx="853249" cy="853249"/>
          </a:xfrm>
          <a:prstGeom prst="rect">
            <a:avLst/>
          </a:prstGeom>
          <a:solidFill>
            <a:srgbClr val="FFEDB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16"/>
            <a:r>
              <a:rPr lang="en-US" sz="2133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dép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512928" y="3848310"/>
            <a:ext cx="853249" cy="853249"/>
          </a:xfrm>
          <a:prstGeom prst="rect">
            <a:avLst/>
          </a:prstGeom>
          <a:solidFill>
            <a:srgbClr val="FFEDB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16"/>
            <a:r>
              <a:rPr lang="en-US" sz="2133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hẹp</a:t>
            </a:r>
          </a:p>
        </p:txBody>
      </p:sp>
      <p:sp>
        <p:nvSpPr>
          <p:cNvPr id="31" name="Rectangle 30"/>
          <p:cNvSpPr/>
          <p:nvPr/>
        </p:nvSpPr>
        <p:spPr>
          <a:xfrm rot="20743700">
            <a:off x="6620565" y="3748049"/>
            <a:ext cx="853249" cy="853249"/>
          </a:xfrm>
          <a:prstGeom prst="rect">
            <a:avLst/>
          </a:prstGeom>
          <a:solidFill>
            <a:srgbClr val="FFEDB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16"/>
            <a:r>
              <a:rPr lang="en-US" sz="2133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ép</a:t>
            </a:r>
          </a:p>
        </p:txBody>
      </p:sp>
      <p:sp>
        <p:nvSpPr>
          <p:cNvPr id="32" name="Rectangle 31"/>
          <p:cNvSpPr/>
          <p:nvPr/>
        </p:nvSpPr>
        <p:spPr>
          <a:xfrm rot="1414773">
            <a:off x="8299741" y="3681485"/>
            <a:ext cx="853249" cy="853249"/>
          </a:xfrm>
          <a:prstGeom prst="rect">
            <a:avLst/>
          </a:prstGeom>
          <a:solidFill>
            <a:srgbClr val="FFEDB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16"/>
            <a:r>
              <a:rPr lang="en-US" sz="2133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chùi</a:t>
            </a:r>
          </a:p>
        </p:txBody>
      </p:sp>
      <p:sp>
        <p:nvSpPr>
          <p:cNvPr id="33" name="Rectangle 32"/>
          <p:cNvSpPr/>
          <p:nvPr/>
        </p:nvSpPr>
        <p:spPr>
          <a:xfrm>
            <a:off x="9482764" y="3865233"/>
            <a:ext cx="853249" cy="853249"/>
          </a:xfrm>
          <a:prstGeom prst="rect">
            <a:avLst/>
          </a:prstGeom>
          <a:solidFill>
            <a:srgbClr val="FFEDB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16"/>
            <a:r>
              <a:rPr lang="en-US" sz="2133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túi</a:t>
            </a:r>
          </a:p>
        </p:txBody>
      </p:sp>
      <p:sp>
        <p:nvSpPr>
          <p:cNvPr id="34" name="Rectangle 33"/>
          <p:cNvSpPr/>
          <p:nvPr/>
        </p:nvSpPr>
        <p:spPr>
          <a:xfrm rot="20743700">
            <a:off x="10590401" y="3764972"/>
            <a:ext cx="853249" cy="853249"/>
          </a:xfrm>
          <a:prstGeom prst="rect">
            <a:avLst/>
          </a:prstGeom>
          <a:solidFill>
            <a:srgbClr val="FFEDB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16"/>
            <a:r>
              <a:rPr lang="en-US" sz="2133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mũi</a:t>
            </a:r>
          </a:p>
        </p:txBody>
      </p:sp>
    </p:spTree>
    <p:extLst>
      <p:ext uri="{BB962C8B-B14F-4D97-AF65-F5344CB8AC3E}">
        <p14:creationId xmlns:p14="http://schemas.microsoft.com/office/powerpoint/2010/main" val="2182740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 animBg="1"/>
      <p:bldP spid="23" grpId="0" animBg="1"/>
      <p:bldP spid="24" grpId="0" animBg="1"/>
      <p:bldP spid="25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800</Words>
  <Application>Microsoft Office PowerPoint</Application>
  <PresentationFormat>Widescreen</PresentationFormat>
  <Paragraphs>185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.VnArial</vt:lpstr>
      <vt:lpstr>.VnAvant</vt:lpstr>
      <vt:lpstr>Arial</vt:lpstr>
      <vt:lpstr>Arial Rounded MT Bold</vt:lpstr>
      <vt:lpstr>Arial-Rounded</vt:lpstr>
      <vt:lpstr>Calibri</vt:lpstr>
      <vt:lpstr>Georgia</vt:lpstr>
      <vt:lpstr>HP001 4 hàng</vt:lpstr>
      <vt:lpstr>Times New Roman</vt:lpstr>
      <vt:lpstr>Trebuchet MS</vt:lpstr>
      <vt:lpstr>Slipstream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1</cp:revision>
  <dcterms:created xsi:type="dcterms:W3CDTF">2025-02-06T03:17:57Z</dcterms:created>
  <dcterms:modified xsi:type="dcterms:W3CDTF">2025-02-06T03:25:24Z</dcterms:modified>
</cp:coreProperties>
</file>