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2" r:id="rId2"/>
    <p:sldMasterId id="2147483686" r:id="rId3"/>
    <p:sldMasterId id="2147483698" r:id="rId4"/>
    <p:sldMasterId id="2147483700" r:id="rId5"/>
    <p:sldMasterId id="2147483712" r:id="rId6"/>
  </p:sldMasterIdLst>
  <p:notesMasterIdLst>
    <p:notesMasterId r:id="rId25"/>
  </p:notesMasterIdLst>
  <p:sldIdLst>
    <p:sldId id="310" r:id="rId7"/>
    <p:sldId id="558" r:id="rId8"/>
    <p:sldId id="276" r:id="rId9"/>
    <p:sldId id="279" r:id="rId10"/>
    <p:sldId id="297" r:id="rId11"/>
    <p:sldId id="280" r:id="rId12"/>
    <p:sldId id="563" r:id="rId13"/>
    <p:sldId id="562" r:id="rId14"/>
    <p:sldId id="560" r:id="rId15"/>
    <p:sldId id="554" r:id="rId16"/>
    <p:sldId id="298" r:id="rId17"/>
    <p:sldId id="299" r:id="rId18"/>
    <p:sldId id="561" r:id="rId19"/>
    <p:sldId id="556" r:id="rId20"/>
    <p:sldId id="281" r:id="rId21"/>
    <p:sldId id="301" r:id="rId22"/>
    <p:sldId id="557" r:id="rId23"/>
    <p:sldId id="2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14" autoAdjust="0"/>
    <p:restoredTop sz="94695"/>
  </p:normalViewPr>
  <p:slideViewPr>
    <p:cSldViewPr snapToGrid="0">
      <p:cViewPr varScale="1">
        <p:scale>
          <a:sx n="74" d="100"/>
          <a:sy n="74" d="100"/>
        </p:scale>
        <p:origin x="184" y="10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63553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1052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9418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1860538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68528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15</a:t>
            </a:fld>
            <a:endParaRPr lang="en-US"/>
          </a:p>
        </p:txBody>
      </p:sp>
    </p:spTree>
    <p:extLst>
      <p:ext uri="{BB962C8B-B14F-4D97-AF65-F5344CB8AC3E}">
        <p14:creationId xmlns:p14="http://schemas.microsoft.com/office/powerpoint/2010/main" val="1141728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18</a:t>
            </a:fld>
            <a:endParaRPr lang="en-US"/>
          </a:p>
        </p:txBody>
      </p:sp>
    </p:spTree>
    <p:extLst>
      <p:ext uri="{BB962C8B-B14F-4D97-AF65-F5344CB8AC3E}">
        <p14:creationId xmlns:p14="http://schemas.microsoft.com/office/powerpoint/2010/main" val="1358702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57481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63425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5.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1/22/25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4" r:id="rId12"/>
    <p:sldLayoutId id="214748372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GIF"/><Relationship Id="rId18" Type="http://schemas.openxmlformats.org/officeDocument/2006/relationships/image" Target="../media/image38.png"/><Relationship Id="rId26" Type="http://schemas.openxmlformats.org/officeDocument/2006/relationships/image" Target="../media/image43.png"/><Relationship Id="rId3" Type="http://schemas.openxmlformats.org/officeDocument/2006/relationships/image" Target="../media/image29.GIF"/><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34.GIF"/><Relationship Id="rId17" Type="http://schemas.microsoft.com/office/2007/relationships/hdphoto" Target="../media/hdphoto11.wdp"/><Relationship Id="rId25" Type="http://schemas.microsoft.com/office/2007/relationships/hdphoto" Target="../media/hdphoto14.wdp"/><Relationship Id="rId2" Type="http://schemas.openxmlformats.org/officeDocument/2006/relationships/notesSlide" Target="../notesSlides/notesSlide6.xml"/><Relationship Id="rId16" Type="http://schemas.openxmlformats.org/officeDocument/2006/relationships/image" Target="../media/image37.png"/><Relationship Id="rId20" Type="http://schemas.openxmlformats.org/officeDocument/2006/relationships/image" Target="../media/image40.png"/><Relationship Id="rId29" Type="http://schemas.microsoft.com/office/2007/relationships/hdphoto" Target="../media/hdphoto16.wdp"/><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9.wdp"/><Relationship Id="rId24" Type="http://schemas.openxmlformats.org/officeDocument/2006/relationships/image" Target="../media/image42.png"/><Relationship Id="rId32" Type="http://schemas.microsoft.com/office/2007/relationships/hdphoto" Target="../media/hdphoto17.wdp"/><Relationship Id="rId5" Type="http://schemas.microsoft.com/office/2007/relationships/hdphoto" Target="../media/hdphoto6.wdp"/><Relationship Id="rId15" Type="http://schemas.microsoft.com/office/2007/relationships/hdphoto" Target="../media/hdphoto10.wdp"/><Relationship Id="rId23" Type="http://schemas.microsoft.com/office/2007/relationships/hdphoto" Target="../media/hdphoto13.wdp"/><Relationship Id="rId28" Type="http://schemas.openxmlformats.org/officeDocument/2006/relationships/image" Target="../media/image44.png"/><Relationship Id="rId10" Type="http://schemas.openxmlformats.org/officeDocument/2006/relationships/image" Target="../media/image33.png"/><Relationship Id="rId19" Type="http://schemas.openxmlformats.org/officeDocument/2006/relationships/image" Target="../media/image39.GIF"/><Relationship Id="rId31" Type="http://schemas.openxmlformats.org/officeDocument/2006/relationships/image" Target="../media/image46.png"/><Relationship Id="rId4" Type="http://schemas.openxmlformats.org/officeDocument/2006/relationships/image" Target="../media/image30.png"/><Relationship Id="rId9" Type="http://schemas.microsoft.com/office/2007/relationships/hdphoto" Target="../media/hdphoto8.wdp"/><Relationship Id="rId14" Type="http://schemas.openxmlformats.org/officeDocument/2006/relationships/image" Target="../media/image36.png"/><Relationship Id="rId22" Type="http://schemas.openxmlformats.org/officeDocument/2006/relationships/image" Target="../media/image41.png"/><Relationship Id="rId27" Type="http://schemas.microsoft.com/office/2007/relationships/hdphoto" Target="../media/hdphoto15.wdp"/><Relationship Id="rId30" Type="http://schemas.openxmlformats.org/officeDocument/2006/relationships/image" Target="../media/image45.GI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2">
            <a:extLst>
              <a:ext uri="{FF2B5EF4-FFF2-40B4-BE49-F238E27FC236}">
                <a16:creationId xmlns:a16="http://schemas.microsoft.com/office/drawing/2014/main" id="{D0D35061-60D9-4F20-A859-A438E3E9F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43" y="-354960"/>
            <a:ext cx="12192000" cy="10359851"/>
          </a:xfrm>
          <a:prstGeom prst="rect">
            <a:avLst/>
          </a:prstGeom>
        </p:spPr>
      </p:pic>
      <p:sp>
        <p:nvSpPr>
          <p:cNvPr id="5" name="任意多边形 25">
            <a:extLst>
              <a:ext uri="{FF2B5EF4-FFF2-40B4-BE49-F238E27FC236}">
                <a16:creationId xmlns:a16="http://schemas.microsoft.com/office/drawing/2014/main" id="{74FE8D6D-79D9-4D3F-978C-7405CDA19BD5}"/>
              </a:ext>
            </a:extLst>
          </p:cNvPr>
          <p:cNvSpPr/>
          <p:nvPr/>
        </p:nvSpPr>
        <p:spPr>
          <a:xfrm>
            <a:off x="2272001" y="713730"/>
            <a:ext cx="8338236" cy="5725123"/>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7" name="组合 107">
            <a:extLst>
              <a:ext uri="{FF2B5EF4-FFF2-40B4-BE49-F238E27FC236}">
                <a16:creationId xmlns:a16="http://schemas.microsoft.com/office/drawing/2014/main" id="{34772011-D944-475C-9543-106F34A9F5DD}"/>
              </a:ext>
            </a:extLst>
          </p:cNvPr>
          <p:cNvGrpSpPr/>
          <p:nvPr/>
        </p:nvGrpSpPr>
        <p:grpSpPr>
          <a:xfrm>
            <a:off x="639707" y="3481240"/>
            <a:ext cx="1405279" cy="2687453"/>
            <a:chOff x="181346" y="1761375"/>
            <a:chExt cx="1517253" cy="2901593"/>
          </a:xfrm>
        </p:grpSpPr>
        <p:pic>
          <p:nvPicPr>
            <p:cNvPr id="8" name="图片 17">
              <a:extLst>
                <a:ext uri="{FF2B5EF4-FFF2-40B4-BE49-F238E27FC236}">
                  <a16:creationId xmlns:a16="http://schemas.microsoft.com/office/drawing/2014/main" id="{91663C13-7BCA-4260-B545-21862348C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9" name="图片 18">
              <a:extLst>
                <a:ext uri="{FF2B5EF4-FFF2-40B4-BE49-F238E27FC236}">
                  <a16:creationId xmlns:a16="http://schemas.microsoft.com/office/drawing/2014/main" id="{2D6E9A3F-E655-49B1-B471-B4ADD9AD2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0" name="图片 19">
              <a:extLst>
                <a:ext uri="{FF2B5EF4-FFF2-40B4-BE49-F238E27FC236}">
                  <a16:creationId xmlns:a16="http://schemas.microsoft.com/office/drawing/2014/main" id="{945C0050-B3EB-4E4B-A2DA-36CB9BF82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1" name="图片 79">
            <a:extLst>
              <a:ext uri="{FF2B5EF4-FFF2-40B4-BE49-F238E27FC236}">
                <a16:creationId xmlns:a16="http://schemas.microsoft.com/office/drawing/2014/main" id="{0A859981-A474-42BD-A18A-F269F9B37795}"/>
              </a:ext>
            </a:extLst>
          </p:cNvPr>
          <p:cNvPicPr>
            <a:picLocks noChangeAspect="1"/>
          </p:cNvPicPr>
          <p:nvPr/>
        </p:nvPicPr>
        <p:blipFill rotWithShape="1">
          <a:blip r:embed="rId6">
            <a:extLst>
              <a:ext uri="{28A0092B-C50C-407E-A947-70E740481C1C}">
                <a14:useLocalDpi xmlns:a14="http://schemas.microsoft.com/office/drawing/2010/main" val="0"/>
              </a:ext>
            </a:extLst>
          </a:blip>
          <a:srcRect l="1" r="77432"/>
          <a:stretch>
            <a:fillRect/>
          </a:stretch>
        </p:blipFill>
        <p:spPr>
          <a:xfrm>
            <a:off x="-77398" y="5358283"/>
            <a:ext cx="2751437" cy="1620820"/>
          </a:xfrm>
          <a:prstGeom prst="rect">
            <a:avLst/>
          </a:prstGeom>
        </p:spPr>
      </p:pic>
      <p:pic>
        <p:nvPicPr>
          <p:cNvPr id="12" name="图片 27">
            <a:extLst>
              <a:ext uri="{FF2B5EF4-FFF2-40B4-BE49-F238E27FC236}">
                <a16:creationId xmlns:a16="http://schemas.microsoft.com/office/drawing/2014/main" id="{9B402CEE-44D7-4EEF-9731-43567C13A9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5839" y="5230051"/>
            <a:ext cx="2745207" cy="1558232"/>
          </a:xfrm>
          <a:prstGeom prst="rect">
            <a:avLst/>
          </a:prstGeom>
        </p:spPr>
      </p:pic>
      <p:pic>
        <p:nvPicPr>
          <p:cNvPr id="13" name="图片 26">
            <a:extLst>
              <a:ext uri="{FF2B5EF4-FFF2-40B4-BE49-F238E27FC236}">
                <a16:creationId xmlns:a16="http://schemas.microsoft.com/office/drawing/2014/main" id="{F15C9532-D033-4C1C-A205-2BC87847D7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5910"/>
          <a:stretch>
            <a:fillRect/>
          </a:stretch>
        </p:blipFill>
        <p:spPr>
          <a:xfrm>
            <a:off x="9782300" y="3923926"/>
            <a:ext cx="2176557" cy="3377231"/>
          </a:xfrm>
          <a:prstGeom prst="rect">
            <a:avLst/>
          </a:prstGeom>
        </p:spPr>
      </p:pic>
      <p:sp>
        <p:nvSpPr>
          <p:cNvPr id="14" name="TextBox 13">
            <a:extLst>
              <a:ext uri="{FF2B5EF4-FFF2-40B4-BE49-F238E27FC236}">
                <a16:creationId xmlns:a16="http://schemas.microsoft.com/office/drawing/2014/main" id="{D24BA45F-B234-4E4E-A8FF-19410434253C}"/>
              </a:ext>
            </a:extLst>
          </p:cNvPr>
          <p:cNvSpPr txBox="1"/>
          <p:nvPr/>
        </p:nvSpPr>
        <p:spPr>
          <a:xfrm>
            <a:off x="2984961" y="1098616"/>
            <a:ext cx="6099716" cy="707886"/>
          </a:xfrm>
          <a:prstGeom prst="rect">
            <a:avLst/>
          </a:prstGeom>
          <a:noFill/>
        </p:spPr>
        <p:txBody>
          <a:bodyPr wrap="square">
            <a:spAutoFit/>
          </a:bodyPr>
          <a:lstStyle/>
          <a:p>
            <a:pPr algn="ctr" fontAlgn="base">
              <a:spcAft>
                <a:spcPct val="0"/>
              </a:spcAft>
              <a:defRPr/>
            </a:pPr>
            <a:r>
              <a:rPr lang="en-US" sz="2000" b="1" dirty="0">
                <a:solidFill>
                  <a:srgbClr val="0000CC"/>
                </a:solidFill>
                <a:effectLst>
                  <a:outerShdw blurRad="38100" dist="38100" dir="2700000" algn="tl">
                    <a:srgbClr val="000000">
                      <a:alpha val="43137"/>
                    </a:srgbClr>
                  </a:outerShdw>
                </a:effectLst>
                <a:latin typeface="Times New Roman" pitchFamily="18" charset="0"/>
              </a:rPr>
              <a:t>UBND QUẬN DƯƠNG KINH</a:t>
            </a:r>
          </a:p>
          <a:p>
            <a:pPr algn="ctr" fontAlgn="base">
              <a:spcAft>
                <a:spcPct val="0"/>
              </a:spcAft>
              <a:defRPr/>
            </a:pPr>
            <a:r>
              <a:rPr lang="en-US" sz="2000" b="1" dirty="0">
                <a:solidFill>
                  <a:srgbClr val="0000CC"/>
                </a:solidFill>
                <a:effectLst>
                  <a:outerShdw blurRad="38100" dist="38100" dir="2700000" algn="tl">
                    <a:srgbClr val="000000">
                      <a:alpha val="43137"/>
                    </a:srgbClr>
                  </a:outerShdw>
                </a:effectLst>
                <a:latin typeface="Times New Roman" pitchFamily="18" charset="0"/>
              </a:rPr>
              <a:t>TRƯỜ</a:t>
            </a:r>
            <a:r>
              <a:rPr lang="en-US" sz="2000" b="1" u="sng" dirty="0">
                <a:solidFill>
                  <a:srgbClr val="0000CC"/>
                </a:solidFill>
                <a:effectLst>
                  <a:outerShdw blurRad="38100" dist="38100" dir="2700000" algn="tl">
                    <a:srgbClr val="000000">
                      <a:alpha val="43137"/>
                    </a:srgbClr>
                  </a:outerShdw>
                </a:effectLst>
                <a:latin typeface="Times New Roman" pitchFamily="18" charset="0"/>
              </a:rPr>
              <a:t>NG TH ĐA </a:t>
            </a:r>
            <a:r>
              <a:rPr lang="en-US" sz="2000" b="1" dirty="0">
                <a:solidFill>
                  <a:srgbClr val="0000CC"/>
                </a:solidFill>
                <a:effectLst>
                  <a:outerShdw blurRad="38100" dist="38100" dir="2700000" algn="tl">
                    <a:srgbClr val="000000">
                      <a:alpha val="43137"/>
                    </a:srgbClr>
                  </a:outerShdw>
                </a:effectLst>
                <a:latin typeface="Times New Roman" pitchFamily="18" charset="0"/>
              </a:rPr>
              <a:t>PHÚC</a:t>
            </a:r>
          </a:p>
        </p:txBody>
      </p:sp>
      <p:sp>
        <p:nvSpPr>
          <p:cNvPr id="15" name="TextBox 14">
            <a:extLst>
              <a:ext uri="{FF2B5EF4-FFF2-40B4-BE49-F238E27FC236}">
                <a16:creationId xmlns:a16="http://schemas.microsoft.com/office/drawing/2014/main" id="{69E2DCBE-FC4B-C24C-BB55-14B99F4522E9}"/>
              </a:ext>
            </a:extLst>
          </p:cNvPr>
          <p:cNvSpPr txBox="1"/>
          <p:nvPr/>
        </p:nvSpPr>
        <p:spPr>
          <a:xfrm>
            <a:off x="2373149" y="2166217"/>
            <a:ext cx="7546850" cy="2062103"/>
          </a:xfrm>
          <a:prstGeom prst="rect">
            <a:avLst/>
          </a:prstGeom>
          <a:noFill/>
        </p:spPr>
        <p:txBody>
          <a:bodyPr wrap="square">
            <a:spAutoFit/>
          </a:bodyPr>
          <a:lstStyle/>
          <a:p>
            <a:pPr algn="ct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TIẾNG VIỆT</a:t>
            </a:r>
            <a:b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b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Mở</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rộng</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vốn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mùa</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Dấu</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chấm</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dấu</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hỏi</a:t>
            </a:r>
            <a:endParaRPr lang="en-VN" sz="3200" dirty="0"/>
          </a:p>
        </p:txBody>
      </p:sp>
      <p:sp>
        <p:nvSpPr>
          <p:cNvPr id="16" name="Rectangle 15">
            <a:extLst>
              <a:ext uri="{FF2B5EF4-FFF2-40B4-BE49-F238E27FC236}">
                <a16:creationId xmlns:a16="http://schemas.microsoft.com/office/drawing/2014/main" id="{C46CB942-B178-9B46-AFBE-C59B5B3A14B3}"/>
              </a:ext>
            </a:extLst>
          </p:cNvPr>
          <p:cNvSpPr/>
          <p:nvPr/>
        </p:nvSpPr>
        <p:spPr>
          <a:xfrm>
            <a:off x="3949650" y="4691783"/>
            <a:ext cx="6657388" cy="523220"/>
          </a:xfrm>
          <a:prstGeom prst="rect">
            <a:avLst/>
          </a:prstGeom>
          <a:noFill/>
        </p:spPr>
        <p:txBody>
          <a:bodyPr wrap="square" lIns="91440" tIns="45720" rIns="91440" bIns="45720">
            <a:spAutoFit/>
          </a:bodyPr>
          <a:lstStyle/>
          <a:p>
            <a:pPr algn="ctr"/>
            <a:r>
              <a:rPr lang="en-US" sz="2800" b="1" i="1" dirty="0" err="1">
                <a:ln w="22225">
                  <a:solidFill>
                    <a:schemeClr val="accent2"/>
                  </a:solidFill>
                  <a:prstDash val="solid"/>
                </a:ln>
                <a:solidFill>
                  <a:schemeClr val="accent2">
                    <a:lumMod val="40000"/>
                    <a:lumOff val="60000"/>
                  </a:schemeClr>
                </a:solidFill>
              </a:rPr>
              <a:t>Giáo</a:t>
            </a:r>
            <a:r>
              <a:rPr lang="en-US" sz="2800" b="1" i="1" dirty="0">
                <a:ln w="22225">
                  <a:solidFill>
                    <a:schemeClr val="accent2"/>
                  </a:solidFill>
                  <a:prstDash val="solid"/>
                </a:ln>
                <a:solidFill>
                  <a:schemeClr val="accent2">
                    <a:lumMod val="40000"/>
                    <a:lumOff val="60000"/>
                  </a:schemeClr>
                </a:solidFill>
              </a:rPr>
              <a:t> </a:t>
            </a:r>
            <a:r>
              <a:rPr lang="en-US" sz="2800" b="1" i="1" dirty="0" err="1">
                <a:ln w="22225">
                  <a:solidFill>
                    <a:schemeClr val="accent2"/>
                  </a:solidFill>
                  <a:prstDash val="solid"/>
                </a:ln>
                <a:solidFill>
                  <a:schemeClr val="accent2">
                    <a:lumMod val="40000"/>
                    <a:lumOff val="60000"/>
                  </a:schemeClr>
                </a:solidFill>
              </a:rPr>
              <a:t>viên</a:t>
            </a:r>
            <a:r>
              <a:rPr lang="en-US" sz="2800" b="1" i="1" dirty="0">
                <a:ln w="22225">
                  <a:solidFill>
                    <a:schemeClr val="accent2"/>
                  </a:solidFill>
                  <a:prstDash val="solid"/>
                </a:ln>
                <a:solidFill>
                  <a:schemeClr val="accent2">
                    <a:lumMod val="40000"/>
                    <a:lumOff val="60000"/>
                  </a:schemeClr>
                </a:solidFill>
              </a:rPr>
              <a:t> </a:t>
            </a:r>
            <a:r>
              <a:rPr lang="en-US" sz="2800" b="1" i="1" dirty="0" err="1">
                <a:ln w="22225">
                  <a:solidFill>
                    <a:schemeClr val="accent2"/>
                  </a:solidFill>
                  <a:prstDash val="solid"/>
                </a:ln>
                <a:solidFill>
                  <a:schemeClr val="accent2">
                    <a:lumMod val="40000"/>
                    <a:lumOff val="60000"/>
                  </a:schemeClr>
                </a:solidFill>
              </a:rPr>
              <a:t>thực</a:t>
            </a:r>
            <a:r>
              <a:rPr lang="en-US" sz="2800" b="1" i="1" dirty="0">
                <a:ln w="22225">
                  <a:solidFill>
                    <a:schemeClr val="accent2"/>
                  </a:solidFill>
                  <a:prstDash val="solid"/>
                </a:ln>
                <a:solidFill>
                  <a:schemeClr val="accent2">
                    <a:lumMod val="40000"/>
                    <a:lumOff val="60000"/>
                  </a:schemeClr>
                </a:solidFill>
              </a:rPr>
              <a:t> </a:t>
            </a:r>
            <a:r>
              <a:rPr lang="en-US" sz="2800" b="1" i="1" dirty="0" err="1">
                <a:ln w="22225">
                  <a:solidFill>
                    <a:schemeClr val="accent2"/>
                  </a:solidFill>
                  <a:prstDash val="solid"/>
                </a:ln>
                <a:solidFill>
                  <a:schemeClr val="accent2">
                    <a:lumMod val="40000"/>
                    <a:lumOff val="60000"/>
                  </a:schemeClr>
                </a:solidFill>
              </a:rPr>
              <a:t>hiện</a:t>
            </a:r>
            <a:r>
              <a:rPr lang="en-US" sz="2800" b="1" i="1" dirty="0">
                <a:ln w="22225">
                  <a:solidFill>
                    <a:schemeClr val="accent2"/>
                  </a:solidFill>
                  <a:prstDash val="solid"/>
                </a:ln>
                <a:solidFill>
                  <a:schemeClr val="accent2">
                    <a:lumMod val="40000"/>
                    <a:lumOff val="60000"/>
                  </a:schemeClr>
                </a:solidFill>
              </a:rPr>
              <a:t>: </a:t>
            </a:r>
            <a:r>
              <a:rPr lang="en-US" sz="2800" b="1" i="1" dirty="0" err="1">
                <a:ln w="22225">
                  <a:solidFill>
                    <a:schemeClr val="accent2"/>
                  </a:solidFill>
                  <a:prstDash val="solid"/>
                </a:ln>
                <a:solidFill>
                  <a:schemeClr val="accent2">
                    <a:lumMod val="40000"/>
                    <a:lumOff val="60000"/>
                  </a:schemeClr>
                </a:solidFill>
              </a:rPr>
              <a:t>Ngô</a:t>
            </a:r>
            <a:r>
              <a:rPr lang="en-US" sz="2800" b="1" i="1" dirty="0">
                <a:ln w="22225">
                  <a:solidFill>
                    <a:schemeClr val="accent2"/>
                  </a:solidFill>
                  <a:prstDash val="solid"/>
                </a:ln>
                <a:solidFill>
                  <a:schemeClr val="accent2">
                    <a:lumMod val="40000"/>
                    <a:lumOff val="60000"/>
                  </a:schemeClr>
                </a:solidFill>
              </a:rPr>
              <a:t> </a:t>
            </a:r>
            <a:r>
              <a:rPr lang="en-US" sz="2800" b="1" i="1" dirty="0" err="1">
                <a:ln w="22225">
                  <a:solidFill>
                    <a:schemeClr val="accent2"/>
                  </a:solidFill>
                  <a:prstDash val="solid"/>
                </a:ln>
                <a:solidFill>
                  <a:schemeClr val="accent2">
                    <a:lumMod val="40000"/>
                    <a:lumOff val="60000"/>
                  </a:schemeClr>
                </a:solidFill>
              </a:rPr>
              <a:t>Thị</a:t>
            </a:r>
            <a:r>
              <a:rPr lang="en-US" sz="2800" b="1" i="1" dirty="0">
                <a:ln w="22225">
                  <a:solidFill>
                    <a:schemeClr val="accent2"/>
                  </a:solidFill>
                  <a:prstDash val="solid"/>
                </a:ln>
                <a:solidFill>
                  <a:schemeClr val="accent2">
                    <a:lumMod val="40000"/>
                    <a:lumOff val="60000"/>
                  </a:schemeClr>
                </a:solidFill>
              </a:rPr>
              <a:t> Thu </a:t>
            </a:r>
            <a:r>
              <a:rPr lang="en-US" sz="2800" b="1" i="1" dirty="0" err="1">
                <a:ln w="22225">
                  <a:solidFill>
                    <a:schemeClr val="accent2"/>
                  </a:solidFill>
                  <a:prstDash val="solid"/>
                </a:ln>
                <a:solidFill>
                  <a:schemeClr val="accent2">
                    <a:lumMod val="40000"/>
                    <a:lumOff val="60000"/>
                  </a:schemeClr>
                </a:solidFill>
              </a:rPr>
              <a:t>Hiền</a:t>
            </a:r>
            <a:endParaRPr lang="en-US" sz="2800" b="1" i="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28460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5 </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83579628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635" cy="752884"/>
          </a:xfrm>
        </p:spPr>
        <p:txBody>
          <a:bodyPr>
            <a:normAutofit/>
          </a:bodyPr>
          <a:lstStyle/>
          <a:p>
            <a:r>
              <a:rPr lang="en-US" sz="3200" b="1">
                <a:latin typeface="+mn-lt"/>
                <a:cs typeface="Arial-Rounded" panose="020B0500000000000000" charset="0"/>
              </a:rPr>
              <a:t>1. Nhìn tranh nói tên vật và nêu công dụng của chúng.</a:t>
            </a:r>
          </a:p>
        </p:txBody>
      </p:sp>
      <p:pic>
        <p:nvPicPr>
          <p:cNvPr id="4" name="Content Placeholder 3"/>
          <p:cNvPicPr>
            <a:picLocks noGrp="1" noChangeAspect="1"/>
          </p:cNvPicPr>
          <p:nvPr>
            <p:ph idx="1"/>
          </p:nvPr>
        </p:nvPicPr>
        <p:blipFill>
          <a:blip r:embed="rId4"/>
          <a:stretch>
            <a:fillRect/>
          </a:stretch>
        </p:blipFill>
        <p:spPr>
          <a:xfrm>
            <a:off x="-1" y="1245235"/>
            <a:ext cx="12148113" cy="5612266"/>
          </a:xfrm>
          <a:prstGeom prst="rect">
            <a:avLst/>
          </a:prstGeom>
        </p:spPr>
      </p:pic>
      <p:sp>
        <p:nvSpPr>
          <p:cNvPr id="5" name="Cloud Callout 4"/>
          <p:cNvSpPr/>
          <p:nvPr/>
        </p:nvSpPr>
        <p:spPr>
          <a:xfrm>
            <a:off x="4902659" y="3415300"/>
            <a:ext cx="3073400" cy="1357396"/>
          </a:xfrm>
          <a:prstGeom prst="cloudCallout">
            <a:avLst>
              <a:gd name="adj1" fmla="val -7832"/>
              <a:gd name="adj2" fmla="val 13223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dirty="0" err="1">
                <a:cs typeface="Arial-Rounded" panose="020B0500000000000000" charset="0"/>
              </a:rPr>
              <a:t>Bút</a:t>
            </a:r>
            <a:r>
              <a:rPr lang="en-US" sz="2800" dirty="0">
                <a:cs typeface="Arial-Rounded" panose="020B0500000000000000" charset="0"/>
              </a:rPr>
              <a:t> </a:t>
            </a:r>
            <a:r>
              <a:rPr lang="en-US" sz="2800" dirty="0" err="1">
                <a:cs typeface="Arial-Rounded" panose="020B0500000000000000" charset="0"/>
              </a:rPr>
              <a:t>chì</a:t>
            </a:r>
            <a:r>
              <a:rPr lang="en-US" sz="2800" dirty="0">
                <a:cs typeface="Arial-Rounded" panose="020B0500000000000000" charset="0"/>
              </a:rPr>
              <a:t> </a:t>
            </a:r>
            <a:r>
              <a:rPr lang="en-US" sz="2800" dirty="0" err="1">
                <a:cs typeface="Arial-Rounded" panose="020B0500000000000000" charset="0"/>
              </a:rPr>
              <a:t>dùng</a:t>
            </a:r>
            <a:r>
              <a:rPr lang="en-US" sz="2800" dirty="0">
                <a:cs typeface="Arial-Rounded" panose="020B0500000000000000" charset="0"/>
              </a:rPr>
              <a:t> </a:t>
            </a:r>
            <a:r>
              <a:rPr lang="en-US" sz="2800" dirty="0" err="1">
                <a:cs typeface="Arial-Rounded" panose="020B0500000000000000" charset="0"/>
              </a:rPr>
              <a:t>để</a:t>
            </a:r>
            <a:r>
              <a:rPr lang="en-US" sz="2800" dirty="0">
                <a:cs typeface="Arial-Rounded" panose="020B0500000000000000" charset="0"/>
              </a:rPr>
              <a:t> </a:t>
            </a:r>
            <a:r>
              <a:rPr lang="en-US" sz="2800" dirty="0" err="1">
                <a:cs typeface="Arial-Rounded" panose="020B0500000000000000" charset="0"/>
              </a:rPr>
              <a:t>vẽ</a:t>
            </a:r>
            <a:r>
              <a:rPr lang="en-US" sz="2800" dirty="0">
                <a:cs typeface="Arial-Rounded" panose="020B0500000000000000" charset="0"/>
              </a:rPr>
              <a:t>.</a:t>
            </a:r>
          </a:p>
        </p:txBody>
      </p:sp>
      <p:sp>
        <p:nvSpPr>
          <p:cNvPr id="6" name="Cloud Callout 5"/>
          <p:cNvSpPr/>
          <p:nvPr/>
        </p:nvSpPr>
        <p:spPr>
          <a:xfrm>
            <a:off x="9253181" y="3125368"/>
            <a:ext cx="2939453" cy="1431821"/>
          </a:xfrm>
          <a:prstGeom prst="cloudCallout">
            <a:avLst>
              <a:gd name="adj1" fmla="val -21985"/>
              <a:gd name="adj2" fmla="val 7265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Thước dùng để kẻ.</a:t>
            </a:r>
          </a:p>
        </p:txBody>
      </p:sp>
      <p:sp>
        <p:nvSpPr>
          <p:cNvPr id="7" name="Cloud Callout 6"/>
          <p:cNvSpPr/>
          <p:nvPr/>
        </p:nvSpPr>
        <p:spPr>
          <a:xfrm>
            <a:off x="8407021" y="5523351"/>
            <a:ext cx="3607265" cy="1334150"/>
          </a:xfrm>
          <a:prstGeom prst="cloudCallout">
            <a:avLst>
              <a:gd name="adj1" fmla="val -64518"/>
              <a:gd name="adj2" fmla="val -213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Bút màu dùng để tô màu.</a:t>
            </a:r>
          </a:p>
        </p:txBody>
      </p:sp>
      <p:sp>
        <p:nvSpPr>
          <p:cNvPr id="8" name="Cloud Callout 7"/>
          <p:cNvSpPr/>
          <p:nvPr/>
        </p:nvSpPr>
        <p:spPr>
          <a:xfrm>
            <a:off x="-44524" y="3324336"/>
            <a:ext cx="3251748" cy="1535951"/>
          </a:xfrm>
          <a:prstGeom prst="cloudCallout">
            <a:avLst>
              <a:gd name="adj1" fmla="val 2744"/>
              <a:gd name="adj2" fmla="val 14148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Ghế dùng để ngồi.</a:t>
            </a:r>
          </a:p>
        </p:txBody>
      </p:sp>
      <p:sp>
        <p:nvSpPr>
          <p:cNvPr id="9" name="Cloud Callout 4">
            <a:extLst>
              <a:ext uri="{FF2B5EF4-FFF2-40B4-BE49-F238E27FC236}">
                <a16:creationId xmlns:a16="http://schemas.microsoft.com/office/drawing/2014/main" id="{6E46012F-6885-41E0-B2AF-4BA8362D57FF}"/>
              </a:ext>
            </a:extLst>
          </p:cNvPr>
          <p:cNvSpPr/>
          <p:nvPr/>
        </p:nvSpPr>
        <p:spPr>
          <a:xfrm>
            <a:off x="818867" y="890417"/>
            <a:ext cx="5047362" cy="1180653"/>
          </a:xfrm>
          <a:prstGeom prst="cloudCallout">
            <a:avLst>
              <a:gd name="adj1" fmla="val 33978"/>
              <a:gd name="adj2" fmla="val 76623"/>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dirty="0" err="1">
                <a:cs typeface="Arial-Rounded" panose="020B0500000000000000" charset="0"/>
              </a:rPr>
              <a:t>Bàn</a:t>
            </a:r>
            <a:r>
              <a:rPr lang="en-US" sz="2800" dirty="0">
                <a:cs typeface="Arial-Rounded" panose="020B0500000000000000" charset="0"/>
              </a:rPr>
              <a:t> </a:t>
            </a:r>
            <a:r>
              <a:rPr lang="en-US" sz="2800" dirty="0" err="1">
                <a:cs typeface="Arial-Rounded" panose="020B0500000000000000" charset="0"/>
              </a:rPr>
              <a:t>dùng</a:t>
            </a:r>
            <a:r>
              <a:rPr lang="en-US" sz="2800" dirty="0">
                <a:cs typeface="Arial-Rounded" panose="020B0500000000000000" charset="0"/>
              </a:rPr>
              <a:t> </a:t>
            </a:r>
            <a:r>
              <a:rPr lang="en-US" sz="2800" err="1">
                <a:cs typeface="Arial-Rounded" panose="020B0500000000000000" charset="0"/>
              </a:rPr>
              <a:t>để</a:t>
            </a:r>
            <a:r>
              <a:rPr lang="en-US" sz="2800">
                <a:cs typeface="Arial-Rounded" panose="020B0500000000000000" charset="0"/>
              </a:rPr>
              <a:t> đặt các đồ vật lên.</a:t>
            </a:r>
            <a:endParaRPr lang="en-US" sz="2800" dirty="0">
              <a:cs typeface="Arial-Rounded" panose="020B0500000000000000" charset="0"/>
            </a:endParaRPr>
          </a:p>
        </p:txBody>
      </p:sp>
      <p:sp>
        <p:nvSpPr>
          <p:cNvPr id="10" name="Cloud Callout 9"/>
          <p:cNvSpPr/>
          <p:nvPr/>
        </p:nvSpPr>
        <p:spPr>
          <a:xfrm>
            <a:off x="6835071" y="2084092"/>
            <a:ext cx="3073399" cy="1357396"/>
          </a:xfrm>
          <a:prstGeom prst="cloudCallout">
            <a:avLst>
              <a:gd name="adj1" fmla="val -2087"/>
              <a:gd name="adj2" fmla="val 145858"/>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Cục tẩy dùng để tẩy.</a:t>
            </a:r>
            <a:endParaRPr lang="en-US" sz="2800" dirty="0">
              <a:cs typeface="Arial-Rounded" panose="020B0500000000000000" charset="0"/>
            </a:endParaRPr>
          </a:p>
        </p:txBody>
      </p:sp>
      <p:sp>
        <p:nvSpPr>
          <p:cNvPr id="11" name="Cloud Callout 10"/>
          <p:cNvSpPr/>
          <p:nvPr/>
        </p:nvSpPr>
        <p:spPr>
          <a:xfrm>
            <a:off x="5866228" y="758212"/>
            <a:ext cx="4219663" cy="1029645"/>
          </a:xfrm>
          <a:prstGeom prst="cloudCallout">
            <a:avLst>
              <a:gd name="adj1" fmla="val -41444"/>
              <a:gd name="adj2" fmla="val 12072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Giấy dùng để vẽ.</a:t>
            </a:r>
            <a:endParaRPr lang="en-US" sz="2800" dirty="0">
              <a:cs typeface="Arial-Rounded" panose="020B05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P spid="7" grpId="0" bldLvl="0" animBg="1"/>
      <p:bldP spid="7" grpId="1" animBg="1"/>
      <p:bldP spid="8" grpId="0" bldLvl="0" animBg="1"/>
      <p:bldP spid="8" grpId="1" animBg="1"/>
      <p:bldP spid="9" grpId="0" animBg="1"/>
      <p:bldP spid="9" grpId="1" animBg="1"/>
      <p:bldP spid="10" grpId="0" animBg="1"/>
      <p:bldP spid="10"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rotWithShape="1">
          <a:blip r:embed="rId2"/>
          <a:srcRect l="4130" t="10640" b="1432"/>
          <a:stretch/>
        </p:blipFill>
        <p:spPr>
          <a:xfrm>
            <a:off x="884396" y="622485"/>
            <a:ext cx="10525725" cy="6235516"/>
          </a:xfrm>
          <a:prstGeom prst="rect">
            <a:avLst/>
          </a:prstGeom>
        </p:spPr>
      </p:pic>
      <p:sp>
        <p:nvSpPr>
          <p:cNvPr id="6" name="TextBox 5"/>
          <p:cNvSpPr txBox="1"/>
          <p:nvPr/>
        </p:nvSpPr>
        <p:spPr>
          <a:xfrm>
            <a:off x="218661" y="77568"/>
            <a:ext cx="10303565" cy="584775"/>
          </a:xfrm>
          <a:prstGeom prst="rect">
            <a:avLst/>
          </a:prstGeom>
          <a:noFill/>
        </p:spPr>
        <p:txBody>
          <a:bodyPr wrap="square" rtlCol="0">
            <a:spAutoFit/>
          </a:bodyPr>
          <a:lstStyle/>
          <a:p>
            <a:r>
              <a:rPr lang="en-US" sz="3200" b="1">
                <a:cs typeface="Times New Roman" panose="02020603050405020304" pitchFamily="18" charset="0"/>
              </a:rPr>
              <a:t>2. Viết 3 – 4 câu giới thiệu về một đồ vật được dùng để vẽ. </a:t>
            </a:r>
            <a:endParaRPr lang="en-US" sz="3200"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992711" y="3473010"/>
            <a:ext cx="364202" cy="954107"/>
          </a:xfrm>
          <a:prstGeom prst="rect">
            <a:avLst/>
          </a:prstGeom>
          <a:noFill/>
        </p:spPr>
        <p:txBody>
          <a:bodyPr wrap="square" rtlCol="0">
            <a:spAutoFit/>
          </a:bodyPr>
          <a:lstStyle/>
          <a:p>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05401" y="106877"/>
            <a:ext cx="11374196" cy="523220"/>
          </a:xfrm>
          <a:prstGeom prst="rect">
            <a:avLst/>
          </a:prstGeom>
          <a:noFill/>
        </p:spPr>
        <p:txBody>
          <a:bodyPr wrap="square" rtlCol="0">
            <a:spAutoFit/>
          </a:bodyPr>
          <a:lstStyle/>
          <a:p>
            <a:r>
              <a:rPr lang="en-US" sz="2800" b="1" dirty="0">
                <a:cs typeface="Times New Roman" panose="02020603050405020304" pitchFamily="18" charset="0"/>
              </a:rPr>
              <a:t>9. </a:t>
            </a:r>
            <a:r>
              <a:rPr lang="en-US" sz="2800" b="1" dirty="0" err="1">
                <a:cs typeface="Times New Roman" panose="02020603050405020304" pitchFamily="18" charset="0"/>
              </a:rPr>
              <a:t>Dựa</a:t>
            </a:r>
            <a:r>
              <a:rPr lang="en-US" sz="2800" b="1" dirty="0">
                <a:cs typeface="Times New Roman" panose="02020603050405020304" pitchFamily="18" charset="0"/>
              </a:rPr>
              <a:t> </a:t>
            </a:r>
            <a:r>
              <a:rPr lang="en-US" sz="2800" b="1" dirty="0" err="1">
                <a:cs typeface="Times New Roman" panose="02020603050405020304" pitchFamily="18" charset="0"/>
              </a:rPr>
              <a:t>vào</a:t>
            </a:r>
            <a:r>
              <a:rPr lang="en-US" sz="2800" b="1" dirty="0">
                <a:cs typeface="Times New Roman" panose="02020603050405020304" pitchFamily="18" charset="0"/>
              </a:rPr>
              <a:t> </a:t>
            </a:r>
            <a:r>
              <a:rPr lang="en-US" sz="2800" b="1" dirty="0" err="1">
                <a:cs typeface="Times New Roman" panose="02020603050405020304" pitchFamily="18" charset="0"/>
              </a:rPr>
              <a:t>gợi</a:t>
            </a:r>
            <a:r>
              <a:rPr lang="en-US" sz="2800" b="1" dirty="0">
                <a:cs typeface="Times New Roman" panose="02020603050405020304" pitchFamily="18" charset="0"/>
              </a:rPr>
              <a:t> ý, </a:t>
            </a:r>
            <a:r>
              <a:rPr lang="en-US" sz="2800" b="1" dirty="0" err="1">
                <a:cs typeface="Times New Roman" panose="02020603050405020304" pitchFamily="18" charset="0"/>
              </a:rPr>
              <a:t>viết</a:t>
            </a:r>
            <a:r>
              <a:rPr lang="en-US" sz="2800" b="1" dirty="0">
                <a:cs typeface="Times New Roman" panose="02020603050405020304" pitchFamily="18" charset="0"/>
              </a:rPr>
              <a:t> 3 – 4 </a:t>
            </a:r>
            <a:r>
              <a:rPr lang="en-US" sz="2800" b="1" dirty="0" err="1">
                <a:cs typeface="Times New Roman" panose="02020603050405020304" pitchFamily="18" charset="0"/>
              </a:rPr>
              <a:t>câu</a:t>
            </a:r>
            <a:r>
              <a:rPr lang="en-US" sz="2800" b="1" dirty="0">
                <a:cs typeface="Times New Roman" panose="02020603050405020304" pitchFamily="18" charset="0"/>
              </a:rPr>
              <a:t> </a:t>
            </a:r>
            <a:r>
              <a:rPr lang="en-US" sz="2800" b="1" dirty="0" err="1">
                <a:cs typeface="Times New Roman" panose="02020603050405020304" pitchFamily="18" charset="0"/>
              </a:rPr>
              <a:t>giới</a:t>
            </a:r>
            <a:r>
              <a:rPr lang="en-US" sz="2800" b="1" dirty="0">
                <a:cs typeface="Times New Roman" panose="02020603050405020304" pitchFamily="18" charset="0"/>
              </a:rPr>
              <a:t> </a:t>
            </a:r>
            <a:r>
              <a:rPr lang="en-US" sz="2800" b="1" dirty="0" err="1">
                <a:cs typeface="Times New Roman" panose="02020603050405020304" pitchFamily="18" charset="0"/>
              </a:rPr>
              <a:t>thiệu</a:t>
            </a:r>
            <a:r>
              <a:rPr lang="en-US" sz="2800" b="1" dirty="0">
                <a:cs typeface="Times New Roman" panose="02020603050405020304" pitchFamily="18" charset="0"/>
              </a:rPr>
              <a:t> </a:t>
            </a:r>
            <a:r>
              <a:rPr lang="en-US" sz="2800" b="1" dirty="0" err="1">
                <a:cs typeface="Times New Roman" panose="02020603050405020304" pitchFamily="18" charset="0"/>
              </a:rPr>
              <a:t>về</a:t>
            </a:r>
            <a:r>
              <a:rPr lang="en-US" sz="2800" b="1" dirty="0">
                <a:cs typeface="Times New Roman" panose="02020603050405020304" pitchFamily="18" charset="0"/>
              </a:rPr>
              <a:t> </a:t>
            </a:r>
            <a:r>
              <a:rPr lang="en-US" sz="2800" b="1" dirty="0" err="1">
                <a:cs typeface="Times New Roman" panose="02020603050405020304" pitchFamily="18" charset="0"/>
              </a:rPr>
              <a:t>một</a:t>
            </a:r>
            <a:r>
              <a:rPr lang="en-US" sz="2800" b="1" dirty="0">
                <a:cs typeface="Times New Roman" panose="02020603050405020304" pitchFamily="18" charset="0"/>
              </a:rPr>
              <a:t> </a:t>
            </a:r>
            <a:r>
              <a:rPr lang="en-US" sz="2800" b="1" dirty="0" err="1">
                <a:cs typeface="Times New Roman" panose="02020603050405020304" pitchFamily="18" charset="0"/>
              </a:rPr>
              <a:t>đồ</a:t>
            </a:r>
            <a:r>
              <a:rPr lang="en-US" sz="2800" b="1" dirty="0">
                <a:cs typeface="Times New Roman" panose="02020603050405020304" pitchFamily="18" charset="0"/>
              </a:rPr>
              <a:t> </a:t>
            </a:r>
            <a:r>
              <a:rPr lang="en-US" sz="2800" b="1" dirty="0" err="1">
                <a:cs typeface="Times New Roman" panose="02020603050405020304" pitchFamily="18" charset="0"/>
              </a:rPr>
              <a:t>vật</a:t>
            </a:r>
            <a:r>
              <a:rPr lang="en-US" sz="2800" b="1" dirty="0">
                <a:cs typeface="Times New Roman" panose="02020603050405020304" pitchFamily="18" charset="0"/>
              </a:rPr>
              <a:t> </a:t>
            </a:r>
            <a:r>
              <a:rPr lang="en-US" sz="2800" b="1" dirty="0" err="1">
                <a:cs typeface="Times New Roman" panose="02020603050405020304" pitchFamily="18" charset="0"/>
              </a:rPr>
              <a:t>dùng</a:t>
            </a:r>
            <a:r>
              <a:rPr lang="en-US" sz="2800" b="1" dirty="0">
                <a:cs typeface="Times New Roman" panose="02020603050405020304" pitchFamily="18" charset="0"/>
              </a:rPr>
              <a:t> </a:t>
            </a:r>
            <a:r>
              <a:rPr lang="en-US" sz="2800" b="1" dirty="0" err="1">
                <a:cs typeface="Times New Roman" panose="02020603050405020304" pitchFamily="18" charset="0"/>
              </a:rPr>
              <a:t>để</a:t>
            </a:r>
            <a:r>
              <a:rPr lang="en-US" sz="2800" b="1" dirty="0">
                <a:cs typeface="Times New Roman" panose="02020603050405020304" pitchFamily="18" charset="0"/>
              </a:rPr>
              <a:t> </a:t>
            </a:r>
            <a:r>
              <a:rPr lang="en-US" sz="2800" b="1" err="1">
                <a:cs typeface="Times New Roman" panose="02020603050405020304" pitchFamily="18" charset="0"/>
              </a:rPr>
              <a:t>vẽ</a:t>
            </a:r>
            <a:r>
              <a:rPr lang="en-US" sz="2800" b="1">
                <a:cs typeface="Times New Roman" panose="02020603050405020304" pitchFamily="18" charset="0"/>
              </a:rPr>
              <a:t>.</a:t>
            </a:r>
            <a:endParaRPr lang="en-US" sz="2800" b="1" dirty="0">
              <a:cs typeface="Times New Roman" panose="02020603050405020304" pitchFamily="18" charset="0"/>
            </a:endParaRPr>
          </a:p>
        </p:txBody>
      </p:sp>
      <p:sp>
        <p:nvSpPr>
          <p:cNvPr id="4" name="TextBox 3"/>
          <p:cNvSpPr txBox="1"/>
          <p:nvPr/>
        </p:nvSpPr>
        <p:spPr>
          <a:xfrm>
            <a:off x="49199" y="2632678"/>
            <a:ext cx="11886599" cy="1477328"/>
          </a:xfrm>
          <a:prstGeom prst="rect">
            <a:avLst/>
          </a:prstGeom>
          <a:noFill/>
        </p:spPr>
        <p:txBody>
          <a:bodyPr wrap="square" rtlCol="0">
            <a:spAutoFit/>
          </a:bodyPr>
          <a:lstStyle/>
          <a:p>
            <a:pPr algn="just"/>
            <a:r>
              <a:rPr lang="en-US" sz="3000" b="1" u="sng">
                <a:cs typeface="Times New Roman" panose="02020603050405020304" pitchFamily="18" charset="0"/>
              </a:rPr>
              <a:t>VD 1:</a:t>
            </a:r>
            <a:r>
              <a:rPr lang="en-US" sz="3000" b="1">
                <a:latin typeface="HP001 5 hàng" panose="020B0603050302020204" pitchFamily="34" charset="0"/>
                <a:cs typeface="Times New Roman" panose="02020603050405020304" pitchFamily="18" charset="0"/>
              </a:rPr>
              <a:t>  </a:t>
            </a:r>
            <a:r>
              <a:rPr lang="en-US" sz="3000" b="1" i="1">
                <a:solidFill>
                  <a:srgbClr val="C00000"/>
                </a:solidFill>
                <a:latin typeface="HP001 5 hàng" panose="020B0603050302020204" pitchFamily="34" charset="0"/>
                <a:cs typeface="Times New Roman" panose="02020603050405020304" pitchFamily="18" charset="0"/>
              </a:rPr>
              <a:t>Chiếc </a:t>
            </a:r>
            <a:r>
              <a:rPr lang="en-US" sz="3000" b="1" i="1" dirty="0" err="1">
                <a:solidFill>
                  <a:srgbClr val="C00000"/>
                </a:solidFill>
                <a:latin typeface="HP001 5 hàng" panose="020B0603050302020204" pitchFamily="34" charset="0"/>
                <a:cs typeface="Times New Roman" panose="02020603050405020304" pitchFamily="18" charset="0"/>
              </a:rPr>
              <a:t>bút</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chì</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của</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em</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có</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màu</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vàng</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err="1">
                <a:solidFill>
                  <a:srgbClr val="C00000"/>
                </a:solidFill>
                <a:latin typeface="HP001 5 hàng" panose="020B0603050302020204" pitchFamily="34" charset="0"/>
                <a:cs typeface="Times New Roman" panose="02020603050405020304" pitchFamily="18" charset="0"/>
              </a:rPr>
              <a:t>Nó</a:t>
            </a:r>
            <a:r>
              <a:rPr lang="en-US" sz="3000" b="1" i="1">
                <a:solidFill>
                  <a:srgbClr val="C00000"/>
                </a:solidFill>
                <a:latin typeface="HP001 5 hàng" panose="020B0603050302020204" pitchFamily="34" charset="0"/>
                <a:cs typeface="Times New Roman" panose="02020603050405020304" pitchFamily="18" charset="0"/>
              </a:rPr>
              <a:t> nhỏ gọn, và dài </a:t>
            </a:r>
            <a:r>
              <a:rPr lang="en-US" sz="3000" b="1" i="1" dirty="0" err="1">
                <a:solidFill>
                  <a:srgbClr val="C00000"/>
                </a:solidFill>
                <a:latin typeface="HP001 5 hàng" panose="020B0603050302020204" pitchFamily="34" charset="0"/>
                <a:cs typeface="Times New Roman" panose="02020603050405020304" pitchFamily="18" charset="0"/>
              </a:rPr>
              <a:t>bằng</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err="1">
                <a:solidFill>
                  <a:srgbClr val="C00000"/>
                </a:solidFill>
                <a:latin typeface="HP001 5 hàng" panose="020B0603050302020204" pitchFamily="34" charset="0"/>
                <a:cs typeface="Times New Roman" panose="02020603050405020304" pitchFamily="18" charset="0"/>
              </a:rPr>
              <a:t>một</a:t>
            </a:r>
            <a:r>
              <a:rPr lang="en-US" sz="3000" b="1" i="1">
                <a:solidFill>
                  <a:srgbClr val="C00000"/>
                </a:solidFill>
                <a:latin typeface="HP001 5 hàng" panose="020B0603050302020204" pitchFamily="34" charset="0"/>
                <a:cs typeface="Times New Roman" panose="02020603050405020304" pitchFamily="18" charset="0"/>
              </a:rPr>
              <a:t> gang tay người lớn. </a:t>
            </a:r>
            <a:r>
              <a:rPr lang="en-US" sz="3000" b="1" i="1" dirty="0" err="1">
                <a:solidFill>
                  <a:srgbClr val="C00000"/>
                </a:solidFill>
                <a:latin typeface="HP001 5 hàng" panose="020B0603050302020204" pitchFamily="34" charset="0"/>
                <a:cs typeface="Times New Roman" panose="02020603050405020304" pitchFamily="18" charset="0"/>
              </a:rPr>
              <a:t>Ruột</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bên</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trong</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err="1">
                <a:solidFill>
                  <a:srgbClr val="C00000"/>
                </a:solidFill>
                <a:latin typeface="HP001 5 hàng" panose="020B0603050302020204" pitchFamily="34" charset="0"/>
                <a:cs typeface="Times New Roman" panose="02020603050405020304" pitchFamily="18" charset="0"/>
              </a:rPr>
              <a:t>là</a:t>
            </a:r>
            <a:r>
              <a:rPr lang="en-US" sz="3000" b="1" i="1">
                <a:solidFill>
                  <a:srgbClr val="C00000"/>
                </a:solidFill>
                <a:latin typeface="HP001 5 hàng" panose="020B0603050302020204" pitchFamily="34" charset="0"/>
                <a:cs typeface="Times New Roman" panose="02020603050405020304" pitchFamily="18" charset="0"/>
              </a:rPr>
              <a:t> một khúc chì </a:t>
            </a:r>
            <a:r>
              <a:rPr lang="en-US" sz="3000" b="1" i="1" dirty="0" err="1">
                <a:solidFill>
                  <a:srgbClr val="C00000"/>
                </a:solidFill>
                <a:latin typeface="HP001 5 hàng" panose="020B0603050302020204" pitchFamily="34" charset="0"/>
                <a:cs typeface="Times New Roman" panose="02020603050405020304" pitchFamily="18" charset="0"/>
              </a:rPr>
              <a:t>dài</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được</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bao</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bọc</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bởi</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một</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err="1">
                <a:solidFill>
                  <a:srgbClr val="C00000"/>
                </a:solidFill>
                <a:latin typeface="HP001 5 hàng" panose="020B0603050302020204" pitchFamily="34" charset="0"/>
                <a:cs typeface="Times New Roman" panose="02020603050405020304" pitchFamily="18" charset="0"/>
              </a:rPr>
              <a:t>lớp</a:t>
            </a:r>
            <a:r>
              <a:rPr lang="en-US" sz="3000" b="1" i="1">
                <a:solidFill>
                  <a:srgbClr val="C00000"/>
                </a:solidFill>
                <a:latin typeface="HP001 5 hàng" panose="020B0603050302020204" pitchFamily="34" charset="0"/>
                <a:cs typeface="Times New Roman" panose="02020603050405020304" pitchFamily="18" charset="0"/>
              </a:rPr>
              <a:t> gỗ. Nhờ </a:t>
            </a:r>
            <a:r>
              <a:rPr lang="en-US" sz="3000" b="1" i="1" dirty="0" err="1">
                <a:solidFill>
                  <a:srgbClr val="C00000"/>
                </a:solidFill>
                <a:latin typeface="HP001 5 hàng" panose="020B0603050302020204" pitchFamily="34" charset="0"/>
                <a:cs typeface="Times New Roman" panose="02020603050405020304" pitchFamily="18" charset="0"/>
              </a:rPr>
              <a:t>có</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nó</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mà</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em</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err="1">
                <a:solidFill>
                  <a:srgbClr val="C00000"/>
                </a:solidFill>
                <a:latin typeface="HP001 5 hàng" panose="020B0603050302020204" pitchFamily="34" charset="0"/>
                <a:cs typeface="Times New Roman" panose="02020603050405020304" pitchFamily="18" charset="0"/>
              </a:rPr>
              <a:t>vẽ</a:t>
            </a:r>
            <a:r>
              <a:rPr lang="en-US" sz="3000" b="1" i="1">
                <a:solidFill>
                  <a:srgbClr val="C00000"/>
                </a:solidFill>
                <a:latin typeface="HP001 5 hàng" panose="020B0603050302020204" pitchFamily="34" charset="0"/>
                <a:cs typeface="Times New Roman" panose="02020603050405020304" pitchFamily="18" charset="0"/>
              </a:rPr>
              <a:t> được nhiều bức </a:t>
            </a:r>
            <a:r>
              <a:rPr lang="en-US" sz="3000" b="1" i="1" err="1">
                <a:solidFill>
                  <a:srgbClr val="C00000"/>
                </a:solidFill>
                <a:latin typeface="HP001 5 hàng" panose="020B0603050302020204" pitchFamily="34" charset="0"/>
                <a:cs typeface="Times New Roman" panose="02020603050405020304" pitchFamily="18" charset="0"/>
              </a:rPr>
              <a:t>tranh</a:t>
            </a:r>
            <a:r>
              <a:rPr lang="en-US" sz="3000" b="1" i="1">
                <a:solidFill>
                  <a:srgbClr val="C00000"/>
                </a:solidFill>
                <a:latin typeface="HP001 5 hàng" panose="020B0603050302020204" pitchFamily="34" charset="0"/>
                <a:cs typeface="Times New Roman" panose="02020603050405020304" pitchFamily="18" charset="0"/>
              </a:rPr>
              <a:t> đẹp.</a:t>
            </a:r>
            <a:endParaRPr lang="en-US" sz="3000" b="1" i="1" dirty="0">
              <a:solidFill>
                <a:srgbClr val="C00000"/>
              </a:solidFill>
              <a:latin typeface="HP001 5 hàng" panose="020B0603050302020204" pitchFamily="34" charset="0"/>
              <a:cs typeface="Times New Roman" panose="02020603050405020304" pitchFamily="18" charset="0"/>
            </a:endParaRPr>
          </a:p>
        </p:txBody>
      </p:sp>
      <p:sp>
        <p:nvSpPr>
          <p:cNvPr id="2" name="Rectangle 1"/>
          <p:cNvSpPr/>
          <p:nvPr/>
        </p:nvSpPr>
        <p:spPr>
          <a:xfrm>
            <a:off x="177299" y="4568836"/>
            <a:ext cx="11630398" cy="1938992"/>
          </a:xfrm>
          <a:prstGeom prst="rect">
            <a:avLst/>
          </a:prstGeom>
        </p:spPr>
        <p:txBody>
          <a:bodyPr wrap="square">
            <a:spAutoFit/>
          </a:bodyPr>
          <a:lstStyle/>
          <a:p>
            <a:pPr algn="just"/>
            <a:r>
              <a:rPr lang="en-US" sz="3000" b="1" u="sng">
                <a:cs typeface="Times New Roman" panose="02020603050405020304" pitchFamily="18" charset="0"/>
              </a:rPr>
              <a:t>VD 2:</a:t>
            </a:r>
            <a:r>
              <a:rPr lang="en-US" sz="3000" b="1" i="1">
                <a:solidFill>
                  <a:srgbClr val="C00000"/>
                </a:solidFill>
                <a:latin typeface="HP001 5 hàng" panose="020B0603050302020204" pitchFamily="34" charset="0"/>
              </a:rPr>
              <a:t>    </a:t>
            </a:r>
            <a:r>
              <a:rPr lang="vi-VN" sz="3000" b="1" i="1">
                <a:solidFill>
                  <a:srgbClr val="C00000"/>
                </a:solidFill>
                <a:latin typeface="HP001 5 hàng" panose="020B0603050302020204" pitchFamily="34" charset="0"/>
              </a:rPr>
              <a:t>Nhân dịp năm học mới, mẹ </a:t>
            </a:r>
            <a:r>
              <a:rPr lang="en-US" sz="3000" b="1" i="1">
                <a:solidFill>
                  <a:srgbClr val="C00000"/>
                </a:solidFill>
                <a:latin typeface="HP001 5 hàng" panose="020B0603050302020204" pitchFamily="34" charset="0"/>
              </a:rPr>
              <a:t>mua</a:t>
            </a:r>
            <a:r>
              <a:rPr lang="vi-VN" sz="3000" b="1" i="1">
                <a:solidFill>
                  <a:srgbClr val="C00000"/>
                </a:solidFill>
                <a:latin typeface="HP001 5 hàng" panose="020B0603050302020204" pitchFamily="34" charset="0"/>
              </a:rPr>
              <a:t> cho em một hộp màu. Hộp có hình chữ nhật.</a:t>
            </a:r>
            <a:r>
              <a:rPr lang="en-US" sz="3000" b="1" i="1">
                <a:solidFill>
                  <a:srgbClr val="C00000"/>
                </a:solidFill>
                <a:latin typeface="HP001 5 hàng" panose="020B0603050302020204" pitchFamily="34" charset="0"/>
              </a:rPr>
              <a:t> B</a:t>
            </a:r>
            <a:r>
              <a:rPr lang="vi-VN" sz="3000" b="1" i="1">
                <a:solidFill>
                  <a:srgbClr val="C00000"/>
                </a:solidFill>
                <a:latin typeface="HP001 5 hàng" panose="020B0603050302020204" pitchFamily="34" charset="0"/>
              </a:rPr>
              <a:t>ên ngoài được trang trí </a:t>
            </a:r>
            <a:r>
              <a:rPr lang="en-US" sz="3000" b="1" i="1">
                <a:solidFill>
                  <a:srgbClr val="C00000"/>
                </a:solidFill>
                <a:latin typeface="HP001 5 hàng" panose="020B0603050302020204" pitchFamily="34" charset="0"/>
              </a:rPr>
              <a:t>rất dễ thương, còn b</a:t>
            </a:r>
            <a:r>
              <a:rPr lang="vi-VN" sz="3000" b="1" i="1">
                <a:solidFill>
                  <a:srgbClr val="C00000"/>
                </a:solidFill>
                <a:latin typeface="HP001 5 hàng" panose="020B0603050302020204" pitchFamily="34" charset="0"/>
              </a:rPr>
              <a:t>ên trong có các ngăn đựng </a:t>
            </a:r>
            <a:r>
              <a:rPr lang="en-US" sz="3000" b="1" i="1">
                <a:solidFill>
                  <a:srgbClr val="C00000"/>
                </a:solidFill>
                <a:latin typeface="HP001 5 hàng" panose="020B0603050302020204" pitchFamily="34" charset="0"/>
              </a:rPr>
              <a:t>hơn hai mươi </a:t>
            </a:r>
            <a:r>
              <a:rPr lang="vi-VN" sz="3000" b="1" i="1">
                <a:solidFill>
                  <a:srgbClr val="C00000"/>
                </a:solidFill>
                <a:latin typeface="HP001 5 hàng" panose="020B0603050302020204" pitchFamily="34" charset="0"/>
              </a:rPr>
              <a:t>màu khác nhau. Nó giúp cho bức tranh của em có </a:t>
            </a:r>
            <a:r>
              <a:rPr lang="en-US" sz="3000" b="1" i="1">
                <a:solidFill>
                  <a:srgbClr val="C00000"/>
                </a:solidFill>
                <a:latin typeface="HP001 5 hàng" panose="020B0603050302020204" pitchFamily="34" charset="0"/>
              </a:rPr>
              <a:t>thêm nhiều </a:t>
            </a:r>
            <a:r>
              <a:rPr lang="vi-VN" sz="3000" b="1" i="1">
                <a:solidFill>
                  <a:srgbClr val="C00000"/>
                </a:solidFill>
                <a:latin typeface="HP001 5 hàng" panose="020B0603050302020204" pitchFamily="34" charset="0"/>
              </a:rPr>
              <a:t>màu sắc </a:t>
            </a:r>
            <a:r>
              <a:rPr lang="en-US" sz="3000" b="1" i="1">
                <a:solidFill>
                  <a:srgbClr val="C00000"/>
                </a:solidFill>
                <a:latin typeface="HP001 5 hàng" panose="020B0603050302020204" pitchFamily="34" charset="0"/>
              </a:rPr>
              <a:t>tươi đẹp</a:t>
            </a:r>
            <a:r>
              <a:rPr lang="vi-VN" sz="3000" b="1" i="1">
                <a:solidFill>
                  <a:srgbClr val="C00000"/>
                </a:solidFill>
                <a:latin typeface="HP001 5 hàng" panose="020B0603050302020204" pitchFamily="34" charset="0"/>
              </a:rPr>
              <a:t>.</a:t>
            </a:r>
            <a:endParaRPr lang="en-US" sz="3000" b="1" i="1">
              <a:solidFill>
                <a:srgbClr val="C00000"/>
              </a:solidFill>
              <a:latin typeface="HP001 5 hàng" panose="020B0603050302020204" pitchFamily="34" charset="0"/>
            </a:endParaRPr>
          </a:p>
        </p:txBody>
      </p:sp>
      <p:sp>
        <p:nvSpPr>
          <p:cNvPr id="6" name="TextBox 5"/>
          <p:cNvSpPr txBox="1"/>
          <p:nvPr/>
        </p:nvSpPr>
        <p:spPr>
          <a:xfrm>
            <a:off x="664261" y="433748"/>
            <a:ext cx="11374196" cy="2031325"/>
          </a:xfrm>
          <a:prstGeom prst="rect">
            <a:avLst/>
          </a:prstGeom>
          <a:noFill/>
        </p:spPr>
        <p:txBody>
          <a:bodyPr wrap="square" rtlCol="0">
            <a:spAutoFit/>
          </a:bodyPr>
          <a:lstStyle/>
          <a:p>
            <a:pPr>
              <a:lnSpc>
                <a:spcPct val="150000"/>
              </a:lnSpc>
            </a:pPr>
            <a:r>
              <a:rPr lang="en-US" sz="2800">
                <a:cs typeface="Times New Roman" panose="02020603050405020304" pitchFamily="18" charset="0"/>
              </a:rPr>
              <a:t> </a:t>
            </a:r>
            <a:r>
              <a:rPr lang="en-US" sz="2800" dirty="0">
                <a:cs typeface="Times New Roman" panose="02020603050405020304" pitchFamily="18" charset="0"/>
              </a:rPr>
              <a:t>G: - </a:t>
            </a:r>
            <a:r>
              <a:rPr lang="en-US" sz="2800" dirty="0" err="1">
                <a:cs typeface="Times New Roman" panose="02020603050405020304" pitchFamily="18" charset="0"/>
              </a:rPr>
              <a:t>Em</a:t>
            </a:r>
            <a:r>
              <a:rPr lang="en-US" sz="2800" dirty="0">
                <a:cs typeface="Times New Roman" panose="02020603050405020304" pitchFamily="18" charset="0"/>
              </a:rPr>
              <a:t> </a:t>
            </a:r>
            <a:r>
              <a:rPr lang="en-US" sz="2800" dirty="0" err="1">
                <a:cs typeface="Times New Roman" panose="02020603050405020304" pitchFamily="18" charset="0"/>
              </a:rPr>
              <a:t>muốn</a:t>
            </a:r>
            <a:r>
              <a:rPr lang="en-US" sz="2800" dirty="0">
                <a:cs typeface="Times New Roman" panose="02020603050405020304" pitchFamily="18" charset="0"/>
              </a:rPr>
              <a:t> </a:t>
            </a:r>
            <a:r>
              <a:rPr lang="en-US" sz="2800" dirty="0" err="1">
                <a:cs typeface="Times New Roman" panose="02020603050405020304" pitchFamily="18" charset="0"/>
              </a:rPr>
              <a:t>giới</a:t>
            </a:r>
            <a:r>
              <a:rPr lang="en-US" sz="2800" dirty="0">
                <a:cs typeface="Times New Roman" panose="02020603050405020304" pitchFamily="18" charset="0"/>
              </a:rPr>
              <a:t> </a:t>
            </a:r>
            <a:r>
              <a:rPr lang="en-US" sz="2800" dirty="0" err="1">
                <a:cs typeface="Times New Roman" panose="02020603050405020304" pitchFamily="18" charset="0"/>
              </a:rPr>
              <a:t>thiệu</a:t>
            </a:r>
            <a:r>
              <a:rPr lang="en-US" sz="2800" dirty="0">
                <a:cs typeface="Times New Roman" panose="02020603050405020304" pitchFamily="18" charset="0"/>
              </a:rPr>
              <a:t> </a:t>
            </a:r>
            <a:r>
              <a:rPr lang="en-US" sz="2800" dirty="0" err="1">
                <a:cs typeface="Times New Roman" panose="02020603050405020304" pitchFamily="18" charset="0"/>
              </a:rPr>
              <a:t>đồ</a:t>
            </a:r>
            <a:r>
              <a:rPr lang="en-US" sz="2800" dirty="0">
                <a:cs typeface="Times New Roman" panose="02020603050405020304" pitchFamily="18" charset="0"/>
              </a:rPr>
              <a:t> </a:t>
            </a:r>
            <a:r>
              <a:rPr lang="en-US" sz="2800" dirty="0" err="1">
                <a:cs typeface="Times New Roman" panose="02020603050405020304" pitchFamily="18" charset="0"/>
              </a:rPr>
              <a:t>vật</a:t>
            </a:r>
            <a:r>
              <a:rPr lang="en-US" sz="2800" dirty="0">
                <a:cs typeface="Times New Roman" panose="02020603050405020304" pitchFamily="18" charset="0"/>
              </a:rPr>
              <a:t> </a:t>
            </a:r>
            <a:r>
              <a:rPr lang="en-US" sz="2800" dirty="0" err="1">
                <a:cs typeface="Times New Roman" panose="02020603050405020304" pitchFamily="18" charset="0"/>
              </a:rPr>
              <a:t>nào</a:t>
            </a:r>
            <a:r>
              <a:rPr lang="en-US" sz="2800" dirty="0">
                <a:cs typeface="Times New Roman" panose="02020603050405020304" pitchFamily="18" charset="0"/>
              </a:rPr>
              <a:t> ?</a:t>
            </a:r>
          </a:p>
          <a:p>
            <a:r>
              <a:rPr lang="en-US" sz="2800" dirty="0">
                <a:cs typeface="Times New Roman" panose="02020603050405020304" pitchFamily="18" charset="0"/>
              </a:rPr>
              <a:t>      - </a:t>
            </a:r>
            <a:r>
              <a:rPr lang="en-US" sz="2800" dirty="0" err="1">
                <a:cs typeface="Times New Roman" panose="02020603050405020304" pitchFamily="18" charset="0"/>
              </a:rPr>
              <a:t>Đồ</a:t>
            </a:r>
            <a:r>
              <a:rPr lang="en-US" sz="2800" dirty="0">
                <a:cs typeface="Times New Roman" panose="02020603050405020304" pitchFamily="18" charset="0"/>
              </a:rPr>
              <a:t> </a:t>
            </a:r>
            <a:r>
              <a:rPr lang="en-US" sz="2800" dirty="0" err="1">
                <a:cs typeface="Times New Roman" panose="02020603050405020304" pitchFamily="18" charset="0"/>
              </a:rPr>
              <a:t>vật</a:t>
            </a:r>
            <a:r>
              <a:rPr lang="en-US" sz="2800" dirty="0">
                <a:cs typeface="Times New Roman" panose="02020603050405020304" pitchFamily="18" charset="0"/>
              </a:rPr>
              <a:t> </a:t>
            </a:r>
            <a:r>
              <a:rPr lang="en-US" sz="2800" dirty="0" err="1">
                <a:cs typeface="Times New Roman" panose="02020603050405020304" pitchFamily="18" charset="0"/>
              </a:rPr>
              <a:t>đó</a:t>
            </a:r>
            <a:r>
              <a:rPr lang="en-US" sz="2800" dirty="0">
                <a:cs typeface="Times New Roman" panose="02020603050405020304" pitchFamily="18" charset="0"/>
              </a:rPr>
              <a:t> </a:t>
            </a:r>
            <a:r>
              <a:rPr lang="en-US" sz="2800" dirty="0" err="1">
                <a:cs typeface="Times New Roman" panose="02020603050405020304" pitchFamily="18" charset="0"/>
              </a:rPr>
              <a:t>có</a:t>
            </a:r>
            <a:r>
              <a:rPr lang="en-US" sz="2800" dirty="0">
                <a:cs typeface="Times New Roman" panose="02020603050405020304" pitchFamily="18" charset="0"/>
              </a:rPr>
              <a:t> </a:t>
            </a:r>
            <a:r>
              <a:rPr lang="en-US" sz="2800" dirty="0" err="1">
                <a:cs typeface="Times New Roman" panose="02020603050405020304" pitchFamily="18" charset="0"/>
              </a:rPr>
              <a:t>đặc</a:t>
            </a:r>
            <a:r>
              <a:rPr lang="en-US" sz="2800" dirty="0">
                <a:cs typeface="Times New Roman" panose="02020603050405020304" pitchFamily="18" charset="0"/>
              </a:rPr>
              <a:t> </a:t>
            </a:r>
            <a:r>
              <a:rPr lang="en-US" sz="2800" dirty="0" err="1">
                <a:cs typeface="Times New Roman" panose="02020603050405020304" pitchFamily="18" charset="0"/>
              </a:rPr>
              <a:t>điểm</a:t>
            </a:r>
            <a:r>
              <a:rPr lang="en-US" sz="2800" dirty="0">
                <a:cs typeface="Times New Roman" panose="02020603050405020304" pitchFamily="18" charset="0"/>
              </a:rPr>
              <a:t> </a:t>
            </a:r>
            <a:r>
              <a:rPr lang="en-US" sz="2800" dirty="0" err="1">
                <a:cs typeface="Times New Roman" panose="02020603050405020304" pitchFamily="18" charset="0"/>
              </a:rPr>
              <a:t>gì</a:t>
            </a:r>
            <a:r>
              <a:rPr lang="en-US" sz="2800" dirty="0">
                <a:cs typeface="Times New Roman" panose="02020603050405020304" pitchFamily="18" charset="0"/>
              </a:rPr>
              <a:t> ?</a:t>
            </a:r>
          </a:p>
          <a:p>
            <a:r>
              <a:rPr lang="en-US" sz="2800" dirty="0">
                <a:cs typeface="Times New Roman" panose="02020603050405020304" pitchFamily="18" charset="0"/>
              </a:rPr>
              <a:t>      - </a:t>
            </a:r>
            <a:r>
              <a:rPr lang="en-US" sz="2800" dirty="0" err="1">
                <a:cs typeface="Times New Roman" panose="02020603050405020304" pitchFamily="18" charset="0"/>
              </a:rPr>
              <a:t>Em</a:t>
            </a:r>
            <a:r>
              <a:rPr lang="en-US" sz="2800" dirty="0">
                <a:cs typeface="Times New Roman" panose="02020603050405020304" pitchFamily="18" charset="0"/>
              </a:rPr>
              <a:t> </a:t>
            </a:r>
            <a:r>
              <a:rPr lang="en-US" sz="2800" dirty="0" err="1">
                <a:cs typeface="Times New Roman" panose="02020603050405020304" pitchFamily="18" charset="0"/>
              </a:rPr>
              <a:t>dùng</a:t>
            </a:r>
            <a:r>
              <a:rPr lang="en-US" sz="2800" dirty="0">
                <a:cs typeface="Times New Roman" panose="02020603050405020304" pitchFamily="18" charset="0"/>
              </a:rPr>
              <a:t> </a:t>
            </a:r>
            <a:r>
              <a:rPr lang="en-US" sz="2800" dirty="0" err="1">
                <a:cs typeface="Times New Roman" panose="02020603050405020304" pitchFamily="18" charset="0"/>
              </a:rPr>
              <a:t>đồ</a:t>
            </a:r>
            <a:r>
              <a:rPr lang="en-US" sz="2800" dirty="0">
                <a:cs typeface="Times New Roman" panose="02020603050405020304" pitchFamily="18" charset="0"/>
              </a:rPr>
              <a:t> </a:t>
            </a:r>
            <a:r>
              <a:rPr lang="en-US" sz="2800" dirty="0" err="1">
                <a:cs typeface="Times New Roman" panose="02020603050405020304" pitchFamily="18" charset="0"/>
              </a:rPr>
              <a:t>vật</a:t>
            </a:r>
            <a:r>
              <a:rPr lang="en-US" sz="2800" dirty="0">
                <a:cs typeface="Times New Roman" panose="02020603050405020304" pitchFamily="18" charset="0"/>
              </a:rPr>
              <a:t> </a:t>
            </a:r>
            <a:r>
              <a:rPr lang="en-US" sz="2800" dirty="0" err="1">
                <a:cs typeface="Times New Roman" panose="02020603050405020304" pitchFamily="18" charset="0"/>
              </a:rPr>
              <a:t>đó</a:t>
            </a:r>
            <a:r>
              <a:rPr lang="en-US" sz="2800" dirty="0">
                <a:cs typeface="Times New Roman" panose="02020603050405020304" pitchFamily="18" charset="0"/>
              </a:rPr>
              <a:t> </a:t>
            </a:r>
            <a:r>
              <a:rPr lang="en-US" sz="2800" dirty="0" err="1">
                <a:cs typeface="Times New Roman" panose="02020603050405020304" pitchFamily="18" charset="0"/>
              </a:rPr>
              <a:t>như</a:t>
            </a:r>
            <a:r>
              <a:rPr lang="en-US" sz="2800" dirty="0">
                <a:cs typeface="Times New Roman" panose="02020603050405020304" pitchFamily="18" charset="0"/>
              </a:rPr>
              <a:t> </a:t>
            </a:r>
            <a:r>
              <a:rPr lang="en-US" sz="2800" dirty="0" err="1">
                <a:cs typeface="Times New Roman" panose="02020603050405020304" pitchFamily="18" charset="0"/>
              </a:rPr>
              <a:t>thế</a:t>
            </a:r>
            <a:r>
              <a:rPr lang="en-US" sz="2800" dirty="0">
                <a:cs typeface="Times New Roman" panose="02020603050405020304" pitchFamily="18" charset="0"/>
              </a:rPr>
              <a:t> </a:t>
            </a:r>
            <a:r>
              <a:rPr lang="en-US" sz="2800" dirty="0" err="1">
                <a:cs typeface="Times New Roman" panose="02020603050405020304" pitchFamily="18" charset="0"/>
              </a:rPr>
              <a:t>nào</a:t>
            </a:r>
            <a:r>
              <a:rPr lang="en-US" sz="2800" dirty="0">
                <a:cs typeface="Times New Roman" panose="02020603050405020304" pitchFamily="18" charset="0"/>
              </a:rPr>
              <a:t> ?</a:t>
            </a:r>
          </a:p>
          <a:p>
            <a:r>
              <a:rPr lang="en-US" sz="2800" dirty="0">
                <a:cs typeface="Times New Roman" panose="02020603050405020304" pitchFamily="18" charset="0"/>
              </a:rPr>
              <a:t>      - </a:t>
            </a:r>
            <a:r>
              <a:rPr lang="en-US" sz="2800" dirty="0" err="1">
                <a:cs typeface="Times New Roman" panose="02020603050405020304" pitchFamily="18" charset="0"/>
              </a:rPr>
              <a:t>Nó</a:t>
            </a:r>
            <a:r>
              <a:rPr lang="en-US" sz="2800" dirty="0">
                <a:cs typeface="Times New Roman" panose="02020603050405020304" pitchFamily="18" charset="0"/>
              </a:rPr>
              <a:t> </a:t>
            </a:r>
            <a:r>
              <a:rPr lang="en-US" sz="2800" dirty="0" err="1">
                <a:cs typeface="Times New Roman" panose="02020603050405020304" pitchFamily="18" charset="0"/>
              </a:rPr>
              <a:t>giúp</a:t>
            </a:r>
            <a:r>
              <a:rPr lang="en-US" sz="2800" dirty="0">
                <a:cs typeface="Times New Roman" panose="02020603050405020304" pitchFamily="18" charset="0"/>
              </a:rPr>
              <a:t> </a:t>
            </a:r>
            <a:r>
              <a:rPr lang="en-US" sz="2800" dirty="0" err="1">
                <a:cs typeface="Times New Roman" panose="02020603050405020304" pitchFamily="18" charset="0"/>
              </a:rPr>
              <a:t>ích</a:t>
            </a:r>
            <a:r>
              <a:rPr lang="en-US" sz="2800" dirty="0">
                <a:cs typeface="Times New Roman" panose="02020603050405020304" pitchFamily="18" charset="0"/>
              </a:rPr>
              <a:t> </a:t>
            </a:r>
            <a:r>
              <a:rPr lang="en-US" sz="2800" dirty="0" err="1">
                <a:cs typeface="Times New Roman" panose="02020603050405020304" pitchFamily="18" charset="0"/>
              </a:rPr>
              <a:t>gì</a:t>
            </a:r>
            <a:r>
              <a:rPr lang="en-US" sz="2800" dirty="0">
                <a:cs typeface="Times New Roman" panose="02020603050405020304" pitchFamily="18" charset="0"/>
              </a:rPr>
              <a:t> </a:t>
            </a:r>
            <a:r>
              <a:rPr lang="en-US" sz="2800" dirty="0" err="1">
                <a:cs typeface="Times New Roman" panose="02020603050405020304" pitchFamily="18" charset="0"/>
              </a:rPr>
              <a:t>cho</a:t>
            </a:r>
            <a:r>
              <a:rPr lang="en-US" sz="2800" dirty="0">
                <a:cs typeface="Times New Roman" panose="02020603050405020304" pitchFamily="18" charset="0"/>
              </a:rPr>
              <a:t> </a:t>
            </a:r>
            <a:r>
              <a:rPr lang="en-US" sz="2800" dirty="0" err="1">
                <a:cs typeface="Times New Roman" panose="02020603050405020304" pitchFamily="18" charset="0"/>
              </a:rPr>
              <a:t>em</a:t>
            </a:r>
            <a:r>
              <a:rPr lang="en-US" sz="2800" dirty="0">
                <a:cs typeface="Times New Roman" panose="02020603050405020304" pitchFamily="18" charset="0"/>
              </a:rPr>
              <a:t> </a:t>
            </a:r>
            <a:r>
              <a:rPr lang="en-US" sz="2800" dirty="0" err="1">
                <a:cs typeface="Times New Roman" panose="02020603050405020304" pitchFamily="18" charset="0"/>
              </a:rPr>
              <a:t>trong</a:t>
            </a:r>
            <a:r>
              <a:rPr lang="en-US" sz="2800" dirty="0">
                <a:cs typeface="Times New Roman" panose="02020603050405020304" pitchFamily="18" charset="0"/>
              </a:rPr>
              <a:t> </a:t>
            </a:r>
            <a:r>
              <a:rPr lang="en-US" sz="2800" dirty="0" err="1">
                <a:cs typeface="Times New Roman" panose="02020603050405020304" pitchFamily="18" charset="0"/>
              </a:rPr>
              <a:t>việc</a:t>
            </a:r>
            <a:r>
              <a:rPr lang="en-US" sz="2800" dirty="0">
                <a:cs typeface="Times New Roman" panose="02020603050405020304" pitchFamily="18" charset="0"/>
              </a:rPr>
              <a:t> </a:t>
            </a:r>
            <a:r>
              <a:rPr lang="en-US" sz="2800" dirty="0" err="1">
                <a:cs typeface="Times New Roman" panose="02020603050405020304" pitchFamily="18" charset="0"/>
              </a:rPr>
              <a:t>vẽ</a:t>
            </a:r>
            <a:r>
              <a:rPr lang="en-US" sz="2800" dirty="0">
                <a:cs typeface="Times New Roman" panose="02020603050405020304" pitchFamily="18" charset="0"/>
              </a:rPr>
              <a:t> </a:t>
            </a:r>
            <a:r>
              <a:rPr lang="en-US" sz="2800" err="1">
                <a:cs typeface="Times New Roman" panose="02020603050405020304" pitchFamily="18" charset="0"/>
              </a:rPr>
              <a:t>tranh</a:t>
            </a:r>
            <a:r>
              <a:rPr lang="en-US" sz="2800">
                <a:cs typeface="Times New Roman" panose="02020603050405020304" pitchFamily="18" charset="0"/>
              </a:rPr>
              <a:t> ?</a:t>
            </a:r>
            <a:endParaRPr lang="en-US" sz="2800" dirty="0">
              <a:cs typeface="Times New Roman" panose="02020603050405020304" pitchFamily="18" charset="0"/>
            </a:endParaRPr>
          </a:p>
        </p:txBody>
      </p:sp>
    </p:spTree>
    <p:extLst>
      <p:ext uri="{BB962C8B-B14F-4D97-AF65-F5344CB8AC3E}">
        <p14:creationId xmlns:p14="http://schemas.microsoft.com/office/powerpoint/2010/main" val="287428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6</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8120814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3524763" y="2566382"/>
            <a:ext cx="6806592" cy="1231106"/>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Đọc mở rộng</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6" y="265398"/>
            <a:ext cx="10515600" cy="620362"/>
          </a:xfrm>
        </p:spPr>
        <p:txBody>
          <a:bodyPr>
            <a:normAutofit/>
          </a:bodyPr>
          <a:lstStyle/>
          <a:p>
            <a:r>
              <a:rPr lang="en-US" sz="3200" b="1">
                <a:solidFill>
                  <a:schemeClr val="accent5">
                    <a:lumMod val="50000"/>
                  </a:schemeClr>
                </a:solidFill>
                <a:latin typeface="Calibri" panose="020F0502020204030204" pitchFamily="34" charset="0"/>
                <a:cs typeface="Arial-Rounded" panose="020B0500000000000000" charset="0"/>
              </a:rPr>
              <a:t>1. Tìm đọc một câu chuyện về trường học.</a:t>
            </a:r>
          </a:p>
        </p:txBody>
      </p:sp>
      <p:sp>
        <p:nvSpPr>
          <p:cNvPr id="4" name="Rectangles 3"/>
          <p:cNvSpPr/>
          <p:nvPr/>
        </p:nvSpPr>
        <p:spPr>
          <a:xfrm>
            <a:off x="259306" y="885760"/>
            <a:ext cx="11641541" cy="5656646"/>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solidFill>
                  <a:srgbClr val="C00000"/>
                </a:solidFill>
                <a:latin typeface="Calibri" panose="020F0502020204030204" pitchFamily="34" charset="0"/>
                <a:cs typeface="Arial-Rounded" panose="020B0500000000000000" charset="0"/>
              </a:rPr>
              <a:t>Lan đến trường tiểu học</a:t>
            </a:r>
          </a:p>
          <a:p>
            <a:pPr algn="just"/>
            <a:r>
              <a:rPr lang="en-US" sz="2200" b="1">
                <a:latin typeface="Calibri" panose="020F0502020204030204" pitchFamily="34" charset="0"/>
                <a:cs typeface="Arial-Rounded" panose="020B0500000000000000" charset="0"/>
              </a:rPr>
              <a:t>      Bao nhiêu mong đợi, cuối cùng thì ngày khai giảng năm học mới cũng đã tới. Lan sung sướng vô cùng và xúc động thật sự.</a:t>
            </a:r>
          </a:p>
          <a:p>
            <a:pPr algn="just"/>
            <a:r>
              <a:rPr lang="en-US" sz="2200" b="1">
                <a:latin typeface="Calibri" panose="020F0502020204030204" pitchFamily="34" charset="0"/>
                <a:cs typeface="Arial-Rounded" panose="020B0500000000000000" charset="0"/>
              </a:rPr>
              <a:t>      Lan mặc váy rất đẹp và đánh đôi giày sáng bóng. Từ mấy ngày trước đây Lan đã chuẩn bị đầy đủ sách vở, giấy bút, thước kẻ vào chiếc cặp mới mà Lan được mẹ tặng trong ngày Tết nguyên đán. Nhưng điều Lan vui nhất là đến trường Lan được gặp nhiều bạn cùng học một lớp với nhau, nhất định Lan sẽ tìm được những bạn tốt. Bà nội, bố mẹ Lan cũng rất vui trong những ngày này. Bố mẹ Lan đã xin nghỉ phép để đưa Lan đến trường, cùng dự lễ khai giảng với Lan và anh Dũng.</a:t>
            </a:r>
          </a:p>
          <a:p>
            <a:pPr algn="just"/>
            <a:r>
              <a:rPr lang="en-US" sz="2200" b="1">
                <a:latin typeface="Calibri" panose="020F0502020204030204" pitchFamily="34" charset="0"/>
                <a:cs typeface="Arial-Rounded" panose="020B0500000000000000" charset="0"/>
              </a:rPr>
              <a:t>       Mở 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nghệ. Sau buổi lễ, cô giáo đến hướng dẫn học sinh vào lớp. Tên lớp 1A in trên tấm bảng to, gắn ngay cạnh cửa ra vào. Lớp 1A là lớp học của Lan. Cô giáo giảng bài, học sinh chú ý lắng nghe. Lan chăm chú nhìn cô và nhận thấy cô giáo của Lan trẻ, đẹp, lại vui vẻ và hiền từ. Lan cảm thấy mến cô ngay và chắc là cô sẽ dạy rất hay.</a:t>
            </a:r>
          </a:p>
          <a:p>
            <a:pPr algn="just"/>
            <a:r>
              <a:rPr lang="en-US" sz="2200" b="1">
                <a:latin typeface="Calibri" panose="020F0502020204030204" pitchFamily="34" charset="0"/>
                <a:cs typeface="Arial-Rounded" panose="020B0500000000000000" charset="0"/>
              </a:rPr>
              <a:t>        Lan vui sướng với nhiệm vụ học tập mới ở trường, đây là một việc rất quan trọng đối với Lan.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47" y="277708"/>
            <a:ext cx="10515600" cy="620362"/>
          </a:xfrm>
        </p:spPr>
        <p:txBody>
          <a:bodyPr>
            <a:normAutofit/>
          </a:bodyPr>
          <a:lstStyle/>
          <a:p>
            <a:r>
              <a:rPr lang="en-US" sz="3200" b="1">
                <a:solidFill>
                  <a:schemeClr val="accent5">
                    <a:lumMod val="50000"/>
                  </a:schemeClr>
                </a:solidFill>
                <a:latin typeface="Calibri" panose="020F0502020204030204" pitchFamily="34" charset="0"/>
                <a:cs typeface="Arial-Rounded" panose="020B0500000000000000" charset="0"/>
              </a:rPr>
              <a:t>1. Tìm đọc một câu chuyện về trường học.</a:t>
            </a:r>
          </a:p>
        </p:txBody>
      </p:sp>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1603717"/>
            <a:ext cx="5162843" cy="3147199"/>
          </a:xfrm>
          <a:prstGeom prst="rect">
            <a:avLst/>
          </a:prstGeom>
        </p:spPr>
      </p:pic>
      <p:sp>
        <p:nvSpPr>
          <p:cNvPr id="6" name="Rounded Rectangle 5"/>
          <p:cNvSpPr/>
          <p:nvPr/>
        </p:nvSpPr>
        <p:spPr>
          <a:xfrm>
            <a:off x="416447" y="5858228"/>
            <a:ext cx="8836736" cy="7302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n w="0"/>
                <a:solidFill>
                  <a:srgbClr val="002060"/>
                </a:solidFill>
                <a:latin typeface="Calibri" panose="020F0502020204030204" pitchFamily="34" charset="0"/>
              </a:rPr>
              <a:t>2. Nói về nhân vật em thích trong câu chuyện.</a:t>
            </a:r>
          </a:p>
        </p:txBody>
      </p:sp>
      <p:sp>
        <p:nvSpPr>
          <p:cNvPr id="7" name="Rectangles 3"/>
          <p:cNvSpPr/>
          <p:nvPr/>
        </p:nvSpPr>
        <p:spPr>
          <a:xfrm>
            <a:off x="4913194" y="1815152"/>
            <a:ext cx="7055893" cy="2935764"/>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b="1">
                <a:solidFill>
                  <a:srgbClr val="C00000"/>
                </a:solidFill>
                <a:latin typeface="Calibri" panose="020F0502020204030204" pitchFamily="34" charset="0"/>
                <a:cs typeface="Arial-Rounded" panose="020B0500000000000000" charset="0"/>
              </a:rPr>
              <a:t>Lan đến trường tiểu học</a:t>
            </a:r>
          </a:p>
          <a:p>
            <a:pPr algn="just"/>
            <a:r>
              <a:rPr lang="en-US" sz="1600" b="1">
                <a:latin typeface="Calibri" panose="020F0502020204030204" pitchFamily="34" charset="0"/>
                <a:cs typeface="Arial-Rounded" panose="020B0500000000000000" charset="0"/>
              </a:rPr>
              <a:t>      Bao nhiêu mong đợi, cuối cùng thì ngày khai giảng năm học mới cũng đã tới. Lan sung sướng vô cùng và xúc động thật sự.</a:t>
            </a:r>
          </a:p>
          <a:p>
            <a:pPr algn="just"/>
            <a:r>
              <a:rPr lang="en-US" sz="1600" b="1">
                <a:latin typeface="Calibri" panose="020F0502020204030204" pitchFamily="34" charset="0"/>
                <a:cs typeface="Arial-Rounded" panose="020B0500000000000000" charset="0"/>
              </a:rPr>
              <a:t>      Lan mặc váy rất đẹp và đánh đôi giày sáng bóng. Từ mấy ngày trước đây Lan đã chuẩn bị đầy đủ sách vở, giấy bút, thước kẻ vào chiếc cặp mới mà Lan được mẹ tặng trong ngày Tết nguyên đán. Nhưng điều Lan vui nhất là đến trường Lan được gặp nhiều bạn cùng học một lớp với nhau, nhất định Lan sẽ tìm được những bạn tốt. Bà nội, bố mẹ Lan cũng rất vui trong những ngày này. Bố mẹ Lan đã xin nghỉ phép để đưa Lan đến trường, cùng dự lễ khai giảng với Lan và anh Dũng.</a:t>
            </a:r>
          </a:p>
          <a:p>
            <a:pPr algn="just"/>
            <a:r>
              <a:rPr lang="en-US" sz="1600" b="1">
                <a:latin typeface="Calibri" panose="020F0502020204030204" pitchFamily="34" charset="0"/>
                <a:cs typeface="Arial-Rounded" panose="020B0500000000000000" charset="0"/>
              </a:rPr>
              <a:t>       Mở 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nghệ. Sau buổi lễ, cô giáo đến hướng dẫn học sinh vào lớp. Tên lớp 1A in trên tấm bảng to, gắn ngay cạnh cửa ra vào. Lớp 1A là lớp học của Lan. Cô giáo giảng bài, học sinh chú ý lắng nghe. Lan chăm chú nhìn cô và nhận thấy cô giáo của Lan trẻ, đẹp, lại vui vẻ và hiền từ. Lan cảm thấy mến cô ngay và chắc là cô sẽ dạy rất hay.</a:t>
            </a:r>
          </a:p>
          <a:p>
            <a:pPr algn="just"/>
            <a:r>
              <a:rPr lang="en-US" sz="1600" b="1">
                <a:latin typeface="Calibri" panose="020F0502020204030204" pitchFamily="34" charset="0"/>
                <a:cs typeface="Arial-Rounded" panose="020B0500000000000000" charset="0"/>
              </a:rPr>
              <a:t>        Lan vui sướng với nhiệm vụ học tập mới ở trường, đây là một việc rất quan trọng đối với Lan.</a:t>
            </a:r>
          </a:p>
        </p:txBody>
      </p:sp>
    </p:spTree>
    <p:extLst>
      <p:ext uri="{BB962C8B-B14F-4D97-AF65-F5344CB8AC3E}">
        <p14:creationId xmlns:p14="http://schemas.microsoft.com/office/powerpoint/2010/main" val="206350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6" grpId="0"/>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 gặp lại </a:t>
            </a: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các em </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a:solidFill>
                    <a:srgbClr val="FFFFFF"/>
                  </a:solidFill>
                  <a:latin typeface="Arial Rounded MT Bold" panose="020F0704030504030204" charset="0"/>
                  <a:ea typeface="Microsoft YaHei" panose="020B0503020204020204" charset="-122"/>
                  <a:cs typeface="Arial Rounded MT Bold" panose="020F0704030504030204" charset="0"/>
                </a:rPr>
                <a:t>Tiết 4 </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16488943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4681" y="885365"/>
            <a:ext cx="9087319" cy="4735517"/>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228504" y="2760080"/>
            <a:ext cx="2983258" cy="2470902"/>
          </a:xfrm>
          <a:prstGeom prst="rect">
            <a:avLst/>
          </a:prstGeom>
        </p:spPr>
      </p:pic>
      <p:sp>
        <p:nvSpPr>
          <p:cNvPr id="5" name="Rectangle 4"/>
          <p:cNvSpPr/>
          <p:nvPr/>
        </p:nvSpPr>
        <p:spPr>
          <a:xfrm>
            <a:off x="4850012" y="2573193"/>
            <a:ext cx="5596656" cy="1280192"/>
          </a:xfrm>
          <a:prstGeom prst="rect">
            <a:avLst/>
          </a:prstGeom>
          <a:noFill/>
        </p:spPr>
        <p:txBody>
          <a:bodyPr wrap="none" lIns="68580" tIns="34290" rIns="68580" bIns="34290">
            <a:prstTxWarp prst="textArchDown">
              <a:avLst/>
            </a:prstTxWarp>
            <a:spAutoFit/>
          </a:bodyPr>
          <a:lstStyle/>
          <a:p>
            <a:pPr algn="ctr"/>
            <a:r>
              <a:rPr lang="en-US" sz="8000" b="1" cap="none" spc="0" dirty="0">
                <a:ln w="22225">
                  <a:solidFill>
                    <a:schemeClr val="accent2"/>
                  </a:solidFill>
                  <a:prstDash val="solid"/>
                </a:ln>
                <a:solidFill>
                  <a:srgbClr val="FF0000"/>
                </a:solidFill>
                <a:effectLst/>
                <a:cs typeface="Times New Roman" panose="02020603050405020304" pitchFamily="18" charset="0"/>
              </a:rPr>
              <a:t>Luyện</a:t>
            </a:r>
            <a:r>
              <a:rPr lang="en-US" sz="8000" b="1" cap="none" spc="0" dirty="0">
                <a:ln w="22225">
                  <a:solidFill>
                    <a:schemeClr val="accent2"/>
                  </a:solidFill>
                  <a:prstDash val="solid"/>
                </a:ln>
                <a:solidFill>
                  <a:schemeClr val="accent2">
                    <a:lumMod val="40000"/>
                    <a:lumOff val="60000"/>
                  </a:schemeClr>
                </a:solidFill>
                <a:effectLst/>
                <a:cs typeface="Times New Roman" panose="02020603050405020304" pitchFamily="18" charset="0"/>
              </a:rPr>
              <a:t> </a:t>
            </a:r>
            <a:r>
              <a:rPr lang="en-US" sz="8000" b="1" cap="none" spc="0" dirty="0">
                <a:ln w="22225">
                  <a:solidFill>
                    <a:schemeClr val="accent2"/>
                  </a:solidFill>
                  <a:prstDash val="solid"/>
                </a:ln>
                <a:solidFill>
                  <a:srgbClr val="FF0000"/>
                </a:solidFill>
                <a:effectLst/>
                <a:cs typeface="Times New Roman" panose="02020603050405020304" pitchFamily="18" charset="0"/>
              </a:rPr>
              <a:t>tập</a:t>
            </a:r>
          </a:p>
        </p:txBody>
      </p:sp>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8363"/>
          <a:stretch/>
        </p:blipFill>
        <p:spPr>
          <a:xfrm>
            <a:off x="19472" y="1132763"/>
            <a:ext cx="12172256" cy="5036025"/>
          </a:xfrm>
          <a:prstGeom prst="rect">
            <a:avLst/>
          </a:prstGeom>
        </p:spPr>
      </p:pic>
      <p:sp>
        <p:nvSpPr>
          <p:cNvPr id="4" name="TextBox 3">
            <a:extLst>
              <a:ext uri="{FF2B5EF4-FFF2-40B4-BE49-F238E27FC236}">
                <a16:creationId xmlns:a16="http://schemas.microsoft.com/office/drawing/2014/main" id="{7E157728-98A2-4EE3-9493-DDBA640A7AFD}"/>
              </a:ext>
            </a:extLst>
          </p:cNvPr>
          <p:cNvSpPr txBox="1"/>
          <p:nvPr/>
        </p:nvSpPr>
        <p:spPr>
          <a:xfrm>
            <a:off x="3951514" y="4087133"/>
            <a:ext cx="127362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cái bàn</a:t>
            </a:r>
            <a:endParaRPr lang="en-US" sz="2800" dirty="0">
              <a:solidFill>
                <a:srgbClr val="FF0000"/>
              </a:solidFill>
              <a:cs typeface="Times New Roman" panose="02020603050405020304" pitchFamily="18" charset="0"/>
            </a:endParaRPr>
          </a:p>
        </p:txBody>
      </p:sp>
      <p:sp>
        <p:nvSpPr>
          <p:cNvPr id="6" name="TextBox 5">
            <a:extLst>
              <a:ext uri="{FF2B5EF4-FFF2-40B4-BE49-F238E27FC236}">
                <a16:creationId xmlns:a16="http://schemas.microsoft.com/office/drawing/2014/main" id="{8AB34AF7-4FD4-42F9-BE90-B900BDF45C53}"/>
              </a:ext>
            </a:extLst>
          </p:cNvPr>
          <p:cNvSpPr txBox="1"/>
          <p:nvPr/>
        </p:nvSpPr>
        <p:spPr>
          <a:xfrm>
            <a:off x="1844088" y="2902510"/>
            <a:ext cx="204272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a:solidFill>
                  <a:srgbClr val="FF0000"/>
                </a:solidFill>
                <a:cs typeface="Times New Roman" panose="02020603050405020304" pitchFamily="18" charset="0"/>
              </a:rPr>
              <a:t>cái đèn </a:t>
            </a:r>
            <a:r>
              <a:rPr lang="en-US" sz="2800" dirty="0" err="1">
                <a:solidFill>
                  <a:srgbClr val="FF0000"/>
                </a:solidFill>
                <a:cs typeface="Times New Roman" panose="02020603050405020304" pitchFamily="18" charset="0"/>
              </a:rPr>
              <a:t>bàn</a:t>
            </a:r>
            <a:endParaRPr lang="en-US" sz="2800" dirty="0">
              <a:solidFill>
                <a:srgbClr val="FF0000"/>
              </a:solidFill>
              <a:cs typeface="Times New Roman" panose="02020603050405020304" pitchFamily="18" charset="0"/>
            </a:endParaRPr>
          </a:p>
        </p:txBody>
      </p:sp>
      <p:sp>
        <p:nvSpPr>
          <p:cNvPr id="7" name="TextBox 6">
            <a:extLst>
              <a:ext uri="{FF2B5EF4-FFF2-40B4-BE49-F238E27FC236}">
                <a16:creationId xmlns:a16="http://schemas.microsoft.com/office/drawing/2014/main" id="{3D9F9BF7-8A05-442E-8EBE-4CF23C6678AC}"/>
              </a:ext>
            </a:extLst>
          </p:cNvPr>
          <p:cNvSpPr txBox="1"/>
          <p:nvPr/>
        </p:nvSpPr>
        <p:spPr>
          <a:xfrm>
            <a:off x="9139254" y="4578499"/>
            <a:ext cx="139622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cái ghế</a:t>
            </a:r>
            <a:endParaRPr lang="en-US" sz="2800" dirty="0">
              <a:solidFill>
                <a:srgbClr val="FF0000"/>
              </a:solidFill>
              <a:cs typeface="Times New Roman" panose="02020603050405020304" pitchFamily="18" charset="0"/>
            </a:endParaRPr>
          </a:p>
        </p:txBody>
      </p:sp>
      <p:sp>
        <p:nvSpPr>
          <p:cNvPr id="8" name="TextBox 7">
            <a:extLst>
              <a:ext uri="{FF2B5EF4-FFF2-40B4-BE49-F238E27FC236}">
                <a16:creationId xmlns:a16="http://schemas.microsoft.com/office/drawing/2014/main" id="{DC52C7BD-E577-4611-9F63-D5BE3C47A87B}"/>
              </a:ext>
            </a:extLst>
          </p:cNvPr>
          <p:cNvSpPr txBox="1"/>
          <p:nvPr/>
        </p:nvSpPr>
        <p:spPr>
          <a:xfrm>
            <a:off x="7348766" y="3799397"/>
            <a:ext cx="22796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chiếc cặp </a:t>
            </a:r>
            <a:r>
              <a:rPr lang="en-US" sz="2800" dirty="0" err="1">
                <a:solidFill>
                  <a:srgbClr val="FF0000"/>
                </a:solidFill>
                <a:cs typeface="Times New Roman" panose="02020603050405020304" pitchFamily="18" charset="0"/>
              </a:rPr>
              <a:t>sách</a:t>
            </a:r>
            <a:endParaRPr lang="en-US" sz="2800" dirty="0">
              <a:solidFill>
                <a:srgbClr val="FF0000"/>
              </a:solidFill>
              <a:cs typeface="Times New Roman" panose="02020603050405020304" pitchFamily="18" charset="0"/>
            </a:endParaRPr>
          </a:p>
        </p:txBody>
      </p:sp>
      <p:sp>
        <p:nvSpPr>
          <p:cNvPr id="9" name="TextBox 8">
            <a:extLst>
              <a:ext uri="{FF2B5EF4-FFF2-40B4-BE49-F238E27FC236}">
                <a16:creationId xmlns:a16="http://schemas.microsoft.com/office/drawing/2014/main" id="{82401386-5957-4CC0-8AE2-113FACBA9AA3}"/>
              </a:ext>
            </a:extLst>
          </p:cNvPr>
          <p:cNvSpPr txBox="1"/>
          <p:nvPr/>
        </p:nvSpPr>
        <p:spPr>
          <a:xfrm>
            <a:off x="7075714" y="2008587"/>
            <a:ext cx="1412303"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cái cốc</a:t>
            </a:r>
            <a:endParaRPr lang="en-US" sz="2800" dirty="0">
              <a:solidFill>
                <a:srgbClr val="FF0000"/>
              </a:solidFill>
              <a:cs typeface="Times New Roman" panose="02020603050405020304" pitchFamily="18" charset="0"/>
            </a:endParaRPr>
          </a:p>
        </p:txBody>
      </p:sp>
      <p:sp>
        <p:nvSpPr>
          <p:cNvPr id="10" name="TextBox 9">
            <a:extLst>
              <a:ext uri="{FF2B5EF4-FFF2-40B4-BE49-F238E27FC236}">
                <a16:creationId xmlns:a16="http://schemas.microsoft.com/office/drawing/2014/main" id="{42C39858-49FB-435F-86A8-A7DDDF1CFDDD}"/>
              </a:ext>
            </a:extLst>
          </p:cNvPr>
          <p:cNvSpPr txBox="1"/>
          <p:nvPr/>
        </p:nvSpPr>
        <p:spPr>
          <a:xfrm>
            <a:off x="7754163" y="3000487"/>
            <a:ext cx="174879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a:solidFill>
                  <a:srgbClr val="FF0000"/>
                </a:solidFill>
                <a:cs typeface="Times New Roman" panose="02020603050405020304" pitchFamily="18" charset="0"/>
              </a:rPr>
              <a:t>sách vở</a:t>
            </a:r>
            <a:endParaRPr lang="en-US" sz="2800" dirty="0">
              <a:solidFill>
                <a:srgbClr val="FF0000"/>
              </a:solidFill>
              <a:cs typeface="Times New Roman" panose="02020603050405020304" pitchFamily="18" charset="0"/>
            </a:endParaRPr>
          </a:p>
        </p:txBody>
      </p:sp>
      <p:sp>
        <p:nvSpPr>
          <p:cNvPr id="11" name="TextBox 10">
            <a:extLst>
              <a:ext uri="{FF2B5EF4-FFF2-40B4-BE49-F238E27FC236}">
                <a16:creationId xmlns:a16="http://schemas.microsoft.com/office/drawing/2014/main" id="{2ADB8AE9-9F21-481D-B94A-9493D7311ED7}"/>
              </a:ext>
            </a:extLst>
          </p:cNvPr>
          <p:cNvSpPr txBox="1"/>
          <p:nvPr/>
        </p:nvSpPr>
        <p:spPr>
          <a:xfrm>
            <a:off x="6034246" y="2469426"/>
            <a:ext cx="1041468" cy="523220"/>
          </a:xfrm>
          <a:prstGeom prst="rect">
            <a:avLst/>
          </a:prstGeom>
          <a:solidFill>
            <a:schemeClr val="bg1"/>
          </a:solidFill>
        </p:spPr>
        <p:txBody>
          <a:bodyPr wrap="square" rtlCol="0">
            <a:spAutoFit/>
          </a:bodyPr>
          <a:lstStyle/>
          <a:p>
            <a:r>
              <a:rPr lang="en-US" sz="2800">
                <a:solidFill>
                  <a:srgbClr val="FF0000"/>
                </a:solidFill>
                <a:cs typeface="Times New Roman" panose="02020603050405020304" pitchFamily="18" charset="0"/>
              </a:rPr>
              <a:t>bút</a:t>
            </a:r>
            <a:endParaRPr lang="en-US" sz="2800" dirty="0">
              <a:solidFill>
                <a:srgbClr val="FF0000"/>
              </a:solidFill>
              <a:cs typeface="Times New Roman" panose="02020603050405020304" pitchFamily="18" charset="0"/>
            </a:endParaRPr>
          </a:p>
        </p:txBody>
      </p:sp>
      <p:sp>
        <p:nvSpPr>
          <p:cNvPr id="12" name="TextBox 11">
            <a:extLst>
              <a:ext uri="{FF2B5EF4-FFF2-40B4-BE49-F238E27FC236}">
                <a16:creationId xmlns:a16="http://schemas.microsoft.com/office/drawing/2014/main" id="{A847D047-66A3-400F-A18C-B03EF31DB15D}"/>
              </a:ext>
            </a:extLst>
          </p:cNvPr>
          <p:cNvSpPr txBox="1"/>
          <p:nvPr/>
        </p:nvSpPr>
        <p:spPr>
          <a:xfrm>
            <a:off x="8261216" y="1430007"/>
            <a:ext cx="2016504" cy="52690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cái giá </a:t>
            </a:r>
            <a:r>
              <a:rPr lang="en-US" sz="2800" dirty="0" err="1">
                <a:solidFill>
                  <a:srgbClr val="FF0000"/>
                </a:solidFill>
                <a:cs typeface="Times New Roman" panose="02020603050405020304" pitchFamily="18" charset="0"/>
              </a:rPr>
              <a:t>sách</a:t>
            </a:r>
            <a:endParaRPr lang="en-US" sz="2800" dirty="0">
              <a:solidFill>
                <a:srgbClr val="FF0000"/>
              </a:solidFill>
              <a:cs typeface="Times New Roman" panose="02020603050405020304" pitchFamily="18" charset="0"/>
            </a:endParaRPr>
          </a:p>
        </p:txBody>
      </p:sp>
      <p:sp>
        <p:nvSpPr>
          <p:cNvPr id="13" name="TextBox 12">
            <a:extLst>
              <a:ext uri="{FF2B5EF4-FFF2-40B4-BE49-F238E27FC236}">
                <a16:creationId xmlns:a16="http://schemas.microsoft.com/office/drawing/2014/main" id="{7E157728-98A2-4EE3-9493-DDBA640A7AFD}"/>
              </a:ext>
            </a:extLst>
          </p:cNvPr>
          <p:cNvSpPr txBox="1"/>
          <p:nvPr/>
        </p:nvSpPr>
        <p:spPr>
          <a:xfrm>
            <a:off x="6034246" y="5135226"/>
            <a:ext cx="171991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a:solidFill>
                  <a:srgbClr val="FF0000"/>
                </a:solidFill>
                <a:cs typeface="Times New Roman" panose="02020603050405020304" pitchFamily="18" charset="0"/>
              </a:rPr>
              <a:t>hộp màu </a:t>
            </a:r>
            <a:endParaRPr lang="en-US" sz="2800" dirty="0">
              <a:solidFill>
                <a:srgbClr val="FF0000"/>
              </a:solidFill>
              <a:cs typeface="Times New Roman" panose="02020603050405020304" pitchFamily="18" charset="0"/>
            </a:endParaRPr>
          </a:p>
        </p:txBody>
      </p:sp>
      <p:sp>
        <p:nvSpPr>
          <p:cNvPr id="14" name="TextBox 13">
            <a:extLst>
              <a:ext uri="{FF2B5EF4-FFF2-40B4-BE49-F238E27FC236}">
                <a16:creationId xmlns:a16="http://schemas.microsoft.com/office/drawing/2014/main" id="{2ADB8AE9-9F21-481D-B94A-9493D7311ED7}"/>
              </a:ext>
            </a:extLst>
          </p:cNvPr>
          <p:cNvSpPr txBox="1"/>
          <p:nvPr/>
        </p:nvSpPr>
        <p:spPr>
          <a:xfrm>
            <a:off x="5397733" y="3546067"/>
            <a:ext cx="11024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cái lọ </a:t>
            </a:r>
            <a:endParaRPr lang="en-US" sz="2800" dirty="0">
              <a:solidFill>
                <a:srgbClr val="FF0000"/>
              </a:solidFill>
              <a:cs typeface="Times New Roman" panose="02020603050405020304" pitchFamily="18" charset="0"/>
            </a:endParaRPr>
          </a:p>
        </p:txBody>
      </p:sp>
      <p:sp>
        <p:nvSpPr>
          <p:cNvPr id="18" name="TextBox 17">
            <a:extLst>
              <a:ext uri="{FF2B5EF4-FFF2-40B4-BE49-F238E27FC236}">
                <a16:creationId xmlns:a16="http://schemas.microsoft.com/office/drawing/2014/main" id="{2ADB8AE9-9F21-481D-B94A-9493D7311ED7}"/>
              </a:ext>
            </a:extLst>
          </p:cNvPr>
          <p:cNvSpPr txBox="1"/>
          <p:nvPr/>
        </p:nvSpPr>
        <p:spPr>
          <a:xfrm>
            <a:off x="4762347" y="1956908"/>
            <a:ext cx="127189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thước</a:t>
            </a:r>
            <a:endParaRPr lang="en-US" sz="2800" dirty="0">
              <a:solidFill>
                <a:srgbClr val="FF0000"/>
              </a:solidFill>
              <a:cs typeface="Times New Roman" panose="02020603050405020304" pitchFamily="18" charset="0"/>
            </a:endParaRPr>
          </a:p>
        </p:txBody>
      </p:sp>
      <p:sp>
        <p:nvSpPr>
          <p:cNvPr id="2" name="Rectangle 1"/>
          <p:cNvSpPr/>
          <p:nvPr/>
        </p:nvSpPr>
        <p:spPr>
          <a:xfrm>
            <a:off x="19472" y="5600"/>
            <a:ext cx="12172256" cy="11218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p:cNvSpPr txBox="1"/>
          <p:nvPr/>
        </p:nvSpPr>
        <p:spPr>
          <a:xfrm>
            <a:off x="19472" y="146540"/>
            <a:ext cx="8736638"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cs typeface="Times New Roman" panose="02020603050405020304" pitchFamily="18" charset="0"/>
              </a:rPr>
              <a:t>1. Nói tên các đồ dùng có ở góc học tập.</a:t>
            </a:r>
            <a:endParaRPr lang="en-US" sz="3200" b="1" dirty="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25" t="24120" b="2462"/>
          <a:stretch/>
        </p:blipFill>
        <p:spPr>
          <a:xfrm>
            <a:off x="332166" y="1091820"/>
            <a:ext cx="11859834" cy="2517390"/>
          </a:xfrm>
          <a:prstGeom prst="rect">
            <a:avLst/>
          </a:prstGeom>
          <a:ln>
            <a:noFill/>
          </a:ln>
        </p:spPr>
        <p:style>
          <a:lnRef idx="1">
            <a:schemeClr val="accent4"/>
          </a:lnRef>
          <a:fillRef idx="2">
            <a:schemeClr val="accent4"/>
          </a:fillRef>
          <a:effectRef idx="1">
            <a:schemeClr val="accent4"/>
          </a:effectRef>
          <a:fontRef idx="minor">
            <a:schemeClr val="dk1"/>
          </a:fontRef>
        </p:style>
      </p:pic>
      <p:sp>
        <p:nvSpPr>
          <p:cNvPr id="5" name="Rounded Rectangle 4"/>
          <p:cNvSpPr/>
          <p:nvPr/>
        </p:nvSpPr>
        <p:spPr>
          <a:xfrm>
            <a:off x="3685857" y="2747370"/>
            <a:ext cx="2568303" cy="53784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a:cs typeface="Arial-Rounded" panose="020B0500000000000000" charset="0"/>
              </a:rPr>
              <a:t>đèn</a:t>
            </a:r>
            <a:r>
              <a:rPr lang="en-US" sz="3200" dirty="0">
                <a:cs typeface="Arial-Rounded" panose="020B0500000000000000" charset="0"/>
              </a:rPr>
              <a:t> </a:t>
            </a:r>
            <a:r>
              <a:rPr lang="en-US" sz="3200" dirty="0" err="1">
                <a:cs typeface="Arial-Rounded" panose="020B0500000000000000" charset="0"/>
              </a:rPr>
              <a:t>học</a:t>
            </a:r>
            <a:endParaRPr lang="en-US" sz="3200" dirty="0">
              <a:cs typeface="Arial-Rounded" panose="020B0500000000000000" charset="0"/>
            </a:endParaRPr>
          </a:p>
        </p:txBody>
      </p:sp>
      <p:sp>
        <p:nvSpPr>
          <p:cNvPr id="6" name="Rounded Rectangle 5"/>
          <p:cNvSpPr/>
          <p:nvPr/>
        </p:nvSpPr>
        <p:spPr>
          <a:xfrm>
            <a:off x="6725195" y="2747370"/>
            <a:ext cx="5255166" cy="53784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a:cs typeface="Arial-Rounded" panose="020B0500000000000000" charset="0"/>
              </a:rPr>
              <a:t>Đèn</a:t>
            </a:r>
            <a:r>
              <a:rPr lang="en-US" sz="3200" dirty="0">
                <a:cs typeface="Arial-Rounded" panose="020B0500000000000000" charset="0"/>
              </a:rPr>
              <a:t> </a:t>
            </a:r>
            <a:r>
              <a:rPr lang="en-US" sz="3200" dirty="0" err="1">
                <a:cs typeface="Arial-Rounded" panose="020B0500000000000000" charset="0"/>
              </a:rPr>
              <a:t>học</a:t>
            </a:r>
            <a:r>
              <a:rPr lang="en-US" sz="3200" dirty="0">
                <a:cs typeface="Arial-Rounded" panose="020B0500000000000000" charset="0"/>
              </a:rPr>
              <a:t> </a:t>
            </a:r>
            <a:r>
              <a:rPr lang="en-US" sz="3200" dirty="0" err="1">
                <a:cs typeface="Arial-Rounded" panose="020B0500000000000000" charset="0"/>
              </a:rPr>
              <a:t>dùng</a:t>
            </a:r>
            <a:r>
              <a:rPr lang="en-US" sz="3200" dirty="0">
                <a:cs typeface="Arial-Rounded" panose="020B0500000000000000" charset="0"/>
              </a:rPr>
              <a:t> </a:t>
            </a:r>
            <a:r>
              <a:rPr lang="en-US" sz="3200" dirty="0" err="1">
                <a:cs typeface="Arial-Rounded" panose="020B0500000000000000" charset="0"/>
              </a:rPr>
              <a:t>để</a:t>
            </a:r>
            <a:r>
              <a:rPr lang="en-US" sz="3200" dirty="0">
                <a:cs typeface="Arial-Rounded" panose="020B0500000000000000" charset="0"/>
              </a:rPr>
              <a:t> </a:t>
            </a:r>
            <a:r>
              <a:rPr lang="en-US" sz="3200" dirty="0" err="1">
                <a:cs typeface="Arial-Rounded" panose="020B0500000000000000" charset="0"/>
              </a:rPr>
              <a:t>chiếu</a:t>
            </a:r>
            <a:r>
              <a:rPr lang="en-US" sz="3200" dirty="0">
                <a:cs typeface="Arial-Rounded" panose="020B0500000000000000" charset="0"/>
              </a:rPr>
              <a:t> </a:t>
            </a:r>
            <a:r>
              <a:rPr lang="en-US" sz="3200" dirty="0" err="1">
                <a:cs typeface="Arial-Rounded" panose="020B0500000000000000" charset="0"/>
              </a:rPr>
              <a:t>sáng</a:t>
            </a:r>
            <a:r>
              <a:rPr lang="en-US" sz="3200" dirty="0">
                <a:cs typeface="Arial-Rounded" panose="020B0500000000000000" charset="0"/>
              </a:rPr>
              <a:t>.</a:t>
            </a:r>
          </a:p>
        </p:txBody>
      </p:sp>
      <p:cxnSp>
        <p:nvCxnSpPr>
          <p:cNvPr id="3" name="Straight Connector 2"/>
          <p:cNvCxnSpPr/>
          <p:nvPr/>
        </p:nvCxnSpPr>
        <p:spPr>
          <a:xfrm>
            <a:off x="6905767" y="2524836"/>
            <a:ext cx="1269242" cy="0"/>
          </a:xfrm>
          <a:prstGeom prst="line">
            <a:avLst/>
          </a:prstGeom>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8450239" y="2524836"/>
            <a:ext cx="2645391" cy="0"/>
          </a:xfrm>
          <a:prstGeom prst="line">
            <a:avLst/>
          </a:prstGeom>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0" y="296214"/>
            <a:ext cx="9940019" cy="584775"/>
          </a:xfrm>
          <a:prstGeom prst="rect">
            <a:avLst/>
          </a:prstGeom>
          <a:noFill/>
        </p:spPr>
        <p:txBody>
          <a:bodyPr wrap="square" rtlCol="0">
            <a:spAutoFit/>
          </a:bodyPr>
          <a:lstStyle/>
          <a:p>
            <a:pPr algn="ctr"/>
            <a:r>
              <a:rPr lang="en-US" sz="3200" b="1">
                <a:cs typeface="Times New Roman" panose="02020603050405020304" pitchFamily="18" charset="0"/>
              </a:rPr>
              <a:t>2.  Đặt một câu nêu công dụng của một đồ dùng học tập.</a:t>
            </a:r>
            <a:endParaRPr lang="en-US" sz="3200" b="1"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Content Placeholder 5" descr="Capture"/>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8988"/>
          <a:stretch/>
        </p:blipFill>
        <p:spPr>
          <a:xfrm>
            <a:off x="323557" y="807997"/>
            <a:ext cx="10222011" cy="3170640"/>
          </a:xfrm>
          <a:prstGeom prst="rect">
            <a:avLst/>
          </a:prstGeom>
        </p:spPr>
      </p:pic>
      <p:sp>
        <p:nvSpPr>
          <p:cNvPr id="8" name="Rounded Rectangle 7"/>
          <p:cNvSpPr/>
          <p:nvPr/>
        </p:nvSpPr>
        <p:spPr>
          <a:xfrm>
            <a:off x="9293637" y="914400"/>
            <a:ext cx="413071" cy="3561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Arial-Rounded" panose="020B0500000000000000" charset="0"/>
                <a:cs typeface="Arial-Rounded" panose="020B0500000000000000" charset="0"/>
              </a:rPr>
              <a:t>?</a:t>
            </a:r>
          </a:p>
        </p:txBody>
      </p:sp>
      <p:sp>
        <p:nvSpPr>
          <p:cNvPr id="9" name="Rounded Rectangle 8"/>
          <p:cNvSpPr/>
          <p:nvPr/>
        </p:nvSpPr>
        <p:spPr>
          <a:xfrm>
            <a:off x="6761712" y="1541943"/>
            <a:ext cx="397292" cy="4137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Arial-Rounded" panose="020B0500000000000000" charset="0"/>
                <a:cs typeface="Arial-Rounded" panose="020B0500000000000000" charset="0"/>
              </a:rPr>
              <a:t>?</a:t>
            </a:r>
          </a:p>
        </p:txBody>
      </p:sp>
      <p:sp>
        <p:nvSpPr>
          <p:cNvPr id="10" name="Rounded Rectangle 9"/>
          <p:cNvSpPr/>
          <p:nvPr/>
        </p:nvSpPr>
        <p:spPr>
          <a:xfrm>
            <a:off x="6760242" y="2178883"/>
            <a:ext cx="398762" cy="3673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Arial-Rounded" panose="020B0500000000000000" charset="0"/>
                <a:cs typeface="Arial-Rounded" panose="020B0500000000000000" charset="0"/>
              </a:rPr>
              <a:t>.</a:t>
            </a:r>
          </a:p>
        </p:txBody>
      </p:sp>
      <p:sp>
        <p:nvSpPr>
          <p:cNvPr id="11" name="Rounded Rectangle 10"/>
          <p:cNvSpPr/>
          <p:nvPr/>
        </p:nvSpPr>
        <p:spPr>
          <a:xfrm>
            <a:off x="5057047" y="2841755"/>
            <a:ext cx="387150" cy="3938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Arial-Rounded" panose="020B0500000000000000" charset="0"/>
                <a:cs typeface="Arial-Rounded" panose="020B0500000000000000" charset="0"/>
              </a:rPr>
              <a:t>.</a:t>
            </a:r>
          </a:p>
        </p:txBody>
      </p:sp>
      <p:sp>
        <p:nvSpPr>
          <p:cNvPr id="12" name="Rounded Rectangle 11"/>
          <p:cNvSpPr/>
          <p:nvPr/>
        </p:nvSpPr>
        <p:spPr>
          <a:xfrm>
            <a:off x="4627330" y="3509389"/>
            <a:ext cx="429717" cy="359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Arial-Rounded" panose="020B0500000000000000" charset="0"/>
                <a:cs typeface="Arial-Rounded" panose="020B0500000000000000" charset="0"/>
              </a:rPr>
              <a:t>.</a:t>
            </a: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97280" y="4079486"/>
            <a:ext cx="9822468" cy="2756202"/>
          </a:xfrm>
          <a:prstGeom prst="rect">
            <a:avLst/>
          </a:prstGeom>
        </p:spPr>
      </p:pic>
      <p:sp>
        <p:nvSpPr>
          <p:cNvPr id="14" name="TextBox 13"/>
          <p:cNvSpPr txBox="1"/>
          <p:nvPr/>
        </p:nvSpPr>
        <p:spPr>
          <a:xfrm>
            <a:off x="23145" y="0"/>
            <a:ext cx="10476134"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a:cs typeface="Times New Roman" panose="02020603050405020304" pitchFamily="18" charset="0"/>
              </a:rPr>
              <a:t>3.  Chọn </a:t>
            </a:r>
            <a:r>
              <a:rPr lang="en-US" sz="3200" b="1" i="1">
                <a:cs typeface="Times New Roman" panose="02020603050405020304" pitchFamily="18" charset="0"/>
              </a:rPr>
              <a:t>dấu chấm </a:t>
            </a:r>
            <a:r>
              <a:rPr lang="en-US" sz="3200" b="1">
                <a:cs typeface="Times New Roman" panose="02020603050405020304" pitchFamily="18" charset="0"/>
              </a:rPr>
              <a:t>hoặc </a:t>
            </a:r>
            <a:r>
              <a:rPr lang="en-US" sz="3200" b="1" i="1">
                <a:cs typeface="Times New Roman" panose="02020603050405020304" pitchFamily="18" charset="0"/>
              </a:rPr>
              <a:t>dấu chấm hỏi</a:t>
            </a:r>
            <a:r>
              <a:rPr lang="en-US" sz="3200" b="1">
                <a:cs typeface="Times New Roman" panose="02020603050405020304" pitchFamily="18" charset="0"/>
              </a:rPr>
              <a:t> thay cho ô vuông.</a:t>
            </a:r>
            <a:endParaRPr lang="en-US" sz="3200" b="1" dirty="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4681" y="762535"/>
            <a:ext cx="9087319" cy="4942229"/>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228504" y="2760080"/>
            <a:ext cx="2983258" cy="2470902"/>
          </a:xfrm>
          <a:prstGeom prst="rect">
            <a:avLst/>
          </a:prstGeom>
        </p:spPr>
      </p:pic>
      <p:sp>
        <p:nvSpPr>
          <p:cNvPr id="6" name="TextBox 5"/>
          <p:cNvSpPr txBox="1"/>
          <p:nvPr/>
        </p:nvSpPr>
        <p:spPr>
          <a:xfrm>
            <a:off x="5259267" y="2896557"/>
            <a:ext cx="5885227" cy="1446550"/>
          </a:xfrm>
          <a:prstGeom prst="rect">
            <a:avLst/>
          </a:prstGeom>
          <a:noFill/>
        </p:spPr>
        <p:txBody>
          <a:bodyPr wrap="square" rtlCol="0">
            <a:spAutoFit/>
          </a:bodyPr>
          <a:lstStyle/>
          <a:p>
            <a:r>
              <a:rPr lang="en-US" sz="4400" b="1">
                <a:solidFill>
                  <a:srgbClr val="FF0000"/>
                </a:solidFill>
                <a:cs typeface="Times New Roman" panose="02020603050405020304" pitchFamily="18" charset="0"/>
              </a:rPr>
              <a:t>Vở bài tập Tiếng Việt</a:t>
            </a:r>
          </a:p>
          <a:p>
            <a:r>
              <a:rPr lang="en-US" sz="4400" b="1">
                <a:solidFill>
                  <a:srgbClr val="FF0000"/>
                </a:solidFill>
                <a:cs typeface="Times New Roman" panose="02020603050405020304" pitchFamily="18" charset="0"/>
              </a:rPr>
              <a:t> trang 31</a:t>
            </a:r>
            <a:endParaRPr lang="en-US" sz="44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78250449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01185" y="698248"/>
            <a:ext cx="11376343" cy="3539430"/>
          </a:xfrm>
          <a:prstGeom prst="rect">
            <a:avLst/>
          </a:prstGeom>
          <a:noFill/>
        </p:spPr>
        <p:txBody>
          <a:bodyPr wrap="square" rtlCol="0">
            <a:spAutoFit/>
          </a:bodyPr>
          <a:lstStyle/>
          <a:p>
            <a:endParaRPr lang="en-US" sz="3200" b="1">
              <a:cs typeface="Times New Roman" panose="02020603050405020304" pitchFamily="18" charset="0"/>
            </a:endParaRPr>
          </a:p>
          <a:p>
            <a:r>
              <a:rPr lang="en-US" sz="3200">
                <a:cs typeface="Times New Roman" panose="02020603050405020304" pitchFamily="18" charset="0"/>
              </a:rPr>
              <a:t>     </a:t>
            </a:r>
            <a:r>
              <a:rPr lang="en-US" sz="3200" i="1">
                <a:cs typeface="Times New Roman" panose="02020603050405020304" pitchFamily="18" charset="0"/>
              </a:rPr>
              <a:t>Bút </a:t>
            </a:r>
            <a:r>
              <a:rPr lang="en-US" sz="3200" i="1" dirty="0" err="1">
                <a:cs typeface="Times New Roman" panose="02020603050405020304" pitchFamily="18" charset="0"/>
              </a:rPr>
              <a:t>chì</a:t>
            </a:r>
            <a:r>
              <a:rPr lang="en-US" sz="3200" i="1">
                <a:cs typeface="Times New Roman" panose="02020603050405020304" pitchFamily="18" charset="0"/>
              </a:rPr>
              <a:t>:  </a:t>
            </a:r>
            <a:r>
              <a:rPr lang="en-US" sz="3200">
                <a:cs typeface="Times New Roman" panose="02020603050405020304" pitchFamily="18" charset="0"/>
              </a:rPr>
              <a:t>- </a:t>
            </a:r>
            <a:r>
              <a:rPr lang="en-US" sz="3200" dirty="0" err="1">
                <a:cs typeface="Times New Roman" panose="02020603050405020304" pitchFamily="18" charset="0"/>
              </a:rPr>
              <a:t>Tẩy</a:t>
            </a:r>
            <a:r>
              <a:rPr lang="en-US" sz="3200" dirty="0">
                <a:cs typeface="Times New Roman" panose="02020603050405020304" pitchFamily="18" charset="0"/>
              </a:rPr>
              <a:t> </a:t>
            </a:r>
            <a:r>
              <a:rPr lang="en-US" sz="3200" dirty="0" err="1">
                <a:cs typeface="Times New Roman" panose="02020603050405020304" pitchFamily="18" charset="0"/>
              </a:rPr>
              <a:t>ơi</a:t>
            </a:r>
            <a:r>
              <a:rPr lang="en-US" sz="3200" dirty="0">
                <a:cs typeface="Times New Roman" panose="02020603050405020304" pitchFamily="18" charset="0"/>
              </a:rPr>
              <a:t>, </a:t>
            </a:r>
            <a:r>
              <a:rPr lang="en-US" sz="3200" dirty="0" err="1">
                <a:cs typeface="Times New Roman" panose="02020603050405020304" pitchFamily="18" charset="0"/>
              </a:rPr>
              <a:t>cậu</a:t>
            </a:r>
            <a:r>
              <a:rPr lang="en-US" sz="3200" dirty="0">
                <a:cs typeface="Times New Roman" panose="02020603050405020304" pitchFamily="18" charset="0"/>
              </a:rPr>
              <a:t> </a:t>
            </a:r>
            <a:r>
              <a:rPr lang="en-US" sz="3200" dirty="0" err="1">
                <a:cs typeface="Times New Roman" panose="02020603050405020304" pitchFamily="18" charset="0"/>
              </a:rPr>
              <a:t>giúp</a:t>
            </a:r>
            <a:r>
              <a:rPr lang="en-US" sz="3200" dirty="0">
                <a:cs typeface="Times New Roman" panose="02020603050405020304" pitchFamily="18" charset="0"/>
              </a:rPr>
              <a:t> </a:t>
            </a:r>
            <a:r>
              <a:rPr lang="en-US" sz="3200" dirty="0" err="1">
                <a:cs typeface="Times New Roman" panose="02020603050405020304" pitchFamily="18" charset="0"/>
              </a:rPr>
              <a:t>tớ</a:t>
            </a:r>
            <a:r>
              <a:rPr lang="en-US" sz="3200" dirty="0">
                <a:cs typeface="Times New Roman" panose="02020603050405020304" pitchFamily="18" charset="0"/>
              </a:rPr>
              <a:t> </a:t>
            </a:r>
            <a:r>
              <a:rPr lang="en-US" sz="3200" dirty="0" err="1">
                <a:cs typeface="Times New Roman" panose="02020603050405020304" pitchFamily="18" charset="0"/>
              </a:rPr>
              <a:t>một</a:t>
            </a:r>
            <a:r>
              <a:rPr lang="en-US" sz="3200" dirty="0">
                <a:cs typeface="Times New Roman" panose="02020603050405020304" pitchFamily="18" charset="0"/>
              </a:rPr>
              <a:t> </a:t>
            </a:r>
            <a:r>
              <a:rPr lang="en-US" sz="3200" dirty="0" err="1">
                <a:cs typeface="Times New Roman" panose="02020603050405020304" pitchFamily="18" charset="0"/>
              </a:rPr>
              <a:t>chút</a:t>
            </a:r>
            <a:r>
              <a:rPr lang="en-US" sz="3200" dirty="0">
                <a:cs typeface="Times New Roman" panose="02020603050405020304" pitchFamily="18" charset="0"/>
              </a:rPr>
              <a:t> </a:t>
            </a:r>
            <a:r>
              <a:rPr lang="en-US" sz="3200" dirty="0" err="1">
                <a:cs typeface="Times New Roman" panose="02020603050405020304" pitchFamily="18" charset="0"/>
              </a:rPr>
              <a:t>được</a:t>
            </a:r>
            <a:r>
              <a:rPr lang="en-US" sz="3200" dirty="0">
                <a:cs typeface="Times New Roman" panose="02020603050405020304" pitchFamily="18" charset="0"/>
              </a:rPr>
              <a:t> </a:t>
            </a:r>
            <a:r>
              <a:rPr lang="en-US" sz="3200" dirty="0" err="1">
                <a:cs typeface="Times New Roman" panose="02020603050405020304" pitchFamily="18" charset="0"/>
              </a:rPr>
              <a:t>không</a:t>
            </a:r>
            <a:r>
              <a:rPr lang="en-US" sz="3200" dirty="0">
                <a:cs typeface="Times New Roman" panose="02020603050405020304" pitchFamily="18" charset="0"/>
              </a:rPr>
              <a:t> </a:t>
            </a:r>
          </a:p>
          <a:p>
            <a:r>
              <a:rPr lang="en-US" sz="3200">
                <a:cs typeface="Times New Roman" panose="02020603050405020304" pitchFamily="18" charset="0"/>
              </a:rPr>
              <a:t>     </a:t>
            </a:r>
            <a:r>
              <a:rPr lang="en-US" sz="3200" i="1">
                <a:cs typeface="Times New Roman" panose="02020603050405020304" pitchFamily="18" charset="0"/>
              </a:rPr>
              <a:t>Tẩy:</a:t>
            </a:r>
            <a:r>
              <a:rPr lang="en-US" sz="3200">
                <a:cs typeface="Times New Roman" panose="02020603050405020304" pitchFamily="18" charset="0"/>
              </a:rPr>
              <a:t>        -  </a:t>
            </a:r>
            <a:r>
              <a:rPr lang="en-US" sz="3200" dirty="0" err="1">
                <a:cs typeface="Times New Roman" panose="02020603050405020304" pitchFamily="18" charset="0"/>
              </a:rPr>
              <a:t>Cậu</a:t>
            </a:r>
            <a:r>
              <a:rPr lang="en-US" sz="3200" dirty="0">
                <a:cs typeface="Times New Roman" panose="02020603050405020304" pitchFamily="18" charset="0"/>
              </a:rPr>
              <a:t> </a:t>
            </a:r>
            <a:r>
              <a:rPr lang="en-US" sz="3200" dirty="0" err="1">
                <a:cs typeface="Times New Roman" panose="02020603050405020304" pitchFamily="18" charset="0"/>
              </a:rPr>
              <a:t>muốn</a:t>
            </a:r>
            <a:r>
              <a:rPr lang="en-US" sz="3200" dirty="0">
                <a:cs typeface="Times New Roman" panose="02020603050405020304" pitchFamily="18" charset="0"/>
              </a:rPr>
              <a:t> </a:t>
            </a:r>
            <a:r>
              <a:rPr lang="en-US" sz="3200" dirty="0" err="1">
                <a:cs typeface="Times New Roman" panose="02020603050405020304" pitchFamily="18" charset="0"/>
              </a:rPr>
              <a:t>giúp</a:t>
            </a:r>
            <a:r>
              <a:rPr lang="en-US" sz="3200" dirty="0">
                <a:cs typeface="Times New Roman" panose="02020603050405020304" pitchFamily="18" charset="0"/>
              </a:rPr>
              <a:t> </a:t>
            </a:r>
            <a:r>
              <a:rPr lang="en-US" sz="3200" dirty="0" err="1">
                <a:cs typeface="Times New Roman" panose="02020603050405020304" pitchFamily="18" charset="0"/>
              </a:rPr>
              <a:t>tớ</a:t>
            </a:r>
            <a:r>
              <a:rPr lang="en-US" sz="3200" dirty="0">
                <a:cs typeface="Times New Roman" panose="02020603050405020304" pitchFamily="18" charset="0"/>
              </a:rPr>
              <a:t> </a:t>
            </a:r>
            <a:r>
              <a:rPr lang="en-US" sz="3200" dirty="0" err="1">
                <a:cs typeface="Times New Roman" panose="02020603050405020304" pitchFamily="18" charset="0"/>
              </a:rPr>
              <a:t>gì</a:t>
            </a:r>
            <a:r>
              <a:rPr lang="en-US" sz="3200" dirty="0">
                <a:cs typeface="Times New Roman" panose="02020603050405020304" pitchFamily="18" charset="0"/>
              </a:rPr>
              <a:t> </a:t>
            </a:r>
            <a:r>
              <a:rPr lang="en-US" sz="3200" dirty="0" err="1">
                <a:cs typeface="Times New Roman" panose="02020603050405020304" pitchFamily="18" charset="0"/>
              </a:rPr>
              <a:t>nào</a:t>
            </a:r>
            <a:r>
              <a:rPr lang="en-US" sz="3200" dirty="0">
                <a:cs typeface="Times New Roman" panose="02020603050405020304" pitchFamily="18" charset="0"/>
              </a:rPr>
              <a:t> </a:t>
            </a:r>
          </a:p>
          <a:p>
            <a:r>
              <a:rPr lang="en-US" sz="3200">
                <a:cs typeface="Times New Roman" panose="02020603050405020304" pitchFamily="18" charset="0"/>
              </a:rPr>
              <a:t>     </a:t>
            </a:r>
            <a:r>
              <a:rPr lang="en-US" sz="3200" i="1">
                <a:cs typeface="Times New Roman" panose="02020603050405020304" pitchFamily="18" charset="0"/>
              </a:rPr>
              <a:t>Bút </a:t>
            </a:r>
            <a:r>
              <a:rPr lang="en-US" sz="3200" i="1" dirty="0" err="1">
                <a:cs typeface="Times New Roman" panose="02020603050405020304" pitchFamily="18" charset="0"/>
              </a:rPr>
              <a:t>chì</a:t>
            </a:r>
            <a:r>
              <a:rPr lang="en-US" sz="3200" i="1" dirty="0">
                <a:cs typeface="Times New Roman" panose="02020603050405020304" pitchFamily="18" charset="0"/>
              </a:rPr>
              <a:t>:  </a:t>
            </a:r>
            <a:r>
              <a:rPr lang="en-US" sz="3200" dirty="0">
                <a:cs typeface="Times New Roman" panose="02020603050405020304" pitchFamily="18" charset="0"/>
              </a:rPr>
              <a:t>- </a:t>
            </a:r>
            <a:r>
              <a:rPr lang="en-US" sz="3200" dirty="0" err="1">
                <a:cs typeface="Times New Roman" panose="02020603050405020304" pitchFamily="18" charset="0"/>
              </a:rPr>
              <a:t>Tớ</a:t>
            </a:r>
            <a:r>
              <a:rPr lang="en-US" sz="3200" dirty="0">
                <a:cs typeface="Times New Roman" panose="02020603050405020304" pitchFamily="18" charset="0"/>
              </a:rPr>
              <a:t> </a:t>
            </a:r>
            <a:r>
              <a:rPr lang="en-US" sz="3200" dirty="0" err="1">
                <a:cs typeface="Times New Roman" panose="02020603050405020304" pitchFamily="18" charset="0"/>
              </a:rPr>
              <a:t>muốn</a:t>
            </a:r>
            <a:r>
              <a:rPr lang="en-US" sz="3200" dirty="0">
                <a:cs typeface="Times New Roman" panose="02020603050405020304" pitchFamily="18" charset="0"/>
              </a:rPr>
              <a:t> </a:t>
            </a:r>
            <a:r>
              <a:rPr lang="en-US" sz="3200" dirty="0" err="1">
                <a:cs typeface="Times New Roman" panose="02020603050405020304" pitchFamily="18" charset="0"/>
              </a:rPr>
              <a:t>xóa</a:t>
            </a:r>
            <a:r>
              <a:rPr lang="en-US" sz="3200" dirty="0">
                <a:cs typeface="Times New Roman" panose="02020603050405020304" pitchFamily="18" charset="0"/>
              </a:rPr>
              <a:t> </a:t>
            </a:r>
            <a:r>
              <a:rPr lang="en-US" sz="3200" dirty="0" err="1">
                <a:cs typeface="Times New Roman" panose="02020603050405020304" pitchFamily="18" charset="0"/>
              </a:rPr>
              <a:t>hình</a:t>
            </a:r>
            <a:r>
              <a:rPr lang="en-US" sz="3200" dirty="0">
                <a:cs typeface="Times New Roman" panose="02020603050405020304" pitchFamily="18" charset="0"/>
              </a:rPr>
              <a:t> </a:t>
            </a:r>
            <a:r>
              <a:rPr lang="en-US" sz="3200" dirty="0" err="1">
                <a:cs typeface="Times New Roman" panose="02020603050405020304" pitchFamily="18" charset="0"/>
              </a:rPr>
              <a:t>vẽ</a:t>
            </a:r>
            <a:r>
              <a:rPr lang="en-US" sz="3200" dirty="0">
                <a:cs typeface="Times New Roman" panose="02020603050405020304" pitchFamily="18" charset="0"/>
              </a:rPr>
              <a:t> </a:t>
            </a:r>
            <a:r>
              <a:rPr lang="en-US" sz="3200" dirty="0" err="1">
                <a:cs typeface="Times New Roman" panose="02020603050405020304" pitchFamily="18" charset="0"/>
              </a:rPr>
              <a:t>này</a:t>
            </a:r>
            <a:endParaRPr lang="en-US" sz="3200" dirty="0">
              <a:cs typeface="Times New Roman" panose="02020603050405020304" pitchFamily="18" charset="0"/>
            </a:endParaRPr>
          </a:p>
          <a:p>
            <a:r>
              <a:rPr lang="en-US" sz="3200">
                <a:cs typeface="Times New Roman" panose="02020603050405020304" pitchFamily="18" charset="0"/>
              </a:rPr>
              <a:t>     </a:t>
            </a:r>
            <a:r>
              <a:rPr lang="en-US" sz="3200" i="1">
                <a:cs typeface="Times New Roman" panose="02020603050405020304" pitchFamily="18" charset="0"/>
              </a:rPr>
              <a:t>Tẩy</a:t>
            </a:r>
            <a:r>
              <a:rPr lang="en-US" sz="3200" i="1" dirty="0">
                <a:cs typeface="Times New Roman" panose="02020603050405020304" pitchFamily="18" charset="0"/>
              </a:rPr>
              <a:t>:</a:t>
            </a:r>
            <a:r>
              <a:rPr lang="en-US" sz="3200" dirty="0">
                <a:cs typeface="Times New Roman" panose="02020603050405020304" pitchFamily="18" charset="0"/>
              </a:rPr>
              <a:t>        - </a:t>
            </a:r>
            <a:r>
              <a:rPr lang="en-US" sz="3200" dirty="0" err="1">
                <a:cs typeface="Times New Roman" panose="02020603050405020304" pitchFamily="18" charset="0"/>
              </a:rPr>
              <a:t>Tớ</a:t>
            </a:r>
            <a:r>
              <a:rPr lang="en-US" sz="3200" dirty="0">
                <a:cs typeface="Times New Roman" panose="02020603050405020304" pitchFamily="18" charset="0"/>
              </a:rPr>
              <a:t> </a:t>
            </a:r>
            <a:r>
              <a:rPr lang="en-US" sz="3200" dirty="0" err="1">
                <a:cs typeface="Times New Roman" panose="02020603050405020304" pitchFamily="18" charset="0"/>
              </a:rPr>
              <a:t>sẽ</a:t>
            </a:r>
            <a:r>
              <a:rPr lang="en-US" sz="3200" dirty="0">
                <a:cs typeface="Times New Roman" panose="02020603050405020304" pitchFamily="18" charset="0"/>
              </a:rPr>
              <a:t> </a:t>
            </a:r>
            <a:r>
              <a:rPr lang="en-US" sz="3200" dirty="0" err="1">
                <a:cs typeface="Times New Roman" panose="02020603050405020304" pitchFamily="18" charset="0"/>
              </a:rPr>
              <a:t>giúp</a:t>
            </a:r>
            <a:r>
              <a:rPr lang="en-US" sz="3200" dirty="0">
                <a:cs typeface="Times New Roman" panose="02020603050405020304" pitchFamily="18" charset="0"/>
              </a:rPr>
              <a:t> </a:t>
            </a:r>
            <a:r>
              <a:rPr lang="en-US" sz="3200" dirty="0" err="1">
                <a:cs typeface="Times New Roman" panose="02020603050405020304" pitchFamily="18" charset="0"/>
              </a:rPr>
              <a:t>cậu</a:t>
            </a:r>
            <a:endParaRPr lang="en-US" sz="3200" dirty="0">
              <a:cs typeface="Times New Roman" panose="02020603050405020304" pitchFamily="18" charset="0"/>
            </a:endParaRPr>
          </a:p>
          <a:p>
            <a:r>
              <a:rPr lang="en-US" sz="3200">
                <a:cs typeface="Times New Roman" panose="02020603050405020304" pitchFamily="18" charset="0"/>
              </a:rPr>
              <a:t>     </a:t>
            </a:r>
            <a:r>
              <a:rPr lang="en-US" sz="3200" i="1">
                <a:cs typeface="Times New Roman" panose="02020603050405020304" pitchFamily="18" charset="0"/>
              </a:rPr>
              <a:t>Bút </a:t>
            </a:r>
            <a:r>
              <a:rPr lang="en-US" sz="3200" i="1" dirty="0" err="1">
                <a:cs typeface="Times New Roman" panose="02020603050405020304" pitchFamily="18" charset="0"/>
              </a:rPr>
              <a:t>chì</a:t>
            </a:r>
            <a:r>
              <a:rPr lang="en-US" sz="3200" i="1">
                <a:cs typeface="Times New Roman" panose="02020603050405020304" pitchFamily="18" charset="0"/>
              </a:rPr>
              <a:t>:  </a:t>
            </a:r>
            <a:r>
              <a:rPr lang="en-US" sz="3200">
                <a:cs typeface="Times New Roman" panose="02020603050405020304" pitchFamily="18" charset="0"/>
              </a:rPr>
              <a:t>- </a:t>
            </a:r>
            <a:r>
              <a:rPr lang="en-US" sz="3200" dirty="0" err="1">
                <a:cs typeface="Times New Roman" panose="02020603050405020304" pitchFamily="18" charset="0"/>
              </a:rPr>
              <a:t>Cảm</a:t>
            </a:r>
            <a:r>
              <a:rPr lang="en-US" sz="3200" dirty="0">
                <a:cs typeface="Times New Roman" panose="02020603050405020304" pitchFamily="18" charset="0"/>
              </a:rPr>
              <a:t> </a:t>
            </a:r>
            <a:r>
              <a:rPr lang="en-US" sz="3200" dirty="0" err="1">
                <a:cs typeface="Times New Roman" panose="02020603050405020304" pitchFamily="18" charset="0"/>
              </a:rPr>
              <a:t>ơn</a:t>
            </a:r>
            <a:r>
              <a:rPr lang="en-US" sz="3200" dirty="0">
                <a:cs typeface="Times New Roman" panose="02020603050405020304" pitchFamily="18" charset="0"/>
              </a:rPr>
              <a:t> </a:t>
            </a:r>
            <a:r>
              <a:rPr lang="en-US" sz="3200" dirty="0" err="1">
                <a:cs typeface="Times New Roman" panose="02020603050405020304" pitchFamily="18" charset="0"/>
              </a:rPr>
              <a:t>cậu</a:t>
            </a:r>
            <a:endParaRPr lang="en-US" sz="3200" dirty="0">
              <a:cs typeface="Times New Roman" panose="02020603050405020304" pitchFamily="18" charset="0"/>
            </a:endParaRPr>
          </a:p>
          <a:p>
            <a:r>
              <a:rPr lang="en-US" sz="3200" dirty="0">
                <a:cs typeface="Times New Roman" panose="02020603050405020304" pitchFamily="18" charset="0"/>
              </a:rPr>
              <a:t> </a:t>
            </a:r>
          </a:p>
        </p:txBody>
      </p:sp>
      <p:sp>
        <p:nvSpPr>
          <p:cNvPr id="2" name="Rectangle 1"/>
          <p:cNvSpPr/>
          <p:nvPr/>
        </p:nvSpPr>
        <p:spPr>
          <a:xfrm>
            <a:off x="9198501" y="1252329"/>
            <a:ext cx="370006" cy="4282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6631356" y="1727207"/>
            <a:ext cx="359293" cy="39140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27"/>
          <p:cNvSpPr/>
          <p:nvPr/>
        </p:nvSpPr>
        <p:spPr>
          <a:xfrm>
            <a:off x="6657403" y="2294098"/>
            <a:ext cx="333246" cy="34242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p:cNvSpPr/>
          <p:nvPr/>
        </p:nvSpPr>
        <p:spPr>
          <a:xfrm>
            <a:off x="4821449" y="2739267"/>
            <a:ext cx="350415" cy="37538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448280" y="3270012"/>
            <a:ext cx="373169" cy="37234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6677348" y="1677181"/>
            <a:ext cx="412132" cy="584775"/>
          </a:xfrm>
          <a:prstGeom prst="rect">
            <a:avLst/>
          </a:prstGeom>
          <a:noFill/>
        </p:spPr>
        <p:txBody>
          <a:bodyPr wrap="square" rtlCol="0">
            <a:spAutoFit/>
          </a:bodyPr>
          <a:lstStyle/>
          <a:p>
            <a:r>
              <a:rPr lang="en-US" sz="3200" dirty="0">
                <a:solidFill>
                  <a:srgbClr val="FF0000"/>
                </a:solidFill>
                <a:cs typeface="Times New Roman" panose="02020603050405020304" pitchFamily="18" charset="0"/>
              </a:rPr>
              <a:t>?</a:t>
            </a:r>
          </a:p>
        </p:txBody>
      </p:sp>
      <p:sp>
        <p:nvSpPr>
          <p:cNvPr id="31" name="TextBox 30"/>
          <p:cNvSpPr txBox="1"/>
          <p:nvPr/>
        </p:nvSpPr>
        <p:spPr>
          <a:xfrm>
            <a:off x="9198501" y="1174090"/>
            <a:ext cx="473006" cy="584775"/>
          </a:xfrm>
          <a:prstGeom prst="rect">
            <a:avLst/>
          </a:prstGeom>
          <a:noFill/>
        </p:spPr>
        <p:txBody>
          <a:bodyPr wrap="square" rtlCol="0">
            <a:spAutoFit/>
          </a:bodyPr>
          <a:lstStyle/>
          <a:p>
            <a:r>
              <a:rPr lang="en-US" sz="3200" dirty="0">
                <a:solidFill>
                  <a:srgbClr val="FF0000"/>
                </a:solidFill>
                <a:cs typeface="Times New Roman" panose="02020603050405020304" pitchFamily="18" charset="0"/>
              </a:rPr>
              <a:t>?</a:t>
            </a:r>
          </a:p>
        </p:txBody>
      </p:sp>
      <p:sp>
        <p:nvSpPr>
          <p:cNvPr id="32" name="TextBox 31"/>
          <p:cNvSpPr txBox="1"/>
          <p:nvPr/>
        </p:nvSpPr>
        <p:spPr>
          <a:xfrm>
            <a:off x="6657403" y="2203699"/>
            <a:ext cx="366136" cy="523220"/>
          </a:xfrm>
          <a:prstGeom prst="rect">
            <a:avLst/>
          </a:prstGeom>
          <a:noFill/>
        </p:spPr>
        <p:txBody>
          <a:bodyPr wrap="square" rtlCol="0">
            <a:spAutoFit/>
          </a:bodyPr>
          <a:lstStyle/>
          <a:p>
            <a:r>
              <a:rPr lang="en-US" sz="2800" b="1" dirty="0">
                <a:solidFill>
                  <a:srgbClr val="FF0000"/>
                </a:solidFill>
                <a:cs typeface="Times New Roman" panose="02020603050405020304" pitchFamily="18" charset="0"/>
              </a:rPr>
              <a:t>.</a:t>
            </a:r>
          </a:p>
        </p:txBody>
      </p:sp>
      <p:sp>
        <p:nvSpPr>
          <p:cNvPr id="33" name="TextBox 32"/>
          <p:cNvSpPr txBox="1"/>
          <p:nvPr/>
        </p:nvSpPr>
        <p:spPr>
          <a:xfrm>
            <a:off x="4846398" y="2719136"/>
            <a:ext cx="300518" cy="523220"/>
          </a:xfrm>
          <a:prstGeom prst="rect">
            <a:avLst/>
          </a:prstGeom>
          <a:noFill/>
        </p:spPr>
        <p:txBody>
          <a:bodyPr wrap="square" rtlCol="0">
            <a:spAutoFit/>
          </a:bodyPr>
          <a:lstStyle/>
          <a:p>
            <a:r>
              <a:rPr lang="en-US" sz="2800" b="1" dirty="0">
                <a:solidFill>
                  <a:srgbClr val="FF0000"/>
                </a:solidFill>
                <a:cs typeface="Times New Roman" panose="02020603050405020304" pitchFamily="18" charset="0"/>
              </a:rPr>
              <a:t>.</a:t>
            </a:r>
          </a:p>
        </p:txBody>
      </p:sp>
      <p:sp>
        <p:nvSpPr>
          <p:cNvPr id="34" name="TextBox 33"/>
          <p:cNvSpPr txBox="1"/>
          <p:nvPr/>
        </p:nvSpPr>
        <p:spPr>
          <a:xfrm>
            <a:off x="4514248" y="3194575"/>
            <a:ext cx="307201" cy="523220"/>
          </a:xfrm>
          <a:prstGeom prst="rect">
            <a:avLst/>
          </a:prstGeom>
          <a:noFill/>
        </p:spPr>
        <p:txBody>
          <a:bodyPr wrap="square" rtlCol="0">
            <a:spAutoFit/>
          </a:bodyPr>
          <a:lstStyle/>
          <a:p>
            <a:r>
              <a:rPr lang="en-US" sz="2800" b="1" dirty="0">
                <a:solidFill>
                  <a:srgbClr val="FF0000"/>
                </a:solidFill>
                <a:cs typeface="Times New Roman" panose="02020603050405020304" pitchFamily="18" charset="0"/>
              </a:rPr>
              <a:t>.</a:t>
            </a:r>
          </a:p>
        </p:txBody>
      </p:sp>
      <p:sp>
        <p:nvSpPr>
          <p:cNvPr id="14" name="TextBox 13"/>
          <p:cNvSpPr txBox="1"/>
          <p:nvPr/>
        </p:nvSpPr>
        <p:spPr>
          <a:xfrm>
            <a:off x="406400" y="424376"/>
            <a:ext cx="9940019" cy="584775"/>
          </a:xfrm>
          <a:prstGeom prst="rect">
            <a:avLst/>
          </a:prstGeom>
          <a:noFill/>
        </p:spPr>
        <p:txBody>
          <a:bodyPr wrap="square" rtlCol="0">
            <a:spAutoFit/>
          </a:bodyPr>
          <a:lstStyle/>
          <a:p>
            <a:r>
              <a:rPr lang="en-US" sz="3200" b="1">
                <a:cs typeface="Times New Roman" panose="02020603050405020304" pitchFamily="18" charset="0"/>
              </a:rPr>
              <a:t>7.  Điền </a:t>
            </a:r>
            <a:r>
              <a:rPr lang="en-US" sz="3200" b="1" i="1">
                <a:cs typeface="Times New Roman" panose="02020603050405020304" pitchFamily="18" charset="0"/>
              </a:rPr>
              <a:t>dấu chấm </a:t>
            </a:r>
            <a:r>
              <a:rPr lang="en-US" sz="3200" b="1">
                <a:cs typeface="Times New Roman" panose="02020603050405020304" pitchFamily="18" charset="0"/>
              </a:rPr>
              <a:t>hoặc </a:t>
            </a:r>
            <a:r>
              <a:rPr lang="en-US" sz="3200" b="1" i="1">
                <a:cs typeface="Times New Roman" panose="02020603050405020304" pitchFamily="18" charset="0"/>
              </a:rPr>
              <a:t>dấu chấm hỏi </a:t>
            </a:r>
            <a:r>
              <a:rPr lang="en-US" sz="3200" b="1">
                <a:cs typeface="Times New Roman" panose="02020603050405020304" pitchFamily="18" charset="0"/>
              </a:rPr>
              <a:t>vào ô trống:</a:t>
            </a:r>
          </a:p>
        </p:txBody>
      </p:sp>
    </p:spTree>
    <p:extLst>
      <p:ext uri="{BB962C8B-B14F-4D97-AF65-F5344CB8AC3E}">
        <p14:creationId xmlns:p14="http://schemas.microsoft.com/office/powerpoint/2010/main" val="8386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in)">
                                      <p:cBhvr>
                                        <p:cTn id="21" dur="2000"/>
                                        <p:tgtEl>
                                          <p:spTgt spid="2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ircle(in)">
                                      <p:cBhvr>
                                        <p:cTn id="24" dur="2000"/>
                                        <p:tgtEl>
                                          <p:spTgt spid="2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ircle(in)">
                                      <p:cBhvr>
                                        <p:cTn id="32" dur="2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ircle(in)">
                                      <p:cBhvr>
                                        <p:cTn id="42" dur="2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circle(in)">
                                      <p:cBhvr>
                                        <p:cTn id="47" dur="20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circle(in)">
                                      <p:cBhvr>
                                        <p:cTn id="5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25" grpId="0" animBg="1"/>
      <p:bldP spid="28" grpId="0" animBg="1"/>
      <p:bldP spid="29" grpId="0" animBg="1"/>
      <p:bldP spid="30" grpId="0" animBg="1"/>
      <p:bldP spid="3" grpId="0"/>
      <p:bldP spid="31" grpId="0"/>
      <p:bldP spid="32" grpId="0"/>
      <p:bldP spid="33" grpId="0"/>
      <p:bldP spid="34"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5287" y="329217"/>
            <a:ext cx="11966713" cy="584775"/>
          </a:xfrm>
          <a:prstGeom prst="rect">
            <a:avLst/>
          </a:prstGeom>
          <a:noFill/>
        </p:spPr>
        <p:txBody>
          <a:bodyPr wrap="square" rtlCol="0">
            <a:spAutoFit/>
          </a:bodyPr>
          <a:lstStyle/>
          <a:p>
            <a:r>
              <a:rPr lang="en-US" sz="3200" b="1">
                <a:cs typeface="Times New Roman" panose="02020603050405020304" pitchFamily="18" charset="0"/>
              </a:rPr>
              <a:t>8. Viết </a:t>
            </a:r>
            <a:r>
              <a:rPr lang="en-US" sz="3200" b="1" dirty="0" err="1">
                <a:cs typeface="Times New Roman" panose="02020603050405020304" pitchFamily="18" charset="0"/>
              </a:rPr>
              <a:t>một</a:t>
            </a:r>
            <a:r>
              <a:rPr lang="en-US" sz="3200" b="1" dirty="0">
                <a:cs typeface="Times New Roman" panose="02020603050405020304" pitchFamily="18" charset="0"/>
              </a:rPr>
              <a:t> </a:t>
            </a:r>
            <a:r>
              <a:rPr lang="en-US" sz="3200" b="1" dirty="0" err="1">
                <a:cs typeface="Times New Roman" panose="02020603050405020304" pitchFamily="18" charset="0"/>
              </a:rPr>
              <a:t>câu</a:t>
            </a:r>
            <a:r>
              <a:rPr lang="en-US" sz="3200" b="1" dirty="0">
                <a:cs typeface="Times New Roman" panose="02020603050405020304" pitchFamily="18" charset="0"/>
              </a:rPr>
              <a:t> </a:t>
            </a:r>
            <a:r>
              <a:rPr lang="en-US" sz="3200" b="1" dirty="0" err="1">
                <a:cs typeface="Times New Roman" panose="02020603050405020304" pitchFamily="18" charset="0"/>
              </a:rPr>
              <a:t>nêu</a:t>
            </a:r>
            <a:r>
              <a:rPr lang="en-US" sz="3200" b="1" dirty="0">
                <a:cs typeface="Times New Roman" panose="02020603050405020304" pitchFamily="18" charset="0"/>
              </a:rPr>
              <a:t> </a:t>
            </a:r>
            <a:r>
              <a:rPr lang="en-US" sz="3200" b="1" dirty="0" err="1">
                <a:cs typeface="Times New Roman" panose="02020603050405020304" pitchFamily="18" charset="0"/>
              </a:rPr>
              <a:t>công</a:t>
            </a:r>
            <a:r>
              <a:rPr lang="en-US" sz="3200" b="1" dirty="0">
                <a:cs typeface="Times New Roman" panose="02020603050405020304" pitchFamily="18" charset="0"/>
              </a:rPr>
              <a:t> </a:t>
            </a:r>
            <a:r>
              <a:rPr lang="en-US" sz="3200" b="1" dirty="0" err="1">
                <a:cs typeface="Times New Roman" panose="02020603050405020304" pitchFamily="18" charset="0"/>
              </a:rPr>
              <a:t>dụng</a:t>
            </a:r>
            <a:r>
              <a:rPr lang="en-US" sz="3200" b="1" dirty="0">
                <a:cs typeface="Times New Roman" panose="02020603050405020304" pitchFamily="18" charset="0"/>
              </a:rPr>
              <a:t> </a:t>
            </a:r>
            <a:r>
              <a:rPr lang="en-US" sz="3200" b="1" dirty="0" err="1">
                <a:cs typeface="Times New Roman" panose="02020603050405020304" pitchFamily="18" charset="0"/>
              </a:rPr>
              <a:t>của</a:t>
            </a:r>
            <a:r>
              <a:rPr lang="en-US" sz="3200" b="1" dirty="0">
                <a:cs typeface="Times New Roman" panose="02020603050405020304" pitchFamily="18" charset="0"/>
              </a:rPr>
              <a:t> </a:t>
            </a:r>
            <a:r>
              <a:rPr lang="en-US" sz="3200" b="1" dirty="0" err="1">
                <a:cs typeface="Times New Roman" panose="02020603050405020304" pitchFamily="18" charset="0"/>
              </a:rPr>
              <a:t>từng</a:t>
            </a:r>
            <a:r>
              <a:rPr lang="en-US" sz="3200" b="1" dirty="0">
                <a:cs typeface="Times New Roman" panose="02020603050405020304" pitchFamily="18" charset="0"/>
              </a:rPr>
              <a:t> </a:t>
            </a:r>
            <a:r>
              <a:rPr lang="en-US" sz="3200" b="1" dirty="0" err="1">
                <a:cs typeface="Times New Roman" panose="02020603050405020304" pitchFamily="18" charset="0"/>
              </a:rPr>
              <a:t>đồ</a:t>
            </a:r>
            <a:r>
              <a:rPr lang="en-US" sz="3200" b="1" dirty="0">
                <a:cs typeface="Times New Roman" panose="02020603050405020304" pitchFamily="18" charset="0"/>
              </a:rPr>
              <a:t> </a:t>
            </a:r>
            <a:r>
              <a:rPr lang="en-US" sz="3200" b="1" dirty="0" err="1">
                <a:cs typeface="Times New Roman" panose="02020603050405020304" pitchFamily="18" charset="0"/>
              </a:rPr>
              <a:t>dùng</a:t>
            </a:r>
            <a:r>
              <a:rPr lang="en-US" sz="3200" b="1" dirty="0">
                <a:cs typeface="Times New Roman" panose="02020603050405020304" pitchFamily="18" charset="0"/>
              </a:rPr>
              <a:t> </a:t>
            </a:r>
            <a:r>
              <a:rPr lang="en-US" sz="3200" b="1" dirty="0" err="1">
                <a:cs typeface="Times New Roman" panose="02020603050405020304" pitchFamily="18" charset="0"/>
              </a:rPr>
              <a:t>học</a:t>
            </a:r>
            <a:r>
              <a:rPr lang="en-US" sz="3200" b="1" dirty="0">
                <a:cs typeface="Times New Roman" panose="02020603050405020304" pitchFamily="18" charset="0"/>
              </a:rPr>
              <a:t> </a:t>
            </a:r>
            <a:r>
              <a:rPr lang="en-US" sz="3200" b="1" dirty="0" err="1">
                <a:cs typeface="Times New Roman" panose="02020603050405020304" pitchFamily="18" charset="0"/>
              </a:rPr>
              <a:t>tập</a:t>
            </a:r>
            <a:r>
              <a:rPr lang="en-US" sz="3200" b="1" dirty="0">
                <a:cs typeface="Times New Roman" panose="02020603050405020304" pitchFamily="18" charset="0"/>
              </a:rPr>
              <a:t> </a:t>
            </a:r>
            <a:r>
              <a:rPr lang="en-US" sz="3200" b="1" dirty="0" err="1">
                <a:cs typeface="Times New Roman" panose="02020603050405020304" pitchFamily="18" charset="0"/>
              </a:rPr>
              <a:t>dưới</a:t>
            </a:r>
            <a:r>
              <a:rPr lang="en-US" sz="3200" b="1" dirty="0">
                <a:cs typeface="Times New Roman" panose="02020603050405020304" pitchFamily="18" charset="0"/>
              </a:rPr>
              <a:t> </a:t>
            </a:r>
            <a:r>
              <a:rPr lang="en-US" sz="3200" b="1" dirty="0" err="1">
                <a:cs typeface="Times New Roman" panose="02020603050405020304" pitchFamily="18" charset="0"/>
              </a:rPr>
              <a:t>hình</a:t>
            </a:r>
            <a:r>
              <a:rPr lang="en-US" sz="3200" dirty="0">
                <a:cs typeface="Times New Roman" panose="02020603050405020304" pitchFamily="18" charset="0"/>
              </a:rPr>
              <a:t>.</a:t>
            </a:r>
          </a:p>
        </p:txBody>
      </p:sp>
      <p:sp>
        <p:nvSpPr>
          <p:cNvPr id="14" name="TextBox 13"/>
          <p:cNvSpPr txBox="1"/>
          <p:nvPr/>
        </p:nvSpPr>
        <p:spPr>
          <a:xfrm>
            <a:off x="4992711" y="3473010"/>
            <a:ext cx="364202" cy="954107"/>
          </a:xfrm>
          <a:prstGeom prst="rect">
            <a:avLst/>
          </a:prstGeom>
          <a:noFill/>
        </p:spPr>
        <p:txBody>
          <a:bodyPr wrap="square" rtlCol="0">
            <a:spAutoFit/>
          </a:bodyPr>
          <a:lstStyle/>
          <a:p>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40620" y="3107665"/>
            <a:ext cx="3283880"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9" name="Picture 8"/>
          <p:cNvPicPr/>
          <p:nvPr/>
        </p:nvPicPr>
        <p:blipFill rotWithShape="1">
          <a:blip r:embed="rId2">
            <a:extLst>
              <a:ext uri="{28A0092B-C50C-407E-A947-70E740481C1C}">
                <a14:useLocalDpi xmlns:a14="http://schemas.microsoft.com/office/drawing/2010/main" val="0"/>
              </a:ext>
            </a:extLst>
          </a:blip>
          <a:srcRect l="2244" t="1587" r="67628" b="6448"/>
          <a:stretch/>
        </p:blipFill>
        <p:spPr bwMode="auto">
          <a:xfrm>
            <a:off x="602889" y="1215173"/>
            <a:ext cx="3131983" cy="1785603"/>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2">
            <a:extLst>
              <a:ext uri="{28A0092B-C50C-407E-A947-70E740481C1C}">
                <a14:useLocalDpi xmlns:a14="http://schemas.microsoft.com/office/drawing/2010/main" val="0"/>
              </a:ext>
            </a:extLst>
          </a:blip>
          <a:srcRect l="37500" r="34295" b="8034"/>
          <a:stretch/>
        </p:blipFill>
        <p:spPr bwMode="auto">
          <a:xfrm>
            <a:off x="4241506" y="1215174"/>
            <a:ext cx="3009299" cy="1785602"/>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2">
            <a:extLst>
              <a:ext uri="{28A0092B-C50C-407E-A947-70E740481C1C}">
                <a14:useLocalDpi xmlns:a14="http://schemas.microsoft.com/office/drawing/2010/main" val="0"/>
              </a:ext>
            </a:extLst>
          </a:blip>
          <a:srcRect l="70673" t="7136" r="961" b="10411"/>
          <a:stretch/>
        </p:blipFill>
        <p:spPr bwMode="auto">
          <a:xfrm>
            <a:off x="7880327" y="1215173"/>
            <a:ext cx="2963684" cy="1717458"/>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4162124" y="3117690"/>
            <a:ext cx="3305509"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p>
        </p:txBody>
      </p:sp>
      <p:sp>
        <p:nvSpPr>
          <p:cNvPr id="13" name="TextBox 12"/>
          <p:cNvSpPr txBox="1"/>
          <p:nvPr/>
        </p:nvSpPr>
        <p:spPr>
          <a:xfrm>
            <a:off x="7880327" y="3054431"/>
            <a:ext cx="3305509"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p>
        </p:txBody>
      </p:sp>
      <p:sp>
        <p:nvSpPr>
          <p:cNvPr id="15" name="TextBox 14"/>
          <p:cNvSpPr txBox="1"/>
          <p:nvPr/>
        </p:nvSpPr>
        <p:spPr>
          <a:xfrm>
            <a:off x="676277" y="3125253"/>
            <a:ext cx="2963306" cy="1015663"/>
          </a:xfrm>
          <a:prstGeom prst="rect">
            <a:avLst/>
          </a:prstGeom>
          <a:noFill/>
        </p:spPr>
        <p:txBody>
          <a:bodyPr wrap="square" rtlCol="0">
            <a:spAutoFit/>
          </a:bodyPr>
          <a:lstStyle/>
          <a:p>
            <a:r>
              <a:rPr lang="en-US" sz="3000" b="1" dirty="0" err="1">
                <a:solidFill>
                  <a:srgbClr val="FF0000"/>
                </a:solidFill>
                <a:latin typeface="HP001 5 hàng" panose="020B0603050302020204" pitchFamily="34" charset="0"/>
                <a:cs typeface="Times New Roman" panose="02020603050405020304" pitchFamily="18" charset="0"/>
              </a:rPr>
              <a:t>Bút</a:t>
            </a:r>
            <a:r>
              <a:rPr lang="en-US" sz="3000" b="1" dirty="0">
                <a:solidFill>
                  <a:srgbClr val="FF0000"/>
                </a:solidFill>
                <a:latin typeface="HP001 5 hàng" panose="020B0603050302020204" pitchFamily="34" charset="0"/>
                <a:cs typeface="Times New Roman" panose="02020603050405020304" pitchFamily="18" charset="0"/>
              </a:rPr>
              <a:t> </a:t>
            </a:r>
            <a:r>
              <a:rPr lang="en-US" sz="3000" b="1" dirty="0" err="1">
                <a:solidFill>
                  <a:srgbClr val="FF0000"/>
                </a:solidFill>
                <a:latin typeface="HP001 5 hàng" panose="020B0603050302020204" pitchFamily="34" charset="0"/>
                <a:cs typeface="Times New Roman" panose="02020603050405020304" pitchFamily="18" charset="0"/>
              </a:rPr>
              <a:t>chì</a:t>
            </a:r>
            <a:r>
              <a:rPr lang="en-US" sz="3000" b="1" dirty="0">
                <a:solidFill>
                  <a:srgbClr val="FF0000"/>
                </a:solidFill>
                <a:latin typeface="HP001 5 hàng" panose="020B0603050302020204" pitchFamily="34" charset="0"/>
                <a:cs typeface="Times New Roman" panose="02020603050405020304" pitchFamily="18" charset="0"/>
              </a:rPr>
              <a:t> </a:t>
            </a:r>
            <a:r>
              <a:rPr lang="en-US" sz="3000" b="1" err="1">
                <a:solidFill>
                  <a:srgbClr val="FF0000"/>
                </a:solidFill>
                <a:latin typeface="HP001 5 hàng" panose="020B0603050302020204" pitchFamily="34" charset="0"/>
                <a:cs typeface="Times New Roman" panose="02020603050405020304" pitchFamily="18" charset="0"/>
              </a:rPr>
              <a:t>dùng</a:t>
            </a:r>
            <a:r>
              <a:rPr lang="en-US" sz="3000" b="1">
                <a:solidFill>
                  <a:srgbClr val="FF0000"/>
                </a:solidFill>
                <a:latin typeface="HP001 5 hàng" panose="020B0603050302020204" pitchFamily="34" charset="0"/>
                <a:cs typeface="Times New Roman" panose="02020603050405020304" pitchFamily="18" charset="0"/>
              </a:rPr>
              <a:t> </a:t>
            </a:r>
          </a:p>
          <a:p>
            <a:r>
              <a:rPr lang="en-US" sz="3000" b="1">
                <a:solidFill>
                  <a:srgbClr val="FF0000"/>
                </a:solidFill>
                <a:latin typeface="HP001 5 hàng" panose="020B0603050302020204" pitchFamily="34" charset="0"/>
                <a:cs typeface="Times New Roman" panose="02020603050405020304" pitchFamily="18" charset="0"/>
              </a:rPr>
              <a:t>để viết</a:t>
            </a:r>
            <a:r>
              <a:rPr lang="en-US" sz="3000" b="1" dirty="0">
                <a:solidFill>
                  <a:srgbClr val="FF0000"/>
                </a:solidFill>
                <a:latin typeface="HP001 5 hàng" panose="020B0603050302020204" pitchFamily="34" charset="0"/>
                <a:cs typeface="Times New Roman" panose="02020603050405020304" pitchFamily="18" charset="0"/>
              </a:rPr>
              <a:t>.  </a:t>
            </a:r>
          </a:p>
        </p:txBody>
      </p:sp>
      <p:sp>
        <p:nvSpPr>
          <p:cNvPr id="16" name="TextBox 15"/>
          <p:cNvSpPr txBox="1"/>
          <p:nvPr/>
        </p:nvSpPr>
        <p:spPr>
          <a:xfrm>
            <a:off x="4341366" y="3125254"/>
            <a:ext cx="3126267" cy="1015663"/>
          </a:xfrm>
          <a:prstGeom prst="rect">
            <a:avLst/>
          </a:prstGeom>
          <a:noFill/>
        </p:spPr>
        <p:txBody>
          <a:bodyPr wrap="square" rtlCol="0">
            <a:spAutoFit/>
          </a:bodyPr>
          <a:lstStyle/>
          <a:p>
            <a:r>
              <a:rPr lang="en-US" sz="3000" b="1" dirty="0" err="1">
                <a:solidFill>
                  <a:srgbClr val="FF0000"/>
                </a:solidFill>
                <a:latin typeface="HP001 5 hàng" panose="020B0603050302020204" pitchFamily="34" charset="0"/>
                <a:cs typeface="Times New Roman" panose="02020603050405020304" pitchFamily="18" charset="0"/>
              </a:rPr>
              <a:t>Bút</a:t>
            </a:r>
            <a:r>
              <a:rPr lang="en-US" sz="3000" b="1" dirty="0">
                <a:solidFill>
                  <a:srgbClr val="FF0000"/>
                </a:solidFill>
                <a:latin typeface="HP001 5 hàng" panose="020B0603050302020204" pitchFamily="34" charset="0"/>
                <a:cs typeface="Times New Roman" panose="02020603050405020304" pitchFamily="18" charset="0"/>
              </a:rPr>
              <a:t> </a:t>
            </a:r>
            <a:r>
              <a:rPr lang="en-US" sz="3000" b="1" dirty="0" err="1">
                <a:solidFill>
                  <a:srgbClr val="FF0000"/>
                </a:solidFill>
                <a:latin typeface="HP001 5 hàng" panose="020B0603050302020204" pitchFamily="34" charset="0"/>
                <a:cs typeface="Times New Roman" panose="02020603050405020304" pitchFamily="18" charset="0"/>
              </a:rPr>
              <a:t>chì</a:t>
            </a:r>
            <a:r>
              <a:rPr lang="en-US" sz="3000" b="1" dirty="0">
                <a:solidFill>
                  <a:srgbClr val="FF0000"/>
                </a:solidFill>
                <a:latin typeface="HP001 5 hàng" panose="020B0603050302020204" pitchFamily="34" charset="0"/>
                <a:cs typeface="Times New Roman" panose="02020603050405020304" pitchFamily="18" charset="0"/>
              </a:rPr>
              <a:t> </a:t>
            </a:r>
            <a:r>
              <a:rPr lang="en-US" sz="3000" b="1" err="1">
                <a:solidFill>
                  <a:srgbClr val="FF0000"/>
                </a:solidFill>
                <a:latin typeface="HP001 5 hàng" panose="020B0603050302020204" pitchFamily="34" charset="0"/>
                <a:cs typeface="Times New Roman" panose="02020603050405020304" pitchFamily="18" charset="0"/>
              </a:rPr>
              <a:t>màu</a:t>
            </a:r>
            <a:r>
              <a:rPr lang="en-US" sz="3000" b="1">
                <a:solidFill>
                  <a:srgbClr val="FF0000"/>
                </a:solidFill>
                <a:latin typeface="HP001 5 hàng" panose="020B0603050302020204" pitchFamily="34" charset="0"/>
                <a:cs typeface="Times New Roman" panose="02020603050405020304" pitchFamily="18" charset="0"/>
              </a:rPr>
              <a:t> dùng</a:t>
            </a:r>
            <a:r>
              <a:rPr lang="en-US" sz="3000" b="1" dirty="0">
                <a:solidFill>
                  <a:srgbClr val="FF0000"/>
                </a:solidFill>
                <a:latin typeface="HP001 5 hàng" panose="020B0603050302020204" pitchFamily="34" charset="0"/>
                <a:cs typeface="Times New Roman" panose="02020603050405020304" pitchFamily="18" charset="0"/>
              </a:rPr>
              <a:t> </a:t>
            </a:r>
            <a:r>
              <a:rPr lang="en-US" sz="3000" b="1">
                <a:solidFill>
                  <a:srgbClr val="FF0000"/>
                </a:solidFill>
                <a:latin typeface="HP001 5 hàng" panose="020B0603050302020204" pitchFamily="34" charset="0"/>
                <a:cs typeface="Times New Roman" panose="02020603050405020304" pitchFamily="18" charset="0"/>
              </a:rPr>
              <a:t>để tô màu.  </a:t>
            </a:r>
            <a:endParaRPr lang="en-US" sz="3000" b="1" dirty="0">
              <a:solidFill>
                <a:srgbClr val="FF0000"/>
              </a:solidFill>
              <a:latin typeface="HP001 5 hàng" panose="020B0603050302020204" pitchFamily="34" charset="0"/>
              <a:cs typeface="Times New Roman" panose="02020603050405020304" pitchFamily="18" charset="0"/>
            </a:endParaRPr>
          </a:p>
        </p:txBody>
      </p:sp>
      <p:sp>
        <p:nvSpPr>
          <p:cNvPr id="17" name="TextBox 16"/>
          <p:cNvSpPr txBox="1"/>
          <p:nvPr/>
        </p:nvSpPr>
        <p:spPr>
          <a:xfrm>
            <a:off x="8000681" y="3055311"/>
            <a:ext cx="2483372" cy="1015663"/>
          </a:xfrm>
          <a:prstGeom prst="rect">
            <a:avLst/>
          </a:prstGeom>
          <a:noFill/>
        </p:spPr>
        <p:txBody>
          <a:bodyPr wrap="none" rtlCol="0">
            <a:spAutoFit/>
          </a:bodyPr>
          <a:lstStyle/>
          <a:p>
            <a:r>
              <a:rPr lang="en-US" sz="3000" b="1">
                <a:solidFill>
                  <a:srgbClr val="FF0000"/>
                </a:solidFill>
                <a:latin typeface="HP001 5 hàng" panose="020B0603050302020204" pitchFamily="34" charset="0"/>
                <a:cs typeface="Times New Roman" panose="02020603050405020304" pitchFamily="18" charset="0"/>
              </a:rPr>
              <a:t>Cục tẩy dùng</a:t>
            </a:r>
            <a:endParaRPr lang="en-US" sz="3000" b="1" dirty="0">
              <a:solidFill>
                <a:srgbClr val="FF0000"/>
              </a:solidFill>
              <a:latin typeface="HP001 5 hàng" panose="020B0603050302020204" pitchFamily="34" charset="0"/>
              <a:cs typeface="Times New Roman" panose="02020603050405020304" pitchFamily="18" charset="0"/>
            </a:endParaRPr>
          </a:p>
          <a:p>
            <a:r>
              <a:rPr lang="en-US" sz="3000" b="1">
                <a:solidFill>
                  <a:srgbClr val="FF0000"/>
                </a:solidFill>
                <a:latin typeface="HP001 5 hàng" panose="020B0603050302020204" pitchFamily="34" charset="0"/>
                <a:cs typeface="Times New Roman" panose="02020603050405020304" pitchFamily="18" charset="0"/>
              </a:rPr>
              <a:t> để xóa</a:t>
            </a:r>
            <a:r>
              <a:rPr lang="en-US" sz="3000" b="1" dirty="0">
                <a:solidFill>
                  <a:srgbClr val="FF0000"/>
                </a:solidFill>
                <a:latin typeface="HP001 5 hàng" panose="020B0603050302020204" pitchFamily="34" charset="0"/>
                <a:cs typeface="Times New Roman" panose="02020603050405020304" pitchFamily="18" charset="0"/>
              </a:rPr>
              <a:t>.  </a:t>
            </a:r>
          </a:p>
        </p:txBody>
      </p:sp>
    </p:spTree>
    <p:extLst>
      <p:ext uri="{BB962C8B-B14F-4D97-AF65-F5344CB8AC3E}">
        <p14:creationId xmlns:p14="http://schemas.microsoft.com/office/powerpoint/2010/main" val="231250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3" grpId="0"/>
      <p:bldP spid="12" grpId="0"/>
      <p:bldP spid="13" grpId="0"/>
      <p:bldP spid="15" grpId="0"/>
      <p:bldP spid="16" grpId="0"/>
      <p:bldP spid="17"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1240</Words>
  <Application>Microsoft Macintosh PowerPoint</Application>
  <PresentationFormat>Widescreen</PresentationFormat>
  <Paragraphs>100</Paragraphs>
  <Slides>18</Slides>
  <Notes>6</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18</vt:i4>
      </vt:variant>
    </vt:vector>
  </HeadingPairs>
  <TitlesOfParts>
    <vt:vector size="32" baseType="lpstr">
      <vt:lpstr>Microsoft YaHei</vt:lpstr>
      <vt:lpstr>Arial</vt:lpstr>
      <vt:lpstr>Arial Rounded MT Bold</vt:lpstr>
      <vt:lpstr>Arial-Rounded</vt:lpstr>
      <vt:lpstr>Calibri</vt:lpstr>
      <vt:lpstr>Calibri Light</vt:lpstr>
      <vt:lpstr>HP001 5 hàng</vt:lpstr>
      <vt:lpstr>Times New Roman</vt:lpstr>
      <vt:lpstr>5_Office Theme</vt:lpstr>
      <vt:lpstr>2_Office Theme</vt:lpstr>
      <vt:lpstr>2_Office 主题​​</vt:lpstr>
      <vt:lpstr>3_Office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Nhìn tranh nói tên vật và nêu công dụng của chúng.</vt:lpstr>
      <vt:lpstr>PowerPoint Presentation</vt:lpstr>
      <vt:lpstr>PowerPoint Presentation</vt:lpstr>
      <vt:lpstr>PowerPoint Presentation</vt:lpstr>
      <vt:lpstr>PowerPoint Presentation</vt:lpstr>
      <vt:lpstr>1. Tìm đọc một câu chuyện về trường học.</vt:lpstr>
      <vt:lpstr>1. Tìm đọc một câu chuyện về trường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Microsoft Office User</cp:lastModifiedBy>
  <cp:revision>167</cp:revision>
  <dcterms:created xsi:type="dcterms:W3CDTF">2021-05-25T05:02:22Z</dcterms:created>
  <dcterms:modified xsi:type="dcterms:W3CDTF">2025-01-22T02:12:33Z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