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21694-0845-4DB8-9FD0-FDFA1DF04F6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752D3-35E3-48FD-9C84-58A1FC0A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7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5fc2d3da3d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5fc2d3da3d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99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6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14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sôi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vi-V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 trưởng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vi-V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quá trình tăng về kích thước (chiều dài, bề mặt, thể tích) của cơ thể do tăng số lượng và kích thước của tế bào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i="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Xinh</a:t>
            </a:r>
            <a:r>
              <a:rPr lang="en-US" sz="12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xắn</a:t>
            </a:r>
            <a:r>
              <a:rPr lang="en-US" sz="1200" b="0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xinh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cà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ưa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nhìn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</a:t>
            </a:r>
            <a:r>
              <a:rPr lang="en-US" sz="1200" b="1" i="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Xinh</a:t>
            </a:r>
            <a:r>
              <a:rPr lang="en-US" sz="1200" b="1" i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tươi</a:t>
            </a:r>
            <a:r>
              <a:rPr lang="en-US" sz="1200" b="1" i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xinh và tươi tắn, có sức sống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1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C62A-544E-48D9-83C0-231BF1DB8F9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F22-5235-4DD8-8FEC-D258E3CD3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9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C62A-544E-48D9-83C0-231BF1DB8F9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F22-5235-4DD8-8FEC-D258E3CD3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8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C62A-544E-48D9-83C0-231BF1DB8F9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F22-5235-4DD8-8FEC-D258E3CD3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C62A-544E-48D9-83C0-231BF1DB8F9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F22-5235-4DD8-8FEC-D258E3CD3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7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C62A-544E-48D9-83C0-231BF1DB8F9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F22-5235-4DD8-8FEC-D258E3CD3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2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C62A-544E-48D9-83C0-231BF1DB8F9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F22-5235-4DD8-8FEC-D258E3CD3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C62A-544E-48D9-83C0-231BF1DB8F9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F22-5235-4DD8-8FEC-D258E3CD3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C62A-544E-48D9-83C0-231BF1DB8F9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F22-5235-4DD8-8FEC-D258E3CD3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C62A-544E-48D9-83C0-231BF1DB8F9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F22-5235-4DD8-8FEC-D258E3CD3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1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C62A-544E-48D9-83C0-231BF1DB8F9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F22-5235-4DD8-8FEC-D258E3CD3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5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C62A-544E-48D9-83C0-231BF1DB8F9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F22-5235-4DD8-8FEC-D258E3CD3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9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2C62A-544E-48D9-83C0-231BF1DB8F9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90F22-5235-4DD8-8FEC-D258E3CD3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>
            <a:spLocks noGrp="1"/>
          </p:cNvSpPr>
          <p:nvPr>
            <p:ph type="ctrTitle"/>
          </p:nvPr>
        </p:nvSpPr>
        <p:spPr>
          <a:xfrm>
            <a:off x="279400" y="1103630"/>
            <a:ext cx="11612880" cy="345567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di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</a:t>
            </a:r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2990793" y="5814408"/>
            <a:ext cx="6038400" cy="63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665" b="1" dirty="0"/>
              <a:t>GV: </a:t>
            </a:r>
            <a:r>
              <a:rPr lang="en-US" sz="2665" b="1" err="1"/>
              <a:t>Nguyễn</a:t>
            </a:r>
            <a:r>
              <a:rPr lang="en-US" sz="2665" b="1"/>
              <a:t> Hồng Nhung</a:t>
            </a:r>
            <a:endParaRPr sz="2665" b="1" dirty="0"/>
          </a:p>
        </p:txBody>
      </p:sp>
      <p:grpSp>
        <p:nvGrpSpPr>
          <p:cNvPr id="290" name="Google Shape;290;p32"/>
          <p:cNvGrpSpPr/>
          <p:nvPr/>
        </p:nvGrpSpPr>
        <p:grpSpPr>
          <a:xfrm>
            <a:off x="9108897" y="4292073"/>
            <a:ext cx="3214756" cy="3240616"/>
            <a:chOff x="6831672" y="3219055"/>
            <a:chExt cx="2411067" cy="2430462"/>
          </a:xfrm>
        </p:grpSpPr>
        <p:pic>
          <p:nvPicPr>
            <p:cNvPr id="291" name="Google Shape;291;p32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8430780" y="4333979"/>
              <a:ext cx="396557" cy="918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32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8229440" y="3219055"/>
              <a:ext cx="1013300" cy="960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32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6831672" y="4333991"/>
              <a:ext cx="1466618" cy="13155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4" name="Google Shape;294;p32"/>
          <p:cNvGrpSpPr/>
          <p:nvPr/>
        </p:nvGrpSpPr>
        <p:grpSpPr>
          <a:xfrm>
            <a:off x="-106401" y="3400159"/>
            <a:ext cx="3659695" cy="4114671"/>
            <a:chOff x="-79801" y="2550119"/>
            <a:chExt cx="2744771" cy="3086003"/>
          </a:xfrm>
        </p:grpSpPr>
        <p:pic>
          <p:nvPicPr>
            <p:cNvPr id="295" name="Google Shape;295;p32"/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>
              <a:off x="882591" y="3617703"/>
              <a:ext cx="186660" cy="1634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32"/>
            <p:cNvPicPr preferRelativeResize="0"/>
            <p:nvPr/>
          </p:nvPicPr>
          <p:blipFill>
            <a:blip r:embed="rId7"/>
            <a:stretch>
              <a:fillRect/>
            </a:stretch>
          </p:blipFill>
          <p:spPr>
            <a:xfrm rot="10356429">
              <a:off x="1355525" y="4188324"/>
              <a:ext cx="889716" cy="360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32"/>
            <p:cNvPicPr preferRelativeResize="0"/>
            <p:nvPr/>
          </p:nvPicPr>
          <p:blipFill>
            <a:blip r:embed="rId8"/>
            <a:stretch>
              <a:fillRect/>
            </a:stretch>
          </p:blipFill>
          <p:spPr>
            <a:xfrm rot="2119054">
              <a:off x="1554766" y="4734893"/>
              <a:ext cx="290646" cy="933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32"/>
            <p:cNvPicPr preferRelativeResize="0"/>
            <p:nvPr/>
          </p:nvPicPr>
          <p:blipFill>
            <a:blip r:embed="rId9"/>
            <a:stretch>
              <a:fillRect/>
            </a:stretch>
          </p:blipFill>
          <p:spPr>
            <a:xfrm>
              <a:off x="2127210" y="4446485"/>
              <a:ext cx="537760" cy="693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32"/>
            <p:cNvPicPr preferRelativeResize="0"/>
            <p:nvPr/>
          </p:nvPicPr>
          <p:blipFill>
            <a:blip r:embed="rId10"/>
            <a:stretch>
              <a:fillRect/>
            </a:stretch>
          </p:blipFill>
          <p:spPr>
            <a:xfrm>
              <a:off x="-79801" y="3870239"/>
              <a:ext cx="1568837" cy="16145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32"/>
            <p:cNvPicPr preferRelativeResize="0"/>
            <p:nvPr/>
          </p:nvPicPr>
          <p:blipFill>
            <a:blip r:embed="rId11"/>
            <a:stretch>
              <a:fillRect/>
            </a:stretch>
          </p:blipFill>
          <p:spPr>
            <a:xfrm>
              <a:off x="175552" y="2550119"/>
              <a:ext cx="524425" cy="1169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32"/>
            <p:cNvPicPr preferRelativeResize="0"/>
            <p:nvPr/>
          </p:nvPicPr>
          <p:blipFill>
            <a:blip r:embed="rId12"/>
            <a:stretch>
              <a:fillRect/>
            </a:stretch>
          </p:blipFill>
          <p:spPr>
            <a:xfrm>
              <a:off x="1148280" y="3457206"/>
              <a:ext cx="182216" cy="1594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2" name="Google Shape;302;p32"/>
          <p:cNvGrpSpPr/>
          <p:nvPr/>
        </p:nvGrpSpPr>
        <p:grpSpPr>
          <a:xfrm>
            <a:off x="-414825" y="-84600"/>
            <a:ext cx="2234725" cy="1869875"/>
            <a:chOff x="-311119" y="-63450"/>
            <a:chExt cx="1676044" cy="1402406"/>
          </a:xfrm>
        </p:grpSpPr>
        <p:pic>
          <p:nvPicPr>
            <p:cNvPr id="303" name="Google Shape;303;p32"/>
            <p:cNvPicPr preferRelativeResize="0"/>
            <p:nvPr/>
          </p:nvPicPr>
          <p:blipFill>
            <a:blip r:embed="rId13"/>
            <a:stretch>
              <a:fillRect/>
            </a:stretch>
          </p:blipFill>
          <p:spPr>
            <a:xfrm>
              <a:off x="-311119" y="70041"/>
              <a:ext cx="844650" cy="75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32"/>
            <p:cNvPicPr preferRelativeResize="0"/>
            <p:nvPr/>
          </p:nvPicPr>
          <p:blipFill>
            <a:blip r:embed="rId14"/>
            <a:stretch>
              <a:fillRect/>
            </a:stretch>
          </p:blipFill>
          <p:spPr>
            <a:xfrm>
              <a:off x="600506" y="-63450"/>
              <a:ext cx="764419" cy="75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32"/>
            <p:cNvPicPr preferRelativeResize="0"/>
            <p:nvPr/>
          </p:nvPicPr>
          <p:blipFill>
            <a:blip r:embed="rId15"/>
            <a:stretch>
              <a:fillRect/>
            </a:stretch>
          </p:blipFill>
          <p:spPr>
            <a:xfrm>
              <a:off x="209720" y="979110"/>
              <a:ext cx="456075" cy="3598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6" name="Google Shape;306;p32"/>
          <p:cNvSpPr txBox="1"/>
          <p:nvPr/>
        </p:nvSpPr>
        <p:spPr>
          <a:xfrm>
            <a:off x="2400512" y="587899"/>
            <a:ext cx="6540289" cy="565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935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Trường Tiểu </a:t>
            </a:r>
            <a:r>
              <a:rPr lang="en-GB" sz="2935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học Đa Phúc</a:t>
            </a:r>
            <a:endParaRPr sz="2935"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grpSp>
        <p:nvGrpSpPr>
          <p:cNvPr id="307" name="Google Shape;307;p32"/>
          <p:cNvGrpSpPr/>
          <p:nvPr/>
        </p:nvGrpSpPr>
        <p:grpSpPr>
          <a:xfrm>
            <a:off x="9305642" y="-1197134"/>
            <a:ext cx="3281671" cy="3195011"/>
            <a:chOff x="6979231" y="-897850"/>
            <a:chExt cx="2461253" cy="2396258"/>
          </a:xfrm>
        </p:grpSpPr>
        <p:pic>
          <p:nvPicPr>
            <p:cNvPr id="308" name="Google Shape;308;p32"/>
            <p:cNvPicPr preferRelativeResize="0"/>
            <p:nvPr/>
          </p:nvPicPr>
          <p:blipFill>
            <a:blip r:embed="rId16"/>
            <a:stretch>
              <a:fillRect/>
            </a:stretch>
          </p:blipFill>
          <p:spPr>
            <a:xfrm>
              <a:off x="7779077" y="-897850"/>
              <a:ext cx="1393503" cy="2152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32"/>
            <p:cNvPicPr preferRelativeResize="0"/>
            <p:nvPr/>
          </p:nvPicPr>
          <p:blipFill>
            <a:blip r:embed="rId17"/>
            <a:stretch>
              <a:fillRect/>
            </a:stretch>
          </p:blipFill>
          <p:spPr>
            <a:xfrm>
              <a:off x="6979231" y="-189370"/>
              <a:ext cx="675533" cy="6856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32"/>
            <p:cNvPicPr preferRelativeResize="0"/>
            <p:nvPr/>
          </p:nvPicPr>
          <p:blipFill>
            <a:blip r:embed="rId18"/>
            <a:stretch>
              <a:fillRect/>
            </a:stretch>
          </p:blipFill>
          <p:spPr>
            <a:xfrm>
              <a:off x="8107197" y="1338950"/>
              <a:ext cx="191105" cy="1594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32"/>
            <p:cNvPicPr preferRelativeResize="0"/>
            <p:nvPr/>
          </p:nvPicPr>
          <p:blipFill>
            <a:blip r:embed="rId19"/>
            <a:stretch>
              <a:fillRect/>
            </a:stretch>
          </p:blipFill>
          <p:spPr>
            <a:xfrm>
              <a:off x="8298300" y="870003"/>
              <a:ext cx="1142184" cy="578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32"/>
            <p:cNvPicPr preferRelativeResize="0"/>
            <p:nvPr/>
          </p:nvPicPr>
          <p:blipFill>
            <a:blip r:embed="rId20"/>
            <a:stretch>
              <a:fillRect/>
            </a:stretch>
          </p:blipFill>
          <p:spPr>
            <a:xfrm>
              <a:off x="7654769" y="134223"/>
              <a:ext cx="212303" cy="3620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Google Shape;289;p32"/>
          <p:cNvSpPr txBox="1"/>
          <p:nvPr/>
        </p:nvSpPr>
        <p:spPr>
          <a:xfrm>
            <a:off x="2494280" y="4511675"/>
            <a:ext cx="6460490" cy="634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 Sans"/>
              <a:buNone/>
              <a:defRPr sz="16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9pPr>
          </a:lstStyle>
          <a:p>
            <a:pPr marL="0" indent="0"/>
            <a:r>
              <a:rPr lang="en-US" sz="3735" b="1" u="sng"/>
              <a:t>Môn Tiếng Việt – Lớp 2</a:t>
            </a:r>
            <a:endParaRPr lang="en-US" sz="3735" b="1" u="sng" dirty="0"/>
          </a:p>
        </p:txBody>
      </p:sp>
    </p:spTree>
    <p:extLst>
      <p:ext uri="{BB962C8B-B14F-4D97-AF65-F5344CB8AC3E}">
        <p14:creationId xmlns:p14="http://schemas.microsoft.com/office/powerpoint/2010/main" val="2880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02cd816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96399" y="3920916"/>
            <a:ext cx="2895600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402cd816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600" y="4343401"/>
            <a:ext cx="2452437" cy="2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>
          <a:xfrm>
            <a:off x="2760965" y="738725"/>
            <a:ext cx="6000996" cy="2450671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0075" y="3189396"/>
            <a:ext cx="6892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Nghe-viết</a:t>
            </a:r>
            <a:r>
              <a:rPr lang="en-US" sz="3600" dirty="0"/>
              <a:t>:  </a:t>
            </a:r>
            <a:r>
              <a:rPr lang="en-US" sz="3600" dirty="0" err="1"/>
              <a:t>Tết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. </a:t>
            </a:r>
          </a:p>
          <a:p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biệt</a:t>
            </a:r>
            <a:r>
              <a:rPr lang="en-US" sz="3600" dirty="0"/>
              <a:t>: g/</a:t>
            </a:r>
            <a:r>
              <a:rPr lang="en-US" sz="3600" dirty="0" err="1"/>
              <a:t>gh</a:t>
            </a:r>
            <a:r>
              <a:rPr lang="en-US" sz="3600" dirty="0"/>
              <a:t>, s/x, </a:t>
            </a:r>
            <a:r>
              <a:rPr lang="en-US" sz="3600" dirty="0" err="1"/>
              <a:t>uc</a:t>
            </a:r>
            <a:r>
              <a:rPr lang="en-US" sz="3600" dirty="0"/>
              <a:t>/</a:t>
            </a:r>
            <a:r>
              <a:rPr lang="en-US" sz="3600" dirty="0" err="1"/>
              <a:t>ut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1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1990" y="388161"/>
            <a:ext cx="1524000" cy="823848"/>
            <a:chOff x="36715" y="2258787"/>
            <a:chExt cx="1524000" cy="823848"/>
          </a:xfrm>
        </p:grpSpPr>
        <p:grpSp>
          <p:nvGrpSpPr>
            <p:cNvPr id="5" name="Group 4"/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/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-1" fmla="*/ 0 w 4003963"/>
                  <a:gd name="connsiteY0-2" fmla="*/ 0 h 820948"/>
                  <a:gd name="connsiteX1-3" fmla="*/ 3981416 w 4003963"/>
                  <a:gd name="connsiteY1-4" fmla="*/ 0 h 820948"/>
                  <a:gd name="connsiteX2-5" fmla="*/ 4003963 w 4003963"/>
                  <a:gd name="connsiteY2-6" fmla="*/ 355056 h 820948"/>
                  <a:gd name="connsiteX3-7" fmla="*/ 3981416 w 4003963"/>
                  <a:gd name="connsiteY3-8" fmla="*/ 820948 h 820948"/>
                  <a:gd name="connsiteX4-9" fmla="*/ 0 w 4003963"/>
                  <a:gd name="connsiteY4-10" fmla="*/ 820948 h 820948"/>
                  <a:gd name="connsiteX5-11" fmla="*/ 410474 w 4003963"/>
                  <a:gd name="connsiteY5-12" fmla="*/ 410474 h 820948"/>
                  <a:gd name="connsiteX6-13" fmla="*/ 0 w 4003963"/>
                  <a:gd name="connsiteY6-14" fmla="*/ 0 h 820948"/>
                  <a:gd name="connsiteX0-15" fmla="*/ 0 w 4003963"/>
                  <a:gd name="connsiteY0-16" fmla="*/ 0 h 904075"/>
                  <a:gd name="connsiteX1-17" fmla="*/ 3981416 w 4003963"/>
                  <a:gd name="connsiteY1-18" fmla="*/ 0 h 904075"/>
                  <a:gd name="connsiteX2-19" fmla="*/ 4003963 w 4003963"/>
                  <a:gd name="connsiteY2-20" fmla="*/ 355056 h 904075"/>
                  <a:gd name="connsiteX3-21" fmla="*/ 3981416 w 4003963"/>
                  <a:gd name="connsiteY3-22" fmla="*/ 820948 h 904075"/>
                  <a:gd name="connsiteX4-23" fmla="*/ 0 w 4003963"/>
                  <a:gd name="connsiteY4-24" fmla="*/ 904075 h 904075"/>
                  <a:gd name="connsiteX5-25" fmla="*/ 410474 w 4003963"/>
                  <a:gd name="connsiteY5-26" fmla="*/ 410474 h 904075"/>
                  <a:gd name="connsiteX6-27" fmla="*/ 0 w 4003963"/>
                  <a:gd name="connsiteY6-28" fmla="*/ 0 h 904075"/>
                  <a:gd name="connsiteX0-29" fmla="*/ 0 w 4142509"/>
                  <a:gd name="connsiteY0-30" fmla="*/ 180109 h 904075"/>
                  <a:gd name="connsiteX1-31" fmla="*/ 4119962 w 4142509"/>
                  <a:gd name="connsiteY1-32" fmla="*/ 0 h 904075"/>
                  <a:gd name="connsiteX2-33" fmla="*/ 4142509 w 4142509"/>
                  <a:gd name="connsiteY2-34" fmla="*/ 355056 h 904075"/>
                  <a:gd name="connsiteX3-35" fmla="*/ 4119962 w 4142509"/>
                  <a:gd name="connsiteY3-36" fmla="*/ 820948 h 904075"/>
                  <a:gd name="connsiteX4-37" fmla="*/ 138546 w 4142509"/>
                  <a:gd name="connsiteY4-38" fmla="*/ 904075 h 904075"/>
                  <a:gd name="connsiteX5-39" fmla="*/ 549020 w 4142509"/>
                  <a:gd name="connsiteY5-40" fmla="*/ 410474 h 904075"/>
                  <a:gd name="connsiteX6-41" fmla="*/ 0 w 4142509"/>
                  <a:gd name="connsiteY6-42" fmla="*/ 180109 h 904075"/>
                  <a:gd name="connsiteX0-43" fmla="*/ 0 w 4142509"/>
                  <a:gd name="connsiteY0-44" fmla="*/ 180109 h 904075"/>
                  <a:gd name="connsiteX1-45" fmla="*/ 4119962 w 4142509"/>
                  <a:gd name="connsiteY1-46" fmla="*/ 0 h 904075"/>
                  <a:gd name="connsiteX2-47" fmla="*/ 4142509 w 4142509"/>
                  <a:gd name="connsiteY2-48" fmla="*/ 355056 h 904075"/>
                  <a:gd name="connsiteX3-49" fmla="*/ 4119962 w 4142509"/>
                  <a:gd name="connsiteY3-50" fmla="*/ 820948 h 904075"/>
                  <a:gd name="connsiteX4-51" fmla="*/ 568037 w 4142509"/>
                  <a:gd name="connsiteY4-52" fmla="*/ 831272 h 904075"/>
                  <a:gd name="connsiteX5-53" fmla="*/ 138546 w 4142509"/>
                  <a:gd name="connsiteY5-54" fmla="*/ 904075 h 904075"/>
                  <a:gd name="connsiteX6-55" fmla="*/ 549020 w 4142509"/>
                  <a:gd name="connsiteY6-5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/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-1" fmla="*/ 0 w 4003963"/>
                  <a:gd name="connsiteY0-2" fmla="*/ 0 h 820948"/>
                  <a:gd name="connsiteX1-3" fmla="*/ 3981416 w 4003963"/>
                  <a:gd name="connsiteY1-4" fmla="*/ 0 h 820948"/>
                  <a:gd name="connsiteX2-5" fmla="*/ 4003963 w 4003963"/>
                  <a:gd name="connsiteY2-6" fmla="*/ 355056 h 820948"/>
                  <a:gd name="connsiteX3-7" fmla="*/ 3981416 w 4003963"/>
                  <a:gd name="connsiteY3-8" fmla="*/ 820948 h 820948"/>
                  <a:gd name="connsiteX4-9" fmla="*/ 0 w 4003963"/>
                  <a:gd name="connsiteY4-10" fmla="*/ 820948 h 820948"/>
                  <a:gd name="connsiteX5-11" fmla="*/ 410474 w 4003963"/>
                  <a:gd name="connsiteY5-12" fmla="*/ 410474 h 820948"/>
                  <a:gd name="connsiteX6-13" fmla="*/ 0 w 4003963"/>
                  <a:gd name="connsiteY6-14" fmla="*/ 0 h 820948"/>
                  <a:gd name="connsiteX0-15" fmla="*/ 0 w 4003963"/>
                  <a:gd name="connsiteY0-16" fmla="*/ 0 h 904075"/>
                  <a:gd name="connsiteX1-17" fmla="*/ 3981416 w 4003963"/>
                  <a:gd name="connsiteY1-18" fmla="*/ 0 h 904075"/>
                  <a:gd name="connsiteX2-19" fmla="*/ 4003963 w 4003963"/>
                  <a:gd name="connsiteY2-20" fmla="*/ 355056 h 904075"/>
                  <a:gd name="connsiteX3-21" fmla="*/ 3981416 w 4003963"/>
                  <a:gd name="connsiteY3-22" fmla="*/ 820948 h 904075"/>
                  <a:gd name="connsiteX4-23" fmla="*/ 0 w 4003963"/>
                  <a:gd name="connsiteY4-24" fmla="*/ 904075 h 904075"/>
                  <a:gd name="connsiteX5-25" fmla="*/ 410474 w 4003963"/>
                  <a:gd name="connsiteY5-26" fmla="*/ 410474 h 904075"/>
                  <a:gd name="connsiteX6-27" fmla="*/ 0 w 4003963"/>
                  <a:gd name="connsiteY6-28" fmla="*/ 0 h 904075"/>
                  <a:gd name="connsiteX0-29" fmla="*/ 0 w 4142509"/>
                  <a:gd name="connsiteY0-30" fmla="*/ 180109 h 904075"/>
                  <a:gd name="connsiteX1-31" fmla="*/ 4119962 w 4142509"/>
                  <a:gd name="connsiteY1-32" fmla="*/ 0 h 904075"/>
                  <a:gd name="connsiteX2-33" fmla="*/ 4142509 w 4142509"/>
                  <a:gd name="connsiteY2-34" fmla="*/ 355056 h 904075"/>
                  <a:gd name="connsiteX3-35" fmla="*/ 4119962 w 4142509"/>
                  <a:gd name="connsiteY3-36" fmla="*/ 820948 h 904075"/>
                  <a:gd name="connsiteX4-37" fmla="*/ 138546 w 4142509"/>
                  <a:gd name="connsiteY4-38" fmla="*/ 904075 h 904075"/>
                  <a:gd name="connsiteX5-39" fmla="*/ 549020 w 4142509"/>
                  <a:gd name="connsiteY5-40" fmla="*/ 410474 h 904075"/>
                  <a:gd name="connsiteX6-41" fmla="*/ 0 w 4142509"/>
                  <a:gd name="connsiteY6-42" fmla="*/ 180109 h 904075"/>
                  <a:gd name="connsiteX0-43" fmla="*/ 0 w 4142509"/>
                  <a:gd name="connsiteY0-44" fmla="*/ 180109 h 904075"/>
                  <a:gd name="connsiteX1-45" fmla="*/ 4119962 w 4142509"/>
                  <a:gd name="connsiteY1-46" fmla="*/ 0 h 904075"/>
                  <a:gd name="connsiteX2-47" fmla="*/ 4142509 w 4142509"/>
                  <a:gd name="connsiteY2-48" fmla="*/ 355056 h 904075"/>
                  <a:gd name="connsiteX3-49" fmla="*/ 4119962 w 4142509"/>
                  <a:gd name="connsiteY3-50" fmla="*/ 820948 h 904075"/>
                  <a:gd name="connsiteX4-51" fmla="*/ 568037 w 4142509"/>
                  <a:gd name="connsiteY4-52" fmla="*/ 831272 h 904075"/>
                  <a:gd name="connsiteX5-53" fmla="*/ 138546 w 4142509"/>
                  <a:gd name="connsiteY5-54" fmla="*/ 904075 h 904075"/>
                  <a:gd name="connsiteX6-55" fmla="*/ 549020 w 4142509"/>
                  <a:gd name="connsiteY6-5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99971" y="549123"/>
            <a:ext cx="178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" y="2035543"/>
            <a:ext cx="11902300" cy="375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2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250" y="1374493"/>
            <a:ext cx="3864429" cy="3747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>
                <a:latin typeface="VNI-Avo" pitchFamily="2" charset="0"/>
              </a:rPr>
              <a:t>Töø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khoù</a:t>
            </a:r>
            <a:r>
              <a:rPr lang="en-US" sz="4000" b="1" dirty="0">
                <a:latin typeface="VNI-Avo" pitchFamily="2" charset="0"/>
              </a:rPr>
              <a:t>:</a:t>
            </a:r>
          </a:p>
          <a:p>
            <a:pPr marL="0" indent="0">
              <a:buNone/>
            </a:pPr>
            <a:endParaRPr lang="en-US" sz="4000" dirty="0">
              <a:latin typeface="VNI-Avo" pitchFamily="2" charset="0"/>
            </a:endParaRPr>
          </a:p>
          <a:p>
            <a:pPr>
              <a:buFontTx/>
              <a:buChar char="-"/>
            </a:pPr>
            <a:r>
              <a:rPr lang="en-US" sz="4000" b="1" dirty="0" err="1">
                <a:latin typeface="HP001 4 hàng" panose="020B0603050302020204" pitchFamily="34" charset="0"/>
              </a:rPr>
              <a:t>Tết</a:t>
            </a:r>
            <a:endParaRPr lang="en-US" sz="4000" b="1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vi-VN" sz="4000" dirty="0">
                <a:latin typeface="HP001 5H" panose="020B0603050302020204" pitchFamily="34" charset="0"/>
                <a:cs typeface="HP001 5H" panose="020B0603050302020204" pitchFamily="34" charset="0"/>
              </a:rPr>
              <a:t>bánh chưng</a:t>
            </a:r>
            <a:endParaRPr lang="en-US" sz="4000" b="1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sz="4000" b="1" dirty="0" err="1">
                <a:latin typeface="HP001 4 hàng" panose="020B0603050302020204" pitchFamily="34" charset="0"/>
              </a:rPr>
              <a:t>mạnh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khoẻ</a:t>
            </a:r>
            <a:endParaRPr lang="en-US" sz="4000" b="1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vi-VN" sz="4000" b="1" dirty="0">
                <a:latin typeface="HP001 4 hàng" panose="020B0603050302020204" pitchFamily="34" charset="0"/>
              </a:rPr>
              <a:t>giĈ giang </a:t>
            </a:r>
            <a:endParaRPr lang="en-US" sz="4000" b="1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sz="4000" b="1" dirty="0" err="1">
                <a:latin typeface="HP001 4 hàng" panose="020B0603050302020204" pitchFamily="34" charset="0"/>
              </a:rPr>
              <a:t>quây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quần</a:t>
            </a:r>
            <a:endParaRPr lang="en-US" sz="40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6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1113" y="1355271"/>
            <a:ext cx="104829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HP001 4 hàng" panose="020B0603050302020204" pitchFamily="34" charset="0"/>
              </a:rPr>
              <a:t>			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l-GR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Α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Ğn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ǟē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HP001 4 hàng" panose="020B0603050302020204" pitchFamily="34" charset="0"/>
              </a:rPr>
              <a:t>Vào dịp Tết, các gia đìζ κưŊg gĀ báζ εưng hǠc báζ Ι˛t.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latin typeface="HP001 4 hàng" panose="020B0603050302020204" pitchFamily="34" charset="0"/>
              </a:rPr>
              <a:t>NgưƟ lņ κưŊg Ǉặng Λ˞ em ηững bao lì xì xiζ xắn vƞ jΪg Ŕϐ các em jạζ δφǪ, giĈ giang.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latin typeface="HP001 4 hàng" panose="020B0603050302020204" pitchFamily="34" charset="0"/>
              </a:rPr>
              <a:t>Tết là dịp jĊ wgưƟ Ǖίây Ǖίần χĹn ηau và dàζ εo ηau ηững lƟ εúc Ǉō Α−p . 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HP001 4 hàng" panose="020B0603050302020204" pitchFamily="34" charset="0"/>
              </a:rPr>
              <a:t> 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5558" t="34963" r="24850" b="15272"/>
          <a:stretch>
            <a:fillRect/>
          </a:stretch>
        </p:blipFill>
        <p:spPr>
          <a:xfrm>
            <a:off x="112756" y="103517"/>
            <a:ext cx="11880661" cy="670272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6350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361" t="24777" r="24566" b="11384"/>
          <a:stretch>
            <a:fillRect/>
          </a:stretch>
        </p:blipFill>
        <p:spPr>
          <a:xfrm>
            <a:off x="1202644" y="130628"/>
            <a:ext cx="9203145" cy="659674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400616" y="406400"/>
            <a:ext cx="69697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HP001 4 hàng" panose="020B0603050302020204" pitchFamily="34" charset="0"/>
              </a:rPr>
              <a:t>Thứ năm ngày 25 tháng 1 năm 2024 </a:t>
            </a:r>
          </a:p>
        </p:txBody>
      </p:sp>
    </p:spTree>
    <p:extLst>
      <p:ext uri="{BB962C8B-B14F-4D97-AF65-F5344CB8AC3E}">
        <p14:creationId xmlns:p14="http://schemas.microsoft.com/office/powerpoint/2010/main" val="404188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22" t="14719" r="49922" b="57326"/>
          <a:stretch>
            <a:fillRect/>
          </a:stretch>
        </p:blipFill>
        <p:spPr>
          <a:xfrm>
            <a:off x="373341" y="1162873"/>
            <a:ext cx="7900927" cy="3377820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2"/>
          <a:srcRect l="51345" t="14719" r="21358" b="46456"/>
          <a:stretch>
            <a:fillRect/>
          </a:stretch>
        </p:blipFill>
        <p:spPr>
          <a:xfrm>
            <a:off x="8181146" y="1162873"/>
            <a:ext cx="3850971" cy="30793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31962" y="3080728"/>
            <a:ext cx="749508" cy="4125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b="1" dirty="0" err="1">
                <a:solidFill>
                  <a:srgbClr val="FF0000"/>
                </a:solidFill>
              </a:rPr>
              <a:t>gh</a:t>
            </a:r>
            <a:r>
              <a:rPr lang="en-US" sz="2900" b="1" dirty="0" err="1">
                <a:solidFill>
                  <a:schemeClr val="tx1"/>
                </a:solidFill>
              </a:rPr>
              <a:t>é</a:t>
            </a:r>
            <a:endParaRPr lang="en-US" sz="29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28557" y="3006071"/>
            <a:ext cx="1645711" cy="561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</a:t>
            </a:r>
            <a:r>
              <a:rPr lang="en-US" sz="3600" b="1" dirty="0" err="1">
                <a:solidFill>
                  <a:schemeClr val="tx1"/>
                </a:solidFill>
              </a:rPr>
              <a:t>ương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2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038" t="47285" r="47885" b="7910"/>
          <a:stretch>
            <a:fillRect/>
          </a:stretch>
        </p:blipFill>
        <p:spPr>
          <a:xfrm>
            <a:off x="308514" y="234245"/>
            <a:ext cx="7463650" cy="4937760"/>
          </a:xfrm>
        </p:spPr>
      </p:pic>
      <p:sp>
        <p:nvSpPr>
          <p:cNvPr id="4" name="Rectangle 3"/>
          <p:cNvSpPr/>
          <p:nvPr/>
        </p:nvSpPr>
        <p:spPr>
          <a:xfrm>
            <a:off x="4345576" y="1336049"/>
            <a:ext cx="7437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trưởng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; 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8011" y="3411334"/>
            <a:ext cx="628759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cúc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áo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xúc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đất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chúc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mừng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,…</a:t>
            </a:r>
            <a:endParaRPr lang="en-US" sz="3200" dirty="0">
              <a:solidFill>
                <a:srgbClr val="FF0000"/>
              </a:solidFill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0079" y="2006274"/>
            <a:ext cx="7437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xắn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tươi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…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9303" y="4004638"/>
            <a:ext cx="628759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sút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bóng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bút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chì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vun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vút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,…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5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120</Words>
  <Application>Microsoft Office PowerPoint</Application>
  <PresentationFormat>Widescreen</PresentationFormat>
  <Paragraphs>32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Average Sans</vt:lpstr>
      <vt:lpstr>Calibri</vt:lpstr>
      <vt:lpstr>Calibri Light</vt:lpstr>
      <vt:lpstr>HP001 4 hàng</vt:lpstr>
      <vt:lpstr>HP001 5H</vt:lpstr>
      <vt:lpstr>Philosopher</vt:lpstr>
      <vt:lpstr>Times New Roman</vt:lpstr>
      <vt:lpstr>VNI-Avo</vt:lpstr>
      <vt:lpstr>Office Theme</vt:lpstr>
      <vt:lpstr>NHIỆT LIỆT CHÀO MỪNG QUÝ THẦY CÔ ĐẾN VỚI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QUÝ THẦY CÔ ĐẾN VỚI TIẾT HỌC</dc:title>
  <dc:creator>User</dc:creator>
  <cp:lastModifiedBy>User</cp:lastModifiedBy>
  <cp:revision>1</cp:revision>
  <dcterms:created xsi:type="dcterms:W3CDTF">2025-02-07T00:49:00Z</dcterms:created>
  <dcterms:modified xsi:type="dcterms:W3CDTF">2025-02-07T00:50:29Z</dcterms:modified>
</cp:coreProperties>
</file>