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1" r:id="rId2"/>
    <p:sldId id="459" r:id="rId3"/>
    <p:sldId id="460" r:id="rId4"/>
    <p:sldId id="466" r:id="rId5"/>
    <p:sldId id="470" r:id="rId6"/>
    <p:sldId id="468" r:id="rId7"/>
    <p:sldId id="446" r:id="rId8"/>
    <p:sldId id="480" r:id="rId9"/>
    <p:sldId id="475" r:id="rId10"/>
    <p:sldId id="451" r:id="rId11"/>
    <p:sldId id="452" r:id="rId12"/>
    <p:sldId id="456" r:id="rId13"/>
    <p:sldId id="458" r:id="rId14"/>
    <p:sldId id="474" r:id="rId15"/>
    <p:sldId id="476" r:id="rId16"/>
    <p:sldId id="340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00FF"/>
    <a:srgbClr val="FF3399"/>
    <a:srgbClr val="FF0066"/>
    <a:srgbClr val="FF7C80"/>
    <a:srgbClr val="EDF6F7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62" autoAdjust="0"/>
    <p:restoredTop sz="94660"/>
  </p:normalViewPr>
  <p:slideViewPr>
    <p:cSldViewPr>
      <p:cViewPr>
        <p:scale>
          <a:sx n="64" d="100"/>
          <a:sy n="64" d="100"/>
        </p:scale>
        <p:origin x="-340" y="-25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65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93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090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28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wmf"/><Relationship Id="rId10" Type="http://schemas.openxmlformats.org/officeDocument/2006/relationships/image" Target="../media/image10.wmf"/><Relationship Id="rId4" Type="http://schemas.openxmlformats.org/officeDocument/2006/relationships/image" Target="../media/image4.gi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OINSET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069672" y="6545264"/>
            <a:ext cx="2187972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7" descr="BƯỚM 5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0291576">
            <a:off x="15052470" y="7067551"/>
            <a:ext cx="87043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8" descr="animal-1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17220" flipH="1">
            <a:off x="3776050" y="6875464"/>
            <a:ext cx="8002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12874088" y="97823"/>
            <a:ext cx="1382713" cy="123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WordArt 2"/>
          <p:cNvSpPr>
            <a:spLocks noChangeArrowheads="1" noChangeShapeType="1" noTextEdit="1"/>
          </p:cNvSpPr>
          <p:nvPr/>
        </p:nvSpPr>
        <p:spPr bwMode="auto">
          <a:xfrm>
            <a:off x="8399703" y="1950720"/>
            <a:ext cx="6139416" cy="2299789"/>
          </a:xfrm>
          <a:prstGeom prst="rect">
            <a:avLst/>
          </a:prstGeom>
        </p:spPr>
        <p:txBody>
          <a:bodyPr wrap="none" lIns="91355" tIns="45677" rIns="91355" bIns="45677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733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 VIỆT </a:t>
            </a:r>
            <a:r>
              <a:rPr lang="vi-VN" sz="5733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3</a:t>
            </a:r>
          </a:p>
        </p:txBody>
      </p:sp>
      <p:sp>
        <p:nvSpPr>
          <p:cNvPr id="3079" name="WordArt 3"/>
          <p:cNvSpPr>
            <a:spLocks noChangeArrowheads="1" noChangeShapeType="1" noTextEdit="1"/>
          </p:cNvSpPr>
          <p:nvPr/>
        </p:nvSpPr>
        <p:spPr bwMode="auto">
          <a:xfrm>
            <a:off x="2488238" y="4953005"/>
            <a:ext cx="6779147" cy="2303463"/>
          </a:xfrm>
          <a:prstGeom prst="rect">
            <a:avLst/>
          </a:prstGeom>
        </p:spPr>
        <p:txBody>
          <a:bodyPr wrap="none" lIns="91355" tIns="45677" rIns="91355" bIns="45677" numCol="1" fromWordArt="1">
            <a:prstTxWarp prst="textPlain">
              <a:avLst>
                <a:gd name="adj" fmla="val 50454"/>
              </a:avLst>
            </a:prstTxWarp>
          </a:bodyPr>
          <a:lstStyle/>
          <a:p>
            <a:pPr algn="ctr"/>
            <a:endParaRPr lang="en-US" sz="5733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080" name="WordArt 4"/>
          <p:cNvSpPr>
            <a:spLocks noChangeArrowheads="1" noChangeShapeType="1" noTextEdit="1"/>
          </p:cNvSpPr>
          <p:nvPr/>
        </p:nvSpPr>
        <p:spPr bwMode="auto">
          <a:xfrm>
            <a:off x="4232671" y="8043868"/>
            <a:ext cx="7811299" cy="1100137"/>
          </a:xfrm>
          <a:prstGeom prst="rect">
            <a:avLst/>
          </a:prstGeom>
        </p:spPr>
        <p:txBody>
          <a:bodyPr wrap="none" lIns="91355" tIns="45677" rIns="91355" bIns="45677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5733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322481" y="1524000"/>
            <a:ext cx="3866607" cy="2952205"/>
            <a:chOff x="5225" y="9335"/>
            <a:chExt cx="2520" cy="1750"/>
          </a:xfrm>
        </p:grpSpPr>
        <p:sp>
          <p:nvSpPr>
            <p:cNvPr id="17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lIns="121913" tIns="60957" rIns="121913" bIns="60957"/>
            <a:lstStyle/>
            <a:p>
              <a:pPr>
                <a:defRPr/>
              </a:pPr>
              <a:endParaRPr lang="vi-VN" altLang="en-US" sz="3200" dirty="0">
                <a:solidFill>
                  <a:prstClr val="black"/>
                </a:solidFill>
                <a:latin typeface="VNI-Times" pitchFamily="2" charset="0"/>
              </a:endParaRPr>
            </a:p>
          </p:txBody>
        </p:sp>
        <p:pic>
          <p:nvPicPr>
            <p:cNvPr id="3084" name="Picture 26" descr="cosmo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5" name="Picture 25" descr="BOOK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4" descr="BOOK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3" descr="QUILLPEN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8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13" tIns="60957" rIns="121913" bIns="60957"/>
            <a:lstStyle/>
            <a:p>
              <a:pPr algn="r"/>
              <a:r>
                <a:rPr lang="en-US" altLang="en-US" sz="13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en-US" sz="7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9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13" tIns="60957" rIns="121913" bIns="60957"/>
            <a:lstStyle/>
            <a:p>
              <a:endParaRPr lang="vi-VN" altLang="en-US" sz="76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3090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vi-VN" b="1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Times New Roman"/>
                  <a:cs typeface="Times New Roman"/>
                </a:rPr>
                <a:t>NĂM </a:t>
              </a:r>
            </a:p>
          </p:txBody>
        </p:sp>
        <p:sp>
          <p:nvSpPr>
            <p:cNvPr id="3091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13" tIns="60957" rIns="121913" bIns="60957"/>
            <a:lstStyle/>
            <a:p>
              <a:endParaRPr lang="vi-VN" altLang="en-US" sz="76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3082" name="WordArt 16"/>
          <p:cNvSpPr>
            <a:spLocks noChangeArrowheads="1" noChangeShapeType="1" noTextEdit="1"/>
          </p:cNvSpPr>
          <p:nvPr/>
        </p:nvSpPr>
        <p:spPr bwMode="auto">
          <a:xfrm>
            <a:off x="4709504" y="203200"/>
            <a:ext cx="7085939" cy="923925"/>
          </a:xfrm>
          <a:prstGeom prst="rect">
            <a:avLst/>
          </a:prstGeom>
        </p:spPr>
        <p:txBody>
          <a:bodyPr wrap="none" lIns="91355" tIns="45677" rIns="91355" bIns="45677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3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573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ĐA PHÚC</a:t>
            </a:r>
            <a:endParaRPr lang="vi-VN" sz="5733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1737EE-355C-4008-AAE4-D5192B5927A2}"/>
              </a:ext>
            </a:extLst>
          </p:cNvPr>
          <p:cNvSpPr/>
          <p:nvPr/>
        </p:nvSpPr>
        <p:spPr>
          <a:xfrm>
            <a:off x="4230554" y="7805076"/>
            <a:ext cx="8123767" cy="9130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GV: </a:t>
            </a:r>
            <a:r>
              <a:rPr lang="en-US" sz="53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5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5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Xuân</a:t>
            </a:r>
            <a:endParaRPr lang="en-US" sz="5333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16038A-FF03-493E-8BF8-25402F6C9CB2}"/>
              </a:ext>
            </a:extLst>
          </p:cNvPr>
          <p:cNvSpPr/>
          <p:nvPr/>
        </p:nvSpPr>
        <p:spPr>
          <a:xfrm>
            <a:off x="12437" y="4953000"/>
            <a:ext cx="162517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5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32: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MRVT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8C883D-EDBB-E173-AEE3-AB70F809CFB4}"/>
              </a:ext>
            </a:extLst>
          </p:cNvPr>
          <p:cNvGrpSpPr/>
          <p:nvPr/>
        </p:nvGrpSpPr>
        <p:grpSpPr>
          <a:xfrm>
            <a:off x="2499519" y="738456"/>
            <a:ext cx="12245009" cy="1364973"/>
            <a:chOff x="2365513" y="615166"/>
            <a:chExt cx="5546035" cy="14919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C0FA1A5-8986-62A2-F0FA-AC04EA921A5D}"/>
                </a:ext>
              </a:extLst>
            </p:cNvPr>
            <p:cNvSpPr/>
            <p:nvPr/>
          </p:nvSpPr>
          <p:spPr>
            <a:xfrm>
              <a:off x="2365513" y="615166"/>
              <a:ext cx="5524368" cy="1491930"/>
            </a:xfrm>
            <a:prstGeom prst="roundRect">
              <a:avLst/>
            </a:prstGeom>
            <a:solidFill>
              <a:srgbClr val="18B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86E676-932B-844E-8F5F-C75D5DF2F847}"/>
                </a:ext>
              </a:extLst>
            </p:cNvPr>
            <p:cNvSpPr txBox="1"/>
            <p:nvPr/>
          </p:nvSpPr>
          <p:spPr>
            <a:xfrm>
              <a:off x="2365513" y="665898"/>
              <a:ext cx="5546035" cy="1356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733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Tìm những âm thanh được so sánh với nhau trong</a:t>
              </a:r>
              <a:endParaRPr lang="en-US" sz="3733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vi-VN" sz="3733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các câu dưới đây. Điền thông tin vào bảng theo mẫu.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274D02-CA33-4EB5-B1A5-510BADF47941}"/>
              </a:ext>
            </a:extLst>
          </p:cNvPr>
          <p:cNvGrpSpPr/>
          <p:nvPr/>
        </p:nvGrpSpPr>
        <p:grpSpPr>
          <a:xfrm>
            <a:off x="1883178" y="2584209"/>
            <a:ext cx="13182288" cy="2266445"/>
            <a:chOff x="1464456" y="1815876"/>
            <a:chExt cx="9886716" cy="169983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F0D0D31-BBDB-4317-D597-8B822067E71F}"/>
                </a:ext>
              </a:extLst>
            </p:cNvPr>
            <p:cNvSpPr/>
            <p:nvPr/>
          </p:nvSpPr>
          <p:spPr>
            <a:xfrm>
              <a:off x="1464456" y="1815876"/>
              <a:ext cx="9886716" cy="1699834"/>
            </a:xfrm>
            <a:prstGeom prst="roundRect">
              <a:avLst/>
            </a:prstGeom>
            <a:solidFill>
              <a:srgbClr val="FFE7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E6813B-FE55-A6F5-AD14-44479E401A0B}"/>
                </a:ext>
              </a:extLst>
            </p:cNvPr>
            <p:cNvSpPr txBox="1"/>
            <p:nvPr/>
          </p:nvSpPr>
          <p:spPr>
            <a:xfrm>
              <a:off x="1576677" y="2038383"/>
              <a:ext cx="9607041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latin typeface="Cambria" panose="02040503050406030204" pitchFamily="18" charset="0"/>
                </a:rPr>
                <a:t>a. </a:t>
              </a:r>
              <a:r>
                <a:rPr lang="vi-VN" sz="3733" b="1" dirty="0">
                  <a:latin typeface="Cambria" panose="02040503050406030204" pitchFamily="18" charset="0"/>
                </a:rPr>
                <a:t>Tiếng đàn tơ rưng khi trầm hùng như tiếng thác đổ, khi thánh thót, róc rách như suối reo.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92A32B-E75C-EA7F-7597-6E79CC1E4F38}"/>
                </a:ext>
              </a:extLst>
            </p:cNvPr>
            <p:cNvSpPr txBox="1"/>
            <p:nvPr/>
          </p:nvSpPr>
          <p:spPr>
            <a:xfrm>
              <a:off x="7400860" y="2992490"/>
              <a:ext cx="3950312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i="1" dirty="0">
                  <a:latin typeface="Cambria" panose="02040503050406030204" pitchFamily="18" charset="0"/>
                </a:rPr>
                <a:t>(Theo Ay Dun </a:t>
              </a:r>
              <a:r>
                <a:rPr lang="en-US" sz="3733" i="1" dirty="0" err="1">
                  <a:latin typeface="Cambria" panose="02040503050406030204" pitchFamily="18" charset="0"/>
                </a:rPr>
                <a:t>và</a:t>
              </a:r>
              <a:r>
                <a:rPr lang="en-US" sz="3733" i="1" dirty="0">
                  <a:latin typeface="Cambria" panose="02040503050406030204" pitchFamily="18" charset="0"/>
                </a:rPr>
                <a:t> Lê </a:t>
              </a:r>
              <a:r>
                <a:rPr lang="en-US" sz="3733" i="1" dirty="0" err="1">
                  <a:latin typeface="Cambria" panose="02040503050406030204" pitchFamily="18" charset="0"/>
                </a:rPr>
                <a:t>Tấn</a:t>
              </a:r>
              <a:r>
                <a:rPr lang="en-US" sz="3733" i="1" dirty="0">
                  <a:latin typeface="Cambria" panose="02040503050406030204" pitchFamily="18" charset="0"/>
                </a:rPr>
                <a:t>)</a:t>
              </a:r>
              <a:endParaRPr lang="vi-VN" sz="3733" i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98B1B8-4165-3255-5AD9-7E223AF3B351}"/>
              </a:ext>
            </a:extLst>
          </p:cNvPr>
          <p:cNvGrpSpPr/>
          <p:nvPr/>
        </p:nvGrpSpPr>
        <p:grpSpPr>
          <a:xfrm>
            <a:off x="1846355" y="5142080"/>
            <a:ext cx="13182288" cy="2266445"/>
            <a:chOff x="1436839" y="3588743"/>
            <a:chExt cx="9886716" cy="16998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0626569-ED45-080F-4B18-155F8D17AC80}"/>
                </a:ext>
              </a:extLst>
            </p:cNvPr>
            <p:cNvSpPr/>
            <p:nvPr/>
          </p:nvSpPr>
          <p:spPr>
            <a:xfrm>
              <a:off x="1436839" y="3588743"/>
              <a:ext cx="9886716" cy="1699834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5D82A6-1C8D-6889-287D-671544F4C274}"/>
                </a:ext>
              </a:extLst>
            </p:cNvPr>
            <p:cNvSpPr txBox="1"/>
            <p:nvPr/>
          </p:nvSpPr>
          <p:spPr>
            <a:xfrm>
              <a:off x="1576678" y="3774557"/>
              <a:ext cx="9607041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latin typeface="Cambria" panose="02040503050406030204" pitchFamily="18" charset="0"/>
                </a:rPr>
                <a:t>b.</a:t>
              </a:r>
              <a:r>
                <a:rPr lang="vi-VN" sz="3733" b="1" dirty="0">
                  <a:latin typeface="Cambria" panose="02040503050406030204" pitchFamily="18" charset="0"/>
                </a:rPr>
                <a:t> Tiếng chim sáo về ríu ran như một cái chợ vừa mở, như lớp học vừa tan, như buổi đàn ca liên hoan sắp bắt đầu…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827D09-E066-E3DA-5A9A-78BBECBFD508}"/>
                </a:ext>
              </a:extLst>
            </p:cNvPr>
            <p:cNvSpPr txBox="1"/>
            <p:nvPr/>
          </p:nvSpPr>
          <p:spPr>
            <a:xfrm>
              <a:off x="7919677" y="4728664"/>
              <a:ext cx="326404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i="1" dirty="0">
                  <a:latin typeface="Cambria" panose="02040503050406030204" pitchFamily="18" charset="0"/>
                </a:rPr>
                <a:t>(Theo </a:t>
              </a:r>
              <a:r>
                <a:rPr lang="en-US" sz="3733" i="1" dirty="0" err="1">
                  <a:latin typeface="Cambria" panose="02040503050406030204" pitchFamily="18" charset="0"/>
                </a:rPr>
                <a:t>Băng</a:t>
              </a:r>
              <a:r>
                <a:rPr lang="en-US" sz="3733" i="1" dirty="0">
                  <a:latin typeface="Cambria" panose="02040503050406030204" pitchFamily="18" charset="0"/>
                </a:rPr>
                <a:t> </a:t>
              </a:r>
              <a:r>
                <a:rPr lang="en-US" sz="3733" i="1" dirty="0" err="1">
                  <a:latin typeface="Cambria" panose="02040503050406030204" pitchFamily="18" charset="0"/>
                </a:rPr>
                <a:t>Sơn</a:t>
              </a:r>
              <a:r>
                <a:rPr lang="en-US" sz="3733" i="1" dirty="0">
                  <a:latin typeface="Cambria" panose="02040503050406030204" pitchFamily="18" charset="0"/>
                </a:rPr>
                <a:t>)</a:t>
              </a:r>
              <a:endParaRPr lang="vi-VN" sz="3733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DCFE6C-D736-6C89-861D-C91833AE6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67" y="608837"/>
            <a:ext cx="1601355" cy="17151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32919" y="723150"/>
            <a:ext cx="8629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so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sánh</a:t>
            </a:r>
            <a:endParaRPr lang="en-US" sz="4400" b="1" u="sng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126" y="1328546"/>
            <a:ext cx="5431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Điền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bảng</a:t>
            </a:r>
            <a:endParaRPr lang="en-US" sz="4000" b="1" u="sng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32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5174006-FAAF-3650-BBD2-E88F86343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72" y="533400"/>
            <a:ext cx="14478000" cy="3886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3E4C4C-DDAA-71C7-8EAF-2CB0D12C4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84" y="4419600"/>
            <a:ext cx="14478000" cy="40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17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32DB65-AEB1-EE70-625A-500F6511A123}"/>
              </a:ext>
            </a:extLst>
          </p:cNvPr>
          <p:cNvGrpSpPr/>
          <p:nvPr/>
        </p:nvGrpSpPr>
        <p:grpSpPr>
          <a:xfrm>
            <a:off x="2890569" y="703984"/>
            <a:ext cx="11670841" cy="1569660"/>
            <a:chOff x="2459534" y="656229"/>
            <a:chExt cx="5546035" cy="121990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E29A0A7-EA56-8914-3AD6-796C37388843}"/>
                </a:ext>
              </a:extLst>
            </p:cNvPr>
            <p:cNvSpPr/>
            <p:nvPr/>
          </p:nvSpPr>
          <p:spPr>
            <a:xfrm>
              <a:off x="2493748" y="692590"/>
              <a:ext cx="5396133" cy="1170691"/>
            </a:xfrm>
            <a:prstGeom prst="roundRect">
              <a:avLst/>
            </a:prstGeom>
            <a:solidFill>
              <a:srgbClr val="18B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FFFFFF"/>
                </a:solidFill>
                <a:latin typeface="字魂58号-创中黑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F0D186-4460-6336-DDE3-6317030DFA27}"/>
                </a:ext>
              </a:extLst>
            </p:cNvPr>
            <p:cNvSpPr txBox="1"/>
            <p:nvPr/>
          </p:nvSpPr>
          <p:spPr>
            <a:xfrm>
              <a:off x="2459534" y="656229"/>
              <a:ext cx="5546035" cy="1219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Đặt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một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âm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sử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biện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pháp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so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sánh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.</a:t>
              </a:r>
              <a:endParaRPr lang="vi-VN" sz="48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DCB9F10-CE69-2AC0-85FB-38F673C23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48" y="431204"/>
            <a:ext cx="1804572" cy="194276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03F090D-A4B9-3252-D157-928CF8E9563D}"/>
              </a:ext>
            </a:extLst>
          </p:cNvPr>
          <p:cNvSpPr/>
          <p:nvPr/>
        </p:nvSpPr>
        <p:spPr>
          <a:xfrm>
            <a:off x="5776119" y="2514600"/>
            <a:ext cx="9982200" cy="3886200"/>
          </a:xfrm>
          <a:prstGeom prst="wedgeRoundRectCallout">
            <a:avLst>
              <a:gd name="adj1" fmla="val -36639"/>
              <a:gd name="adj2" fmla="val 59274"/>
              <a:gd name="adj3" fmla="val 16667"/>
            </a:avLst>
          </a:prstGeom>
          <a:solidFill>
            <a:schemeClr val="bg1"/>
          </a:solidFill>
          <a:ln w="28575">
            <a:solidFill>
              <a:srgbClr val="2BA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8125CD-C338-3919-A477-2DFCA5946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916"/>
          <a:stretch/>
        </p:blipFill>
        <p:spPr>
          <a:xfrm>
            <a:off x="842548" y="2843520"/>
            <a:ext cx="59436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06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2"/>
          <p:cNvPicPr>
            <a:picLocks noChangeAspect="1"/>
          </p:cNvPicPr>
          <p:nvPr/>
        </p:nvPicPr>
        <p:blipFill>
          <a:blip r:embed="rId3"/>
          <a:srcRect t="58420" b="19318"/>
          <a:stretch>
            <a:fillRect/>
          </a:stretch>
        </p:blipFill>
        <p:spPr>
          <a:xfrm>
            <a:off x="10319" y="7787641"/>
            <a:ext cx="16256000" cy="1443567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2014" y="0"/>
            <a:ext cx="16311880" cy="1842347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4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400">
                    <a:solidFill>
                      <a:prstClr val="white"/>
                    </a:solidFill>
                    <a:latin typeface="Calibri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3" descr="4 (10)">
            <a:extLst>
              <a:ext uri="{FF2B5EF4-FFF2-40B4-BE49-F238E27FC236}">
                <a16:creationId xmlns:a16="http://schemas.microsoft.com/office/drawing/2014/main" id="{BF45EA57-AFDD-5258-15DF-4DA08C96C9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356519" y="395875"/>
            <a:ext cx="14452852" cy="8147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82B5F1-3475-3FE8-8221-C4977B0E6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98796">
            <a:off x="5259372" y="954448"/>
            <a:ext cx="7391399" cy="4316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02071" y="4630068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Trò</a:t>
            </a:r>
            <a:r>
              <a:rPr lang="en-US" sz="6000" dirty="0">
                <a:solidFill>
                  <a:srgbClr val="0070C0"/>
                </a:solidFill>
                <a:latin typeface="Charter Bd BT" panose="02040703050506020203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chơi</a:t>
            </a:r>
            <a:r>
              <a:rPr lang="en-US" sz="6000" dirty="0">
                <a:solidFill>
                  <a:srgbClr val="0070C0"/>
                </a:solidFill>
                <a:latin typeface="Charter Bd BT" panose="02040703050506020203" pitchFamily="18" charset="0"/>
              </a:rPr>
              <a:t>: </a:t>
            </a:r>
            <a:r>
              <a:rPr lang="en-US" sz="60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Thỏ</a:t>
            </a:r>
            <a:r>
              <a:rPr lang="en-US" sz="6000" dirty="0">
                <a:solidFill>
                  <a:srgbClr val="0070C0"/>
                </a:solidFill>
                <a:latin typeface="Charter Bd BT" panose="02040703050506020203" pitchFamily="18" charset="0"/>
              </a:rPr>
              <a:t> con </a:t>
            </a:r>
            <a:r>
              <a:rPr lang="en-US" sz="60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nhanh</a:t>
            </a:r>
            <a:r>
              <a:rPr lang="en-US" sz="6000" dirty="0">
                <a:solidFill>
                  <a:srgbClr val="0070C0"/>
                </a:solidFill>
                <a:latin typeface="Charter Bd BT" panose="02040703050506020203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trí</a:t>
            </a:r>
            <a:endParaRPr lang="en-US" sz="6000" dirty="0">
              <a:solidFill>
                <a:srgbClr val="0070C0"/>
              </a:solidFill>
              <a:latin typeface="Charter Bd BT" panose="020407030505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956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19" y="1395412"/>
            <a:ext cx="6781060" cy="45481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8319" y="472082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7319" y="472082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0509" y="6037385"/>
            <a:ext cx="4195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Vườn</a:t>
            </a:r>
            <a:r>
              <a:rPr lang="en-US" sz="5400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cam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7051" y="6037385"/>
            <a:ext cx="3181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Khách</a:t>
            </a:r>
            <a:r>
              <a:rPr lang="en-US" sz="5400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sạn</a:t>
            </a:r>
            <a:r>
              <a:rPr lang="en-US" sz="5400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567" y="1395411"/>
            <a:ext cx="6534151" cy="454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7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119" y="838200"/>
            <a:ext cx="5334000" cy="533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919" y="826477"/>
            <a:ext cx="655320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8619" y="6705600"/>
            <a:ext cx="4229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48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48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r>
              <a:rPr lang="en-US" sz="48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28919" y="6705599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48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nốt</a:t>
            </a:r>
            <a:r>
              <a:rPr lang="en-US" sz="48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nhạc</a:t>
            </a:r>
            <a:r>
              <a:rPr lang="en-US" sz="48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vui</a:t>
            </a:r>
            <a:r>
              <a:rPr lang="en-US" sz="48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00119" y="6705598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57792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29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719" y="6705600"/>
            <a:ext cx="2469094" cy="21337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2"/>
          <p:cNvPicPr>
            <a:picLocks noChangeAspect="1"/>
          </p:cNvPicPr>
          <p:nvPr/>
        </p:nvPicPr>
        <p:blipFill>
          <a:blip r:embed="rId3"/>
          <a:srcRect t="58420" b="19318"/>
          <a:stretch>
            <a:fillRect/>
          </a:stretch>
        </p:blipFill>
        <p:spPr>
          <a:xfrm>
            <a:off x="10319" y="7787641"/>
            <a:ext cx="16256000" cy="1443567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2014" y="0"/>
            <a:ext cx="16311880" cy="1842347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4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400">
                    <a:solidFill>
                      <a:prstClr val="white"/>
                    </a:solidFill>
                    <a:latin typeface="Calibri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3" descr="4 (10)">
            <a:extLst>
              <a:ext uri="{FF2B5EF4-FFF2-40B4-BE49-F238E27FC236}">
                <a16:creationId xmlns:a16="http://schemas.microsoft.com/office/drawing/2014/main" id="{BF45EA57-AFDD-5258-15DF-4DA08C96C9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769693" y="493607"/>
            <a:ext cx="13491633" cy="7605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ED02C-8E22-AFF4-CB61-C9FFA3EE8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4640" y="1920539"/>
            <a:ext cx="12892125" cy="435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79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6119" y="7515761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8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86119" y="7515761"/>
            <a:ext cx="5166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endParaRPr lang="en-US" sz="8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119" y="1447799"/>
            <a:ext cx="6400800" cy="5906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919" y="1447799"/>
            <a:ext cx="6400800" cy="5906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9819" y="648228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62519" y="648227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50894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6" name="Rectangle 8"/>
          <p:cNvSpPr>
            <a:spLocks noChangeArrowheads="1"/>
          </p:cNvSpPr>
          <p:nvPr/>
        </p:nvSpPr>
        <p:spPr bwMode="auto">
          <a:xfrm>
            <a:off x="1431192" y="6746557"/>
            <a:ext cx="714480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3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spcBef>
                <a:spcPts val="0"/>
              </a:spcBef>
            </a:pP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7820" name="Rectangle 12"/>
          <p:cNvSpPr>
            <a:spLocks noChangeArrowheads="1"/>
          </p:cNvSpPr>
          <p:nvPr/>
        </p:nvSpPr>
        <p:spPr bwMode="auto">
          <a:xfrm>
            <a:off x="8824119" y="6781800"/>
            <a:ext cx="52937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3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3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51719" y="304800"/>
            <a:ext cx="139662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04719" y="293077"/>
            <a:ext cx="342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515121" y="305790"/>
            <a:ext cx="35028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51" y="1845152"/>
            <a:ext cx="6909467" cy="4578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849" y="1799082"/>
            <a:ext cx="6803485" cy="47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20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7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6" grpId="0"/>
      <p:bldP spid="247820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6" name="Rectangle 8"/>
          <p:cNvSpPr>
            <a:spLocks noChangeArrowheads="1"/>
          </p:cNvSpPr>
          <p:nvPr/>
        </p:nvSpPr>
        <p:spPr bwMode="auto">
          <a:xfrm>
            <a:off x="2527037" y="150284"/>
            <a:ext cx="9772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FF"/>
                </a:solidFill>
              </a:rPr>
              <a:t>* </a:t>
            </a:r>
            <a:r>
              <a:rPr lang="en-US" altLang="en-US" sz="3200" b="1" dirty="0" err="1">
                <a:solidFill>
                  <a:srgbClr val="0000FF"/>
                </a:solidFill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ảnh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thành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phố</a:t>
            </a:r>
            <a:r>
              <a:rPr lang="en-US" altLang="en-US" sz="3200" b="1" dirty="0">
                <a:solidFill>
                  <a:srgbClr val="0000FF"/>
                </a:solidFill>
              </a:rPr>
              <a:t> ở </a:t>
            </a:r>
            <a:r>
              <a:rPr lang="en-US" altLang="en-US" sz="3200" b="1" dirty="0" err="1">
                <a:solidFill>
                  <a:srgbClr val="0000FF"/>
                </a:solidFill>
              </a:rPr>
              <a:t>nước</a:t>
            </a:r>
            <a:r>
              <a:rPr lang="en-US" altLang="en-US" sz="3200" b="1" dirty="0">
                <a:solidFill>
                  <a:srgbClr val="0000FF"/>
                </a:solidFill>
              </a:rPr>
              <a:t> ta.</a:t>
            </a:r>
          </a:p>
        </p:txBody>
      </p:sp>
      <p:sp>
        <p:nvSpPr>
          <p:cNvPr id="281618" name="Text Box 18"/>
          <p:cNvSpPr txBox="1">
            <a:spLocks noChangeArrowheads="1"/>
          </p:cNvSpPr>
          <p:nvPr/>
        </p:nvSpPr>
        <p:spPr bwMode="auto">
          <a:xfrm>
            <a:off x="3189553" y="4327622"/>
            <a:ext cx="3666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TP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Nội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281619" name="Text Box 19"/>
          <p:cNvSpPr txBox="1">
            <a:spLocks noChangeArrowheads="1"/>
          </p:cNvSpPr>
          <p:nvPr/>
        </p:nvSpPr>
        <p:spPr bwMode="auto">
          <a:xfrm>
            <a:off x="9245336" y="4260851"/>
            <a:ext cx="3666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TP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Nẵng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281620" name="Text Box 20"/>
          <p:cNvSpPr txBox="1">
            <a:spLocks noChangeArrowheads="1"/>
          </p:cNvSpPr>
          <p:nvPr/>
        </p:nvSpPr>
        <p:spPr bwMode="auto">
          <a:xfrm>
            <a:off x="3418152" y="8498418"/>
            <a:ext cx="3666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TP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Hồ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Chí</a:t>
            </a:r>
            <a:r>
              <a:rPr lang="en-US" altLang="en-US" sz="2800" b="1" dirty="0">
                <a:solidFill>
                  <a:srgbClr val="FF0000"/>
                </a:solidFill>
              </a:rPr>
              <a:t> Minh</a:t>
            </a:r>
          </a:p>
        </p:txBody>
      </p:sp>
      <p:sp>
        <p:nvSpPr>
          <p:cNvPr id="281621" name="Text Box 21"/>
          <p:cNvSpPr txBox="1">
            <a:spLocks noChangeArrowheads="1"/>
          </p:cNvSpPr>
          <p:nvPr/>
        </p:nvSpPr>
        <p:spPr bwMode="auto">
          <a:xfrm>
            <a:off x="9010386" y="8498418"/>
            <a:ext cx="3666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TP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Tuyên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Quang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375" y="4814075"/>
            <a:ext cx="7068743" cy="3684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720" y="4941735"/>
            <a:ext cx="6441016" cy="3556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925" y="765063"/>
            <a:ext cx="6959194" cy="3525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120" y="858219"/>
            <a:ext cx="6359668" cy="337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63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6" grpId="0"/>
      <p:bldP spid="281618" grpId="0"/>
      <p:bldP spid="281619" grpId="0"/>
      <p:bldP spid="281620" grpId="0"/>
      <p:bldP spid="2816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6" name="Rectangle 8"/>
          <p:cNvSpPr>
            <a:spLocks noChangeArrowheads="1"/>
          </p:cNvSpPr>
          <p:nvPr/>
        </p:nvSpPr>
        <p:spPr bwMode="auto">
          <a:xfrm>
            <a:off x="2527037" y="162984"/>
            <a:ext cx="9772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FF"/>
                </a:solidFill>
              </a:rPr>
              <a:t>* </a:t>
            </a:r>
            <a:r>
              <a:rPr lang="en-US" altLang="en-US" sz="3200" b="1" dirty="0" err="1">
                <a:solidFill>
                  <a:srgbClr val="0000FF"/>
                </a:solidFill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ảnh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vùng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quê</a:t>
            </a:r>
            <a:r>
              <a:rPr lang="en-US" altLang="en-US" sz="3200" b="1" dirty="0">
                <a:solidFill>
                  <a:srgbClr val="0000FF"/>
                </a:solidFill>
              </a:rPr>
              <a:t> ở </a:t>
            </a:r>
            <a:r>
              <a:rPr lang="en-US" altLang="en-US" sz="3200" b="1" dirty="0" err="1">
                <a:solidFill>
                  <a:srgbClr val="0000FF"/>
                </a:solidFill>
              </a:rPr>
              <a:t>nước</a:t>
            </a:r>
            <a:r>
              <a:rPr lang="en-US" altLang="en-US" sz="3200" b="1" dirty="0">
                <a:solidFill>
                  <a:srgbClr val="0000FF"/>
                </a:solidFill>
              </a:rPr>
              <a:t> ta.</a:t>
            </a:r>
          </a:p>
        </p:txBody>
      </p:sp>
      <p:sp>
        <p:nvSpPr>
          <p:cNvPr id="282634" name="Text Box 10"/>
          <p:cNvSpPr txBox="1">
            <a:spLocks noChangeArrowheads="1"/>
          </p:cNvSpPr>
          <p:nvPr/>
        </p:nvSpPr>
        <p:spPr bwMode="auto">
          <a:xfrm>
            <a:off x="2825487" y="4235451"/>
            <a:ext cx="52175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Làng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vải</a:t>
            </a:r>
            <a:r>
              <a:rPr lang="en-US" altLang="en-US" sz="2800" dirty="0">
                <a:solidFill>
                  <a:srgbClr val="FF0000"/>
                </a:solidFill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</a:rPr>
              <a:t>Hưng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Yên</a:t>
            </a:r>
            <a:r>
              <a:rPr lang="en-US" altLang="en-US" sz="2800" dirty="0">
                <a:solidFill>
                  <a:srgbClr val="FF0000"/>
                </a:solidFill>
              </a:rPr>
              <a:t> (</a:t>
            </a:r>
            <a:r>
              <a:rPr lang="en-US" altLang="en-US" sz="2800" dirty="0" err="1">
                <a:solidFill>
                  <a:srgbClr val="FF0000"/>
                </a:solidFill>
              </a:rPr>
              <a:t>Bắc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Bộ</a:t>
            </a:r>
            <a:r>
              <a:rPr lang="en-US" alt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82635" name="Text Box 11"/>
          <p:cNvSpPr txBox="1">
            <a:spLocks noChangeArrowheads="1"/>
          </p:cNvSpPr>
          <p:nvPr/>
        </p:nvSpPr>
        <p:spPr bwMode="auto">
          <a:xfrm>
            <a:off x="8451972" y="4218340"/>
            <a:ext cx="56938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Xóm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chài</a:t>
            </a:r>
            <a:r>
              <a:rPr lang="en-US" altLang="en-US" sz="2800" dirty="0">
                <a:solidFill>
                  <a:srgbClr val="FF0000"/>
                </a:solidFill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</a:rPr>
              <a:t>Quy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Nhơn</a:t>
            </a:r>
            <a:r>
              <a:rPr lang="en-US" altLang="en-US" sz="2800" dirty="0">
                <a:solidFill>
                  <a:srgbClr val="FF0000"/>
                </a:solidFill>
              </a:rPr>
              <a:t> (</a:t>
            </a:r>
            <a:r>
              <a:rPr lang="en-US" altLang="en-US" sz="2800" dirty="0" err="1">
                <a:solidFill>
                  <a:srgbClr val="FF0000"/>
                </a:solidFill>
              </a:rPr>
              <a:t>Trung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Bộ</a:t>
            </a:r>
            <a:r>
              <a:rPr lang="en-US" alt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82636" name="Text Box 12"/>
          <p:cNvSpPr txBox="1">
            <a:spLocks noChangeArrowheads="1"/>
          </p:cNvSpPr>
          <p:nvPr/>
        </p:nvSpPr>
        <p:spPr bwMode="auto">
          <a:xfrm>
            <a:off x="2540604" y="8503876"/>
            <a:ext cx="57217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Đồng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lúa</a:t>
            </a:r>
            <a:r>
              <a:rPr lang="en-US" altLang="en-US" sz="2800" dirty="0">
                <a:solidFill>
                  <a:srgbClr val="FF0000"/>
                </a:solidFill>
              </a:rPr>
              <a:t> ở An </a:t>
            </a:r>
            <a:r>
              <a:rPr lang="en-US" altLang="en-US" sz="2800" dirty="0" err="1">
                <a:solidFill>
                  <a:srgbClr val="FF0000"/>
                </a:solidFill>
              </a:rPr>
              <a:t>Giang</a:t>
            </a:r>
            <a:r>
              <a:rPr lang="en-US" altLang="en-US" sz="2800" dirty="0">
                <a:solidFill>
                  <a:srgbClr val="FF0000"/>
                </a:solidFill>
              </a:rPr>
              <a:t> (Nam </a:t>
            </a:r>
            <a:r>
              <a:rPr lang="en-US" altLang="en-US" sz="2800" dirty="0" err="1">
                <a:solidFill>
                  <a:srgbClr val="FF0000"/>
                </a:solidFill>
              </a:rPr>
              <a:t>Bộ</a:t>
            </a:r>
            <a:r>
              <a:rPr lang="en-US" alt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82637" name="Text Box 13"/>
          <p:cNvSpPr txBox="1">
            <a:spLocks noChangeArrowheads="1"/>
          </p:cNvSpPr>
          <p:nvPr/>
        </p:nvSpPr>
        <p:spPr bwMode="auto">
          <a:xfrm>
            <a:off x="8620919" y="8536518"/>
            <a:ext cx="56239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Đồi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chè</a:t>
            </a:r>
            <a:r>
              <a:rPr lang="en-US" altLang="en-US" sz="2800" dirty="0">
                <a:solidFill>
                  <a:srgbClr val="FF0000"/>
                </a:solidFill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</a:rPr>
              <a:t>Bảo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Lộc</a:t>
            </a:r>
            <a:r>
              <a:rPr lang="en-US" altLang="en-US" sz="2800" dirty="0">
                <a:solidFill>
                  <a:srgbClr val="FF0000"/>
                </a:solidFill>
              </a:rPr>
              <a:t> (</a:t>
            </a:r>
            <a:r>
              <a:rPr lang="en-US" altLang="en-US" sz="2800" dirty="0" err="1">
                <a:solidFill>
                  <a:srgbClr val="FF0000"/>
                </a:solidFill>
              </a:rPr>
              <a:t>Tây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Nguyên</a:t>
            </a:r>
            <a:r>
              <a:rPr lang="en-US" altLang="en-US" sz="28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82639" name="Picture 15" descr="Trong-vai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908051"/>
            <a:ext cx="6426201" cy="338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45" name="Picture 21" descr="xanh-bat-ngat-doi-che-bao-loc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519" y="4813300"/>
            <a:ext cx="642620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49" name="Picture 25" descr="LUA-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89" y="4741560"/>
            <a:ext cx="6476410" cy="376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519" y="918328"/>
            <a:ext cx="6426200" cy="32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93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4" grpId="0"/>
      <p:bldP spid="282635" grpId="0"/>
      <p:bldP spid="282636" grpId="0"/>
      <p:bldP spid="2826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53835" y="533400"/>
            <a:ext cx="139662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68862" y="2232214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589549"/>
              </p:ext>
            </p:extLst>
          </p:nvPr>
        </p:nvGraphicFramePr>
        <p:xfrm>
          <a:off x="1323595" y="3124200"/>
          <a:ext cx="14206125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5375">
                  <a:extLst>
                    <a:ext uri="{9D8B030D-6E8A-4147-A177-3AD203B41FA5}">
                      <a16:colId xmlns:a16="http://schemas.microsoft.com/office/drawing/2014/main" val="4011738421"/>
                    </a:ext>
                  </a:extLst>
                </a:gridCol>
                <a:gridCol w="4735375">
                  <a:extLst>
                    <a:ext uri="{9D8B030D-6E8A-4147-A177-3AD203B41FA5}">
                      <a16:colId xmlns:a16="http://schemas.microsoft.com/office/drawing/2014/main" val="1113933071"/>
                    </a:ext>
                  </a:extLst>
                </a:gridCol>
                <a:gridCol w="4735375">
                  <a:extLst>
                    <a:ext uri="{9D8B030D-6E8A-4147-A177-3AD203B41FA5}">
                      <a16:colId xmlns:a16="http://schemas.microsoft.com/office/drawing/2014/main" val="2775179772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solidFill>
                          <a:srgbClr val="FF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FF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23834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4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Tấp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nập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81474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40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</a:t>
                      </a:r>
                      <a:endParaRPr lang="en-US" sz="4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40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0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4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mênh</a:t>
                      </a:r>
                      <a:r>
                        <a:rPr lang="en-US" sz="40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40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4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16925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28519" y="552293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54130" y="533400"/>
            <a:ext cx="36567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6253990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2"/>
          <p:cNvPicPr>
            <a:picLocks noChangeAspect="1"/>
          </p:cNvPicPr>
          <p:nvPr/>
        </p:nvPicPr>
        <p:blipFill>
          <a:blip r:embed="rId3"/>
          <a:srcRect t="58420" b="19318"/>
          <a:stretch>
            <a:fillRect/>
          </a:stretch>
        </p:blipFill>
        <p:spPr>
          <a:xfrm>
            <a:off x="10319" y="7787641"/>
            <a:ext cx="16256000" cy="1443567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2014" y="0"/>
            <a:ext cx="16311880" cy="1842347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4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400">
                    <a:solidFill>
                      <a:prstClr val="white"/>
                    </a:solidFill>
                    <a:latin typeface="Calibri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3" descr="4 (10)">
            <a:extLst>
              <a:ext uri="{FF2B5EF4-FFF2-40B4-BE49-F238E27FC236}">
                <a16:creationId xmlns:a16="http://schemas.microsoft.com/office/drawing/2014/main" id="{BF45EA57-AFDD-5258-15DF-4DA08C96C9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356519" y="395875"/>
            <a:ext cx="14452852" cy="81474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5919" y="2960084"/>
            <a:ext cx="990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Trò</a:t>
            </a:r>
            <a:r>
              <a:rPr lang="en-US" sz="8800" dirty="0">
                <a:solidFill>
                  <a:srgbClr val="0070C0"/>
                </a:solidFill>
                <a:latin typeface="Charter Bd BT" panose="02040703050506020203" pitchFamily="18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chơi</a:t>
            </a:r>
            <a:r>
              <a:rPr lang="en-US" sz="8800" dirty="0">
                <a:solidFill>
                  <a:srgbClr val="0070C0"/>
                </a:solidFill>
                <a:latin typeface="Charter Bd BT" panose="02040703050506020203" pitchFamily="18" charset="0"/>
              </a:rPr>
              <a:t>: </a:t>
            </a:r>
          </a:p>
          <a:p>
            <a:pPr algn="ctr"/>
            <a:r>
              <a:rPr lang="en-US" sz="88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Tiếp</a:t>
            </a:r>
            <a:r>
              <a:rPr lang="en-US" sz="8800" dirty="0">
                <a:solidFill>
                  <a:srgbClr val="0070C0"/>
                </a:solidFill>
                <a:latin typeface="Charter Bd BT" panose="02040703050506020203" pitchFamily="18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sức</a:t>
            </a:r>
            <a:r>
              <a:rPr lang="en-US" sz="8800" dirty="0">
                <a:solidFill>
                  <a:srgbClr val="0070C0"/>
                </a:solidFill>
                <a:latin typeface="Charter Bd BT" panose="02040703050506020203" pitchFamily="18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đồng</a:t>
            </a:r>
            <a:r>
              <a:rPr lang="en-US" sz="8800" dirty="0">
                <a:solidFill>
                  <a:srgbClr val="0070C0"/>
                </a:solidFill>
                <a:latin typeface="Charter Bd BT" panose="02040703050506020203" pitchFamily="18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đội</a:t>
            </a:r>
            <a:endParaRPr lang="en-US" sz="8800" dirty="0">
              <a:solidFill>
                <a:srgbClr val="0070C0"/>
              </a:solidFill>
              <a:latin typeface="Charter Bd BT" panose="020407030505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94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761177-F18E-2346-B4E9-A13A2549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2" y="2286000"/>
            <a:ext cx="8252775" cy="6477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20D7F4-E8BD-6475-ACCF-A8A685814A2C}"/>
              </a:ext>
            </a:extLst>
          </p:cNvPr>
          <p:cNvSpPr/>
          <p:nvPr/>
        </p:nvSpPr>
        <p:spPr>
          <a:xfrm>
            <a:off x="5481479" y="990602"/>
            <a:ext cx="9540240" cy="28498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F5C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5247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10688</TotalTime>
  <Words>437</Words>
  <Application>Microsoft Office PowerPoint</Application>
  <PresentationFormat>Custom</PresentationFormat>
  <Paragraphs>66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Cambria</vt:lpstr>
      <vt:lpstr>Charter Bd BT</vt:lpstr>
      <vt:lpstr>Times</vt:lpstr>
      <vt:lpstr>Times New Roman</vt:lpstr>
      <vt:lpstr>VNI-Times</vt:lpstr>
      <vt:lpstr>字魂58号-创中黑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1139</cp:revision>
  <dcterms:created xsi:type="dcterms:W3CDTF">2008-09-09T22:52:10Z</dcterms:created>
  <dcterms:modified xsi:type="dcterms:W3CDTF">2025-01-11T08:49:50Z</dcterms:modified>
</cp:coreProperties>
</file>