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3" r:id="rId2"/>
    <p:sldId id="274" r:id="rId3"/>
    <p:sldId id="258" r:id="rId4"/>
    <p:sldId id="261" r:id="rId5"/>
    <p:sldId id="263" r:id="rId6"/>
    <p:sldId id="266" r:id="rId7"/>
    <p:sldId id="267" r:id="rId8"/>
    <p:sldId id="268" r:id="rId9"/>
    <p:sldId id="269" r:id="rId10"/>
    <p:sldId id="270" r:id="rId11"/>
    <p:sldId id="2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0" d="100"/>
          <a:sy n="50" d="100"/>
        </p:scale>
        <p:origin x="48" y="12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F785B-E436-4E76-BDCB-D0E5B0E94FD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51ADDF-74E2-4567-8643-75B0C6BC8E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43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991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11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685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9562-4B70-4981-A1E5-EACE6829849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0DB9-977B-4C35-B78D-5FB1C0E8FF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35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9562-4B70-4981-A1E5-EACE6829849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0DB9-977B-4C35-B78D-5FB1C0E8FF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40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9562-4B70-4981-A1E5-EACE6829849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0DB9-977B-4C35-B78D-5FB1C0E8FF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74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724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9562-4B70-4981-A1E5-EACE6829849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0DB9-977B-4C35-B78D-5FB1C0E8FF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55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9562-4B70-4981-A1E5-EACE6829849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0DB9-977B-4C35-B78D-5FB1C0E8FF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7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9562-4B70-4981-A1E5-EACE6829849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0DB9-977B-4C35-B78D-5FB1C0E8FF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64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9562-4B70-4981-A1E5-EACE6829849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0DB9-977B-4C35-B78D-5FB1C0E8FF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56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9562-4B70-4981-A1E5-EACE6829849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0DB9-977B-4C35-B78D-5FB1C0E8FF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88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9562-4B70-4981-A1E5-EACE6829849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0DB9-977B-4C35-B78D-5FB1C0E8FF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98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9562-4B70-4981-A1E5-EACE6829849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0DB9-977B-4C35-B78D-5FB1C0E8FF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41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9562-4B70-4981-A1E5-EACE6829849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90DB9-977B-4C35-B78D-5FB1C0E8FF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27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19562-4B70-4981-A1E5-EACE6829849D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90DB9-977B-4C35-B78D-5FB1C0E8FF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0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image" Target="../media/image16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0" Type="http://schemas.openxmlformats.org/officeDocument/2006/relationships/image" Target="../media/image18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0" Type="http://schemas.openxmlformats.org/officeDocument/2006/relationships/image" Target="../media/image18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file:///C:\Users\My%20PC\Downloads\sai-roi-ban-oi-.mp3" TargetMode="External"/><Relationship Id="rId7" Type="http://schemas.openxmlformats.org/officeDocument/2006/relationships/image" Target="../media/image16.png"/><Relationship Id="rId2" Type="http://schemas.openxmlformats.org/officeDocument/2006/relationships/audio" Target="file:///C:\Users\My%20PC\Downloads\%5bnhacaucuchay%5dwin.mp3" TargetMode="Externa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0" Type="http://schemas.openxmlformats.org/officeDocument/2006/relationships/image" Target="../media/image18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4964"/>
            <a:ext cx="870957" cy="11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5" y="4458134"/>
            <a:ext cx="800984" cy="58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3827282" y="1385739"/>
            <a:ext cx="6351343" cy="1021456"/>
          </a:xfrm>
          <a:prstGeom prst="rect">
            <a:avLst/>
          </a:prstGeom>
        </p:spPr>
        <p:txBody>
          <a:bodyPr wrap="none" lIns="76736" tIns="38368" rIns="76736" bIns="3836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33" b="1" kern="1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TOÁN LỚP 3 – TUẦN 21.</a:t>
            </a:r>
            <a:endParaRPr lang="en-US" sz="3333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1226539" y="5957739"/>
            <a:ext cx="9980416" cy="636310"/>
          </a:xfrm>
          <a:prstGeom prst="rect">
            <a:avLst/>
          </a:prstGeom>
        </p:spPr>
        <p:txBody>
          <a:bodyPr wrap="none" lIns="76736" tIns="38368" rIns="76736" bIns="3836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33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sz="3333" b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333" b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BÙI THỊ CHUYÊN.</a:t>
            </a:r>
            <a:endParaRPr lang="en-US" sz="3333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1123950" y="214292"/>
            <a:ext cx="9617290" cy="723305"/>
          </a:xfrm>
          <a:prstGeom prst="rect">
            <a:avLst/>
          </a:prstGeom>
        </p:spPr>
        <p:txBody>
          <a:bodyPr wrap="none" lIns="76736" tIns="38368" rIns="76736" bIns="3836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333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vi-VN" sz="3333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33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333" b="1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 PHÚC</a:t>
            </a:r>
          </a:p>
          <a:p>
            <a:pPr algn="ctr"/>
            <a:r>
              <a:rPr lang="vi-VN" sz="3333" b="1" kern="1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33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WordArt 3"/>
          <p:cNvSpPr>
            <a:spLocks noChangeArrowheads="1" noChangeShapeType="1" noTextEdit="1"/>
          </p:cNvSpPr>
          <p:nvPr/>
        </p:nvSpPr>
        <p:spPr bwMode="auto">
          <a:xfrm>
            <a:off x="411087" y="3214539"/>
            <a:ext cx="11281179" cy="2369713"/>
          </a:xfrm>
          <a:prstGeom prst="rect">
            <a:avLst/>
          </a:prstGeom>
        </p:spPr>
        <p:txBody>
          <a:bodyPr wrap="none" lIns="76736" tIns="38368" rIns="76736" bIns="38368" numCol="1" fromWordArt="1">
            <a:prstTxWarp prst="textPlain">
              <a:avLst>
                <a:gd name="adj" fmla="val 49833"/>
              </a:avLst>
            </a:prstTxWarp>
          </a:bodyPr>
          <a:lstStyle/>
          <a:p>
            <a:pPr algn="ctr"/>
            <a:r>
              <a:rPr lang="en-US" sz="3333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333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en-US" sz="3333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333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 VI HÌNH TAM GIÁC</a:t>
            </a:r>
          </a:p>
          <a:p>
            <a:pPr algn="ctr"/>
            <a:r>
              <a:rPr lang="en-US" sz="3333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TỨ GIÁC, HÌNH VUÔNG, HÌNH CHỮ NHẬT (</a:t>
            </a:r>
            <a:r>
              <a:rPr lang="en-US" sz="3333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333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2).</a:t>
            </a:r>
            <a:endParaRPr lang="en-US" sz="3333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96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5D51692C-8FD6-4B7E-AE8A-98A58ADFA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954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vi-VN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vườn rau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m,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m?</a:t>
            </a:r>
          </a:p>
        </p:txBody>
      </p:sp>
      <p:grpSp>
        <p:nvGrpSpPr>
          <p:cNvPr id="21507" name="Group 51">
            <a:extLst>
              <a:ext uri="{FF2B5EF4-FFF2-40B4-BE49-F238E27FC236}">
                <a16:creationId xmlns:a16="http://schemas.microsoft.com/office/drawing/2014/main" id="{13447044-193C-429E-9C1F-F5FF67A1BFD6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D1C7D6-39A4-466D-B119-71F256F3DD1C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48" name="Rectangle 10">
              <a:extLst>
                <a:ext uri="{FF2B5EF4-FFF2-40B4-BE49-F238E27FC236}">
                  <a16:creationId xmlns:a16="http://schemas.microsoft.com/office/drawing/2014/main" id="{D65139D3-963F-4658-9EF8-B3C49C9D5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srgbClr val="000000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4C1F41-83C2-418F-87FC-3802610C1360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203A1F2D-0F29-47A6-935E-3A84ACC24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2679700"/>
            <a:ext cx="55276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16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m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36E95830-6F1A-4FEE-A137-E8F325D15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>
            <a:extLst>
              <a:ext uri="{FF2B5EF4-FFF2-40B4-BE49-F238E27FC236}">
                <a16:creationId xmlns:a16="http://schemas.microsoft.com/office/drawing/2014/main" id="{C22EF77C-7EB9-41EF-BDC3-1826C7A1C8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AC455122-7DE5-440F-8DC5-7D5AC7984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192" y="3892550"/>
            <a:ext cx="5449888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32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m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112038D-B3C8-4049-8BE3-21365B7A5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412115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35351FA0-3D38-4659-962C-3EC1953A5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949701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A5C98DE8-B4DF-4182-81F4-F9148BF9C8A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024313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00F1B690-B6E5-41C6-8EEF-735C676E1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5012322"/>
            <a:ext cx="55657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vi-VN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60</a:t>
            </a: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m</a:t>
            </a:r>
            <a:endParaRPr lang="en-US" altLang="vi-VN" sz="1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BD0713C4-41AC-4202-A3AD-161EA730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5278438"/>
            <a:ext cx="593725" cy="3492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CE5C205A-817D-4DBE-9213-AC164D567B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0939" y="52514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A7D1CDDC-AFDE-4779-9550-7F1A1FBE42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559D72FA-1A47-416E-A5EE-19AF8A9C6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87E91B2B-6074-439F-9546-299A3CC785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1" y="1676400"/>
            <a:ext cx="77311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3</a:t>
            </a:r>
          </a:p>
        </p:txBody>
      </p:sp>
      <p:pic>
        <p:nvPicPr>
          <p:cNvPr id="21521" name="Picture 31" descr="people008">
            <a:extLst>
              <a:ext uri="{FF2B5EF4-FFF2-40B4-BE49-F238E27FC236}">
                <a16:creationId xmlns:a16="http://schemas.microsoft.com/office/drawing/2014/main" id="{42331241-AF37-4047-98B3-99C97C99D4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B1DCFDD-5AE4-42D2-A6FB-A9D99D7A96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563BB229-C1B6-469A-A071-ECA1D1B203BC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4478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89B2469A-F698-43F9-979D-76E001CB5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1546" name="WordArt 35">
              <a:extLst>
                <a:ext uri="{FF2B5EF4-FFF2-40B4-BE49-F238E27FC236}">
                  <a16:creationId xmlns:a16="http://schemas.microsoft.com/office/drawing/2014/main" id="{3A6CF724-1748-4F13-8096-6103D281095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E576A542-5A7E-4CD3-9E56-A4F59C7049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10481DD3-8424-4B87-961A-D3BB4439D8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43FF9127-0CFD-4634-AF7B-4A1A9E1038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F0795A46-30D2-42CF-9B3F-2EDFA84C32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E9865F59-54CE-4AAA-A8CE-5FA67D741A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6B8CDC2D-9067-4091-B855-D7E5D85C15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24562F59-C0BD-4BA3-A64C-98876AA28F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CB5CD7DC-6274-465A-B655-E2EAD0943E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E3061F55-59B8-45E2-99F5-1CCF1DA8DE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38C99E96-5B34-4CC9-9456-1E07062E1F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CC342304-B61B-447D-B10F-854EEB0842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A7F7235A-FA1F-415D-86E9-CFDA1736A2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7D2C725E-218A-40CC-9A6C-861A5E171D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3AC3A3C5-2539-428E-9126-80A708A173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AA125E80-FD61-486E-AD35-4216A3DD7D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FBFDD509-2619-4B44-A0C1-F05534AC3A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B49F498-14D4-4D37-96CF-7733E7A8896A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80D344C8-210D-4BB7-8490-2EB7BC248AAE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6" y="632301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679F1D07-85FC-4BB3-BEDA-A69C440C4EF9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8" y="632301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EDB8847E-798D-4EB7-9EE5-30233A6A042D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6311901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44" name="WordArt 12">
            <a:extLst>
              <a:ext uri="{FF2B5EF4-FFF2-40B4-BE49-F238E27FC236}">
                <a16:creationId xmlns:a16="http://schemas.microsoft.com/office/drawing/2014/main" id="{A8ECDA0C-EDB5-43A0-867D-5DC189009A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152401"/>
            <a:ext cx="4724400" cy="944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AI NHANH HƠN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290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 nodeType="clickPar">
                      <p:stCondLst>
                        <p:cond delay="0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 nodeType="clickPar">
                      <p:stCondLst>
                        <p:cond delay="0"/>
                      </p:stCondLst>
                      <p:childTnLst>
                        <p:par>
                          <p:cTn id="2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7" grpId="0" animBg="1"/>
      <p:bldP spid="6171" grpId="0" animBg="1"/>
      <p:bldP spid="617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109182"/>
            <a:ext cx="11955439" cy="674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614270" y="2456597"/>
            <a:ext cx="6963460" cy="147302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269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</a:t>
            </a:r>
            <a:r>
              <a:rPr lang="vi-VN" sz="4269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CÁC EM</a:t>
            </a:r>
            <a:r>
              <a:rPr lang="en-US" sz="4269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!</a:t>
            </a:r>
            <a:endParaRPr lang="en-US" sz="4269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683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5">
            <a:extLst>
              <a:ext uri="{FF2B5EF4-FFF2-40B4-BE49-F238E27FC236}">
                <a16:creationId xmlns:a16="http://schemas.microsoft.com/office/drawing/2014/main" id="{DFAD6D53-3DE8-4273-9180-4C2692309D4F}"/>
              </a:ext>
            </a:extLst>
          </p:cNvPr>
          <p:cNvGrpSpPr/>
          <p:nvPr/>
        </p:nvGrpSpPr>
        <p:grpSpPr>
          <a:xfrm>
            <a:off x="0" y="0"/>
            <a:ext cx="12192000" cy="7018712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985" y="2273209"/>
            <a:ext cx="3162863" cy="466613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316859" y="1607331"/>
            <a:ext cx="5874392" cy="1205936"/>
          </a:xfrm>
          <a:prstGeom prst="rect">
            <a:avLst/>
          </a:prstGeom>
          <a:noFill/>
        </p:spPr>
        <p:txBody>
          <a:bodyPr wrap="square" lIns="76736" tIns="38368" rIns="76736" bIns="38368" rtlCol="0">
            <a:spAutoFit/>
          </a:bodyPr>
          <a:lstStyle/>
          <a:p>
            <a:r>
              <a:rPr lang="en-US" altLang="zh-CN" sz="7333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KHỞI ĐỘNG</a:t>
            </a:r>
            <a:endParaRPr lang="zh-CN" altLang="en-US" sz="7333" b="1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2" name="nhạc  1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550842" y="6679668"/>
            <a:ext cx="152207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4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962">
        <p:circle/>
      </p:transition>
    </mc:Choice>
    <mc:Fallback xmlns="">
      <p:transition spd="slow" advTm="69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A11BD1A8-8C78-4523-87FE-90F364E59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366" y="3329609"/>
            <a:ext cx="6100550" cy="2582517"/>
          </a:xfrm>
          <a:prstGeom prst="rect">
            <a:avLst/>
          </a:prstGeom>
        </p:spPr>
      </p:pic>
      <p:sp>
        <p:nvSpPr>
          <p:cNvPr id="9" name="Speech Bubble: Rectangle with Corners Rounded 12">
            <a:extLst>
              <a:ext uri="{FF2B5EF4-FFF2-40B4-BE49-F238E27FC236}">
                <a16:creationId xmlns:a16="http://schemas.microsoft.com/office/drawing/2014/main" id="{DBEA216E-574E-447B-8AAF-3C79B473AD15}"/>
              </a:ext>
            </a:extLst>
          </p:cNvPr>
          <p:cNvSpPr/>
          <p:nvPr/>
        </p:nvSpPr>
        <p:spPr>
          <a:xfrm>
            <a:off x="5581714" y="1721804"/>
            <a:ext cx="2975878" cy="1104900"/>
          </a:xfrm>
          <a:prstGeom prst="wedgeRoundRectCallout">
            <a:avLst>
              <a:gd name="adj1" fmla="val 1112"/>
              <a:gd name="adj2" fmla="val 118535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Speech Bubble: Rectangle with Corners Rounded 13">
            <a:extLst>
              <a:ext uri="{FF2B5EF4-FFF2-40B4-BE49-F238E27FC236}">
                <a16:creationId xmlns:a16="http://schemas.microsoft.com/office/drawing/2014/main" id="{F4825983-42E2-4CF5-98EE-A6F35AD40093}"/>
              </a:ext>
            </a:extLst>
          </p:cNvPr>
          <p:cNvSpPr/>
          <p:nvPr/>
        </p:nvSpPr>
        <p:spPr>
          <a:xfrm>
            <a:off x="9084562" y="1695581"/>
            <a:ext cx="3007354" cy="1192282"/>
          </a:xfrm>
          <a:prstGeom prst="wedgeRoundRectCallout">
            <a:avLst>
              <a:gd name="adj1" fmla="val 26237"/>
              <a:gd name="adj2" fmla="val 101308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2" descr="Trường học Toán Pitago – Hướng dẫn Giải toán – Hỏi toán - Học toán lớp  3,4,5,6,7,8,9 - Học toán trên mạng - Học toán online">
            <a:extLst>
              <a:ext uri="{FF2B5EF4-FFF2-40B4-BE49-F238E27FC236}">
                <a16:creationId xmlns:a16="http://schemas.microsoft.com/office/drawing/2014/main" id="{C35431F3-46C0-4608-9A6E-76F945E66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35" y="2143929"/>
            <a:ext cx="4134401" cy="226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51AC28-62C9-4D95-B9ED-5E38BEC7A61B}"/>
              </a:ext>
            </a:extLst>
          </p:cNvPr>
          <p:cNvSpPr txBox="1"/>
          <p:nvPr/>
        </p:nvSpPr>
        <p:spPr>
          <a:xfrm>
            <a:off x="2372349" y="1974480"/>
            <a:ext cx="1339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D219D1-6C85-4859-B186-258143DA288A}"/>
              </a:ext>
            </a:extLst>
          </p:cNvPr>
          <p:cNvSpPr txBox="1"/>
          <p:nvPr/>
        </p:nvSpPr>
        <p:spPr>
          <a:xfrm>
            <a:off x="4258997" y="3008223"/>
            <a:ext cx="1339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4AD7EB-916A-44D8-A955-EA9F3F04ED48}"/>
              </a:ext>
            </a:extLst>
          </p:cNvPr>
          <p:cNvSpPr txBox="1"/>
          <p:nvPr/>
        </p:nvSpPr>
        <p:spPr>
          <a:xfrm>
            <a:off x="1933074" y="3591758"/>
            <a:ext cx="1339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B877C3-6A19-4D90-A5A3-669E2981DFA6}"/>
              </a:ext>
            </a:extLst>
          </p:cNvPr>
          <p:cNvSpPr txBox="1"/>
          <p:nvPr/>
        </p:nvSpPr>
        <p:spPr>
          <a:xfrm>
            <a:off x="167731" y="2842045"/>
            <a:ext cx="1339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404332"/>
            <a:ext cx="4080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A90C71-47CB-4076-B9B5-E4A0634444DF}"/>
              </a:ext>
            </a:extLst>
          </p:cNvPr>
          <p:cNvSpPr txBox="1"/>
          <p:nvPr/>
        </p:nvSpPr>
        <p:spPr>
          <a:xfrm>
            <a:off x="0" y="4514771"/>
            <a:ext cx="53113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ctr">
              <a:buAutoNum type="arabicPlain" startAt="5"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+ 3 + 5 + 3 = 16 (cm)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(5 + 3) x 2 = 16 cm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5948816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en-US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96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  <p:bldP spid="13" grpId="0"/>
      <p:bldP spid="14" grpId="0"/>
      <p:bldP spid="15" grpId="0"/>
      <p:bldP spid="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7A90C71-47CB-4076-B9B5-E4A0634444DF}"/>
              </a:ext>
            </a:extLst>
          </p:cNvPr>
          <p:cNvSpPr txBox="1"/>
          <p:nvPr/>
        </p:nvSpPr>
        <p:spPr>
          <a:xfrm>
            <a:off x="6251515" y="2808168"/>
            <a:ext cx="5396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MNPQ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5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+ 5  + 5 + 5 = 20 (cm)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x 4 = 20 cm</a:t>
            </a:r>
          </a:p>
        </p:txBody>
      </p:sp>
      <p:pic>
        <p:nvPicPr>
          <p:cNvPr id="2050" name="Picture 2" descr="Cho hình vuông (MNPQ ), khẳng định nào sau đây đúng?">
            <a:extLst>
              <a:ext uri="{FF2B5EF4-FFF2-40B4-BE49-F238E27FC236}">
                <a16:creationId xmlns:a16="http://schemas.microsoft.com/office/drawing/2014/main" id="{B1CEADA0-D2F1-401A-A4A8-E43D1407F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29" y="2263017"/>
            <a:ext cx="3702862" cy="335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C95FD9-2559-4490-8BCD-40AADE9C7B8B}"/>
              </a:ext>
            </a:extLst>
          </p:cNvPr>
          <p:cNvSpPr txBox="1"/>
          <p:nvPr/>
        </p:nvSpPr>
        <p:spPr>
          <a:xfrm>
            <a:off x="2127183" y="2047462"/>
            <a:ext cx="1339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FD8CD3-29D3-4775-9BF7-67BB607FDCAC}"/>
              </a:ext>
            </a:extLst>
          </p:cNvPr>
          <p:cNvSpPr txBox="1"/>
          <p:nvPr/>
        </p:nvSpPr>
        <p:spPr>
          <a:xfrm>
            <a:off x="2255377" y="5133066"/>
            <a:ext cx="1339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57580F-7029-46FC-AEF5-7015D1937F5D}"/>
              </a:ext>
            </a:extLst>
          </p:cNvPr>
          <p:cNvSpPr txBox="1"/>
          <p:nvPr/>
        </p:nvSpPr>
        <p:spPr>
          <a:xfrm>
            <a:off x="337930" y="3447045"/>
            <a:ext cx="1339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601B30-70EB-4E8F-ADD6-1D717E4372B5}"/>
              </a:ext>
            </a:extLst>
          </p:cNvPr>
          <p:cNvSpPr txBox="1"/>
          <p:nvPr/>
        </p:nvSpPr>
        <p:spPr>
          <a:xfrm>
            <a:off x="3984787" y="3681952"/>
            <a:ext cx="1339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2236" y="6120144"/>
            <a:ext cx="12016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404332"/>
            <a:ext cx="4080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43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B88D6DDB-0C28-4B4F-939F-C14BB551BA0F}"/>
              </a:ext>
            </a:extLst>
          </p:cNvPr>
          <p:cNvSpPr/>
          <p:nvPr/>
        </p:nvSpPr>
        <p:spPr>
          <a:xfrm>
            <a:off x="821499" y="370002"/>
            <a:ext cx="444352" cy="707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文本框 5">
            <a:extLst>
              <a:ext uri="{FF2B5EF4-FFF2-40B4-BE49-F238E27FC236}">
                <a16:creationId xmlns:a16="http://schemas.microsoft.com/office/drawing/2014/main" id="{BBDA848F-1F0B-4D3D-AD0C-3A2AAD81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4" y="1346180"/>
            <a:ext cx="1559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包图小白体"/>
                <a:cs typeface="Times New Roman" pitchFamily="18" charset="0"/>
              </a:rPr>
              <a:t>1.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包图小白体"/>
                <a:cs typeface="Times New Roman" pitchFamily="18" charset="0"/>
              </a:rPr>
              <a:t>Số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包图小白体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BB38B7-68C1-4060-A64E-92F0EB409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422" y="1326968"/>
            <a:ext cx="9704734" cy="129685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D80D05-66C2-4F21-9276-50512847413D}"/>
              </a:ext>
            </a:extLst>
          </p:cNvPr>
          <p:cNvSpPr/>
          <p:nvPr/>
        </p:nvSpPr>
        <p:spPr>
          <a:xfrm>
            <a:off x="6629010" y="2031161"/>
            <a:ext cx="646044" cy="3478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BBB2513-4C1E-484A-A501-9EE39CE1D450}"/>
              </a:ext>
            </a:extLst>
          </p:cNvPr>
          <p:cNvSpPr/>
          <p:nvPr/>
        </p:nvSpPr>
        <p:spPr>
          <a:xfrm>
            <a:off x="8128398" y="2047348"/>
            <a:ext cx="646044" cy="3478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D8236BD-0427-4FDD-BBA8-5A7699137183}"/>
              </a:ext>
            </a:extLst>
          </p:cNvPr>
          <p:cNvSpPr/>
          <p:nvPr/>
        </p:nvSpPr>
        <p:spPr>
          <a:xfrm>
            <a:off x="9813507" y="2067226"/>
            <a:ext cx="646044" cy="34786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61257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defRPr/>
            </a:pPr>
            <a:r>
              <a:rPr lang="en-US" altLang="zh-CN" sz="2800" b="1" dirty="0" smtClean="0">
                <a:solidFill>
                  <a:srgbClr val="0000FF"/>
                </a:solidFill>
                <a:latin typeface="Times New Roman" pitchFamily="18" charset="0"/>
                <a:ea typeface="包图小白体"/>
                <a:cs typeface="Times New Roman" pitchFamily="18" charset="0"/>
              </a:rPr>
              <a:t>2. </a:t>
            </a:r>
            <a:r>
              <a:rPr lang="vi-VN" altLang="zh-CN" sz="2800" b="1" dirty="0" smtClean="0">
                <a:solidFill>
                  <a:srgbClr val="0000FF"/>
                </a:solidFill>
                <a:latin typeface="Times New Roman" pitchFamily="18" charset="0"/>
                <a:ea typeface="包图小白体"/>
                <a:cs typeface="Times New Roman" pitchFamily="18" charset="0"/>
              </a:rPr>
              <a:t>Tính chu vi hình chữ nhật có: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3530295"/>
            <a:ext cx="52773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Chu vi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chữ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 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(6 + 4) x 2 = 20 (m)</a:t>
            </a:r>
          </a:p>
          <a:p>
            <a:pPr algn="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Đáp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20 m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35932" y="3004457"/>
            <a:ext cx="5355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zh-CN" sz="2800" b="1" dirty="0" smtClean="0">
                <a:solidFill>
                  <a:srgbClr val="008000"/>
                </a:solidFill>
                <a:latin typeface="Times New Roman" pitchFamily="18" charset="0"/>
                <a:ea typeface="包图小白体"/>
                <a:cs typeface="Times New Roman" pitchFamily="18" charset="0"/>
              </a:rPr>
              <a:t>b. Chiều dài 8m, chiều rộng 2m.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043646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zh-CN" sz="2800" b="1" dirty="0" smtClean="0">
                <a:solidFill>
                  <a:srgbClr val="008000"/>
                </a:solidFill>
                <a:latin typeface="Times New Roman" pitchFamily="18" charset="0"/>
                <a:ea typeface="包图小白体"/>
                <a:cs typeface="Times New Roman" pitchFamily="18" charset="0"/>
              </a:rPr>
              <a:t>a. Chiều dài 6 cm, chiều rộng 4 cm.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05303" y="3512878"/>
            <a:ext cx="53296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Chu vi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chữ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nhật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 </a:t>
            </a:r>
          </a:p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(8 + 2) x 2 = 20 (m)</a:t>
            </a:r>
          </a:p>
          <a:p>
            <a:pPr algn="r"/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Đáp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20 m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04457" y="5473005"/>
            <a:ext cx="52773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Chu vi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chữ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nhật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 </a:t>
            </a:r>
          </a:p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(15 + 10) x 2 = 50 (dm)</a:t>
            </a:r>
          </a:p>
          <a:p>
            <a:pPr algn="r"/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Đáp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50 dm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30583" y="4973293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zh-CN" sz="2800" b="1" dirty="0" smtClean="0">
                <a:solidFill>
                  <a:srgbClr val="008000"/>
                </a:solidFill>
                <a:latin typeface="Times New Roman" pitchFamily="18" charset="0"/>
                <a:ea typeface="包图小白体"/>
                <a:cs typeface="Times New Roman" pitchFamily="18" charset="0"/>
              </a:rPr>
              <a:t>c. Chiều dài 15 dm, chiều rộng 10 dm.</a:t>
            </a:r>
          </a:p>
        </p:txBody>
      </p:sp>
    </p:spTree>
    <p:extLst>
      <p:ext uri="{BB962C8B-B14F-4D97-AF65-F5344CB8AC3E}">
        <p14:creationId xmlns:p14="http://schemas.microsoft.com/office/powerpoint/2010/main" val="147844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40"/>
                            </p:stCondLst>
                            <p:childTnLst>
                              <p:par>
                                <p:cTn id="4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60"/>
                            </p:stCondLst>
                            <p:childTnLst>
                              <p:par>
                                <p:cTn id="4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"/>
                            </p:stCondLst>
                            <p:childTnLst>
                              <p:par>
                                <p:cTn id="5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6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4" grpId="0" animBg="1"/>
      <p:bldP spid="13" grpId="0" animBg="1"/>
      <p:bldP spid="14" grpId="0" animBg="1"/>
      <p:bldP spid="8" grpId="0"/>
      <p:bldP spid="9" grpId="0"/>
      <p:bldP spid="11" grpId="0"/>
      <p:bldP spid="12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91D981-43A4-4D7B-A606-18A48DF0A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765" y="1397726"/>
            <a:ext cx="5865235" cy="35922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14D727-13D2-4ABA-AE82-7EC7A0D61E0B}"/>
              </a:ext>
            </a:extLst>
          </p:cNvPr>
          <p:cNvSpPr txBox="1"/>
          <p:nvPr/>
        </p:nvSpPr>
        <p:spPr>
          <a:xfrm>
            <a:off x="0" y="1339272"/>
            <a:ext cx="60872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 smtClean="0">
                <a:solidFill>
                  <a:srgbClr val="008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3. Đố </a:t>
            </a:r>
            <a:r>
              <a:rPr lang="vi-VN" sz="2800" b="1" i="0" dirty="0">
                <a:solidFill>
                  <a:srgbClr val="008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 biết, Nam cần dùng bao nhiêu que tính để xếp thành một hình vuông có cạnh gồm 3 que tính như hình vẽ bên?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847F0F-E5AB-463E-836B-A352908A4A4D}"/>
              </a:ext>
            </a:extLst>
          </p:cNvPr>
          <p:cNvSpPr txBox="1"/>
          <p:nvPr/>
        </p:nvSpPr>
        <p:spPr>
          <a:xfrm>
            <a:off x="352698" y="4795897"/>
            <a:ext cx="113646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1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gồm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3 que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tính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4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nên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que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tính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Nam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cần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dùng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3 x 4 = 12 (que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tính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)</a:t>
            </a:r>
          </a:p>
          <a:p>
            <a:pPr algn="r"/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Đáp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12 que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tính</a:t>
            </a:r>
            <a:endParaRPr lang="en-US" sz="3200" b="1" i="0" dirty="0">
              <a:solidFill>
                <a:srgbClr val="0000FF"/>
              </a:solidFill>
              <a:effectLst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17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4"/>
          <a:stretch/>
        </p:blipFill>
        <p:spPr>
          <a:xfrm>
            <a:off x="2337654" y="2245846"/>
            <a:ext cx="7461194" cy="213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3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8816F003-90F2-4010-AAD9-9FDD80F02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954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9459" name="Group 51">
            <a:extLst>
              <a:ext uri="{FF2B5EF4-FFF2-40B4-BE49-F238E27FC236}">
                <a16:creationId xmlns:a16="http://schemas.microsoft.com/office/drawing/2014/main" id="{B0EBA3CF-8B46-43D1-B23D-A9EE22C9DDC3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C2422A-DEA7-43B1-9A31-605AFD808746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00" name="Rectangle 10">
              <a:extLst>
                <a:ext uri="{FF2B5EF4-FFF2-40B4-BE49-F238E27FC236}">
                  <a16:creationId xmlns:a16="http://schemas.microsoft.com/office/drawing/2014/main" id="{634C0AB1-3619-4274-AA31-411782D47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2AF8A2-0540-4D7E-9E0E-E52A6A7F08BF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855D6E9C-DEB5-45F9-895E-DDB4CCFFE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6425" y="2459038"/>
            <a:ext cx="7221538" cy="131445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vi-VN" altLang="vi-VN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6F10520E-3C7A-4816-A836-401589368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0B73D300-9BA9-4EBC-96D4-FC9298A32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9013" y="2809876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A04B4DB0-0D1C-4CF2-81DD-0871787297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B6689F24-085B-42B8-8DBD-95235A473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914" y="4191001"/>
            <a:ext cx="6796087" cy="936625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9CBE5A6E-9ED5-4C91-A79B-31BEF1CB3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9" y="4398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>
            <a:extLst>
              <a:ext uri="{FF2B5EF4-FFF2-40B4-BE49-F238E27FC236}">
                <a16:creationId xmlns:a16="http://schemas.microsoft.com/office/drawing/2014/main" id="{DE63DCDA-2C63-4EF0-B004-6790B570E3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1" y="4378325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F81CBF98-A769-4BA4-BBAA-1D6FE82D1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2137" y="5518150"/>
            <a:ext cx="6749513" cy="95885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en-US" altLang="vi-VN" sz="2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5FE3AF45-3F41-49BF-9B67-07D7BAB6D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567848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5EE5D743-EAEF-4927-AFD4-D1B416FFB2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1" y="56197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C71B3BA6-B276-4B7A-823D-D06CC862B4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10A9AEE3-A7F5-4D06-AC41-0EF1B81B1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24CF7610-2BCA-4A09-8DE2-4DBDBE2CAD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3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1</a:t>
            </a:r>
          </a:p>
        </p:txBody>
      </p:sp>
      <p:pic>
        <p:nvPicPr>
          <p:cNvPr id="19473" name="Picture 31" descr="people008">
            <a:extLst>
              <a:ext uri="{FF2B5EF4-FFF2-40B4-BE49-F238E27FC236}">
                <a16:creationId xmlns:a16="http://schemas.microsoft.com/office/drawing/2014/main" id="{A7437938-65CC-4FC5-84DD-B1506B4A06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A0416EB-76E1-433D-9DB6-0E0B1DF5B6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0470F7DB-A232-4473-ACBB-1A9D73551EC8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9144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86AA9495-2725-4333-A0B7-ADE3AC233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9498" name="WordArt 35">
              <a:extLst>
                <a:ext uri="{FF2B5EF4-FFF2-40B4-BE49-F238E27FC236}">
                  <a16:creationId xmlns:a16="http://schemas.microsoft.com/office/drawing/2014/main" id="{190D036C-4568-46F9-98BC-5BF46B425BB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47F185BB-4698-40CB-9063-0AE6CAB686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465BC956-1C71-41C1-AA7F-04FA3B5D28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6D3387FC-CE72-4734-ADD0-B20E725494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1D6C6D5E-D4B1-4925-A6B4-6D0132CFCB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2ACA54E6-13D8-40FE-AE60-AB0B6B35B3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9F89F67E-E67A-4F6F-B17C-F40FB13C55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38649A26-F262-4294-B151-CD0E948778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0DCB52B3-83D5-41E5-AE1A-1B13CED02D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52026F3F-2237-4E08-A6F6-7683FA7D3C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F893766E-0AAF-47AA-8C97-1CFF22B71D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3AA6AFE0-07A9-482D-85D5-6491952C32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E678C7FF-8DEB-40FA-BFAF-34E386A995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5B202D12-7313-49A1-9F2B-94F226EF1B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A623310D-674E-455B-B9AD-214B011522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CF8D34C7-BDBB-40EA-8573-30AA5B39C3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31ADA852-60B9-4CE8-9D28-2B10070E73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A62DFD1-D800-46E7-A759-B4B0C3E94806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8CA0AFA2-B278-4AD7-8DDD-A7B8706030E7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408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E082E9C8-44AD-4122-BF0C-B4C2D04D1AA9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39286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AC9B36BB-CBDE-4909-81C1-9CCC84072369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8" y="6396038"/>
            <a:ext cx="4873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96" name="WordArt 12">
            <a:extLst>
              <a:ext uri="{FF2B5EF4-FFF2-40B4-BE49-F238E27FC236}">
                <a16:creationId xmlns:a16="http://schemas.microsoft.com/office/drawing/2014/main" id="{ECEA409C-4F94-4929-A47D-44A451ACC9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65526" y="274639"/>
            <a:ext cx="5599113" cy="873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844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 nodeType="clickPar">
                      <p:stCondLst>
                        <p:cond delay="0"/>
                      </p:stCondLst>
                      <p:childTnLst>
                        <p:par>
                          <p:cTn id="2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 nodeType="clickPar">
                      <p:stCondLst>
                        <p:cond delay="0"/>
                      </p:stCondLst>
                      <p:childTnLst>
                        <p:par>
                          <p:cTn id="2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 nodeType="clickPar">
                      <p:stCondLst>
                        <p:cond delay="0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3" grpId="0" animBg="1"/>
      <p:bldP spid="1043" grpId="0" animBg="1"/>
      <p:bldP spid="6171" grpId="0" animBg="1"/>
      <p:bldP spid="617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7">
            <a:extLst>
              <a:ext uri="{FF2B5EF4-FFF2-40B4-BE49-F238E27FC236}">
                <a16:creationId xmlns:a16="http://schemas.microsoft.com/office/drawing/2014/main" id="{D11A3005-B778-47DC-938A-31FFE299B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4" y="1393825"/>
            <a:ext cx="5768975" cy="95408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15 m,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10 m?</a:t>
            </a:r>
          </a:p>
        </p:txBody>
      </p:sp>
      <p:grpSp>
        <p:nvGrpSpPr>
          <p:cNvPr id="20483" name="Group 51">
            <a:extLst>
              <a:ext uri="{FF2B5EF4-FFF2-40B4-BE49-F238E27FC236}">
                <a16:creationId xmlns:a16="http://schemas.microsoft.com/office/drawing/2014/main" id="{C054B3D8-D103-472A-84BD-A34AF9029089}"/>
              </a:ext>
            </a:extLst>
          </p:cNvPr>
          <p:cNvGrpSpPr>
            <a:grpSpLocks/>
          </p:cNvGrpSpPr>
          <p:nvPr/>
        </p:nvGrpSpPr>
        <p:grpSpPr bwMode="auto">
          <a:xfrm>
            <a:off x="1782764" y="22225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0B8997-2368-4FE0-B314-443F7A71D94D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24" name="Rectangle 10">
              <a:extLst>
                <a:ext uri="{FF2B5EF4-FFF2-40B4-BE49-F238E27FC236}">
                  <a16:creationId xmlns:a16="http://schemas.microsoft.com/office/drawing/2014/main" id="{C5EB95A4-B680-422E-A164-0C7A032F81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200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A731E7-74F0-4DCA-A6F9-1FD2640EE894}"/>
                </a:ext>
              </a:extLst>
            </p:cNvPr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047218C9-FB33-4455-86C8-1037D8C3E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2679700"/>
            <a:ext cx="55276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25 m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898F06B2-48CE-4B91-8276-8B258676B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>
            <a:extLst>
              <a:ext uri="{FF2B5EF4-FFF2-40B4-BE49-F238E27FC236}">
                <a16:creationId xmlns:a16="http://schemas.microsoft.com/office/drawing/2014/main" id="{6A52B822-20C0-4455-B4F9-3508CC0175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6BBF6D40-8970-42B8-A02A-9621E2403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192" y="3892550"/>
            <a:ext cx="5449888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50 m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D0FD02B6-3773-4D3C-8830-47FABCDF3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412115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C5AA30E6-3282-4FFC-8A94-83005B19C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949701"/>
            <a:ext cx="817562" cy="612775"/>
          </a:xfrm>
          <a:prstGeom prst="ellipse">
            <a:avLst/>
          </a:prstGeom>
          <a:solidFill>
            <a:srgbClr val="FF0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20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5A087582-3455-46E1-977D-4CB9CCD2F9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024313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249131AB-2B36-4A16-9D28-559A3C44F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4" y="5012322"/>
            <a:ext cx="5565775" cy="74930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</a:rPr>
              <a:t> 35 m</a:t>
            </a:r>
            <a:endParaRPr lang="en-US" altLang="vi-VN" sz="1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35E5B23D-32ED-4DB0-B74A-7FB0D289A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5278438"/>
            <a:ext cx="593725" cy="3492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226">
            <a:extLst>
              <a:ext uri="{FF2B5EF4-FFF2-40B4-BE49-F238E27FC236}">
                <a16:creationId xmlns:a16="http://schemas.microsoft.com/office/drawing/2014/main" id="{3543BA91-CD71-4B8F-946A-6DC11438E1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20939" y="5251450"/>
            <a:ext cx="460375" cy="3873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0" name="WordArt 226">
            <a:extLst>
              <a:ext uri="{FF2B5EF4-FFF2-40B4-BE49-F238E27FC236}">
                <a16:creationId xmlns:a16="http://schemas.microsoft.com/office/drawing/2014/main" id="{1E9C89CA-70B8-46CD-ACF8-36CB5C58D0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DE781546-C112-4F54-A384-251D390FF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1295400"/>
            <a:ext cx="1543050" cy="1358900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8891C1C2-CFCF-4E4D-8775-836672D76C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63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2</a:t>
            </a:r>
          </a:p>
        </p:txBody>
      </p:sp>
      <p:pic>
        <p:nvPicPr>
          <p:cNvPr id="20497" name="Picture 31" descr="people008">
            <a:extLst>
              <a:ext uri="{FF2B5EF4-FFF2-40B4-BE49-F238E27FC236}">
                <a16:creationId xmlns:a16="http://schemas.microsoft.com/office/drawing/2014/main" id="{80C78106-F79A-469C-8C8E-D50A8A8BA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09E5308-DE6C-4FAE-9E16-E53B4C9400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1DF345ED-7666-42A6-BDD6-CAB1CB739C5D}"/>
              </a:ext>
            </a:extLst>
          </p:cNvPr>
          <p:cNvGrpSpPr>
            <a:grpSpLocks/>
          </p:cNvGrpSpPr>
          <p:nvPr/>
        </p:nvGrpSpPr>
        <p:grpSpPr bwMode="auto">
          <a:xfrm>
            <a:off x="8915400" y="1447800"/>
            <a:ext cx="1752600" cy="1752600"/>
            <a:chOff x="4320" y="2928"/>
            <a:chExt cx="1104" cy="1104"/>
          </a:xfrm>
        </p:grpSpPr>
        <p:sp>
          <p:nvSpPr>
            <p:cNvPr id="23" name="AutoShape 34">
              <a:extLst>
                <a:ext uri="{FF2B5EF4-FFF2-40B4-BE49-F238E27FC236}">
                  <a16:creationId xmlns:a16="http://schemas.microsoft.com/office/drawing/2014/main" id="{4750FA40-CBB8-462F-9444-446393D61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vi-VN" altLang="vi-VN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0522" name="WordArt 35">
              <a:extLst>
                <a:ext uri="{FF2B5EF4-FFF2-40B4-BE49-F238E27FC236}">
                  <a16:creationId xmlns:a16="http://schemas.microsoft.com/office/drawing/2014/main" id="{C45CC067-E6DA-4BC3-9467-B6D0A14A263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71091DCC-8F7E-4944-AFE8-D0FF49ADF9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5A71DD5A-FC94-4BF0-8D81-9428EA523F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9641DF0C-1B22-4F94-8A17-23BA8E743C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C37000CF-9188-4CBA-B83A-2AE895691C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462FA354-4297-4677-88FA-7B7C301309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B0765275-E5F6-4EC0-B214-BAEAD027C3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E8F8D3E6-8ACF-4298-B9C6-146CF73B13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E0FCB59E-8F02-4790-B96D-D7D677691A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0DB24A2D-E9D1-4732-8F0D-F20B9205D5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D1638C43-BF20-435F-AF40-3190D5BBEF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1560A0B2-4F49-4B21-A0D6-AE1E4DE604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191" name="WordArt 47">
            <a:extLst>
              <a:ext uri="{FF2B5EF4-FFF2-40B4-BE49-F238E27FC236}">
                <a16:creationId xmlns:a16="http://schemas.microsoft.com/office/drawing/2014/main" id="{A5AC00B5-ED41-48D8-9282-E649611A54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6192" name="WordArt 48">
            <a:extLst>
              <a:ext uri="{FF2B5EF4-FFF2-40B4-BE49-F238E27FC236}">
                <a16:creationId xmlns:a16="http://schemas.microsoft.com/office/drawing/2014/main" id="{7D132863-C668-43BE-84C5-8AE9BB6C4F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93" name="WordArt 49">
            <a:extLst>
              <a:ext uri="{FF2B5EF4-FFF2-40B4-BE49-F238E27FC236}">
                <a16:creationId xmlns:a16="http://schemas.microsoft.com/office/drawing/2014/main" id="{7504FA53-B4AF-4226-8FDA-6942D44A03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2613" y="33575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sp>
        <p:nvSpPr>
          <p:cNvPr id="6194" name="WordArt 50">
            <a:extLst>
              <a:ext uri="{FF2B5EF4-FFF2-40B4-BE49-F238E27FC236}">
                <a16:creationId xmlns:a16="http://schemas.microsoft.com/office/drawing/2014/main" id="{95357882-88DD-49F3-A760-897579F39A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195" name="WordArt 51">
            <a:extLst>
              <a:ext uri="{FF2B5EF4-FFF2-40B4-BE49-F238E27FC236}">
                <a16:creationId xmlns:a16="http://schemas.microsoft.com/office/drawing/2014/main" id="{667076B0-B824-4B0A-98B3-47E224EE43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67850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25" name="Action Button: Home 2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9C94A52-9638-442A-8B90-BA46153B8640}"/>
              </a:ext>
            </a:extLst>
          </p:cNvPr>
          <p:cNvSpPr/>
          <p:nvPr/>
        </p:nvSpPr>
        <p:spPr>
          <a:xfrm>
            <a:off x="9196388" y="6311900"/>
            <a:ext cx="500062" cy="4699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[nhacaucuchay]win.mp3">
            <a:hlinkClick r:id="" action="ppaction://media"/>
            <a:extLst>
              <a:ext uri="{FF2B5EF4-FFF2-40B4-BE49-F238E27FC236}">
                <a16:creationId xmlns:a16="http://schemas.microsoft.com/office/drawing/2014/main" id="{F8094913-54C4-49ED-8BF8-4B6D2D8A75F5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6" y="6323013"/>
            <a:ext cx="48736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A9B94941-9042-441C-9290-33819693E087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8" y="6323013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ai-roi-ban-oi-.mp3">
            <a:hlinkClick r:id="" action="ppaction://media"/>
            <a:extLst>
              <a:ext uri="{FF2B5EF4-FFF2-40B4-BE49-F238E27FC236}">
                <a16:creationId xmlns:a16="http://schemas.microsoft.com/office/drawing/2014/main" id="{71CFEEA4-987B-4D11-9DD3-2BA05EBA1534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6311901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0" name="WordArt 12">
            <a:extLst>
              <a:ext uri="{FF2B5EF4-FFF2-40B4-BE49-F238E27FC236}">
                <a16:creationId xmlns:a16="http://schemas.microsoft.com/office/drawing/2014/main" id="{028DF2CC-CF66-429D-9771-6832714C53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152401"/>
            <a:ext cx="4724400" cy="944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AI NHANH HƠN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080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 nodeType="clickPar">
                      <p:stCondLst>
                        <p:cond delay="0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800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 nodeType="clickPar">
                      <p:stCondLst>
                        <p:cond delay="0"/>
                      </p:stCondLst>
                      <p:childTnLst>
                        <p:par>
                          <p:cTn id="2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3" grpId="0" animBg="1"/>
      <p:bldP spid="7" grpId="0" animBg="1"/>
      <p:bldP spid="6171" grpId="0" animBg="1"/>
      <p:bldP spid="617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556</Words>
  <Application>Microsoft Office PowerPoint</Application>
  <PresentationFormat>Widescreen</PresentationFormat>
  <Paragraphs>136</Paragraphs>
  <Slides>11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.VnHelvetInsH</vt:lpstr>
      <vt:lpstr>.VnTime</vt:lpstr>
      <vt:lpstr>Arial</vt:lpstr>
      <vt:lpstr>Calibri</vt:lpstr>
      <vt:lpstr>Calibri Light</vt:lpstr>
      <vt:lpstr>Cambria</vt:lpstr>
      <vt:lpstr>等线</vt:lpstr>
      <vt:lpstr>inpin heiti</vt:lpstr>
      <vt:lpstr>Times New Roman</vt:lpstr>
      <vt:lpstr>包图小白体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computer</dc:creator>
  <cp:lastModifiedBy>MyPC</cp:lastModifiedBy>
  <cp:revision>15</cp:revision>
  <dcterms:created xsi:type="dcterms:W3CDTF">2024-01-30T09:23:58Z</dcterms:created>
  <dcterms:modified xsi:type="dcterms:W3CDTF">2025-02-11T00:49:23Z</dcterms:modified>
</cp:coreProperties>
</file>