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744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706" autoAdjust="0"/>
    <p:restoredTop sz="94660"/>
  </p:normalViewPr>
  <p:slideViewPr>
    <p:cSldViewPr snapToGrid="0">
      <p:cViewPr varScale="1">
        <p:scale>
          <a:sx n="63" d="100"/>
          <a:sy n="63" d="100"/>
        </p:scale>
        <p:origin x="816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C091F-4732-48DF-8DFF-C9D317860273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1E586-3BFB-4219-83BF-67F81F42D7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2111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C091F-4732-48DF-8DFF-C9D317860273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1E586-3BFB-4219-83BF-67F81F42D7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4538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C091F-4732-48DF-8DFF-C9D317860273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1E586-3BFB-4219-83BF-67F81F42D7FB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075411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C091F-4732-48DF-8DFF-C9D317860273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1E586-3BFB-4219-83BF-67F81F42D7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2555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C091F-4732-48DF-8DFF-C9D317860273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1E586-3BFB-4219-83BF-67F81F42D7FB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40718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C091F-4732-48DF-8DFF-C9D317860273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1E586-3BFB-4219-83BF-67F81F42D7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01415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C091F-4732-48DF-8DFF-C9D317860273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1E586-3BFB-4219-83BF-67F81F42D7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5713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C091F-4732-48DF-8DFF-C9D317860273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1E586-3BFB-4219-83BF-67F81F42D7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85074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C091F-4732-48DF-8DFF-C9D317860273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1E586-3BFB-4219-83BF-67F81F42D7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442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C091F-4732-48DF-8DFF-C9D317860273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1E586-3BFB-4219-83BF-67F81F42D7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6864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C091F-4732-48DF-8DFF-C9D317860273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1E586-3BFB-4219-83BF-67F81F42D7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42636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C091F-4732-48DF-8DFF-C9D317860273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1E586-3BFB-4219-83BF-67F81F42D7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91973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C091F-4732-48DF-8DFF-C9D317860273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1E586-3BFB-4219-83BF-67F81F42D7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3552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C091F-4732-48DF-8DFF-C9D317860273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1E586-3BFB-4219-83BF-67F81F42D7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7190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C091F-4732-48DF-8DFF-C9D317860273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1E586-3BFB-4219-83BF-67F81F42D7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1706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C091F-4732-48DF-8DFF-C9D317860273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1E586-3BFB-4219-83BF-67F81F42D7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88477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7C091F-4732-48DF-8DFF-C9D317860273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891E586-3BFB-4219-83BF-67F81F42D7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93711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sv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12" Type="http://schemas.openxmlformats.org/officeDocument/2006/relationships/image" Target="../media/image11.png"/><Relationship Id="rId17" Type="http://schemas.openxmlformats.org/officeDocument/2006/relationships/image" Target="../media/image16.sv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svg"/><Relationship Id="rId5" Type="http://schemas.openxmlformats.org/officeDocument/2006/relationships/image" Target="../media/image4.svg"/><Relationship Id="rId15" Type="http://schemas.openxmlformats.org/officeDocument/2006/relationships/image" Target="../media/image14.sv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svg"/><Relationship Id="rId14" Type="http://schemas.openxmlformats.org/officeDocument/2006/relationships/image" Target="../media/image1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A0F6DB7-721F-34B5-0279-A99F161869E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>
            <a:extLst>
              <a:ext uri="{FF2B5EF4-FFF2-40B4-BE49-F238E27FC236}">
                <a16:creationId xmlns:a16="http://schemas.microsoft.com/office/drawing/2014/main" id="{40E5C292-BFC3-018B-56FD-B253F7CEE4F2}"/>
              </a:ext>
            </a:extLst>
          </p:cNvPr>
          <p:cNvGrpSpPr/>
          <p:nvPr/>
        </p:nvGrpSpPr>
        <p:grpSpPr>
          <a:xfrm>
            <a:off x="-145905" y="0"/>
            <a:ext cx="12765696" cy="6684891"/>
            <a:chOff x="0" y="-206812"/>
            <a:chExt cx="3384141" cy="1665718"/>
          </a:xfrm>
        </p:grpSpPr>
        <p:sp>
          <p:nvSpPr>
            <p:cNvPr id="3" name="Freeform 3">
              <a:extLst>
                <a:ext uri="{FF2B5EF4-FFF2-40B4-BE49-F238E27FC236}">
                  <a16:creationId xmlns:a16="http://schemas.microsoft.com/office/drawing/2014/main" id="{58899199-6658-8B32-8690-B01EE9266984}"/>
                </a:ext>
              </a:extLst>
            </p:cNvPr>
            <p:cNvSpPr/>
            <p:nvPr/>
          </p:nvSpPr>
          <p:spPr>
            <a:xfrm>
              <a:off x="0" y="-206812"/>
              <a:ext cx="3384141" cy="1665718"/>
            </a:xfrm>
            <a:custGeom>
              <a:avLst/>
              <a:gdLst/>
              <a:ahLst/>
              <a:cxnLst/>
              <a:rect l="l" t="t" r="r" b="b"/>
              <a:pathLst>
                <a:path w="3384141" h="1458906">
                  <a:moveTo>
                    <a:pt x="30729" y="0"/>
                  </a:moveTo>
                  <a:lnTo>
                    <a:pt x="3353413" y="0"/>
                  </a:lnTo>
                  <a:cubicBezTo>
                    <a:pt x="3370384" y="0"/>
                    <a:pt x="3384141" y="13758"/>
                    <a:pt x="3384141" y="30729"/>
                  </a:cubicBezTo>
                  <a:lnTo>
                    <a:pt x="3384141" y="1428177"/>
                  </a:lnTo>
                  <a:cubicBezTo>
                    <a:pt x="3384141" y="1445148"/>
                    <a:pt x="3370384" y="1458906"/>
                    <a:pt x="3353413" y="1458906"/>
                  </a:cubicBezTo>
                  <a:lnTo>
                    <a:pt x="30729" y="1458906"/>
                  </a:lnTo>
                  <a:cubicBezTo>
                    <a:pt x="13758" y="1458906"/>
                    <a:pt x="0" y="1445148"/>
                    <a:pt x="0" y="1428177"/>
                  </a:cubicBezTo>
                  <a:lnTo>
                    <a:pt x="0" y="30729"/>
                  </a:lnTo>
                  <a:cubicBezTo>
                    <a:pt x="0" y="13758"/>
                    <a:pt x="13758" y="0"/>
                    <a:pt x="30729" y="0"/>
                  </a:cubicBezTo>
                  <a:close/>
                </a:path>
              </a:pathLst>
            </a:custGeom>
            <a:solidFill>
              <a:srgbClr val="FFE8E4"/>
            </a:solidFill>
          </p:spPr>
        </p:sp>
        <p:sp>
          <p:nvSpPr>
            <p:cNvPr id="4" name="TextBox 4">
              <a:extLst>
                <a:ext uri="{FF2B5EF4-FFF2-40B4-BE49-F238E27FC236}">
                  <a16:creationId xmlns:a16="http://schemas.microsoft.com/office/drawing/2014/main" id="{59263BF0-E61F-B9D8-8556-6494424F073D}"/>
                </a:ext>
              </a:extLst>
            </p:cNvPr>
            <p:cNvSpPr txBox="1"/>
            <p:nvPr/>
          </p:nvSpPr>
          <p:spPr>
            <a:xfrm>
              <a:off x="0" y="-47625"/>
              <a:ext cx="812800" cy="860425"/>
            </a:xfrm>
            <a:prstGeom prst="rect">
              <a:avLst/>
            </a:prstGeom>
          </p:spPr>
          <p:txBody>
            <a:bodyPr lIns="50674" tIns="50674" rIns="50674" bIns="50674" rtlCol="0" anchor="ctr"/>
            <a:lstStyle/>
            <a:p>
              <a:pPr algn="ctr">
                <a:lnSpc>
                  <a:spcPts val="1768"/>
                </a:lnSpc>
              </a:pPr>
              <a:endParaRPr sz="1859"/>
            </a:p>
          </p:txBody>
        </p:sp>
      </p:grpSp>
      <p:pic>
        <p:nvPicPr>
          <p:cNvPr id="5" name="Picture 5">
            <a:extLst>
              <a:ext uri="{FF2B5EF4-FFF2-40B4-BE49-F238E27FC236}">
                <a16:creationId xmlns:a16="http://schemas.microsoft.com/office/drawing/2014/main" id="{16903449-450E-DE40-03C0-5BA3D918BE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>
            <a:fillRect/>
          </a:stretch>
        </p:blipFill>
        <p:spPr>
          <a:xfrm>
            <a:off x="-595438" y="2902598"/>
            <a:ext cx="3620324" cy="3262817"/>
          </a:xfrm>
          <a:prstGeom prst="rect">
            <a:avLst/>
          </a:prstGeom>
        </p:spPr>
      </p:pic>
      <p:pic>
        <p:nvPicPr>
          <p:cNvPr id="6" name="Picture 6">
            <a:extLst>
              <a:ext uri="{FF2B5EF4-FFF2-40B4-BE49-F238E27FC236}">
                <a16:creationId xmlns:a16="http://schemas.microsoft.com/office/drawing/2014/main" id="{2DE1BDBF-0EEE-687A-1AD7-5D49E5FBA13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>
            <a:fillRect/>
          </a:stretch>
        </p:blipFill>
        <p:spPr>
          <a:xfrm>
            <a:off x="865030" y="5824562"/>
            <a:ext cx="10985835" cy="2317013"/>
          </a:xfrm>
          <a:prstGeom prst="rect">
            <a:avLst/>
          </a:prstGeom>
        </p:spPr>
      </p:pic>
      <p:pic>
        <p:nvPicPr>
          <p:cNvPr id="7" name="Picture 7">
            <a:extLst>
              <a:ext uri="{FF2B5EF4-FFF2-40B4-BE49-F238E27FC236}">
                <a16:creationId xmlns:a16="http://schemas.microsoft.com/office/drawing/2014/main" id="{E26FB09F-7B9F-1212-F82A-D96232877AA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rcRect/>
          <a:stretch>
            <a:fillRect/>
          </a:stretch>
        </p:blipFill>
        <p:spPr>
          <a:xfrm>
            <a:off x="-432840" y="4197152"/>
            <a:ext cx="3428308" cy="2736413"/>
          </a:xfrm>
          <a:prstGeom prst="rect">
            <a:avLst/>
          </a:prstGeom>
        </p:spPr>
      </p:pic>
      <p:pic>
        <p:nvPicPr>
          <p:cNvPr id="8" name="Picture 8">
            <a:extLst>
              <a:ext uri="{FF2B5EF4-FFF2-40B4-BE49-F238E27FC236}">
                <a16:creationId xmlns:a16="http://schemas.microsoft.com/office/drawing/2014/main" id="{98B4BBE9-D59A-BE5D-6D43-9CD1A0DF142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>
            <a:fillRect/>
          </a:stretch>
        </p:blipFill>
        <p:spPr>
          <a:xfrm>
            <a:off x="9071107" y="3159425"/>
            <a:ext cx="3620324" cy="3262817"/>
          </a:xfrm>
          <a:prstGeom prst="rect">
            <a:avLst/>
          </a:prstGeom>
        </p:spPr>
      </p:pic>
      <p:pic>
        <p:nvPicPr>
          <p:cNvPr id="9" name="Picture 9">
            <a:extLst>
              <a:ext uri="{FF2B5EF4-FFF2-40B4-BE49-F238E27FC236}">
                <a16:creationId xmlns:a16="http://schemas.microsoft.com/office/drawing/2014/main" id="{F753B5D5-4672-4E6C-1CFF-12ACCEF20B9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rcRect/>
          <a:stretch>
            <a:fillRect/>
          </a:stretch>
        </p:blipFill>
        <p:spPr>
          <a:xfrm flipH="1">
            <a:off x="9167115" y="4113105"/>
            <a:ext cx="3428308" cy="2736413"/>
          </a:xfrm>
          <a:prstGeom prst="rect">
            <a:avLst/>
          </a:prstGeom>
        </p:spPr>
      </p:pic>
      <p:pic>
        <p:nvPicPr>
          <p:cNvPr id="10" name="Picture 10">
            <a:extLst>
              <a:ext uri="{FF2B5EF4-FFF2-40B4-BE49-F238E27FC236}">
                <a16:creationId xmlns:a16="http://schemas.microsoft.com/office/drawing/2014/main" id="{7E07998A-C9E9-D5E9-4590-A6144FED689A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rcRect/>
          <a:stretch>
            <a:fillRect/>
          </a:stretch>
        </p:blipFill>
        <p:spPr>
          <a:xfrm>
            <a:off x="1924561" y="743908"/>
            <a:ext cx="1100326" cy="842249"/>
          </a:xfrm>
          <a:prstGeom prst="rect">
            <a:avLst/>
          </a:prstGeom>
        </p:spPr>
      </p:pic>
      <p:pic>
        <p:nvPicPr>
          <p:cNvPr id="11" name="Picture 11">
            <a:extLst>
              <a:ext uri="{FF2B5EF4-FFF2-40B4-BE49-F238E27FC236}">
                <a16:creationId xmlns:a16="http://schemas.microsoft.com/office/drawing/2014/main" id="{3EFC8D5A-CE70-FC95-A26A-FE9795B4EE1F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rcRect/>
          <a:stretch>
            <a:fillRect/>
          </a:stretch>
        </p:blipFill>
        <p:spPr>
          <a:xfrm>
            <a:off x="8721538" y="3559379"/>
            <a:ext cx="891155" cy="682139"/>
          </a:xfrm>
          <a:prstGeom prst="rect">
            <a:avLst/>
          </a:prstGeom>
        </p:spPr>
      </p:pic>
      <p:pic>
        <p:nvPicPr>
          <p:cNvPr id="12" name="Picture 12">
            <a:extLst>
              <a:ext uri="{FF2B5EF4-FFF2-40B4-BE49-F238E27FC236}">
                <a16:creationId xmlns:a16="http://schemas.microsoft.com/office/drawing/2014/main" id="{2848EAD5-0F25-2CF6-5C8D-1D823CFE0BBA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rcRect/>
          <a:stretch>
            <a:fillRect/>
          </a:stretch>
        </p:blipFill>
        <p:spPr>
          <a:xfrm>
            <a:off x="8386031" y="557798"/>
            <a:ext cx="1082650" cy="1098630"/>
          </a:xfrm>
          <a:prstGeom prst="rect">
            <a:avLst/>
          </a:prstGeom>
        </p:spPr>
      </p:pic>
      <p:sp>
        <p:nvSpPr>
          <p:cNvPr id="14" name="TextBox 14">
            <a:extLst>
              <a:ext uri="{FF2B5EF4-FFF2-40B4-BE49-F238E27FC236}">
                <a16:creationId xmlns:a16="http://schemas.microsoft.com/office/drawing/2014/main" id="{C1B6888C-B8CB-E2F4-10A0-FD2EE78B5C25}"/>
              </a:ext>
            </a:extLst>
          </p:cNvPr>
          <p:cNvSpPr txBox="1"/>
          <p:nvPr/>
        </p:nvSpPr>
        <p:spPr>
          <a:xfrm>
            <a:off x="2345020" y="1733616"/>
            <a:ext cx="7501963" cy="58844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644"/>
              </a:lnSpc>
            </a:pPr>
            <a:r>
              <a:rPr lang="en-US" sz="3890" spc="89" dirty="0">
                <a:solidFill>
                  <a:srgbClr val="F18660"/>
                </a:solidFill>
                <a:latin typeface="Georgia" panose="02040502050405020303" pitchFamily="18" charset="0"/>
              </a:rPr>
              <a:t>CHÀO MỪNG THẦY, CÔ GIÁO</a:t>
            </a:r>
          </a:p>
        </p:txBody>
      </p:sp>
      <p:pic>
        <p:nvPicPr>
          <p:cNvPr id="15" name="Picture 15">
            <a:extLst>
              <a:ext uri="{FF2B5EF4-FFF2-40B4-BE49-F238E27FC236}">
                <a16:creationId xmlns:a16="http://schemas.microsoft.com/office/drawing/2014/main" id="{D33F3B4F-9EAD-B509-D964-5FE26CB92FD0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rcRect/>
          <a:stretch>
            <a:fillRect/>
          </a:stretch>
        </p:blipFill>
        <p:spPr>
          <a:xfrm rot="8448610" flipV="1">
            <a:off x="1613872" y="1587166"/>
            <a:ext cx="747415" cy="625111"/>
          </a:xfrm>
          <a:prstGeom prst="rect">
            <a:avLst/>
          </a:prstGeom>
        </p:spPr>
      </p:pic>
      <p:pic>
        <p:nvPicPr>
          <p:cNvPr id="16" name="Picture 16">
            <a:extLst>
              <a:ext uri="{FF2B5EF4-FFF2-40B4-BE49-F238E27FC236}">
                <a16:creationId xmlns:a16="http://schemas.microsoft.com/office/drawing/2014/main" id="{6F6E78E5-335C-237F-DA60-815E4AB1295D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rcRect/>
          <a:stretch>
            <a:fillRect/>
          </a:stretch>
        </p:blipFill>
        <p:spPr>
          <a:xfrm rot="-3403928" flipV="1">
            <a:off x="9561305" y="2450874"/>
            <a:ext cx="747415" cy="625111"/>
          </a:xfrm>
          <a:prstGeom prst="rect">
            <a:avLst/>
          </a:prstGeom>
        </p:spPr>
      </p:pic>
      <p:pic>
        <p:nvPicPr>
          <p:cNvPr id="17" name="Picture 17">
            <a:extLst>
              <a:ext uri="{FF2B5EF4-FFF2-40B4-BE49-F238E27FC236}">
                <a16:creationId xmlns:a16="http://schemas.microsoft.com/office/drawing/2014/main" id="{B279BE79-B943-DCDD-E5A6-F1393D6CAD00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rcRect/>
          <a:stretch>
            <a:fillRect/>
          </a:stretch>
        </p:blipFill>
        <p:spPr>
          <a:xfrm>
            <a:off x="15081" y="8484"/>
            <a:ext cx="2519998" cy="1443272"/>
          </a:xfrm>
          <a:prstGeom prst="rect">
            <a:avLst/>
          </a:prstGeom>
        </p:spPr>
      </p:pic>
      <p:pic>
        <p:nvPicPr>
          <p:cNvPr id="18" name="Picture 18">
            <a:extLst>
              <a:ext uri="{FF2B5EF4-FFF2-40B4-BE49-F238E27FC236}">
                <a16:creationId xmlns:a16="http://schemas.microsoft.com/office/drawing/2014/main" id="{34C9A8CB-F095-3517-CC98-A224BADE49F0}"/>
              </a:ext>
            </a:extLst>
          </p:cNvPr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7"/>
              </a:ext>
            </a:extLst>
          </a:blip>
          <a:srcRect/>
          <a:stretch>
            <a:fillRect/>
          </a:stretch>
        </p:blipFill>
        <p:spPr>
          <a:xfrm>
            <a:off x="9915150" y="557798"/>
            <a:ext cx="1577666" cy="1098630"/>
          </a:xfrm>
          <a:prstGeom prst="rect">
            <a:avLst/>
          </a:prstGeom>
        </p:spPr>
      </p:pic>
      <p:sp>
        <p:nvSpPr>
          <p:cNvPr id="20" name="TextBox 20">
            <a:extLst>
              <a:ext uri="{FF2B5EF4-FFF2-40B4-BE49-F238E27FC236}">
                <a16:creationId xmlns:a16="http://schemas.microsoft.com/office/drawing/2014/main" id="{607CB67B-4FF6-B019-054D-713CB74EDA61}"/>
              </a:ext>
            </a:extLst>
          </p:cNvPr>
          <p:cNvSpPr txBox="1"/>
          <p:nvPr/>
        </p:nvSpPr>
        <p:spPr>
          <a:xfrm>
            <a:off x="3194673" y="2378113"/>
            <a:ext cx="6124958" cy="50401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4327"/>
              </a:lnSpc>
            </a:pPr>
            <a:r>
              <a:rPr lang="vi-VN" sz="3092" dirty="0">
                <a:solidFill>
                  <a:srgbClr val="F18660"/>
                </a:solidFill>
                <a:latin typeface="Georgia" panose="02040502050405020303" pitchFamily="18" charset="0"/>
              </a:rPr>
              <a:t>VỀ DỰ GIỜ</a:t>
            </a:r>
            <a:endParaRPr lang="en-US" sz="3092" dirty="0">
              <a:solidFill>
                <a:srgbClr val="F18660"/>
              </a:solidFill>
              <a:latin typeface="Georgia" panose="02040502050405020303" pitchFamily="18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981FF35C-7235-D8C5-6CA4-4ADCCBE97682}"/>
              </a:ext>
            </a:extLst>
          </p:cNvPr>
          <p:cNvSpPr txBox="1"/>
          <p:nvPr/>
        </p:nvSpPr>
        <p:spPr>
          <a:xfrm>
            <a:off x="2474724" y="2991528"/>
            <a:ext cx="7440426" cy="6449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91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Môn: LỊCH SỬ - ĐỊA LÍ   - LỚP 4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89AF9BC-3B9A-E3CB-FFAF-C656890CCDBE}"/>
              </a:ext>
            </a:extLst>
          </p:cNvPr>
          <p:cNvSpPr txBox="1"/>
          <p:nvPr/>
        </p:nvSpPr>
        <p:spPr>
          <a:xfrm>
            <a:off x="4475436" y="738195"/>
            <a:ext cx="3657673" cy="6628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59" dirty="0">
                <a:latin typeface="Times New Roman" pitchFamily="18" charset="0"/>
                <a:cs typeface="Times New Roman" pitchFamily="18" charset="0"/>
              </a:rPr>
              <a:t>UBND QUẬN DƯƠNG KINH</a:t>
            </a:r>
          </a:p>
          <a:p>
            <a:pPr algn="ctr"/>
            <a:r>
              <a:rPr lang="en-US" sz="1859" b="1" dirty="0">
                <a:latin typeface="Times New Roman" pitchFamily="18" charset="0"/>
                <a:cs typeface="Times New Roman" pitchFamily="18" charset="0"/>
              </a:rPr>
              <a:t>TRƯỜNG TIỂU HỌC ĐA PHÚC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CA85333-B7D5-7341-B06D-AB1CDBAE764D}"/>
              </a:ext>
            </a:extLst>
          </p:cNvPr>
          <p:cNvSpPr txBox="1"/>
          <p:nvPr/>
        </p:nvSpPr>
        <p:spPr>
          <a:xfrm>
            <a:off x="3125472" y="3900447"/>
            <a:ext cx="64872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Ôn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kì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I 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BC2E5B4F-EB17-BC99-6630-13A6102D3325}"/>
              </a:ext>
            </a:extLst>
          </p:cNvPr>
          <p:cNvSpPr txBox="1"/>
          <p:nvPr/>
        </p:nvSpPr>
        <p:spPr>
          <a:xfrm>
            <a:off x="3317021" y="5100960"/>
            <a:ext cx="6151659" cy="3775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59" b="1" dirty="0">
                <a:latin typeface="Times New Roman" pitchFamily="18" charset="0"/>
                <a:cs typeface="Times New Roman" pitchFamily="18" charset="0"/>
              </a:rPr>
              <a:t>GV THỰC HIỆN: NGUYỄN THỊ OANH</a:t>
            </a: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AA382C9E-40CA-654A-AB12-144AF40BA1B4}"/>
              </a:ext>
            </a:extLst>
          </p:cNvPr>
          <p:cNvCxnSpPr/>
          <p:nvPr/>
        </p:nvCxnSpPr>
        <p:spPr>
          <a:xfrm>
            <a:off x="5752428" y="1312841"/>
            <a:ext cx="1404692" cy="912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286618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97699"/>
            <a:ext cx="10515600" cy="2828836"/>
          </a:xfrm>
        </p:spPr>
        <p:txBody>
          <a:bodyPr>
            <a:normAutofit/>
          </a:bodyPr>
          <a:lstStyle/>
          <a:p>
            <a:r>
              <a:rPr lang="en-US" sz="6600" b="1" dirty="0" err="1"/>
              <a:t>Lê</a:t>
            </a:r>
            <a:r>
              <a:rPr lang="en-US" sz="6600" b="1" dirty="0"/>
              <a:t> </a:t>
            </a:r>
            <a:r>
              <a:rPr lang="en-US" sz="6600" b="1" dirty="0" err="1"/>
              <a:t>Hoàn</a:t>
            </a:r>
            <a:r>
              <a:rPr lang="en-US" sz="6600" b="1" dirty="0"/>
              <a:t> </a:t>
            </a:r>
            <a:r>
              <a:rPr lang="en-US" sz="6600" b="1" dirty="0" err="1"/>
              <a:t>lên</a:t>
            </a:r>
            <a:r>
              <a:rPr lang="en-US" sz="6600" b="1" dirty="0"/>
              <a:t> </a:t>
            </a:r>
            <a:r>
              <a:rPr lang="en-US" sz="6600" b="1" dirty="0" err="1"/>
              <a:t>ngôi</a:t>
            </a:r>
            <a:r>
              <a:rPr lang="en-US" sz="6600" b="1" dirty="0"/>
              <a:t> </a:t>
            </a:r>
            <a:r>
              <a:rPr lang="en-US" sz="6600" b="1" dirty="0" err="1"/>
              <a:t>vua</a:t>
            </a:r>
            <a:r>
              <a:rPr lang="en-US" sz="6600" b="1" dirty="0"/>
              <a:t> </a:t>
            </a:r>
            <a:r>
              <a:rPr lang="en-US" sz="6600" b="1" dirty="0" err="1"/>
              <a:t>lấy</a:t>
            </a:r>
            <a:r>
              <a:rPr lang="en-US" sz="6600" b="1" dirty="0"/>
              <a:t> </a:t>
            </a:r>
            <a:r>
              <a:rPr lang="en-US" sz="6600" b="1" dirty="0" err="1"/>
              <a:t>tên</a:t>
            </a:r>
            <a:r>
              <a:rPr lang="en-US" sz="6600" b="1" dirty="0"/>
              <a:t> </a:t>
            </a:r>
            <a:r>
              <a:rPr lang="en-US" sz="6600" b="1" dirty="0" err="1"/>
              <a:t>gọi</a:t>
            </a:r>
            <a:r>
              <a:rPr lang="en-US" sz="6600" b="1" dirty="0"/>
              <a:t> </a:t>
            </a:r>
            <a:r>
              <a:rPr lang="en-US" sz="6600" b="1" dirty="0" err="1"/>
              <a:t>là</a:t>
            </a:r>
            <a:r>
              <a:rPr lang="en-US" sz="6600" b="1" dirty="0"/>
              <a:t> </a:t>
            </a:r>
            <a:r>
              <a:rPr lang="en-US" sz="6600" b="1" dirty="0" err="1"/>
              <a:t>gì</a:t>
            </a:r>
            <a:r>
              <a:rPr lang="en-US" sz="6600" b="1" dirty="0"/>
              <a:t>? </a:t>
            </a:r>
            <a:endParaRPr lang="en-US" sz="6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528811"/>
            <a:ext cx="10515600" cy="2648152"/>
          </a:xfrm>
        </p:spPr>
        <p:txBody>
          <a:bodyPr>
            <a:normAutofit/>
          </a:bodyPr>
          <a:lstStyle/>
          <a:p>
            <a:r>
              <a:rPr lang="en-US" sz="7200" dirty="0" err="1"/>
              <a:t>Lê</a:t>
            </a:r>
            <a:r>
              <a:rPr lang="en-US" sz="7200" dirty="0"/>
              <a:t> </a:t>
            </a:r>
            <a:r>
              <a:rPr lang="en-US" sz="7200" dirty="0" err="1"/>
              <a:t>Đại</a:t>
            </a:r>
            <a:r>
              <a:rPr lang="en-US" sz="7200" dirty="0"/>
              <a:t> </a:t>
            </a:r>
            <a:r>
              <a:rPr lang="en-US" sz="7200" dirty="0" err="1"/>
              <a:t>Hành</a:t>
            </a:r>
            <a:endParaRPr lang="en-US" sz="7200" dirty="0"/>
          </a:p>
        </p:txBody>
      </p:sp>
    </p:spTree>
    <p:extLst>
      <p:ext uri="{BB962C8B-B14F-4D97-AF65-F5344CB8AC3E}">
        <p14:creationId xmlns:p14="http://schemas.microsoft.com/office/powerpoint/2010/main" val="1268143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8047" y="0"/>
            <a:ext cx="10515600" cy="2614411"/>
          </a:xfrm>
        </p:spPr>
        <p:txBody>
          <a:bodyPr>
            <a:noAutofit/>
          </a:bodyPr>
          <a:lstStyle/>
          <a:p>
            <a:r>
              <a:rPr lang="en-US" sz="6600" b="1" dirty="0" err="1"/>
              <a:t>Tống</a:t>
            </a:r>
            <a:r>
              <a:rPr lang="en-US" sz="6600" b="1" dirty="0"/>
              <a:t> </a:t>
            </a:r>
            <a:r>
              <a:rPr lang="en-US" sz="6600" b="1" dirty="0" err="1"/>
              <a:t>xâm</a:t>
            </a:r>
            <a:r>
              <a:rPr lang="en-US" sz="6600" b="1" dirty="0"/>
              <a:t> </a:t>
            </a:r>
            <a:r>
              <a:rPr lang="en-US" sz="6600" b="1" dirty="0" err="1"/>
              <a:t>lược</a:t>
            </a:r>
            <a:r>
              <a:rPr lang="en-US" sz="6600" b="1" dirty="0"/>
              <a:t> </a:t>
            </a:r>
            <a:r>
              <a:rPr lang="en-US" sz="6600" b="1" dirty="0" err="1"/>
              <a:t>nước</a:t>
            </a:r>
            <a:r>
              <a:rPr lang="en-US" sz="6600" b="1" dirty="0"/>
              <a:t> ta </a:t>
            </a:r>
            <a:r>
              <a:rPr lang="en-US" sz="6600" b="1" dirty="0" err="1"/>
              <a:t>lần</a:t>
            </a:r>
            <a:r>
              <a:rPr lang="en-US" sz="6600" b="1" dirty="0"/>
              <a:t> </a:t>
            </a:r>
            <a:r>
              <a:rPr lang="en-US" sz="6600" b="1" dirty="0" err="1"/>
              <a:t>thứ</a:t>
            </a:r>
            <a:r>
              <a:rPr lang="en-US" sz="6600" b="1" dirty="0"/>
              <a:t> </a:t>
            </a:r>
            <a:r>
              <a:rPr lang="en-US" sz="6600" b="1" dirty="0" err="1"/>
              <a:t>hai</a:t>
            </a:r>
            <a:r>
              <a:rPr lang="en-US" sz="6600" b="1" dirty="0"/>
              <a:t> </a:t>
            </a:r>
            <a:r>
              <a:rPr lang="en-US" sz="6600" b="1" dirty="0" err="1"/>
              <a:t>vào</a:t>
            </a:r>
            <a:r>
              <a:rPr lang="en-US" sz="6600" b="1" dirty="0"/>
              <a:t> </a:t>
            </a:r>
            <a:r>
              <a:rPr lang="en-US" sz="6600" b="1" dirty="0" err="1"/>
              <a:t>thời</a:t>
            </a:r>
            <a:r>
              <a:rPr lang="en-US" sz="6600" b="1" dirty="0"/>
              <a:t> </a:t>
            </a:r>
            <a:r>
              <a:rPr lang="en-US" sz="6600" b="1" dirty="0" err="1"/>
              <a:t>gian</a:t>
            </a:r>
            <a:r>
              <a:rPr lang="en-US" sz="6600" b="1" dirty="0"/>
              <a:t> </a:t>
            </a:r>
            <a:r>
              <a:rPr lang="en-US" sz="6600" b="1" dirty="0" err="1"/>
              <a:t>nào</a:t>
            </a:r>
            <a:r>
              <a:rPr lang="en-US" sz="6600" b="1" dirty="0"/>
              <a:t>? </a:t>
            </a:r>
            <a:br>
              <a:rPr lang="en-US" sz="6600" dirty="0"/>
            </a:br>
            <a:endParaRPr lang="en-US" sz="6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846231"/>
            <a:ext cx="10515600" cy="3330732"/>
          </a:xfrm>
        </p:spPr>
        <p:txBody>
          <a:bodyPr>
            <a:normAutofit/>
          </a:bodyPr>
          <a:lstStyle/>
          <a:p>
            <a:r>
              <a:rPr lang="en-US" sz="5400" b="1" dirty="0" err="1"/>
              <a:t>Năm</a:t>
            </a:r>
            <a:r>
              <a:rPr lang="en-US" sz="5400" b="1" dirty="0"/>
              <a:t> 1068</a:t>
            </a:r>
            <a:r>
              <a:rPr lang="en-US" sz="5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43294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599"/>
            <a:ext cx="10140920" cy="2004811"/>
          </a:xfrm>
        </p:spPr>
        <p:txBody>
          <a:bodyPr>
            <a:noAutofit/>
          </a:bodyPr>
          <a:lstStyle/>
          <a:p>
            <a:r>
              <a:rPr lang="en-US" sz="6000" b="1" dirty="0" err="1">
                <a:solidFill>
                  <a:srgbClr val="FF0000"/>
                </a:solidFill>
              </a:rPr>
              <a:t>Nhà</a:t>
            </a:r>
            <a:r>
              <a:rPr lang="en-US" sz="6000" b="1" dirty="0">
                <a:solidFill>
                  <a:srgbClr val="FF0000"/>
                </a:solidFill>
              </a:rPr>
              <a:t> </a:t>
            </a:r>
            <a:r>
              <a:rPr lang="en-US" sz="6000" b="1" dirty="0" err="1">
                <a:solidFill>
                  <a:srgbClr val="FF0000"/>
                </a:solidFill>
              </a:rPr>
              <a:t>trần</a:t>
            </a:r>
            <a:r>
              <a:rPr lang="en-US" sz="6000" b="1" dirty="0">
                <a:solidFill>
                  <a:srgbClr val="FF0000"/>
                </a:solidFill>
              </a:rPr>
              <a:t> </a:t>
            </a:r>
            <a:r>
              <a:rPr lang="en-US" sz="6000" b="1" dirty="0" err="1">
                <a:solidFill>
                  <a:srgbClr val="FF0000"/>
                </a:solidFill>
              </a:rPr>
              <a:t>được</a:t>
            </a:r>
            <a:r>
              <a:rPr lang="en-US" sz="6000" b="1" dirty="0">
                <a:solidFill>
                  <a:srgbClr val="FF0000"/>
                </a:solidFill>
              </a:rPr>
              <a:t> </a:t>
            </a:r>
            <a:r>
              <a:rPr lang="en-US" sz="6000" b="1" dirty="0" err="1">
                <a:solidFill>
                  <a:srgbClr val="FF0000"/>
                </a:solidFill>
              </a:rPr>
              <a:t>thành</a:t>
            </a:r>
            <a:r>
              <a:rPr lang="en-US" sz="6000" b="1" dirty="0">
                <a:solidFill>
                  <a:srgbClr val="FF0000"/>
                </a:solidFill>
              </a:rPr>
              <a:t> </a:t>
            </a:r>
            <a:r>
              <a:rPr lang="en-US" sz="6000" b="1" dirty="0" err="1">
                <a:solidFill>
                  <a:srgbClr val="FF0000"/>
                </a:solidFill>
              </a:rPr>
              <a:t>lập</a:t>
            </a:r>
            <a:r>
              <a:rPr lang="en-US" sz="6000" b="1" dirty="0">
                <a:solidFill>
                  <a:srgbClr val="FF0000"/>
                </a:solidFill>
              </a:rPr>
              <a:t> </a:t>
            </a:r>
            <a:r>
              <a:rPr lang="en-US" sz="6000" b="1" dirty="0" err="1">
                <a:solidFill>
                  <a:srgbClr val="FF0000"/>
                </a:solidFill>
              </a:rPr>
              <a:t>vào</a:t>
            </a:r>
            <a:r>
              <a:rPr lang="en-US" sz="6000" b="1" dirty="0">
                <a:solidFill>
                  <a:srgbClr val="FF0000"/>
                </a:solidFill>
              </a:rPr>
              <a:t> </a:t>
            </a:r>
            <a:r>
              <a:rPr lang="en-US" sz="6000" b="1" dirty="0" err="1">
                <a:solidFill>
                  <a:srgbClr val="FF0000"/>
                </a:solidFill>
              </a:rPr>
              <a:t>năm</a:t>
            </a:r>
            <a:r>
              <a:rPr lang="en-US" sz="6000" b="1" dirty="0">
                <a:solidFill>
                  <a:srgbClr val="FF0000"/>
                </a:solidFill>
              </a:rPr>
              <a:t> </a:t>
            </a:r>
            <a:r>
              <a:rPr lang="en-US" sz="6000" b="1" dirty="0" err="1">
                <a:solidFill>
                  <a:srgbClr val="FF0000"/>
                </a:solidFill>
              </a:rPr>
              <a:t>nào</a:t>
            </a:r>
            <a:r>
              <a:rPr lang="en-US" sz="6000" b="1" dirty="0">
                <a:solidFill>
                  <a:srgbClr val="FF0000"/>
                </a:solidFill>
              </a:rPr>
              <a:t>? </a:t>
            </a:r>
            <a:br>
              <a:rPr lang="en-US" sz="6000" dirty="0">
                <a:solidFill>
                  <a:srgbClr val="FF0000"/>
                </a:solidFill>
              </a:rPr>
            </a:br>
            <a:endParaRPr lang="en-US" sz="6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949262"/>
            <a:ext cx="10140920" cy="3092100"/>
          </a:xfrm>
        </p:spPr>
        <p:txBody>
          <a:bodyPr>
            <a:normAutofit/>
          </a:bodyPr>
          <a:lstStyle/>
          <a:p>
            <a:r>
              <a:rPr lang="en-US" sz="6000" dirty="0" err="1">
                <a:solidFill>
                  <a:srgbClr val="FF0000"/>
                </a:solidFill>
              </a:rPr>
              <a:t>Đầu</a:t>
            </a:r>
            <a:r>
              <a:rPr lang="en-US" sz="6000" dirty="0">
                <a:solidFill>
                  <a:srgbClr val="FF0000"/>
                </a:solidFill>
              </a:rPr>
              <a:t> </a:t>
            </a:r>
            <a:r>
              <a:rPr lang="en-US" sz="6000" dirty="0" err="1">
                <a:solidFill>
                  <a:srgbClr val="FF0000"/>
                </a:solidFill>
              </a:rPr>
              <a:t>năm</a:t>
            </a:r>
            <a:r>
              <a:rPr lang="en-US" sz="6000" dirty="0">
                <a:solidFill>
                  <a:srgbClr val="FF0000"/>
                </a:solidFill>
              </a:rPr>
              <a:t> 1226. </a:t>
            </a:r>
          </a:p>
        </p:txBody>
      </p:sp>
    </p:spTree>
    <p:extLst>
      <p:ext uri="{BB962C8B-B14F-4D97-AF65-F5344CB8AC3E}">
        <p14:creationId xmlns:p14="http://schemas.microsoft.com/office/powerpoint/2010/main" val="912173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3" y="609600"/>
            <a:ext cx="10604559" cy="3073758"/>
          </a:xfrm>
        </p:spPr>
        <p:txBody>
          <a:bodyPr>
            <a:noAutofit/>
          </a:bodyPr>
          <a:lstStyle/>
          <a:p>
            <a:r>
              <a:rPr lang="en-US" sz="6600" b="1" dirty="0">
                <a:solidFill>
                  <a:srgbClr val="FF0000"/>
                </a:solidFill>
              </a:rPr>
              <a:t>18. </a:t>
            </a:r>
            <a:r>
              <a:rPr lang="en-US" sz="6600" b="1" dirty="0" err="1">
                <a:solidFill>
                  <a:srgbClr val="FF0000"/>
                </a:solidFill>
              </a:rPr>
              <a:t>Vua</a:t>
            </a:r>
            <a:r>
              <a:rPr lang="en-US" sz="6600" b="1" dirty="0">
                <a:solidFill>
                  <a:srgbClr val="FF0000"/>
                </a:solidFill>
              </a:rPr>
              <a:t> </a:t>
            </a:r>
            <a:r>
              <a:rPr lang="en-US" sz="6600" b="1" dirty="0" err="1">
                <a:solidFill>
                  <a:srgbClr val="FF0000"/>
                </a:solidFill>
              </a:rPr>
              <a:t>Trần</a:t>
            </a:r>
            <a:r>
              <a:rPr lang="en-US" sz="6600" b="1" dirty="0">
                <a:solidFill>
                  <a:srgbClr val="FF0000"/>
                </a:solidFill>
              </a:rPr>
              <a:t> </a:t>
            </a:r>
            <a:r>
              <a:rPr lang="en-US" sz="6600" b="1" dirty="0" err="1">
                <a:solidFill>
                  <a:srgbClr val="FF0000"/>
                </a:solidFill>
              </a:rPr>
              <a:t>đặt</a:t>
            </a:r>
            <a:r>
              <a:rPr lang="en-US" sz="6600" b="1" dirty="0">
                <a:solidFill>
                  <a:srgbClr val="FF0000"/>
                </a:solidFill>
              </a:rPr>
              <a:t> </a:t>
            </a:r>
            <a:r>
              <a:rPr lang="en-US" sz="6600" b="1" dirty="0" err="1">
                <a:solidFill>
                  <a:srgbClr val="FF0000"/>
                </a:solidFill>
              </a:rPr>
              <a:t>trông</a:t>
            </a:r>
            <a:r>
              <a:rPr lang="en-US" sz="6600" b="1" dirty="0">
                <a:solidFill>
                  <a:srgbClr val="FF0000"/>
                </a:solidFill>
              </a:rPr>
              <a:t> </a:t>
            </a:r>
            <a:r>
              <a:rPr lang="en-US" sz="6600" b="1" dirty="0" err="1">
                <a:solidFill>
                  <a:srgbClr val="FF0000"/>
                </a:solidFill>
              </a:rPr>
              <a:t>lớn</a:t>
            </a:r>
            <a:r>
              <a:rPr lang="en-US" sz="6600" b="1" dirty="0">
                <a:solidFill>
                  <a:srgbClr val="FF0000"/>
                </a:solidFill>
              </a:rPr>
              <a:t> ở </a:t>
            </a:r>
            <a:r>
              <a:rPr lang="en-US" sz="6600" b="1" dirty="0" err="1">
                <a:solidFill>
                  <a:srgbClr val="FF0000"/>
                </a:solidFill>
              </a:rPr>
              <a:t>thềm</a:t>
            </a:r>
            <a:r>
              <a:rPr lang="en-US" sz="6600" b="1" dirty="0">
                <a:solidFill>
                  <a:srgbClr val="FF0000"/>
                </a:solidFill>
              </a:rPr>
              <a:t> </a:t>
            </a:r>
            <a:r>
              <a:rPr lang="en-US" sz="6600" b="1" dirty="0" err="1">
                <a:solidFill>
                  <a:srgbClr val="FF0000"/>
                </a:solidFill>
              </a:rPr>
              <a:t>cung</a:t>
            </a:r>
            <a:r>
              <a:rPr lang="en-US" sz="6600" b="1" dirty="0">
                <a:solidFill>
                  <a:srgbClr val="FF0000"/>
                </a:solidFill>
              </a:rPr>
              <a:t> </a:t>
            </a:r>
            <a:r>
              <a:rPr lang="en-US" sz="6600" b="1" dirty="0" err="1">
                <a:solidFill>
                  <a:srgbClr val="FF0000"/>
                </a:solidFill>
              </a:rPr>
              <a:t>điện</a:t>
            </a:r>
            <a:r>
              <a:rPr lang="en-US" sz="6600" b="1" dirty="0">
                <a:solidFill>
                  <a:srgbClr val="FF0000"/>
                </a:solidFill>
              </a:rPr>
              <a:t> </a:t>
            </a:r>
            <a:r>
              <a:rPr lang="en-US" sz="6600" b="1" dirty="0" err="1">
                <a:solidFill>
                  <a:srgbClr val="FF0000"/>
                </a:solidFill>
              </a:rPr>
              <a:t>để</a:t>
            </a:r>
            <a:r>
              <a:rPr lang="en-US" sz="6600" b="1" dirty="0">
                <a:solidFill>
                  <a:srgbClr val="FF0000"/>
                </a:solidFill>
              </a:rPr>
              <a:t> </a:t>
            </a:r>
            <a:r>
              <a:rPr lang="en-US" sz="6600" b="1" dirty="0" err="1">
                <a:solidFill>
                  <a:srgbClr val="FF0000"/>
                </a:solidFill>
              </a:rPr>
              <a:t>làm</a:t>
            </a:r>
            <a:r>
              <a:rPr lang="en-US" sz="6600" b="1" dirty="0">
                <a:solidFill>
                  <a:srgbClr val="FF0000"/>
                </a:solidFill>
              </a:rPr>
              <a:t> </a:t>
            </a:r>
            <a:r>
              <a:rPr lang="en-US" sz="6600" b="1" dirty="0" err="1">
                <a:solidFill>
                  <a:srgbClr val="FF0000"/>
                </a:solidFill>
              </a:rPr>
              <a:t>gì</a:t>
            </a:r>
            <a:r>
              <a:rPr lang="en-US" sz="6600" b="1" dirty="0">
                <a:solidFill>
                  <a:srgbClr val="FF0000"/>
                </a:solidFill>
              </a:rPr>
              <a:t>? </a:t>
            </a:r>
            <a:br>
              <a:rPr lang="en-US" sz="6600" dirty="0">
                <a:solidFill>
                  <a:srgbClr val="FF0000"/>
                </a:solidFill>
              </a:rPr>
            </a:br>
            <a:endParaRPr lang="en-US" sz="66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3773510"/>
            <a:ext cx="8596668" cy="2267852"/>
          </a:xfrm>
        </p:spPr>
        <p:txBody>
          <a:bodyPr/>
          <a:lstStyle/>
          <a:p>
            <a:r>
              <a:rPr lang="en-US" sz="4400" dirty="0" err="1">
                <a:solidFill>
                  <a:srgbClr val="FF0000"/>
                </a:solidFill>
              </a:rPr>
              <a:t>Để</a:t>
            </a:r>
            <a:r>
              <a:rPr lang="en-US" sz="4400" dirty="0">
                <a:solidFill>
                  <a:srgbClr val="FF0000"/>
                </a:solidFill>
              </a:rPr>
              <a:t> </a:t>
            </a:r>
            <a:r>
              <a:rPr lang="en-US" sz="4400" dirty="0" err="1">
                <a:solidFill>
                  <a:srgbClr val="FF0000"/>
                </a:solidFill>
              </a:rPr>
              <a:t>dân</a:t>
            </a:r>
            <a:r>
              <a:rPr lang="en-US" sz="4400" dirty="0">
                <a:solidFill>
                  <a:srgbClr val="FF0000"/>
                </a:solidFill>
              </a:rPr>
              <a:t> </a:t>
            </a:r>
            <a:r>
              <a:rPr lang="en-US" sz="4400" dirty="0" err="1">
                <a:solidFill>
                  <a:srgbClr val="FF0000"/>
                </a:solidFill>
              </a:rPr>
              <a:t>đến</a:t>
            </a:r>
            <a:r>
              <a:rPr lang="en-US" sz="4400" dirty="0">
                <a:solidFill>
                  <a:srgbClr val="FF0000"/>
                </a:solidFill>
              </a:rPr>
              <a:t> </a:t>
            </a:r>
            <a:r>
              <a:rPr lang="en-US" sz="4400" dirty="0" err="1">
                <a:solidFill>
                  <a:srgbClr val="FF0000"/>
                </a:solidFill>
              </a:rPr>
              <a:t>đánh</a:t>
            </a:r>
            <a:r>
              <a:rPr lang="en-US" sz="4400" dirty="0">
                <a:solidFill>
                  <a:srgbClr val="FF0000"/>
                </a:solidFill>
              </a:rPr>
              <a:t> </a:t>
            </a:r>
            <a:r>
              <a:rPr lang="en-US" sz="4400" dirty="0" err="1">
                <a:solidFill>
                  <a:srgbClr val="FF0000"/>
                </a:solidFill>
              </a:rPr>
              <a:t>khi</a:t>
            </a:r>
            <a:r>
              <a:rPr lang="en-US" sz="4400" dirty="0">
                <a:solidFill>
                  <a:srgbClr val="FF0000"/>
                </a:solidFill>
              </a:rPr>
              <a:t> </a:t>
            </a:r>
            <a:r>
              <a:rPr lang="en-US" sz="4400" dirty="0" err="1">
                <a:solidFill>
                  <a:srgbClr val="FF0000"/>
                </a:solidFill>
              </a:rPr>
              <a:t>có</a:t>
            </a:r>
            <a:r>
              <a:rPr lang="en-US" sz="4400" dirty="0">
                <a:solidFill>
                  <a:srgbClr val="FF0000"/>
                </a:solidFill>
              </a:rPr>
              <a:t> </a:t>
            </a:r>
            <a:r>
              <a:rPr lang="en-US" sz="4400" dirty="0" err="1">
                <a:solidFill>
                  <a:srgbClr val="FF0000"/>
                </a:solidFill>
              </a:rPr>
              <a:t>điều</a:t>
            </a:r>
            <a:r>
              <a:rPr lang="en-US" sz="4400" dirty="0">
                <a:solidFill>
                  <a:srgbClr val="FF0000"/>
                </a:solidFill>
              </a:rPr>
              <a:t> </a:t>
            </a:r>
            <a:r>
              <a:rPr lang="en-US" sz="4400" dirty="0" err="1">
                <a:solidFill>
                  <a:srgbClr val="FF0000"/>
                </a:solidFill>
              </a:rPr>
              <a:t>gì</a:t>
            </a:r>
            <a:r>
              <a:rPr lang="en-US" sz="4400" dirty="0">
                <a:solidFill>
                  <a:srgbClr val="FF0000"/>
                </a:solidFill>
              </a:rPr>
              <a:t> </a:t>
            </a:r>
            <a:r>
              <a:rPr lang="en-US" sz="4400" dirty="0" err="1">
                <a:solidFill>
                  <a:srgbClr val="FF0000"/>
                </a:solidFill>
              </a:rPr>
              <a:t>cần</a:t>
            </a:r>
            <a:r>
              <a:rPr lang="en-US" sz="4400" dirty="0">
                <a:solidFill>
                  <a:srgbClr val="FF0000"/>
                </a:solidFill>
              </a:rPr>
              <a:t> </a:t>
            </a:r>
            <a:r>
              <a:rPr lang="en-US" sz="4400" dirty="0" err="1">
                <a:solidFill>
                  <a:srgbClr val="FF0000"/>
                </a:solidFill>
              </a:rPr>
              <a:t>xin</a:t>
            </a:r>
            <a:r>
              <a:rPr lang="en-US" sz="4400" dirty="0">
                <a:solidFill>
                  <a:srgbClr val="FF0000"/>
                </a:solidFill>
              </a:rPr>
              <a:t>, </a:t>
            </a:r>
            <a:r>
              <a:rPr lang="en-US" sz="4400" dirty="0" err="1">
                <a:solidFill>
                  <a:srgbClr val="FF0000"/>
                </a:solidFill>
              </a:rPr>
              <a:t>hoặc</a:t>
            </a:r>
            <a:r>
              <a:rPr lang="en-US" sz="4400" dirty="0">
                <a:solidFill>
                  <a:srgbClr val="FF0000"/>
                </a:solidFill>
              </a:rPr>
              <a:t> </a:t>
            </a:r>
            <a:r>
              <a:rPr lang="en-US" sz="4400" dirty="0" err="1">
                <a:solidFill>
                  <a:srgbClr val="FF0000"/>
                </a:solidFill>
              </a:rPr>
              <a:t>bị</a:t>
            </a:r>
            <a:r>
              <a:rPr lang="en-US" sz="4400" dirty="0">
                <a:solidFill>
                  <a:srgbClr val="FF0000"/>
                </a:solidFill>
              </a:rPr>
              <a:t> </a:t>
            </a:r>
            <a:r>
              <a:rPr lang="en-US" sz="4400" dirty="0" err="1">
                <a:solidFill>
                  <a:srgbClr val="FF0000"/>
                </a:solidFill>
              </a:rPr>
              <a:t>oan</a:t>
            </a:r>
            <a:r>
              <a:rPr lang="en-US" sz="4400" dirty="0">
                <a:solidFill>
                  <a:srgbClr val="FF0000"/>
                </a:solidFill>
              </a:rPr>
              <a:t> </a:t>
            </a:r>
            <a:r>
              <a:rPr lang="en-US" sz="4400" dirty="0" err="1">
                <a:solidFill>
                  <a:srgbClr val="FF0000"/>
                </a:solidFill>
              </a:rPr>
              <a:t>ức</a:t>
            </a:r>
            <a:r>
              <a:rPr lang="en-US" sz="4400" dirty="0">
                <a:solidFill>
                  <a:srgbClr val="FF0000"/>
                </a:solidFill>
              </a:rPr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41725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2726028"/>
          </a:xfrm>
        </p:spPr>
        <p:txBody>
          <a:bodyPr>
            <a:normAutofit/>
          </a:bodyPr>
          <a:lstStyle/>
          <a:p>
            <a:r>
              <a:rPr lang="en-US" sz="6000" b="1" dirty="0" err="1">
                <a:solidFill>
                  <a:srgbClr val="FF0000"/>
                </a:solidFill>
              </a:rPr>
              <a:t>Nhà</a:t>
            </a:r>
            <a:r>
              <a:rPr lang="en-US" sz="6000" b="1" dirty="0">
                <a:solidFill>
                  <a:srgbClr val="FF0000"/>
                </a:solidFill>
              </a:rPr>
              <a:t> </a:t>
            </a:r>
            <a:r>
              <a:rPr lang="en-US" sz="6000" b="1" dirty="0" err="1">
                <a:solidFill>
                  <a:srgbClr val="FF0000"/>
                </a:solidFill>
              </a:rPr>
              <a:t>Trần</a:t>
            </a:r>
            <a:r>
              <a:rPr lang="en-US" sz="6000" b="1" dirty="0">
                <a:solidFill>
                  <a:srgbClr val="FF0000"/>
                </a:solidFill>
              </a:rPr>
              <a:t> </a:t>
            </a:r>
            <a:r>
              <a:rPr lang="en-US" sz="6000" b="1" dirty="0" err="1">
                <a:solidFill>
                  <a:srgbClr val="FF0000"/>
                </a:solidFill>
              </a:rPr>
              <a:t>đã</a:t>
            </a:r>
            <a:r>
              <a:rPr lang="en-US" sz="6000" b="1" dirty="0">
                <a:solidFill>
                  <a:srgbClr val="FF0000"/>
                </a:solidFill>
              </a:rPr>
              <a:t> </a:t>
            </a:r>
            <a:r>
              <a:rPr lang="en-US" sz="6000" b="1" dirty="0" err="1">
                <a:solidFill>
                  <a:srgbClr val="FF0000"/>
                </a:solidFill>
              </a:rPr>
              <a:t>lập</a:t>
            </a:r>
            <a:r>
              <a:rPr lang="en-US" sz="6000" b="1" dirty="0">
                <a:solidFill>
                  <a:srgbClr val="FF0000"/>
                </a:solidFill>
              </a:rPr>
              <a:t> </a:t>
            </a:r>
            <a:r>
              <a:rPr lang="en-US" sz="6000" b="1" dirty="0" err="1">
                <a:solidFill>
                  <a:srgbClr val="FF0000"/>
                </a:solidFill>
              </a:rPr>
              <a:t>ra</a:t>
            </a:r>
            <a:r>
              <a:rPr lang="en-US" sz="6000" b="1" dirty="0">
                <a:solidFill>
                  <a:srgbClr val="FF0000"/>
                </a:solidFill>
              </a:rPr>
              <a:t> “</a:t>
            </a:r>
            <a:r>
              <a:rPr lang="en-US" sz="6000" b="1" dirty="0" err="1">
                <a:solidFill>
                  <a:srgbClr val="FF0000"/>
                </a:solidFill>
              </a:rPr>
              <a:t>Hà</a:t>
            </a:r>
            <a:r>
              <a:rPr lang="en-US" sz="6000" b="1" dirty="0">
                <a:solidFill>
                  <a:srgbClr val="FF0000"/>
                </a:solidFill>
              </a:rPr>
              <a:t> </a:t>
            </a:r>
            <a:r>
              <a:rPr lang="en-US" sz="6000" b="1" dirty="0" err="1">
                <a:solidFill>
                  <a:srgbClr val="FF0000"/>
                </a:solidFill>
              </a:rPr>
              <a:t>đê</a:t>
            </a:r>
            <a:r>
              <a:rPr lang="en-US" sz="6000" b="1" dirty="0">
                <a:solidFill>
                  <a:srgbClr val="FF0000"/>
                </a:solidFill>
              </a:rPr>
              <a:t> </a:t>
            </a:r>
            <a:r>
              <a:rPr lang="en-US" sz="6000" b="1" dirty="0" err="1">
                <a:solidFill>
                  <a:srgbClr val="FF0000"/>
                </a:solidFill>
              </a:rPr>
              <a:t>sứ</a:t>
            </a:r>
            <a:r>
              <a:rPr lang="en-US" sz="6000" b="1" dirty="0">
                <a:solidFill>
                  <a:srgbClr val="FF0000"/>
                </a:solidFill>
              </a:rPr>
              <a:t>” </a:t>
            </a:r>
            <a:r>
              <a:rPr lang="en-US" sz="6000" b="1" dirty="0" err="1">
                <a:solidFill>
                  <a:srgbClr val="FF0000"/>
                </a:solidFill>
              </a:rPr>
              <a:t>để</a:t>
            </a:r>
            <a:r>
              <a:rPr lang="en-US" sz="6000" b="1" dirty="0">
                <a:solidFill>
                  <a:srgbClr val="FF0000"/>
                </a:solidFill>
              </a:rPr>
              <a:t> </a:t>
            </a:r>
            <a:r>
              <a:rPr lang="en-US" sz="6000" b="1" dirty="0" err="1">
                <a:solidFill>
                  <a:srgbClr val="FF0000"/>
                </a:solidFill>
              </a:rPr>
              <a:t>làm</a:t>
            </a:r>
            <a:r>
              <a:rPr lang="en-US" sz="6000" b="1" dirty="0">
                <a:solidFill>
                  <a:srgbClr val="FF0000"/>
                </a:solidFill>
              </a:rPr>
              <a:t> </a:t>
            </a:r>
            <a:r>
              <a:rPr lang="en-US" sz="6000" b="1" dirty="0" err="1">
                <a:solidFill>
                  <a:srgbClr val="FF0000"/>
                </a:solidFill>
              </a:rPr>
              <a:t>gì</a:t>
            </a:r>
            <a:r>
              <a:rPr lang="en-US" sz="6000" b="1" dirty="0">
                <a:solidFill>
                  <a:srgbClr val="FF0000"/>
                </a:solidFill>
              </a:rPr>
              <a:t>? </a:t>
            </a:r>
            <a:endParaRPr lang="en-US" sz="6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4018208"/>
            <a:ext cx="8596668" cy="2023154"/>
          </a:xfrm>
        </p:spPr>
        <p:txBody>
          <a:bodyPr/>
          <a:lstStyle/>
          <a:p>
            <a:r>
              <a:rPr lang="en-US" sz="4000" dirty="0" err="1">
                <a:solidFill>
                  <a:srgbClr val="FF0000"/>
                </a:solidFill>
              </a:rPr>
              <a:t>Để</a:t>
            </a:r>
            <a:r>
              <a:rPr lang="en-US" sz="4000" dirty="0">
                <a:solidFill>
                  <a:srgbClr val="FF0000"/>
                </a:solidFill>
              </a:rPr>
              <a:t> </a:t>
            </a:r>
            <a:r>
              <a:rPr lang="en-US" sz="4000" dirty="0" err="1">
                <a:solidFill>
                  <a:srgbClr val="FF0000"/>
                </a:solidFill>
              </a:rPr>
              <a:t>trông</a:t>
            </a:r>
            <a:r>
              <a:rPr lang="en-US" sz="4000" dirty="0">
                <a:solidFill>
                  <a:srgbClr val="FF0000"/>
                </a:solidFill>
              </a:rPr>
              <a:t> </a:t>
            </a:r>
            <a:r>
              <a:rPr lang="en-US" sz="4000" dirty="0" err="1">
                <a:solidFill>
                  <a:srgbClr val="FF0000"/>
                </a:solidFill>
              </a:rPr>
              <a:t>coi</a:t>
            </a:r>
            <a:r>
              <a:rPr lang="en-US" sz="4000" dirty="0">
                <a:solidFill>
                  <a:srgbClr val="FF0000"/>
                </a:solidFill>
              </a:rPr>
              <a:t> </a:t>
            </a:r>
            <a:r>
              <a:rPr lang="en-US" sz="4000" dirty="0" err="1">
                <a:solidFill>
                  <a:srgbClr val="FF0000"/>
                </a:solidFill>
              </a:rPr>
              <a:t>việc</a:t>
            </a:r>
            <a:r>
              <a:rPr lang="en-US" sz="4000" dirty="0">
                <a:solidFill>
                  <a:srgbClr val="FF0000"/>
                </a:solidFill>
              </a:rPr>
              <a:t> </a:t>
            </a:r>
            <a:r>
              <a:rPr lang="en-US" sz="4000" dirty="0" err="1">
                <a:solidFill>
                  <a:srgbClr val="FF0000"/>
                </a:solidFill>
              </a:rPr>
              <a:t>đắp</a:t>
            </a:r>
            <a:r>
              <a:rPr lang="en-US" sz="4000" dirty="0">
                <a:solidFill>
                  <a:srgbClr val="FF0000"/>
                </a:solidFill>
              </a:rPr>
              <a:t> </a:t>
            </a:r>
            <a:r>
              <a:rPr lang="en-US" sz="4000" dirty="0" err="1">
                <a:solidFill>
                  <a:srgbClr val="FF0000"/>
                </a:solidFill>
              </a:rPr>
              <a:t>đê</a:t>
            </a:r>
            <a:r>
              <a:rPr lang="en-US" sz="4000" dirty="0">
                <a:solidFill>
                  <a:srgbClr val="FF0000"/>
                </a:solidFill>
              </a:rPr>
              <a:t> </a:t>
            </a:r>
            <a:r>
              <a:rPr lang="en-US" sz="4000" dirty="0" err="1">
                <a:solidFill>
                  <a:srgbClr val="FF0000"/>
                </a:solidFill>
              </a:rPr>
              <a:t>và</a:t>
            </a:r>
            <a:r>
              <a:rPr lang="en-US" sz="4000" dirty="0">
                <a:solidFill>
                  <a:srgbClr val="FF0000"/>
                </a:solidFill>
              </a:rPr>
              <a:t> </a:t>
            </a:r>
            <a:r>
              <a:rPr lang="en-US" sz="4000" dirty="0" err="1">
                <a:solidFill>
                  <a:srgbClr val="FF0000"/>
                </a:solidFill>
              </a:rPr>
              <a:t>bảo</a:t>
            </a:r>
            <a:r>
              <a:rPr lang="en-US" sz="4000" dirty="0">
                <a:solidFill>
                  <a:srgbClr val="FF0000"/>
                </a:solidFill>
              </a:rPr>
              <a:t> </a:t>
            </a:r>
            <a:r>
              <a:rPr lang="en-US" sz="4000" dirty="0" err="1">
                <a:solidFill>
                  <a:srgbClr val="FF0000"/>
                </a:solidFill>
              </a:rPr>
              <a:t>vệ</a:t>
            </a:r>
            <a:r>
              <a:rPr lang="en-US" sz="4000" dirty="0">
                <a:solidFill>
                  <a:srgbClr val="FF0000"/>
                </a:solidFill>
              </a:rPr>
              <a:t> </a:t>
            </a:r>
            <a:r>
              <a:rPr lang="en-US" sz="4000" dirty="0" err="1">
                <a:solidFill>
                  <a:srgbClr val="FF0000"/>
                </a:solidFill>
              </a:rPr>
              <a:t>đê</a:t>
            </a:r>
            <a:r>
              <a:rPr lang="en-US" sz="4000" dirty="0">
                <a:solidFill>
                  <a:srgbClr val="FF0000"/>
                </a:solidFill>
              </a:rPr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5787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61115"/>
            <a:ext cx="9857584" cy="2481330"/>
          </a:xfrm>
        </p:spPr>
        <p:txBody>
          <a:bodyPr>
            <a:noAutofit/>
          </a:bodyPr>
          <a:lstStyle/>
          <a:p>
            <a:r>
              <a:rPr lang="en-US" sz="4400" b="1" dirty="0" err="1">
                <a:solidFill>
                  <a:srgbClr val="FF0000"/>
                </a:solidFill>
              </a:rPr>
              <a:t>Khi</a:t>
            </a:r>
            <a:r>
              <a:rPr lang="en-US" sz="4400" b="1" dirty="0">
                <a:solidFill>
                  <a:srgbClr val="FF0000"/>
                </a:solidFill>
              </a:rPr>
              <a:t> </a:t>
            </a:r>
            <a:r>
              <a:rPr lang="en-US" sz="4400" b="1" dirty="0" err="1">
                <a:solidFill>
                  <a:srgbClr val="FF0000"/>
                </a:solidFill>
              </a:rPr>
              <a:t>quân</a:t>
            </a:r>
            <a:r>
              <a:rPr lang="en-US" sz="4400" b="1" dirty="0">
                <a:solidFill>
                  <a:srgbClr val="FF0000"/>
                </a:solidFill>
              </a:rPr>
              <a:t> </a:t>
            </a:r>
            <a:r>
              <a:rPr lang="en-US" sz="4400" b="1" dirty="0" err="1">
                <a:solidFill>
                  <a:srgbClr val="FF0000"/>
                </a:solidFill>
              </a:rPr>
              <a:t>Mông</a:t>
            </a:r>
            <a:r>
              <a:rPr lang="en-US" sz="4400" b="1" dirty="0">
                <a:solidFill>
                  <a:srgbClr val="FF0000"/>
                </a:solidFill>
              </a:rPr>
              <a:t> </a:t>
            </a:r>
            <a:r>
              <a:rPr lang="en-US" sz="4400" b="1" dirty="0" err="1">
                <a:solidFill>
                  <a:srgbClr val="FF0000"/>
                </a:solidFill>
              </a:rPr>
              <a:t>nguyên</a:t>
            </a:r>
            <a:r>
              <a:rPr lang="en-US" sz="4400" b="1" dirty="0">
                <a:solidFill>
                  <a:srgbClr val="FF0000"/>
                </a:solidFill>
              </a:rPr>
              <a:t> </a:t>
            </a:r>
            <a:r>
              <a:rPr lang="en-US" sz="4400" b="1" dirty="0" err="1">
                <a:solidFill>
                  <a:srgbClr val="FF0000"/>
                </a:solidFill>
              </a:rPr>
              <a:t>tràn</a:t>
            </a:r>
            <a:r>
              <a:rPr lang="en-US" sz="4400" b="1" dirty="0">
                <a:solidFill>
                  <a:srgbClr val="FF0000"/>
                </a:solidFill>
              </a:rPr>
              <a:t> </a:t>
            </a:r>
            <a:r>
              <a:rPr lang="en-US" sz="4400" b="1" dirty="0" err="1">
                <a:solidFill>
                  <a:srgbClr val="FF0000"/>
                </a:solidFill>
              </a:rPr>
              <a:t>vào</a:t>
            </a:r>
            <a:r>
              <a:rPr lang="en-US" sz="4400" b="1" dirty="0">
                <a:solidFill>
                  <a:srgbClr val="FF0000"/>
                </a:solidFill>
              </a:rPr>
              <a:t> </a:t>
            </a:r>
            <a:r>
              <a:rPr lang="en-US" sz="4400" b="1" dirty="0" err="1">
                <a:solidFill>
                  <a:srgbClr val="FF0000"/>
                </a:solidFill>
              </a:rPr>
              <a:t>nước</a:t>
            </a:r>
            <a:r>
              <a:rPr lang="en-US" sz="4400" b="1" dirty="0">
                <a:solidFill>
                  <a:srgbClr val="FF0000"/>
                </a:solidFill>
              </a:rPr>
              <a:t> ta </a:t>
            </a:r>
            <a:r>
              <a:rPr lang="en-US" sz="4400" b="1" dirty="0" err="1">
                <a:solidFill>
                  <a:srgbClr val="FF0000"/>
                </a:solidFill>
              </a:rPr>
              <a:t>vua</a:t>
            </a:r>
            <a:r>
              <a:rPr lang="en-US" sz="4400" b="1" dirty="0">
                <a:solidFill>
                  <a:srgbClr val="FF0000"/>
                </a:solidFill>
              </a:rPr>
              <a:t> </a:t>
            </a:r>
            <a:r>
              <a:rPr lang="en-US" sz="4400" b="1" dirty="0" err="1">
                <a:solidFill>
                  <a:srgbClr val="FF0000"/>
                </a:solidFill>
              </a:rPr>
              <a:t>Trần</a:t>
            </a:r>
            <a:r>
              <a:rPr lang="en-US" sz="4400" b="1" dirty="0">
                <a:solidFill>
                  <a:srgbClr val="FF0000"/>
                </a:solidFill>
              </a:rPr>
              <a:t> </a:t>
            </a:r>
            <a:r>
              <a:rPr lang="en-US" sz="4400" b="1" dirty="0" err="1">
                <a:solidFill>
                  <a:srgbClr val="FF0000"/>
                </a:solidFill>
              </a:rPr>
              <a:t>hỏi</a:t>
            </a:r>
            <a:r>
              <a:rPr lang="en-US" sz="4400" b="1" dirty="0">
                <a:solidFill>
                  <a:srgbClr val="FF0000"/>
                </a:solidFill>
              </a:rPr>
              <a:t> “ </a:t>
            </a:r>
            <a:r>
              <a:rPr lang="en-US" sz="4400" b="1" dirty="0" err="1">
                <a:solidFill>
                  <a:srgbClr val="FF0000"/>
                </a:solidFill>
              </a:rPr>
              <a:t>nên</a:t>
            </a:r>
            <a:r>
              <a:rPr lang="en-US" sz="4400" b="1" dirty="0">
                <a:solidFill>
                  <a:srgbClr val="FF0000"/>
                </a:solidFill>
              </a:rPr>
              <a:t> </a:t>
            </a:r>
            <a:r>
              <a:rPr lang="en-US" sz="4400" b="1" dirty="0" err="1">
                <a:solidFill>
                  <a:srgbClr val="FF0000"/>
                </a:solidFill>
              </a:rPr>
              <a:t>hòa</a:t>
            </a:r>
            <a:r>
              <a:rPr lang="en-US" sz="4400" b="1" dirty="0">
                <a:solidFill>
                  <a:srgbClr val="FF0000"/>
                </a:solidFill>
              </a:rPr>
              <a:t> hay </a:t>
            </a:r>
            <a:r>
              <a:rPr lang="en-US" sz="4400" b="1" dirty="0" err="1">
                <a:solidFill>
                  <a:srgbClr val="FF0000"/>
                </a:solidFill>
              </a:rPr>
              <a:t>nên</a:t>
            </a:r>
            <a:r>
              <a:rPr lang="en-US" sz="4400" b="1" dirty="0">
                <a:solidFill>
                  <a:srgbClr val="FF0000"/>
                </a:solidFill>
              </a:rPr>
              <a:t> </a:t>
            </a:r>
            <a:r>
              <a:rPr lang="en-US" sz="4400" b="1" dirty="0" err="1">
                <a:solidFill>
                  <a:srgbClr val="FF0000"/>
                </a:solidFill>
              </a:rPr>
              <a:t>đánh</a:t>
            </a:r>
            <a:r>
              <a:rPr lang="en-US" sz="4400" b="1" dirty="0">
                <a:solidFill>
                  <a:srgbClr val="FF0000"/>
                </a:solidFill>
              </a:rPr>
              <a:t>” </a:t>
            </a:r>
            <a:r>
              <a:rPr lang="en-US" sz="4400" b="1" dirty="0" err="1">
                <a:solidFill>
                  <a:srgbClr val="FF0000"/>
                </a:solidFill>
              </a:rPr>
              <a:t>Câu</a:t>
            </a:r>
            <a:r>
              <a:rPr lang="en-US" sz="4400" b="1" dirty="0">
                <a:solidFill>
                  <a:srgbClr val="FF0000"/>
                </a:solidFill>
              </a:rPr>
              <a:t> </a:t>
            </a:r>
            <a:r>
              <a:rPr lang="en-US" sz="4400" b="1" dirty="0" err="1">
                <a:solidFill>
                  <a:srgbClr val="FF0000"/>
                </a:solidFill>
              </a:rPr>
              <a:t>trả</a:t>
            </a:r>
            <a:r>
              <a:rPr lang="en-US" sz="4400" b="1" dirty="0">
                <a:solidFill>
                  <a:srgbClr val="FF0000"/>
                </a:solidFill>
              </a:rPr>
              <a:t> </a:t>
            </a:r>
            <a:r>
              <a:rPr lang="en-US" sz="4400" b="1" dirty="0" err="1">
                <a:solidFill>
                  <a:srgbClr val="FF0000"/>
                </a:solidFill>
              </a:rPr>
              <a:t>lời</a:t>
            </a:r>
            <a:r>
              <a:rPr lang="en-US" sz="4400" b="1" dirty="0">
                <a:solidFill>
                  <a:srgbClr val="FF0000"/>
                </a:solidFill>
              </a:rPr>
              <a:t> “</a:t>
            </a:r>
            <a:r>
              <a:rPr lang="en-US" sz="4400" b="1" dirty="0" err="1">
                <a:solidFill>
                  <a:srgbClr val="FF0000"/>
                </a:solidFill>
              </a:rPr>
              <a:t>Đầu</a:t>
            </a:r>
            <a:r>
              <a:rPr lang="en-US" sz="4400" b="1" dirty="0">
                <a:solidFill>
                  <a:srgbClr val="FF0000"/>
                </a:solidFill>
              </a:rPr>
              <a:t> </a:t>
            </a:r>
            <a:r>
              <a:rPr lang="en-US" sz="4400" b="1" dirty="0" err="1">
                <a:solidFill>
                  <a:srgbClr val="FF0000"/>
                </a:solidFill>
              </a:rPr>
              <a:t>thần</a:t>
            </a:r>
            <a:r>
              <a:rPr lang="en-US" sz="4400" b="1" dirty="0">
                <a:solidFill>
                  <a:srgbClr val="FF0000"/>
                </a:solidFill>
              </a:rPr>
              <a:t> </a:t>
            </a:r>
            <a:r>
              <a:rPr lang="en-US" sz="4400" b="1" dirty="0" err="1">
                <a:solidFill>
                  <a:srgbClr val="FF0000"/>
                </a:solidFill>
              </a:rPr>
              <a:t>chưa</a:t>
            </a:r>
            <a:r>
              <a:rPr lang="en-US" sz="4400" b="1" dirty="0">
                <a:solidFill>
                  <a:srgbClr val="FF0000"/>
                </a:solidFill>
              </a:rPr>
              <a:t> </a:t>
            </a:r>
            <a:r>
              <a:rPr lang="en-US" sz="4400" b="1" dirty="0" err="1">
                <a:solidFill>
                  <a:srgbClr val="FF0000"/>
                </a:solidFill>
              </a:rPr>
              <a:t>rơi</a:t>
            </a:r>
            <a:r>
              <a:rPr lang="en-US" sz="4400" b="1" dirty="0">
                <a:solidFill>
                  <a:srgbClr val="FF0000"/>
                </a:solidFill>
              </a:rPr>
              <a:t> </a:t>
            </a:r>
            <a:r>
              <a:rPr lang="en-US" sz="4400" b="1" dirty="0" err="1">
                <a:solidFill>
                  <a:srgbClr val="FF0000"/>
                </a:solidFill>
              </a:rPr>
              <a:t>xuống</a:t>
            </a:r>
            <a:r>
              <a:rPr lang="en-US" sz="4400" b="1" dirty="0">
                <a:solidFill>
                  <a:srgbClr val="FF0000"/>
                </a:solidFill>
              </a:rPr>
              <a:t> </a:t>
            </a:r>
            <a:r>
              <a:rPr lang="en-US" sz="4400" b="1" dirty="0" err="1">
                <a:solidFill>
                  <a:srgbClr val="FF0000"/>
                </a:solidFill>
              </a:rPr>
              <a:t>đất</a:t>
            </a:r>
            <a:r>
              <a:rPr lang="en-US" sz="4400" b="1" dirty="0">
                <a:solidFill>
                  <a:srgbClr val="FF0000"/>
                </a:solidFill>
              </a:rPr>
              <a:t>, </a:t>
            </a:r>
            <a:r>
              <a:rPr lang="en-US" sz="4400" b="1" dirty="0" err="1">
                <a:solidFill>
                  <a:srgbClr val="FF0000"/>
                </a:solidFill>
              </a:rPr>
              <a:t>xin</a:t>
            </a:r>
            <a:r>
              <a:rPr lang="en-US" sz="4400" b="1" dirty="0">
                <a:solidFill>
                  <a:srgbClr val="FF0000"/>
                </a:solidFill>
              </a:rPr>
              <a:t> </a:t>
            </a:r>
            <a:r>
              <a:rPr lang="en-US" sz="4400" b="1" dirty="0" err="1">
                <a:solidFill>
                  <a:srgbClr val="FF0000"/>
                </a:solidFill>
              </a:rPr>
              <a:t>bệ</a:t>
            </a:r>
            <a:r>
              <a:rPr lang="en-US" sz="4400" b="1" dirty="0">
                <a:solidFill>
                  <a:srgbClr val="FF0000"/>
                </a:solidFill>
              </a:rPr>
              <a:t> </a:t>
            </a:r>
            <a:r>
              <a:rPr lang="en-US" sz="4400" b="1" dirty="0" err="1">
                <a:solidFill>
                  <a:srgbClr val="FF0000"/>
                </a:solidFill>
              </a:rPr>
              <a:t>hạ</a:t>
            </a:r>
            <a:r>
              <a:rPr lang="en-US" sz="4400" b="1" dirty="0">
                <a:solidFill>
                  <a:srgbClr val="FF0000"/>
                </a:solidFill>
              </a:rPr>
              <a:t> </a:t>
            </a:r>
            <a:r>
              <a:rPr lang="en-US" sz="4400" b="1" dirty="0" err="1">
                <a:solidFill>
                  <a:srgbClr val="FF0000"/>
                </a:solidFill>
              </a:rPr>
              <a:t>đừng</a:t>
            </a:r>
            <a:r>
              <a:rPr lang="en-US" sz="4400" b="1" dirty="0">
                <a:solidFill>
                  <a:srgbClr val="FF0000"/>
                </a:solidFill>
              </a:rPr>
              <a:t> lo” </a:t>
            </a:r>
            <a:r>
              <a:rPr lang="en-US" sz="4400" b="1" dirty="0" err="1">
                <a:solidFill>
                  <a:srgbClr val="FF0000"/>
                </a:solidFill>
              </a:rPr>
              <a:t>là</a:t>
            </a:r>
            <a:r>
              <a:rPr lang="en-US" sz="4400" b="1" dirty="0">
                <a:solidFill>
                  <a:srgbClr val="FF0000"/>
                </a:solidFill>
              </a:rPr>
              <a:t> </a:t>
            </a:r>
            <a:r>
              <a:rPr lang="en-US" sz="4400" b="1" dirty="0" err="1">
                <a:solidFill>
                  <a:srgbClr val="FF0000"/>
                </a:solidFill>
              </a:rPr>
              <a:t>của</a:t>
            </a:r>
            <a:r>
              <a:rPr lang="en-US" sz="4400" b="1" dirty="0">
                <a:solidFill>
                  <a:srgbClr val="FF0000"/>
                </a:solidFill>
              </a:rPr>
              <a:t> </a:t>
            </a:r>
            <a:r>
              <a:rPr lang="en-US" sz="4400" b="1" dirty="0" err="1">
                <a:solidFill>
                  <a:srgbClr val="FF0000"/>
                </a:solidFill>
              </a:rPr>
              <a:t>ai</a:t>
            </a:r>
            <a:r>
              <a:rPr lang="en-US" sz="4400" b="1" dirty="0">
                <a:solidFill>
                  <a:srgbClr val="FF0000"/>
                </a:solidFill>
              </a:rPr>
              <a:t>? </a:t>
            </a:r>
            <a:br>
              <a:rPr lang="en-US" sz="4400" dirty="0"/>
            </a:b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4687910"/>
            <a:ext cx="8596668" cy="1353452"/>
          </a:xfrm>
        </p:spPr>
        <p:txBody>
          <a:bodyPr>
            <a:normAutofit/>
          </a:bodyPr>
          <a:lstStyle/>
          <a:p>
            <a:r>
              <a:rPr lang="en-US" sz="6000" dirty="0" err="1">
                <a:solidFill>
                  <a:srgbClr val="FF0000"/>
                </a:solidFill>
              </a:rPr>
              <a:t>Trần</a:t>
            </a:r>
            <a:r>
              <a:rPr lang="en-US" sz="6000" dirty="0">
                <a:solidFill>
                  <a:srgbClr val="FF0000"/>
                </a:solidFill>
              </a:rPr>
              <a:t> </a:t>
            </a:r>
            <a:r>
              <a:rPr lang="en-US" sz="6000" dirty="0" err="1">
                <a:solidFill>
                  <a:srgbClr val="FF0000"/>
                </a:solidFill>
              </a:rPr>
              <a:t>Thủ</a:t>
            </a:r>
            <a:r>
              <a:rPr lang="en-US" sz="6000" dirty="0">
                <a:solidFill>
                  <a:srgbClr val="FF0000"/>
                </a:solidFill>
              </a:rPr>
              <a:t> </a:t>
            </a:r>
            <a:r>
              <a:rPr lang="en-US" sz="6000" dirty="0" err="1">
                <a:solidFill>
                  <a:srgbClr val="FF0000"/>
                </a:solidFill>
              </a:rPr>
              <a:t>Độ</a:t>
            </a:r>
            <a:r>
              <a:rPr lang="en-US" sz="6000" dirty="0">
                <a:solidFill>
                  <a:srgbClr val="FF0000"/>
                </a:solidFill>
              </a:rPr>
              <a:t>. </a:t>
            </a:r>
            <a:r>
              <a:rPr lang="en-US" sz="3600" dirty="0">
                <a:solidFill>
                  <a:srgbClr val="FF0000"/>
                </a:solidFill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40050664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3" y="609599"/>
            <a:ext cx="10540165" cy="2236631"/>
          </a:xfrm>
        </p:spPr>
        <p:txBody>
          <a:bodyPr>
            <a:noAutofit/>
          </a:bodyPr>
          <a:lstStyle/>
          <a:p>
            <a:r>
              <a:rPr lang="en-US" sz="5400" b="1" dirty="0">
                <a:solidFill>
                  <a:srgbClr val="FF0000"/>
                </a:solidFill>
              </a:rPr>
              <a:t>Do </a:t>
            </a:r>
            <a:r>
              <a:rPr lang="en-US" sz="5400" b="1" dirty="0" err="1">
                <a:solidFill>
                  <a:srgbClr val="FF0000"/>
                </a:solidFill>
              </a:rPr>
              <a:t>đâu</a:t>
            </a:r>
            <a:r>
              <a:rPr lang="en-US" sz="5400" b="1" dirty="0">
                <a:solidFill>
                  <a:srgbClr val="FF0000"/>
                </a:solidFill>
              </a:rPr>
              <a:t> </a:t>
            </a:r>
            <a:r>
              <a:rPr lang="en-US" sz="5400" b="1" dirty="0" err="1">
                <a:solidFill>
                  <a:srgbClr val="FF0000"/>
                </a:solidFill>
              </a:rPr>
              <a:t>nhà</a:t>
            </a:r>
            <a:r>
              <a:rPr lang="en-US" sz="5400" b="1" dirty="0">
                <a:solidFill>
                  <a:srgbClr val="FF0000"/>
                </a:solidFill>
              </a:rPr>
              <a:t> </a:t>
            </a:r>
            <a:r>
              <a:rPr lang="en-US" sz="5400" b="1" dirty="0" err="1">
                <a:solidFill>
                  <a:srgbClr val="FF0000"/>
                </a:solidFill>
              </a:rPr>
              <a:t>Hồ</a:t>
            </a:r>
            <a:r>
              <a:rPr lang="en-US" sz="5400" b="1" dirty="0">
                <a:solidFill>
                  <a:srgbClr val="FF0000"/>
                </a:solidFill>
              </a:rPr>
              <a:t> </a:t>
            </a:r>
            <a:r>
              <a:rPr lang="en-US" sz="5400" b="1" dirty="0" err="1">
                <a:solidFill>
                  <a:srgbClr val="FF0000"/>
                </a:solidFill>
              </a:rPr>
              <a:t>không</a:t>
            </a:r>
            <a:r>
              <a:rPr lang="en-US" sz="5400" b="1" dirty="0">
                <a:solidFill>
                  <a:srgbClr val="FF0000"/>
                </a:solidFill>
              </a:rPr>
              <a:t> </a:t>
            </a:r>
            <a:r>
              <a:rPr lang="en-US" sz="5400" b="1" dirty="0" err="1">
                <a:solidFill>
                  <a:srgbClr val="FF0000"/>
                </a:solidFill>
              </a:rPr>
              <a:t>chống</a:t>
            </a:r>
            <a:r>
              <a:rPr lang="en-US" sz="5400" b="1" dirty="0">
                <a:solidFill>
                  <a:srgbClr val="FF0000"/>
                </a:solidFill>
              </a:rPr>
              <a:t> </a:t>
            </a:r>
            <a:r>
              <a:rPr lang="en-US" sz="5400" b="1" dirty="0" err="1">
                <a:solidFill>
                  <a:srgbClr val="FF0000"/>
                </a:solidFill>
              </a:rPr>
              <a:t>nổi</a:t>
            </a:r>
            <a:r>
              <a:rPr lang="en-US" sz="5400" b="1" dirty="0">
                <a:solidFill>
                  <a:srgbClr val="FF0000"/>
                </a:solidFill>
              </a:rPr>
              <a:t> </a:t>
            </a:r>
            <a:r>
              <a:rPr lang="en-US" sz="5400" b="1" dirty="0" err="1">
                <a:solidFill>
                  <a:srgbClr val="FF0000"/>
                </a:solidFill>
              </a:rPr>
              <a:t>quân</a:t>
            </a:r>
            <a:r>
              <a:rPr lang="en-US" sz="5400" b="1" dirty="0">
                <a:solidFill>
                  <a:srgbClr val="FF0000"/>
                </a:solidFill>
              </a:rPr>
              <a:t> Minh </a:t>
            </a:r>
            <a:r>
              <a:rPr lang="en-US" sz="5400" b="1" dirty="0" err="1">
                <a:solidFill>
                  <a:srgbClr val="FF0000"/>
                </a:solidFill>
              </a:rPr>
              <a:t>xâm</a:t>
            </a:r>
            <a:r>
              <a:rPr lang="en-US" sz="5400" b="1" dirty="0">
                <a:solidFill>
                  <a:srgbClr val="FF0000"/>
                </a:solidFill>
              </a:rPr>
              <a:t> </a:t>
            </a:r>
            <a:r>
              <a:rPr lang="en-US" sz="5400" b="1" dirty="0" err="1">
                <a:solidFill>
                  <a:srgbClr val="FF0000"/>
                </a:solidFill>
              </a:rPr>
              <a:t>lược</a:t>
            </a:r>
            <a:r>
              <a:rPr lang="en-US" sz="5400" b="1" dirty="0">
                <a:solidFill>
                  <a:srgbClr val="FF0000"/>
                </a:solidFill>
              </a:rPr>
              <a:t>?</a:t>
            </a:r>
            <a:br>
              <a:rPr lang="en-US" sz="5400" dirty="0">
                <a:solidFill>
                  <a:srgbClr val="FF0000"/>
                </a:solidFill>
              </a:rPr>
            </a:br>
            <a:endParaRPr lang="en-US" sz="54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4108361"/>
            <a:ext cx="8596668" cy="2498501"/>
          </a:xfrm>
        </p:spPr>
        <p:txBody>
          <a:bodyPr>
            <a:noAutofit/>
          </a:bodyPr>
          <a:lstStyle/>
          <a:p>
            <a:r>
              <a:rPr lang="en-US" sz="4400" dirty="0">
                <a:solidFill>
                  <a:srgbClr val="FF0000"/>
                </a:solidFill>
              </a:rPr>
              <a:t>Do </a:t>
            </a:r>
            <a:r>
              <a:rPr lang="en-US" sz="4400" dirty="0" err="1">
                <a:solidFill>
                  <a:srgbClr val="FF0000"/>
                </a:solidFill>
              </a:rPr>
              <a:t>không</a:t>
            </a:r>
            <a:r>
              <a:rPr lang="en-US" sz="4400" dirty="0">
                <a:solidFill>
                  <a:srgbClr val="FF0000"/>
                </a:solidFill>
              </a:rPr>
              <a:t> </a:t>
            </a:r>
            <a:r>
              <a:rPr lang="en-US" sz="4400" dirty="0" err="1">
                <a:solidFill>
                  <a:srgbClr val="FF0000"/>
                </a:solidFill>
              </a:rPr>
              <a:t>đoàn</a:t>
            </a:r>
            <a:r>
              <a:rPr lang="en-US" sz="4400" dirty="0">
                <a:solidFill>
                  <a:srgbClr val="FF0000"/>
                </a:solidFill>
              </a:rPr>
              <a:t> </a:t>
            </a:r>
            <a:r>
              <a:rPr lang="en-US" sz="4400" dirty="0" err="1">
                <a:solidFill>
                  <a:srgbClr val="FF0000"/>
                </a:solidFill>
              </a:rPr>
              <a:t>kết</a:t>
            </a:r>
            <a:r>
              <a:rPr lang="en-US" sz="4400" dirty="0">
                <a:solidFill>
                  <a:srgbClr val="FF0000"/>
                </a:solidFill>
              </a:rPr>
              <a:t> </a:t>
            </a:r>
            <a:r>
              <a:rPr lang="en-US" sz="4400" dirty="0" err="1">
                <a:solidFill>
                  <a:srgbClr val="FF0000"/>
                </a:solidFill>
              </a:rPr>
              <a:t>toàn</a:t>
            </a:r>
            <a:r>
              <a:rPr lang="en-US" sz="4400" dirty="0">
                <a:solidFill>
                  <a:srgbClr val="FF0000"/>
                </a:solidFill>
              </a:rPr>
              <a:t> </a:t>
            </a:r>
            <a:r>
              <a:rPr lang="en-US" sz="4400" dirty="0" err="1">
                <a:solidFill>
                  <a:srgbClr val="FF0000"/>
                </a:solidFill>
              </a:rPr>
              <a:t>dân</a:t>
            </a:r>
            <a:r>
              <a:rPr lang="en-US" sz="4400" dirty="0">
                <a:solidFill>
                  <a:srgbClr val="FF0000"/>
                </a:solidFill>
              </a:rPr>
              <a:t> </a:t>
            </a:r>
            <a:r>
              <a:rPr lang="en-US" sz="4400" dirty="0" err="1">
                <a:solidFill>
                  <a:srgbClr val="FF0000"/>
                </a:solidFill>
              </a:rPr>
              <a:t>để</a:t>
            </a:r>
            <a:r>
              <a:rPr lang="en-US" sz="4400" dirty="0">
                <a:solidFill>
                  <a:srgbClr val="FF0000"/>
                </a:solidFill>
              </a:rPr>
              <a:t> </a:t>
            </a:r>
            <a:r>
              <a:rPr lang="en-US" sz="4400" dirty="0" err="1">
                <a:solidFill>
                  <a:srgbClr val="FF0000"/>
                </a:solidFill>
              </a:rPr>
              <a:t>kháng</a:t>
            </a:r>
            <a:r>
              <a:rPr lang="en-US" sz="4400" dirty="0">
                <a:solidFill>
                  <a:srgbClr val="FF0000"/>
                </a:solidFill>
              </a:rPr>
              <a:t> </a:t>
            </a:r>
            <a:r>
              <a:rPr lang="en-US" sz="4400" dirty="0" err="1">
                <a:solidFill>
                  <a:srgbClr val="FF0000"/>
                </a:solidFill>
              </a:rPr>
              <a:t>chiến</a:t>
            </a:r>
            <a:r>
              <a:rPr lang="en-US" sz="4400" dirty="0">
                <a:solidFill>
                  <a:srgbClr val="FF0000"/>
                </a:solidFill>
              </a:rPr>
              <a:t> </a:t>
            </a:r>
            <a:r>
              <a:rPr lang="en-US" sz="4400" dirty="0" err="1">
                <a:solidFill>
                  <a:srgbClr val="FF0000"/>
                </a:solidFill>
              </a:rPr>
              <a:t>mà</a:t>
            </a:r>
            <a:r>
              <a:rPr lang="en-US" sz="4400" dirty="0">
                <a:solidFill>
                  <a:srgbClr val="FF0000"/>
                </a:solidFill>
              </a:rPr>
              <a:t> </a:t>
            </a:r>
            <a:r>
              <a:rPr lang="en-US" sz="4400" dirty="0" err="1">
                <a:solidFill>
                  <a:srgbClr val="FF0000"/>
                </a:solidFill>
              </a:rPr>
              <a:t>chỉ</a:t>
            </a:r>
            <a:r>
              <a:rPr lang="en-US" sz="4400" dirty="0">
                <a:solidFill>
                  <a:srgbClr val="FF0000"/>
                </a:solidFill>
              </a:rPr>
              <a:t> </a:t>
            </a:r>
            <a:r>
              <a:rPr lang="en-US" sz="4400" dirty="0" err="1">
                <a:solidFill>
                  <a:srgbClr val="FF0000"/>
                </a:solidFill>
              </a:rPr>
              <a:t>dựa</a:t>
            </a:r>
            <a:r>
              <a:rPr lang="en-US" sz="4400" dirty="0">
                <a:solidFill>
                  <a:srgbClr val="FF0000"/>
                </a:solidFill>
              </a:rPr>
              <a:t> </a:t>
            </a:r>
            <a:r>
              <a:rPr lang="en-US" sz="4400" dirty="0" err="1">
                <a:solidFill>
                  <a:srgbClr val="FF0000"/>
                </a:solidFill>
              </a:rPr>
              <a:t>vào</a:t>
            </a:r>
            <a:r>
              <a:rPr lang="en-US" sz="4400" dirty="0">
                <a:solidFill>
                  <a:srgbClr val="FF0000"/>
                </a:solidFill>
              </a:rPr>
              <a:t> </a:t>
            </a:r>
            <a:r>
              <a:rPr lang="en-US" sz="4400" dirty="0" err="1">
                <a:solidFill>
                  <a:srgbClr val="FF0000"/>
                </a:solidFill>
              </a:rPr>
              <a:t>quân</a:t>
            </a:r>
            <a:r>
              <a:rPr lang="en-US" sz="4400" dirty="0">
                <a:solidFill>
                  <a:srgbClr val="FF0000"/>
                </a:solidFill>
              </a:rPr>
              <a:t> </a:t>
            </a:r>
            <a:r>
              <a:rPr lang="en-US" sz="4400" dirty="0" err="1">
                <a:solidFill>
                  <a:srgbClr val="FF0000"/>
                </a:solidFill>
              </a:rPr>
              <a:t>đội</a:t>
            </a:r>
            <a:r>
              <a:rPr lang="en-US" sz="4400" dirty="0">
                <a:solidFill>
                  <a:srgbClr val="FF0000"/>
                </a:solidFill>
              </a:rPr>
              <a:t>. </a:t>
            </a:r>
          </a:p>
          <a:p>
            <a:endParaRPr lang="en-US" sz="4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76885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3" y="609599"/>
            <a:ext cx="10334103" cy="2378299"/>
          </a:xfrm>
        </p:spPr>
        <p:txBody>
          <a:bodyPr>
            <a:noAutofit/>
          </a:bodyPr>
          <a:lstStyle/>
          <a:p>
            <a:r>
              <a:rPr lang="en-US" sz="5400" b="1" dirty="0">
                <a:solidFill>
                  <a:srgbClr val="FF0000"/>
                </a:solidFill>
              </a:rPr>
              <a:t>Ai </a:t>
            </a:r>
            <a:r>
              <a:rPr lang="en-US" sz="5400" b="1" dirty="0" err="1">
                <a:solidFill>
                  <a:srgbClr val="FF0000"/>
                </a:solidFill>
              </a:rPr>
              <a:t>là</a:t>
            </a:r>
            <a:r>
              <a:rPr lang="en-US" sz="5400" b="1" dirty="0">
                <a:solidFill>
                  <a:srgbClr val="FF0000"/>
                </a:solidFill>
              </a:rPr>
              <a:t> </a:t>
            </a:r>
            <a:r>
              <a:rPr lang="en-US" sz="5400" b="1" dirty="0" err="1">
                <a:solidFill>
                  <a:srgbClr val="FF0000"/>
                </a:solidFill>
              </a:rPr>
              <a:t>người</a:t>
            </a:r>
            <a:r>
              <a:rPr lang="en-US" sz="5400" b="1" dirty="0">
                <a:solidFill>
                  <a:srgbClr val="FF0000"/>
                </a:solidFill>
              </a:rPr>
              <a:t> </a:t>
            </a:r>
            <a:r>
              <a:rPr lang="en-US" sz="5400" b="1" dirty="0" err="1">
                <a:solidFill>
                  <a:srgbClr val="FF0000"/>
                </a:solidFill>
              </a:rPr>
              <a:t>lãnh</a:t>
            </a:r>
            <a:r>
              <a:rPr lang="en-US" sz="5400" b="1" dirty="0">
                <a:solidFill>
                  <a:srgbClr val="FF0000"/>
                </a:solidFill>
              </a:rPr>
              <a:t> </a:t>
            </a:r>
            <a:r>
              <a:rPr lang="en-US" sz="5400" b="1" dirty="0" err="1">
                <a:solidFill>
                  <a:srgbClr val="FF0000"/>
                </a:solidFill>
              </a:rPr>
              <a:t>đạo</a:t>
            </a:r>
            <a:r>
              <a:rPr lang="en-US" sz="5400" b="1" dirty="0">
                <a:solidFill>
                  <a:srgbClr val="FF0000"/>
                </a:solidFill>
              </a:rPr>
              <a:t> </a:t>
            </a:r>
            <a:r>
              <a:rPr lang="en-US" sz="5400" b="1" dirty="0" err="1">
                <a:solidFill>
                  <a:srgbClr val="FF0000"/>
                </a:solidFill>
              </a:rPr>
              <a:t>nghĩa</a:t>
            </a:r>
            <a:r>
              <a:rPr lang="en-US" sz="5400" b="1" dirty="0">
                <a:solidFill>
                  <a:srgbClr val="FF0000"/>
                </a:solidFill>
              </a:rPr>
              <a:t> </a:t>
            </a:r>
            <a:r>
              <a:rPr lang="en-US" sz="5400" b="1" dirty="0" err="1">
                <a:solidFill>
                  <a:srgbClr val="FF0000"/>
                </a:solidFill>
              </a:rPr>
              <a:t>quân</a:t>
            </a:r>
            <a:r>
              <a:rPr lang="en-US" sz="5400" b="1" dirty="0">
                <a:solidFill>
                  <a:srgbClr val="FF0000"/>
                </a:solidFill>
              </a:rPr>
              <a:t> Lam </a:t>
            </a:r>
            <a:r>
              <a:rPr lang="en-US" sz="5400" b="1" dirty="0" err="1">
                <a:solidFill>
                  <a:srgbClr val="FF0000"/>
                </a:solidFill>
              </a:rPr>
              <a:t>Sơn</a:t>
            </a:r>
            <a:r>
              <a:rPr lang="en-US" sz="5400" b="1" dirty="0">
                <a:solidFill>
                  <a:srgbClr val="FF0000"/>
                </a:solidFill>
              </a:rPr>
              <a:t> </a:t>
            </a:r>
            <a:r>
              <a:rPr lang="en-US" sz="5400" b="1" dirty="0" err="1">
                <a:solidFill>
                  <a:srgbClr val="FF0000"/>
                </a:solidFill>
              </a:rPr>
              <a:t>chống</a:t>
            </a:r>
            <a:r>
              <a:rPr lang="en-US" sz="5400" b="1" dirty="0">
                <a:solidFill>
                  <a:srgbClr val="FF0000"/>
                </a:solidFill>
              </a:rPr>
              <a:t> </a:t>
            </a:r>
            <a:r>
              <a:rPr lang="en-US" sz="5400" b="1" dirty="0" err="1">
                <a:solidFill>
                  <a:srgbClr val="FF0000"/>
                </a:solidFill>
              </a:rPr>
              <a:t>lại</a:t>
            </a:r>
            <a:r>
              <a:rPr lang="en-US" sz="5400" b="1" dirty="0">
                <a:solidFill>
                  <a:srgbClr val="FF0000"/>
                </a:solidFill>
              </a:rPr>
              <a:t> </a:t>
            </a:r>
            <a:r>
              <a:rPr lang="en-US" sz="5400" b="1" dirty="0" err="1">
                <a:solidFill>
                  <a:srgbClr val="FF0000"/>
                </a:solidFill>
              </a:rPr>
              <a:t>quân</a:t>
            </a:r>
            <a:r>
              <a:rPr lang="en-US" sz="5400" b="1" dirty="0">
                <a:solidFill>
                  <a:srgbClr val="FF0000"/>
                </a:solidFill>
              </a:rPr>
              <a:t> Minh? </a:t>
            </a:r>
            <a:br>
              <a:rPr lang="en-US" sz="5400" dirty="0">
                <a:solidFill>
                  <a:srgbClr val="FF0000"/>
                </a:solidFill>
              </a:rPr>
            </a:br>
            <a:endParaRPr lang="en-US" sz="54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3193961"/>
            <a:ext cx="8596668" cy="2847401"/>
          </a:xfrm>
        </p:spPr>
        <p:txBody>
          <a:bodyPr/>
          <a:lstStyle/>
          <a:p>
            <a:r>
              <a:rPr lang="en-US" dirty="0"/>
              <a:t>. </a:t>
            </a:r>
            <a:r>
              <a:rPr lang="en-US" sz="6600" b="1" dirty="0" err="1">
                <a:solidFill>
                  <a:srgbClr val="FF0000"/>
                </a:solidFill>
              </a:rPr>
              <a:t>Lê</a:t>
            </a:r>
            <a:r>
              <a:rPr lang="en-US" sz="6600" b="1" dirty="0">
                <a:solidFill>
                  <a:srgbClr val="FF0000"/>
                </a:solidFill>
              </a:rPr>
              <a:t> </a:t>
            </a:r>
            <a:r>
              <a:rPr lang="en-US" sz="6600" b="1" dirty="0" err="1">
                <a:solidFill>
                  <a:srgbClr val="FF0000"/>
                </a:solidFill>
              </a:rPr>
              <a:t>Lợi</a:t>
            </a:r>
            <a:endParaRPr lang="en-US" sz="6600" b="1" dirty="0">
              <a:solidFill>
                <a:srgbClr val="FF0000"/>
              </a:solidFill>
            </a:endParaRPr>
          </a:p>
          <a:p>
            <a:endParaRPr lang="en-US" sz="6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8095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3" y="609599"/>
            <a:ext cx="11042441" cy="3151031"/>
          </a:xfrm>
        </p:spPr>
        <p:txBody>
          <a:bodyPr>
            <a:noAutofit/>
          </a:bodyPr>
          <a:lstStyle/>
          <a:p>
            <a:r>
              <a:rPr lang="en-US" sz="8000" b="1" dirty="0" err="1">
                <a:solidFill>
                  <a:srgbClr val="FF0000"/>
                </a:solidFill>
              </a:rPr>
              <a:t>Lê</a:t>
            </a:r>
            <a:r>
              <a:rPr lang="en-US" sz="8000" b="1" dirty="0">
                <a:solidFill>
                  <a:srgbClr val="FF0000"/>
                </a:solidFill>
              </a:rPr>
              <a:t> </a:t>
            </a:r>
            <a:r>
              <a:rPr lang="en-US" sz="8000" b="1" dirty="0" err="1">
                <a:solidFill>
                  <a:srgbClr val="FF0000"/>
                </a:solidFill>
              </a:rPr>
              <a:t>Lợi</a:t>
            </a:r>
            <a:r>
              <a:rPr lang="en-US" sz="8000" b="1" dirty="0">
                <a:solidFill>
                  <a:srgbClr val="FF0000"/>
                </a:solidFill>
              </a:rPr>
              <a:t> </a:t>
            </a:r>
            <a:r>
              <a:rPr lang="en-US" sz="8000" b="1" dirty="0" err="1">
                <a:solidFill>
                  <a:srgbClr val="FF0000"/>
                </a:solidFill>
              </a:rPr>
              <a:t>lên</a:t>
            </a:r>
            <a:r>
              <a:rPr lang="en-US" sz="8000" b="1" dirty="0">
                <a:solidFill>
                  <a:srgbClr val="FF0000"/>
                </a:solidFill>
              </a:rPr>
              <a:t> </a:t>
            </a:r>
            <a:r>
              <a:rPr lang="en-US" sz="8000" b="1" dirty="0" err="1">
                <a:solidFill>
                  <a:srgbClr val="FF0000"/>
                </a:solidFill>
              </a:rPr>
              <a:t>ngôi</a:t>
            </a:r>
            <a:r>
              <a:rPr lang="en-US" sz="8000" b="1" dirty="0">
                <a:solidFill>
                  <a:srgbClr val="FF0000"/>
                </a:solidFill>
              </a:rPr>
              <a:t> </a:t>
            </a:r>
            <a:r>
              <a:rPr lang="en-US" sz="8000" b="1" dirty="0" err="1">
                <a:solidFill>
                  <a:srgbClr val="FF0000"/>
                </a:solidFill>
              </a:rPr>
              <a:t>vua</a:t>
            </a:r>
            <a:r>
              <a:rPr lang="en-US" sz="8000" b="1" dirty="0">
                <a:solidFill>
                  <a:srgbClr val="FF0000"/>
                </a:solidFill>
              </a:rPr>
              <a:t> </a:t>
            </a:r>
            <a:r>
              <a:rPr lang="en-US" sz="8000" b="1" dirty="0" err="1">
                <a:solidFill>
                  <a:srgbClr val="FF0000"/>
                </a:solidFill>
              </a:rPr>
              <a:t>vào</a:t>
            </a:r>
            <a:r>
              <a:rPr lang="en-US" sz="8000" b="1" dirty="0">
                <a:solidFill>
                  <a:srgbClr val="FF0000"/>
                </a:solidFill>
              </a:rPr>
              <a:t> </a:t>
            </a:r>
            <a:r>
              <a:rPr lang="en-US" sz="8000" b="1" dirty="0" err="1">
                <a:solidFill>
                  <a:srgbClr val="FF0000"/>
                </a:solidFill>
              </a:rPr>
              <a:t>năm</a:t>
            </a:r>
            <a:r>
              <a:rPr lang="en-US" sz="8000" b="1" dirty="0">
                <a:solidFill>
                  <a:srgbClr val="FF0000"/>
                </a:solidFill>
              </a:rPr>
              <a:t> </a:t>
            </a:r>
            <a:r>
              <a:rPr lang="en-US" sz="8000" b="1" dirty="0" err="1">
                <a:solidFill>
                  <a:srgbClr val="FF0000"/>
                </a:solidFill>
              </a:rPr>
              <a:t>nào</a:t>
            </a:r>
            <a:r>
              <a:rPr lang="en-US" sz="8000" b="1" dirty="0">
                <a:solidFill>
                  <a:srgbClr val="FF0000"/>
                </a:solidFill>
              </a:rPr>
              <a:t>? </a:t>
            </a:r>
            <a:br>
              <a:rPr lang="en-US" sz="8000" dirty="0">
                <a:solidFill>
                  <a:srgbClr val="FF0000"/>
                </a:solidFill>
              </a:rPr>
            </a:br>
            <a:endParaRPr lang="en-US" sz="8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3863662"/>
            <a:ext cx="8596668" cy="2177700"/>
          </a:xfrm>
        </p:spPr>
        <p:txBody>
          <a:bodyPr>
            <a:normAutofit/>
          </a:bodyPr>
          <a:lstStyle/>
          <a:p>
            <a:r>
              <a:rPr lang="en-US" sz="7200" dirty="0">
                <a:solidFill>
                  <a:srgbClr val="FF0000"/>
                </a:solidFill>
              </a:rPr>
              <a:t>1428. </a:t>
            </a:r>
          </a:p>
        </p:txBody>
      </p:sp>
    </p:spTree>
    <p:extLst>
      <p:ext uri="{BB962C8B-B14F-4D97-AF65-F5344CB8AC3E}">
        <p14:creationId xmlns:p14="http://schemas.microsoft.com/office/powerpoint/2010/main" val="2776633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3" y="609600"/>
            <a:ext cx="10875015" cy="2519966"/>
          </a:xfrm>
        </p:spPr>
        <p:txBody>
          <a:bodyPr>
            <a:normAutofit fontScale="90000"/>
          </a:bodyPr>
          <a:lstStyle/>
          <a:p>
            <a:r>
              <a:rPr lang="en-US" sz="6700" b="1" dirty="0" err="1">
                <a:solidFill>
                  <a:srgbClr val="FF0000"/>
                </a:solidFill>
              </a:rPr>
              <a:t>Bản</a:t>
            </a:r>
            <a:r>
              <a:rPr lang="en-US" sz="6700" b="1" dirty="0">
                <a:solidFill>
                  <a:srgbClr val="FF0000"/>
                </a:solidFill>
              </a:rPr>
              <a:t> </a:t>
            </a:r>
            <a:r>
              <a:rPr lang="en-US" sz="6700" b="1" dirty="0" err="1">
                <a:solidFill>
                  <a:srgbClr val="FF0000"/>
                </a:solidFill>
              </a:rPr>
              <a:t>đồ</a:t>
            </a:r>
            <a:r>
              <a:rPr lang="en-US" sz="6700" b="1" dirty="0">
                <a:solidFill>
                  <a:srgbClr val="FF0000"/>
                </a:solidFill>
              </a:rPr>
              <a:t> </a:t>
            </a:r>
            <a:r>
              <a:rPr lang="en-US" sz="6700" b="1" dirty="0" err="1">
                <a:solidFill>
                  <a:srgbClr val="FF0000"/>
                </a:solidFill>
              </a:rPr>
              <a:t>đầu</a:t>
            </a:r>
            <a:r>
              <a:rPr lang="en-US" sz="6700" b="1" dirty="0">
                <a:solidFill>
                  <a:srgbClr val="FF0000"/>
                </a:solidFill>
              </a:rPr>
              <a:t> </a:t>
            </a:r>
            <a:r>
              <a:rPr lang="en-US" sz="6700" b="1" dirty="0" err="1">
                <a:solidFill>
                  <a:srgbClr val="FF0000"/>
                </a:solidFill>
              </a:rPr>
              <a:t>tiên</a:t>
            </a:r>
            <a:r>
              <a:rPr lang="en-US" sz="6700" b="1" dirty="0">
                <a:solidFill>
                  <a:srgbClr val="FF0000"/>
                </a:solidFill>
              </a:rPr>
              <a:t> </a:t>
            </a:r>
            <a:r>
              <a:rPr lang="en-US" sz="6700" b="1" dirty="0" err="1">
                <a:solidFill>
                  <a:srgbClr val="FF0000"/>
                </a:solidFill>
              </a:rPr>
              <a:t>của</a:t>
            </a:r>
            <a:r>
              <a:rPr lang="en-US" sz="6700" b="1" dirty="0">
                <a:solidFill>
                  <a:srgbClr val="FF0000"/>
                </a:solidFill>
              </a:rPr>
              <a:t> </a:t>
            </a:r>
            <a:r>
              <a:rPr lang="en-US" sz="6700" b="1" dirty="0" err="1">
                <a:solidFill>
                  <a:srgbClr val="FF0000"/>
                </a:solidFill>
              </a:rPr>
              <a:t>nước</a:t>
            </a:r>
            <a:r>
              <a:rPr lang="en-US" sz="6700" b="1" dirty="0">
                <a:solidFill>
                  <a:srgbClr val="FF0000"/>
                </a:solidFill>
              </a:rPr>
              <a:t> ta </a:t>
            </a:r>
            <a:r>
              <a:rPr lang="en-US" sz="6700" b="1" dirty="0" err="1">
                <a:solidFill>
                  <a:srgbClr val="FF0000"/>
                </a:solidFill>
              </a:rPr>
              <a:t>có</a:t>
            </a:r>
            <a:r>
              <a:rPr lang="en-US" sz="6700" b="1" dirty="0">
                <a:solidFill>
                  <a:srgbClr val="FF0000"/>
                </a:solidFill>
              </a:rPr>
              <a:t> </a:t>
            </a:r>
            <a:r>
              <a:rPr lang="en-US" sz="6700" b="1" dirty="0" err="1">
                <a:solidFill>
                  <a:srgbClr val="FF0000"/>
                </a:solidFill>
              </a:rPr>
              <a:t>tên</a:t>
            </a:r>
            <a:r>
              <a:rPr lang="en-US" sz="6700" b="1" dirty="0">
                <a:solidFill>
                  <a:srgbClr val="FF0000"/>
                </a:solidFill>
              </a:rPr>
              <a:t> </a:t>
            </a:r>
            <a:r>
              <a:rPr lang="en-US" sz="6700" b="1" dirty="0" err="1">
                <a:solidFill>
                  <a:srgbClr val="FF0000"/>
                </a:solidFill>
              </a:rPr>
              <a:t>là</a:t>
            </a:r>
            <a:r>
              <a:rPr lang="en-US" sz="6700" b="1" dirty="0">
                <a:solidFill>
                  <a:srgbClr val="FF0000"/>
                </a:solidFill>
              </a:rPr>
              <a:t> </a:t>
            </a:r>
            <a:r>
              <a:rPr lang="en-US" sz="6700" b="1" dirty="0" err="1">
                <a:solidFill>
                  <a:srgbClr val="FF0000"/>
                </a:solidFill>
              </a:rPr>
              <a:t>gì</a:t>
            </a:r>
            <a:r>
              <a:rPr lang="en-US" sz="6700" b="1" dirty="0">
                <a:solidFill>
                  <a:srgbClr val="FF0000"/>
                </a:solidFill>
              </a:rPr>
              <a:t>? </a:t>
            </a:r>
            <a:br>
              <a:rPr lang="en-US" dirty="0">
                <a:solidFill>
                  <a:srgbClr val="FF0000"/>
                </a:solidFill>
              </a:rPr>
            </a:b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3" y="3644721"/>
            <a:ext cx="10218193" cy="2396641"/>
          </a:xfrm>
        </p:spPr>
        <p:txBody>
          <a:bodyPr>
            <a:normAutofit/>
          </a:bodyPr>
          <a:lstStyle/>
          <a:p>
            <a:r>
              <a:rPr lang="en-US" sz="6600" dirty="0" err="1">
                <a:solidFill>
                  <a:srgbClr val="FF0000"/>
                </a:solidFill>
              </a:rPr>
              <a:t>Bản</a:t>
            </a:r>
            <a:r>
              <a:rPr lang="en-US" sz="6600" dirty="0">
                <a:solidFill>
                  <a:srgbClr val="FF0000"/>
                </a:solidFill>
              </a:rPr>
              <a:t> </a:t>
            </a:r>
            <a:r>
              <a:rPr lang="en-US" sz="6600" dirty="0" err="1">
                <a:solidFill>
                  <a:srgbClr val="FF0000"/>
                </a:solidFill>
              </a:rPr>
              <a:t>đồ</a:t>
            </a:r>
            <a:r>
              <a:rPr lang="en-US" sz="6600" dirty="0">
                <a:solidFill>
                  <a:srgbClr val="FF0000"/>
                </a:solidFill>
              </a:rPr>
              <a:t> </a:t>
            </a:r>
            <a:r>
              <a:rPr lang="en-US" sz="6600" dirty="0" err="1">
                <a:solidFill>
                  <a:srgbClr val="FF0000"/>
                </a:solidFill>
              </a:rPr>
              <a:t>Hồng</a:t>
            </a:r>
            <a:r>
              <a:rPr lang="en-US" sz="6600" dirty="0">
                <a:solidFill>
                  <a:srgbClr val="FF0000"/>
                </a:solidFill>
              </a:rPr>
              <a:t> </a:t>
            </a:r>
            <a:r>
              <a:rPr lang="en-US" sz="6600" dirty="0" err="1">
                <a:solidFill>
                  <a:srgbClr val="FF0000"/>
                </a:solidFill>
              </a:rPr>
              <a:t>Đức</a:t>
            </a:r>
            <a:r>
              <a:rPr lang="en-US" sz="6600" dirty="0">
                <a:solidFill>
                  <a:srgbClr val="FF0000"/>
                </a:solidFill>
              </a:rPr>
              <a:t>. </a:t>
            </a:r>
          </a:p>
          <a:p>
            <a:endParaRPr lang="en-US" sz="6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39008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11500" dirty="0"/>
              <a:t>ÔN TẬP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MÔN LỊCH SỬ</a:t>
            </a:r>
          </a:p>
        </p:txBody>
      </p:sp>
    </p:spTree>
    <p:extLst>
      <p:ext uri="{BB962C8B-B14F-4D97-AF65-F5344CB8AC3E}">
        <p14:creationId xmlns:p14="http://schemas.microsoft.com/office/powerpoint/2010/main" val="44030446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3" y="609599"/>
            <a:ext cx="10952289" cy="2082085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. </a:t>
            </a:r>
            <a:r>
              <a:rPr lang="en-US" sz="6000" b="1" dirty="0" err="1">
                <a:solidFill>
                  <a:srgbClr val="FF0000"/>
                </a:solidFill>
              </a:rPr>
              <a:t>Nội</a:t>
            </a:r>
            <a:r>
              <a:rPr lang="en-US" sz="6000" b="1" dirty="0">
                <a:solidFill>
                  <a:srgbClr val="FF0000"/>
                </a:solidFill>
              </a:rPr>
              <a:t> dung </a:t>
            </a:r>
            <a:r>
              <a:rPr lang="en-US" sz="6000" b="1" dirty="0" err="1">
                <a:solidFill>
                  <a:srgbClr val="FF0000"/>
                </a:solidFill>
              </a:rPr>
              <a:t>học</a:t>
            </a:r>
            <a:r>
              <a:rPr lang="en-US" sz="6000" b="1" dirty="0">
                <a:solidFill>
                  <a:srgbClr val="FF0000"/>
                </a:solidFill>
              </a:rPr>
              <a:t> </a:t>
            </a:r>
            <a:r>
              <a:rPr lang="en-US" sz="6000" b="1" dirty="0" err="1">
                <a:solidFill>
                  <a:srgbClr val="FF0000"/>
                </a:solidFill>
              </a:rPr>
              <a:t>tập</a:t>
            </a:r>
            <a:r>
              <a:rPr lang="en-US" sz="6000" b="1" dirty="0">
                <a:solidFill>
                  <a:srgbClr val="FF0000"/>
                </a:solidFill>
              </a:rPr>
              <a:t> </a:t>
            </a:r>
            <a:r>
              <a:rPr lang="en-US" sz="6000" b="1" dirty="0" err="1">
                <a:solidFill>
                  <a:srgbClr val="FF0000"/>
                </a:solidFill>
              </a:rPr>
              <a:t>và</a:t>
            </a:r>
            <a:r>
              <a:rPr lang="en-US" sz="6000" b="1" dirty="0">
                <a:solidFill>
                  <a:srgbClr val="FF0000"/>
                </a:solidFill>
              </a:rPr>
              <a:t> </a:t>
            </a:r>
            <a:r>
              <a:rPr lang="en-US" sz="6000" b="1" dirty="0" err="1">
                <a:solidFill>
                  <a:srgbClr val="FF0000"/>
                </a:solidFill>
              </a:rPr>
              <a:t>thi</a:t>
            </a:r>
            <a:r>
              <a:rPr lang="en-US" sz="6000" b="1" dirty="0">
                <a:solidFill>
                  <a:srgbClr val="FF0000"/>
                </a:solidFill>
              </a:rPr>
              <a:t> </a:t>
            </a:r>
            <a:r>
              <a:rPr lang="en-US" sz="6000" b="1" dirty="0" err="1">
                <a:solidFill>
                  <a:srgbClr val="FF0000"/>
                </a:solidFill>
              </a:rPr>
              <a:t>cử</a:t>
            </a:r>
            <a:r>
              <a:rPr lang="en-US" sz="6000" b="1" dirty="0">
                <a:solidFill>
                  <a:srgbClr val="FF0000"/>
                </a:solidFill>
              </a:rPr>
              <a:t> </a:t>
            </a:r>
            <a:r>
              <a:rPr lang="en-US" sz="6000" b="1" dirty="0" err="1">
                <a:solidFill>
                  <a:srgbClr val="FF0000"/>
                </a:solidFill>
              </a:rPr>
              <a:t>dưới</a:t>
            </a:r>
            <a:r>
              <a:rPr lang="en-US" sz="6000" b="1" dirty="0">
                <a:solidFill>
                  <a:srgbClr val="FF0000"/>
                </a:solidFill>
              </a:rPr>
              <a:t> </a:t>
            </a:r>
            <a:r>
              <a:rPr lang="en-US" sz="6000" b="1" dirty="0" err="1">
                <a:solidFill>
                  <a:srgbClr val="FF0000"/>
                </a:solidFill>
              </a:rPr>
              <a:t>thời</a:t>
            </a:r>
            <a:r>
              <a:rPr lang="en-US" sz="6000" b="1" dirty="0">
                <a:solidFill>
                  <a:srgbClr val="FF0000"/>
                </a:solidFill>
              </a:rPr>
              <a:t> </a:t>
            </a:r>
            <a:r>
              <a:rPr lang="en-US" sz="6000" b="1" dirty="0" err="1">
                <a:solidFill>
                  <a:srgbClr val="FF0000"/>
                </a:solidFill>
              </a:rPr>
              <a:t>Hậu</a:t>
            </a:r>
            <a:r>
              <a:rPr lang="en-US" sz="6000" b="1" dirty="0">
                <a:solidFill>
                  <a:srgbClr val="FF0000"/>
                </a:solidFill>
              </a:rPr>
              <a:t> </a:t>
            </a:r>
            <a:r>
              <a:rPr lang="en-US" sz="6000" b="1" dirty="0" err="1">
                <a:solidFill>
                  <a:srgbClr val="FF0000"/>
                </a:solidFill>
              </a:rPr>
              <a:t>Lê</a:t>
            </a:r>
            <a:r>
              <a:rPr lang="en-US" sz="6000" b="1" dirty="0">
                <a:solidFill>
                  <a:srgbClr val="FF0000"/>
                </a:solidFill>
              </a:rPr>
              <a:t> </a:t>
            </a:r>
            <a:r>
              <a:rPr lang="en-US" sz="6000" b="1" dirty="0" err="1">
                <a:solidFill>
                  <a:srgbClr val="FF0000"/>
                </a:solidFill>
              </a:rPr>
              <a:t>là</a:t>
            </a:r>
            <a:r>
              <a:rPr lang="en-US" sz="6000" b="1" dirty="0">
                <a:solidFill>
                  <a:srgbClr val="FF0000"/>
                </a:solidFill>
              </a:rPr>
              <a:t> </a:t>
            </a:r>
            <a:r>
              <a:rPr lang="en-US" sz="6000" b="1" dirty="0" err="1">
                <a:solidFill>
                  <a:srgbClr val="FF0000"/>
                </a:solidFill>
              </a:rPr>
              <a:t>gì</a:t>
            </a:r>
            <a:r>
              <a:rPr lang="en-US" sz="6000" b="1" dirty="0">
                <a:solidFill>
                  <a:srgbClr val="FF0000"/>
                </a:solidFill>
              </a:rPr>
              <a:t>?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4172755"/>
            <a:ext cx="8596668" cy="1868607"/>
          </a:xfrm>
        </p:spPr>
        <p:txBody>
          <a:bodyPr>
            <a:normAutofit/>
          </a:bodyPr>
          <a:lstStyle/>
          <a:p>
            <a:r>
              <a:rPr lang="en-US" sz="6000" dirty="0" err="1">
                <a:solidFill>
                  <a:srgbClr val="FF0000"/>
                </a:solidFill>
              </a:rPr>
              <a:t>Nho</a:t>
            </a:r>
            <a:r>
              <a:rPr lang="en-US" sz="6000" dirty="0">
                <a:solidFill>
                  <a:srgbClr val="FF0000"/>
                </a:solidFill>
              </a:rPr>
              <a:t> </a:t>
            </a:r>
            <a:r>
              <a:rPr lang="en-US" sz="6000" dirty="0" err="1">
                <a:solidFill>
                  <a:srgbClr val="FF0000"/>
                </a:solidFill>
              </a:rPr>
              <a:t>giáo</a:t>
            </a:r>
            <a:r>
              <a:rPr lang="en-US" sz="6000" dirty="0">
                <a:solidFill>
                  <a:srgbClr val="FF0000"/>
                </a:solidFill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285235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3" y="609600"/>
            <a:ext cx="10784863" cy="2494208"/>
          </a:xfrm>
        </p:spPr>
        <p:txBody>
          <a:bodyPr>
            <a:noAutofit/>
          </a:bodyPr>
          <a:lstStyle/>
          <a:p>
            <a:r>
              <a:rPr lang="en-US" sz="5400" b="1" dirty="0">
                <a:solidFill>
                  <a:srgbClr val="FF0000"/>
                </a:solidFill>
              </a:rPr>
              <a:t>Ở </a:t>
            </a:r>
            <a:r>
              <a:rPr lang="en-US" sz="5400" b="1" dirty="0" err="1">
                <a:solidFill>
                  <a:srgbClr val="FF0000"/>
                </a:solidFill>
              </a:rPr>
              <a:t>thời</a:t>
            </a:r>
            <a:r>
              <a:rPr lang="en-US" sz="5400" b="1" dirty="0">
                <a:solidFill>
                  <a:srgbClr val="FF0000"/>
                </a:solidFill>
              </a:rPr>
              <a:t> </a:t>
            </a:r>
            <a:r>
              <a:rPr lang="en-US" sz="5400" b="1" dirty="0" err="1">
                <a:solidFill>
                  <a:srgbClr val="FF0000"/>
                </a:solidFill>
              </a:rPr>
              <a:t>Hậu</a:t>
            </a:r>
            <a:r>
              <a:rPr lang="en-US" sz="5400" b="1" dirty="0">
                <a:solidFill>
                  <a:srgbClr val="FF0000"/>
                </a:solidFill>
              </a:rPr>
              <a:t> </a:t>
            </a:r>
            <a:r>
              <a:rPr lang="en-US" sz="5400" b="1" dirty="0" err="1">
                <a:solidFill>
                  <a:srgbClr val="FF0000"/>
                </a:solidFill>
              </a:rPr>
              <a:t>Lê</a:t>
            </a:r>
            <a:r>
              <a:rPr lang="en-US" sz="5400" b="1" dirty="0">
                <a:solidFill>
                  <a:srgbClr val="FF0000"/>
                </a:solidFill>
              </a:rPr>
              <a:t>, </a:t>
            </a:r>
            <a:r>
              <a:rPr lang="en-US" sz="5400" b="1" dirty="0" err="1">
                <a:solidFill>
                  <a:srgbClr val="FF0000"/>
                </a:solidFill>
              </a:rPr>
              <a:t>nền</a:t>
            </a:r>
            <a:r>
              <a:rPr lang="en-US" sz="5400" b="1" dirty="0">
                <a:solidFill>
                  <a:srgbClr val="FF0000"/>
                </a:solidFill>
              </a:rPr>
              <a:t> </a:t>
            </a:r>
            <a:r>
              <a:rPr lang="en-US" sz="5400" b="1" dirty="0" err="1">
                <a:solidFill>
                  <a:srgbClr val="FF0000"/>
                </a:solidFill>
              </a:rPr>
              <a:t>văn</a:t>
            </a:r>
            <a:r>
              <a:rPr lang="en-US" sz="5400" b="1" dirty="0">
                <a:solidFill>
                  <a:srgbClr val="FF0000"/>
                </a:solidFill>
              </a:rPr>
              <a:t> </a:t>
            </a:r>
            <a:r>
              <a:rPr lang="en-US" sz="5400" b="1" dirty="0" err="1">
                <a:solidFill>
                  <a:srgbClr val="FF0000"/>
                </a:solidFill>
              </a:rPr>
              <a:t>học</a:t>
            </a:r>
            <a:r>
              <a:rPr lang="en-US" sz="5400" b="1" dirty="0">
                <a:solidFill>
                  <a:srgbClr val="FF0000"/>
                </a:solidFill>
              </a:rPr>
              <a:t> </a:t>
            </a:r>
            <a:r>
              <a:rPr lang="en-US" sz="5400" b="1" dirty="0" err="1">
                <a:solidFill>
                  <a:srgbClr val="FF0000"/>
                </a:solidFill>
              </a:rPr>
              <a:t>viết</a:t>
            </a:r>
            <a:r>
              <a:rPr lang="en-US" sz="5400" b="1" dirty="0">
                <a:solidFill>
                  <a:srgbClr val="FF0000"/>
                </a:solidFill>
              </a:rPr>
              <a:t> </a:t>
            </a:r>
            <a:r>
              <a:rPr lang="en-US" sz="5400" b="1" dirty="0" err="1">
                <a:solidFill>
                  <a:srgbClr val="FF0000"/>
                </a:solidFill>
              </a:rPr>
              <a:t>bằng</a:t>
            </a:r>
            <a:r>
              <a:rPr lang="en-US" sz="5400" b="1" dirty="0">
                <a:solidFill>
                  <a:srgbClr val="FF0000"/>
                </a:solidFill>
              </a:rPr>
              <a:t> </a:t>
            </a:r>
            <a:r>
              <a:rPr lang="en-US" sz="5400" b="1" dirty="0" err="1">
                <a:solidFill>
                  <a:srgbClr val="FF0000"/>
                </a:solidFill>
              </a:rPr>
              <a:t>chữ</a:t>
            </a:r>
            <a:r>
              <a:rPr lang="en-US" sz="5400" b="1" dirty="0">
                <a:solidFill>
                  <a:srgbClr val="FF0000"/>
                </a:solidFill>
              </a:rPr>
              <a:t> </a:t>
            </a:r>
            <a:r>
              <a:rPr lang="en-US" sz="5400" b="1" dirty="0" err="1">
                <a:solidFill>
                  <a:srgbClr val="FF0000"/>
                </a:solidFill>
              </a:rPr>
              <a:t>nào</a:t>
            </a:r>
            <a:r>
              <a:rPr lang="en-US" sz="5400" b="1" dirty="0">
                <a:solidFill>
                  <a:srgbClr val="FF0000"/>
                </a:solidFill>
              </a:rPr>
              <a:t> </a:t>
            </a:r>
            <a:r>
              <a:rPr lang="en-US" sz="5400" b="1" dirty="0" err="1">
                <a:solidFill>
                  <a:srgbClr val="FF0000"/>
                </a:solidFill>
              </a:rPr>
              <a:t>chiếm</a:t>
            </a:r>
            <a:r>
              <a:rPr lang="en-US" sz="5400" b="1" dirty="0">
                <a:solidFill>
                  <a:srgbClr val="FF0000"/>
                </a:solidFill>
              </a:rPr>
              <a:t> </a:t>
            </a:r>
            <a:r>
              <a:rPr lang="en-US" sz="5400" b="1" dirty="0" err="1">
                <a:solidFill>
                  <a:srgbClr val="FF0000"/>
                </a:solidFill>
              </a:rPr>
              <a:t>ưu</a:t>
            </a:r>
            <a:r>
              <a:rPr lang="en-US" sz="5400" b="1" dirty="0">
                <a:solidFill>
                  <a:srgbClr val="FF0000"/>
                </a:solidFill>
              </a:rPr>
              <a:t> </a:t>
            </a:r>
            <a:r>
              <a:rPr lang="en-US" sz="5400" b="1" dirty="0" err="1">
                <a:solidFill>
                  <a:srgbClr val="FF0000"/>
                </a:solidFill>
              </a:rPr>
              <a:t>điểm</a:t>
            </a:r>
            <a:r>
              <a:rPr lang="en-US" sz="5400" b="1" dirty="0">
                <a:solidFill>
                  <a:srgbClr val="FF0000"/>
                </a:solidFill>
              </a:rPr>
              <a:t> </a:t>
            </a:r>
            <a:r>
              <a:rPr lang="en-US" sz="5400" b="1" dirty="0" err="1">
                <a:solidFill>
                  <a:srgbClr val="FF0000"/>
                </a:solidFill>
              </a:rPr>
              <a:t>nhất</a:t>
            </a:r>
            <a:r>
              <a:rPr lang="en-US" sz="5400" b="1" dirty="0">
                <a:solidFill>
                  <a:srgbClr val="FF0000"/>
                </a:solidFill>
              </a:rPr>
              <a:t>? </a:t>
            </a:r>
            <a:endParaRPr lang="en-US" sz="54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3503054"/>
            <a:ext cx="8596668" cy="2538308"/>
          </a:xfrm>
        </p:spPr>
        <p:txBody>
          <a:bodyPr>
            <a:normAutofit/>
          </a:bodyPr>
          <a:lstStyle/>
          <a:p>
            <a:r>
              <a:rPr lang="en-US" sz="6000" dirty="0">
                <a:solidFill>
                  <a:srgbClr val="FF0000"/>
                </a:solidFill>
              </a:rPr>
              <a:t>. </a:t>
            </a:r>
            <a:r>
              <a:rPr lang="en-US" sz="6000" dirty="0" err="1">
                <a:solidFill>
                  <a:srgbClr val="FF0000"/>
                </a:solidFill>
              </a:rPr>
              <a:t>Chữ</a:t>
            </a:r>
            <a:r>
              <a:rPr lang="en-US" sz="6000" dirty="0">
                <a:solidFill>
                  <a:srgbClr val="FF0000"/>
                </a:solidFill>
              </a:rPr>
              <a:t> </a:t>
            </a:r>
            <a:r>
              <a:rPr lang="en-US" sz="6000" dirty="0" err="1">
                <a:solidFill>
                  <a:srgbClr val="FF0000"/>
                </a:solidFill>
              </a:rPr>
              <a:t>Hán</a:t>
            </a:r>
            <a:r>
              <a:rPr lang="en-US" sz="6000" dirty="0">
                <a:solidFill>
                  <a:srgbClr val="FF0000"/>
                </a:solidFill>
              </a:rPr>
              <a:t>. 	</a:t>
            </a:r>
          </a:p>
        </p:txBody>
      </p:sp>
    </p:spTree>
    <p:extLst>
      <p:ext uri="{BB962C8B-B14F-4D97-AF65-F5344CB8AC3E}">
        <p14:creationId xmlns:p14="http://schemas.microsoft.com/office/powerpoint/2010/main" val="2993892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3" y="609599"/>
            <a:ext cx="10990925" cy="3292699"/>
          </a:xfrm>
        </p:spPr>
        <p:txBody>
          <a:bodyPr>
            <a:noAutofit/>
          </a:bodyPr>
          <a:lstStyle/>
          <a:p>
            <a:r>
              <a:rPr lang="en-US" sz="6600" b="1" dirty="0" err="1">
                <a:solidFill>
                  <a:srgbClr val="FF0000"/>
                </a:solidFill>
              </a:rPr>
              <a:t>Cuộc</a:t>
            </a:r>
            <a:r>
              <a:rPr lang="en-US" sz="6600" b="1" dirty="0">
                <a:solidFill>
                  <a:srgbClr val="FF0000"/>
                </a:solidFill>
              </a:rPr>
              <a:t> </a:t>
            </a:r>
            <a:r>
              <a:rPr lang="en-US" sz="6600" b="1" dirty="0" err="1">
                <a:solidFill>
                  <a:srgbClr val="FF0000"/>
                </a:solidFill>
              </a:rPr>
              <a:t>chiến</a:t>
            </a:r>
            <a:r>
              <a:rPr lang="en-US" sz="6600" b="1" dirty="0">
                <a:solidFill>
                  <a:srgbClr val="FF0000"/>
                </a:solidFill>
              </a:rPr>
              <a:t> </a:t>
            </a:r>
            <a:r>
              <a:rPr lang="en-US" sz="6600" b="1" dirty="0" err="1">
                <a:solidFill>
                  <a:srgbClr val="FF0000"/>
                </a:solidFill>
              </a:rPr>
              <a:t>giữa</a:t>
            </a:r>
            <a:r>
              <a:rPr lang="en-US" sz="6600" b="1" dirty="0">
                <a:solidFill>
                  <a:srgbClr val="FF0000"/>
                </a:solidFill>
              </a:rPr>
              <a:t> Nam </a:t>
            </a:r>
            <a:r>
              <a:rPr lang="en-US" sz="6600" b="1" dirty="0" err="1">
                <a:solidFill>
                  <a:srgbClr val="FF0000"/>
                </a:solidFill>
              </a:rPr>
              <a:t>triều</a:t>
            </a:r>
            <a:r>
              <a:rPr lang="en-US" sz="6600" b="1" dirty="0">
                <a:solidFill>
                  <a:srgbClr val="FF0000"/>
                </a:solidFill>
              </a:rPr>
              <a:t> </a:t>
            </a:r>
            <a:r>
              <a:rPr lang="en-US" sz="6600" b="1" dirty="0" err="1">
                <a:solidFill>
                  <a:srgbClr val="FF0000"/>
                </a:solidFill>
              </a:rPr>
              <a:t>và</a:t>
            </a:r>
            <a:r>
              <a:rPr lang="en-US" sz="6600" b="1" dirty="0">
                <a:solidFill>
                  <a:srgbClr val="FF0000"/>
                </a:solidFill>
              </a:rPr>
              <a:t> </a:t>
            </a:r>
            <a:r>
              <a:rPr lang="en-US" sz="6600" b="1" dirty="0" err="1">
                <a:solidFill>
                  <a:srgbClr val="FF0000"/>
                </a:solidFill>
              </a:rPr>
              <a:t>Bắc</a:t>
            </a:r>
            <a:r>
              <a:rPr lang="en-US" sz="6600" b="1" dirty="0">
                <a:solidFill>
                  <a:srgbClr val="FF0000"/>
                </a:solidFill>
              </a:rPr>
              <a:t> </a:t>
            </a:r>
            <a:r>
              <a:rPr lang="en-US" sz="6600" b="1" dirty="0" err="1">
                <a:solidFill>
                  <a:srgbClr val="FF0000"/>
                </a:solidFill>
              </a:rPr>
              <a:t>triều</a:t>
            </a:r>
            <a:r>
              <a:rPr lang="en-US" sz="6600" b="1" dirty="0">
                <a:solidFill>
                  <a:srgbClr val="FF0000"/>
                </a:solidFill>
              </a:rPr>
              <a:t> </a:t>
            </a:r>
            <a:r>
              <a:rPr lang="en-US" sz="6600" b="1" dirty="0" err="1">
                <a:solidFill>
                  <a:srgbClr val="FF0000"/>
                </a:solidFill>
              </a:rPr>
              <a:t>kéo</a:t>
            </a:r>
            <a:r>
              <a:rPr lang="en-US" sz="6600" b="1" dirty="0">
                <a:solidFill>
                  <a:srgbClr val="FF0000"/>
                </a:solidFill>
              </a:rPr>
              <a:t> </a:t>
            </a:r>
            <a:r>
              <a:rPr lang="en-US" sz="6600" b="1" dirty="0" err="1">
                <a:solidFill>
                  <a:srgbClr val="FF0000"/>
                </a:solidFill>
              </a:rPr>
              <a:t>dài</a:t>
            </a:r>
            <a:r>
              <a:rPr lang="en-US" sz="6600" b="1" dirty="0">
                <a:solidFill>
                  <a:srgbClr val="FF0000"/>
                </a:solidFill>
              </a:rPr>
              <a:t> </a:t>
            </a:r>
            <a:r>
              <a:rPr lang="en-US" sz="6600" b="1" dirty="0" err="1">
                <a:solidFill>
                  <a:srgbClr val="FF0000"/>
                </a:solidFill>
              </a:rPr>
              <a:t>bao</a:t>
            </a:r>
            <a:r>
              <a:rPr lang="en-US" sz="6600" b="1" dirty="0">
                <a:solidFill>
                  <a:srgbClr val="FF0000"/>
                </a:solidFill>
              </a:rPr>
              <a:t> </a:t>
            </a:r>
            <a:r>
              <a:rPr lang="en-US" sz="6600" b="1" dirty="0" err="1">
                <a:solidFill>
                  <a:srgbClr val="FF0000"/>
                </a:solidFill>
              </a:rPr>
              <a:t>nhiêu</a:t>
            </a:r>
            <a:r>
              <a:rPr lang="en-US" sz="6600" b="1" dirty="0">
                <a:solidFill>
                  <a:srgbClr val="FF0000"/>
                </a:solidFill>
              </a:rPr>
              <a:t> </a:t>
            </a:r>
            <a:r>
              <a:rPr lang="en-US" sz="6600" b="1" dirty="0" err="1">
                <a:solidFill>
                  <a:srgbClr val="FF0000"/>
                </a:solidFill>
              </a:rPr>
              <a:t>năm</a:t>
            </a:r>
            <a:r>
              <a:rPr lang="en-US" sz="6600" b="1" dirty="0">
                <a:solidFill>
                  <a:srgbClr val="FF0000"/>
                </a:solidFill>
              </a:rPr>
              <a:t>? </a:t>
            </a:r>
            <a:endParaRPr lang="en-US" sz="66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4623515"/>
            <a:ext cx="8596668" cy="1417847"/>
          </a:xfrm>
        </p:spPr>
        <p:txBody>
          <a:bodyPr>
            <a:normAutofit/>
          </a:bodyPr>
          <a:lstStyle/>
          <a:p>
            <a:r>
              <a:rPr lang="en-US" sz="5400" dirty="0" err="1">
                <a:solidFill>
                  <a:srgbClr val="FF0000"/>
                </a:solidFill>
              </a:rPr>
              <a:t>Hơn</a:t>
            </a:r>
            <a:r>
              <a:rPr lang="en-US" sz="5400" dirty="0">
                <a:solidFill>
                  <a:srgbClr val="FF0000"/>
                </a:solidFill>
              </a:rPr>
              <a:t> 50 </a:t>
            </a:r>
            <a:r>
              <a:rPr lang="en-US" sz="5400" dirty="0" err="1">
                <a:solidFill>
                  <a:srgbClr val="FF0000"/>
                </a:solidFill>
              </a:rPr>
              <a:t>năm</a:t>
            </a:r>
            <a:r>
              <a:rPr lang="en-US" sz="5400" dirty="0">
                <a:solidFill>
                  <a:srgbClr val="FF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4444039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800" b="1" dirty="0"/>
              <a:t>1. </a:t>
            </a:r>
            <a:r>
              <a:rPr lang="en-US" sz="4800" b="1" dirty="0" err="1"/>
              <a:t>Nhà</a:t>
            </a:r>
            <a:r>
              <a:rPr lang="en-US" sz="4800" b="1" dirty="0"/>
              <a:t> </a:t>
            </a:r>
            <a:r>
              <a:rPr lang="en-US" sz="4800" b="1" dirty="0" err="1"/>
              <a:t>nước</a:t>
            </a:r>
            <a:r>
              <a:rPr lang="en-US" sz="4800" b="1" dirty="0"/>
              <a:t> </a:t>
            </a:r>
            <a:r>
              <a:rPr lang="en-US" sz="4800" b="1" dirty="0" err="1"/>
              <a:t>đầu</a:t>
            </a:r>
            <a:r>
              <a:rPr lang="en-US" sz="4800" b="1" dirty="0"/>
              <a:t> </a:t>
            </a:r>
            <a:r>
              <a:rPr lang="en-US" sz="4800" b="1" dirty="0" err="1"/>
              <a:t>tiên</a:t>
            </a:r>
            <a:r>
              <a:rPr lang="en-US" sz="4800" b="1" dirty="0"/>
              <a:t> </a:t>
            </a:r>
            <a:r>
              <a:rPr lang="en-US" sz="4800" b="1" dirty="0" err="1"/>
              <a:t>của</a:t>
            </a:r>
            <a:r>
              <a:rPr lang="en-US" sz="4800" b="1" dirty="0"/>
              <a:t> </a:t>
            </a:r>
            <a:r>
              <a:rPr lang="en-US" sz="4800" b="1" dirty="0" err="1"/>
              <a:t>nước</a:t>
            </a:r>
            <a:r>
              <a:rPr lang="en-US" sz="4800" b="1" dirty="0"/>
              <a:t> ta </a:t>
            </a:r>
            <a:r>
              <a:rPr lang="en-US" sz="4800" b="1" dirty="0" err="1"/>
              <a:t>có</a:t>
            </a:r>
            <a:r>
              <a:rPr lang="en-US" sz="4800" b="1" dirty="0"/>
              <a:t> </a:t>
            </a:r>
            <a:r>
              <a:rPr lang="en-US" sz="4800" b="1" dirty="0" err="1"/>
              <a:t>tên</a:t>
            </a:r>
            <a:r>
              <a:rPr lang="en-US" sz="4800" b="1" dirty="0"/>
              <a:t> </a:t>
            </a:r>
            <a:r>
              <a:rPr lang="en-US" sz="4800" b="1" dirty="0" err="1"/>
              <a:t>là</a:t>
            </a:r>
            <a:r>
              <a:rPr lang="en-US" sz="4800" b="1" dirty="0"/>
              <a:t> </a:t>
            </a:r>
            <a:r>
              <a:rPr lang="en-US" sz="4800" b="1" dirty="0" err="1"/>
              <a:t>gì</a:t>
            </a:r>
            <a:r>
              <a:rPr lang="en-US" sz="4800" b="1" dirty="0"/>
              <a:t>? </a:t>
            </a:r>
            <a:br>
              <a:rPr lang="en-US" sz="4800" dirty="0"/>
            </a:b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975019"/>
            <a:ext cx="10515600" cy="3201943"/>
          </a:xfrm>
        </p:spPr>
        <p:txBody>
          <a:bodyPr>
            <a:normAutofit/>
          </a:bodyPr>
          <a:lstStyle/>
          <a:p>
            <a:r>
              <a:rPr lang="en-US" sz="6600" dirty="0" err="1"/>
              <a:t>Văn</a:t>
            </a:r>
            <a:r>
              <a:rPr lang="en-US" sz="6600" dirty="0"/>
              <a:t> Lang. </a:t>
            </a:r>
          </a:p>
        </p:txBody>
      </p:sp>
    </p:spTree>
    <p:extLst>
      <p:ext uri="{BB962C8B-B14F-4D97-AF65-F5344CB8AC3E}">
        <p14:creationId xmlns:p14="http://schemas.microsoft.com/office/powerpoint/2010/main" val="16458258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648531"/>
          </a:xfrm>
        </p:spPr>
        <p:txBody>
          <a:bodyPr>
            <a:normAutofit fontScale="90000"/>
          </a:bodyPr>
          <a:lstStyle/>
          <a:p>
            <a:r>
              <a:rPr lang="en-US" sz="6000" b="1" dirty="0"/>
              <a:t>2. </a:t>
            </a:r>
            <a:r>
              <a:rPr lang="en-US" sz="6000" b="1" dirty="0" err="1"/>
              <a:t>Vị</a:t>
            </a:r>
            <a:r>
              <a:rPr lang="en-US" sz="6000" b="1" dirty="0"/>
              <a:t> </a:t>
            </a:r>
            <a:r>
              <a:rPr lang="en-US" sz="6000" b="1" dirty="0" err="1"/>
              <a:t>vua</a:t>
            </a:r>
            <a:r>
              <a:rPr lang="en-US" sz="6000" b="1" dirty="0"/>
              <a:t> </a:t>
            </a:r>
            <a:r>
              <a:rPr lang="en-US" sz="6000" b="1" dirty="0" err="1"/>
              <a:t>đầu</a:t>
            </a:r>
            <a:r>
              <a:rPr lang="en-US" sz="6000" b="1" dirty="0"/>
              <a:t> </a:t>
            </a:r>
            <a:r>
              <a:rPr lang="en-US" sz="6000" b="1" dirty="0" err="1"/>
              <a:t>tiên</a:t>
            </a:r>
            <a:r>
              <a:rPr lang="en-US" sz="6000" b="1" dirty="0"/>
              <a:t> </a:t>
            </a:r>
            <a:r>
              <a:rPr lang="en-US" sz="6000" b="1" dirty="0" err="1"/>
              <a:t>của</a:t>
            </a:r>
            <a:r>
              <a:rPr lang="en-US" sz="6000" b="1" dirty="0"/>
              <a:t> </a:t>
            </a:r>
            <a:r>
              <a:rPr lang="en-US" sz="6000" b="1" dirty="0" err="1"/>
              <a:t>nước</a:t>
            </a:r>
            <a:r>
              <a:rPr lang="en-US" sz="6000" b="1" dirty="0"/>
              <a:t> ta </a:t>
            </a:r>
            <a:r>
              <a:rPr lang="en-US" sz="6000" b="1" dirty="0" err="1"/>
              <a:t>là</a:t>
            </a:r>
            <a:r>
              <a:rPr lang="en-US" sz="6000" b="1" dirty="0"/>
              <a:t>? </a:t>
            </a:r>
            <a:br>
              <a:rPr lang="en-US" sz="6000" dirty="0"/>
            </a:b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232597"/>
            <a:ext cx="10515600" cy="2944366"/>
          </a:xfrm>
        </p:spPr>
        <p:txBody>
          <a:bodyPr>
            <a:normAutofit/>
          </a:bodyPr>
          <a:lstStyle/>
          <a:p>
            <a:r>
              <a:rPr lang="en-US" sz="7200" dirty="0" err="1"/>
              <a:t>Vua</a:t>
            </a:r>
            <a:r>
              <a:rPr lang="en-US" sz="7200" dirty="0"/>
              <a:t> </a:t>
            </a:r>
            <a:r>
              <a:rPr lang="en-US" sz="7200" dirty="0" err="1"/>
              <a:t>Hùng</a:t>
            </a:r>
            <a:r>
              <a:rPr lang="en-US" sz="7200" dirty="0"/>
              <a:t> </a:t>
            </a:r>
            <a:r>
              <a:rPr lang="en-US" sz="7200" dirty="0" err="1"/>
              <a:t>Vương</a:t>
            </a:r>
            <a:endParaRPr lang="en-US" sz="7200" dirty="0"/>
          </a:p>
        </p:txBody>
      </p:sp>
    </p:spTree>
    <p:extLst>
      <p:ext uri="{BB962C8B-B14F-4D97-AF65-F5344CB8AC3E}">
        <p14:creationId xmlns:p14="http://schemas.microsoft.com/office/powerpoint/2010/main" val="27941139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107619"/>
          </a:xfrm>
        </p:spPr>
        <p:txBody>
          <a:bodyPr>
            <a:noAutofit/>
          </a:bodyPr>
          <a:lstStyle/>
          <a:p>
            <a:br>
              <a:rPr lang="en-US" sz="4800" b="1" dirty="0"/>
            </a:br>
            <a:r>
              <a:rPr lang="en-US" sz="4800" b="1" dirty="0" err="1"/>
              <a:t>Câu</a:t>
            </a:r>
            <a:r>
              <a:rPr lang="en-US" sz="4800" b="1" dirty="0"/>
              <a:t> “</a:t>
            </a:r>
            <a:r>
              <a:rPr lang="en-US" sz="4800" b="1" dirty="0" err="1"/>
              <a:t>Triệu</a:t>
            </a:r>
            <a:r>
              <a:rPr lang="en-US" sz="4800" b="1" dirty="0"/>
              <a:t> </a:t>
            </a:r>
            <a:r>
              <a:rPr lang="en-US" sz="4800" b="1" dirty="0" err="1"/>
              <a:t>Đà</a:t>
            </a:r>
            <a:r>
              <a:rPr lang="en-US" sz="4800" b="1" dirty="0"/>
              <a:t> </a:t>
            </a:r>
            <a:r>
              <a:rPr lang="en-US" sz="4800" b="1" dirty="0" err="1"/>
              <a:t>đã</a:t>
            </a:r>
            <a:r>
              <a:rPr lang="en-US" sz="4800" b="1" dirty="0"/>
              <a:t> </a:t>
            </a:r>
            <a:r>
              <a:rPr lang="en-US" sz="4800" b="1" dirty="0" err="1"/>
              <a:t>hoãn</a:t>
            </a:r>
            <a:r>
              <a:rPr lang="en-US" sz="4800" b="1" dirty="0"/>
              <a:t> </a:t>
            </a:r>
            <a:r>
              <a:rPr lang="en-US" sz="4800" b="1" dirty="0" err="1"/>
              <a:t>binh</a:t>
            </a:r>
            <a:r>
              <a:rPr lang="en-US" sz="4800" b="1" dirty="0"/>
              <a:t>, </a:t>
            </a:r>
            <a:r>
              <a:rPr lang="en-US" sz="4800" b="1" dirty="0" err="1"/>
              <a:t>cho</a:t>
            </a:r>
            <a:r>
              <a:rPr lang="en-US" sz="4800" b="1" dirty="0"/>
              <a:t> con </a:t>
            </a:r>
            <a:r>
              <a:rPr lang="en-US" sz="4800" b="1" dirty="0" err="1"/>
              <a:t>trai</a:t>
            </a:r>
            <a:r>
              <a:rPr lang="en-US" sz="4800" b="1" dirty="0"/>
              <a:t> </a:t>
            </a:r>
            <a:r>
              <a:rPr lang="en-US" sz="4800" b="1" dirty="0" err="1"/>
              <a:t>làm</a:t>
            </a:r>
            <a:r>
              <a:rPr lang="en-US" sz="4800" b="1" dirty="0"/>
              <a:t> </a:t>
            </a:r>
            <a:r>
              <a:rPr lang="en-US" sz="4800" b="1" dirty="0" err="1"/>
              <a:t>rể</a:t>
            </a:r>
            <a:r>
              <a:rPr lang="en-US" sz="4800" b="1" dirty="0"/>
              <a:t> An </a:t>
            </a:r>
            <a:r>
              <a:rPr lang="en-US" sz="4800" b="1" dirty="0" err="1"/>
              <a:t>Dương</a:t>
            </a:r>
            <a:r>
              <a:rPr lang="en-US" sz="4800" b="1" dirty="0"/>
              <a:t> </a:t>
            </a:r>
            <a:r>
              <a:rPr lang="en-US" sz="4800" b="1" dirty="0" err="1"/>
              <a:t>Vương</a:t>
            </a:r>
            <a:r>
              <a:rPr lang="en-US" sz="4800" b="1" dirty="0"/>
              <a:t>” </a:t>
            </a:r>
            <a:r>
              <a:rPr lang="en-US" sz="4800" b="1" dirty="0" err="1"/>
              <a:t>gợi</a:t>
            </a:r>
            <a:r>
              <a:rPr lang="en-US" sz="4800" b="1" dirty="0"/>
              <a:t> </a:t>
            </a:r>
            <a:r>
              <a:rPr lang="en-US" sz="4800" b="1" dirty="0" err="1"/>
              <a:t>cho</a:t>
            </a:r>
            <a:r>
              <a:rPr lang="en-US" sz="4800" b="1" dirty="0"/>
              <a:t> </a:t>
            </a:r>
            <a:r>
              <a:rPr lang="en-US" sz="4800" b="1" dirty="0" err="1"/>
              <a:t>em</a:t>
            </a:r>
            <a:r>
              <a:rPr lang="en-US" sz="4800" b="1" dirty="0"/>
              <a:t> </a:t>
            </a:r>
            <a:r>
              <a:rPr lang="en-US" sz="4800" b="1" dirty="0" err="1"/>
              <a:t>nhớ</a:t>
            </a:r>
            <a:r>
              <a:rPr lang="en-US" sz="4800" b="1" dirty="0"/>
              <a:t> </a:t>
            </a:r>
            <a:r>
              <a:rPr lang="en-US" sz="4800" b="1" dirty="0" err="1"/>
              <a:t>đến</a:t>
            </a:r>
            <a:r>
              <a:rPr lang="en-US" sz="4800" b="1" dirty="0"/>
              <a:t> </a:t>
            </a:r>
            <a:r>
              <a:rPr lang="en-US" sz="4800" b="1" dirty="0" err="1"/>
              <a:t>câu</a:t>
            </a:r>
            <a:r>
              <a:rPr lang="en-US" sz="4800" b="1" dirty="0"/>
              <a:t> </a:t>
            </a:r>
            <a:r>
              <a:rPr lang="en-US" sz="4800" b="1" dirty="0" err="1"/>
              <a:t>chuyện</a:t>
            </a:r>
            <a:r>
              <a:rPr lang="en-US" sz="4800" b="1" dirty="0"/>
              <a:t> </a:t>
            </a:r>
            <a:r>
              <a:rPr lang="en-US" sz="4800" b="1" dirty="0" err="1"/>
              <a:t>nào</a:t>
            </a:r>
            <a:r>
              <a:rPr lang="en-US" sz="4800" b="1" dirty="0"/>
              <a:t> </a:t>
            </a:r>
            <a:r>
              <a:rPr lang="en-US" sz="4800" b="1" dirty="0" err="1"/>
              <a:t>dưới</a:t>
            </a:r>
            <a:r>
              <a:rPr lang="en-US" sz="4800" b="1" dirty="0"/>
              <a:t> </a:t>
            </a:r>
            <a:r>
              <a:rPr lang="en-US" sz="4800" b="1" dirty="0" err="1"/>
              <a:t>đây</a:t>
            </a:r>
            <a:r>
              <a:rPr lang="en-US" sz="4800" b="1" dirty="0"/>
              <a:t>. </a:t>
            </a:r>
            <a:br>
              <a:rPr lang="en-US" sz="4800" dirty="0"/>
            </a:b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348507"/>
            <a:ext cx="10515600" cy="2828456"/>
          </a:xfrm>
        </p:spPr>
        <p:txBody>
          <a:bodyPr>
            <a:normAutofit lnSpcReduction="10000"/>
          </a:bodyPr>
          <a:lstStyle/>
          <a:p>
            <a:endParaRPr lang="en-US" sz="6000" dirty="0"/>
          </a:p>
          <a:p>
            <a:endParaRPr lang="en-US" sz="6000" dirty="0"/>
          </a:p>
          <a:p>
            <a:r>
              <a:rPr lang="en-US" sz="6000" dirty="0" err="1"/>
              <a:t>Mị</a:t>
            </a:r>
            <a:r>
              <a:rPr lang="en-US" sz="6000" dirty="0"/>
              <a:t> </a:t>
            </a:r>
            <a:r>
              <a:rPr lang="en-US" sz="6000" dirty="0" err="1"/>
              <a:t>Châu</a:t>
            </a:r>
            <a:r>
              <a:rPr lang="en-US" sz="6000" dirty="0"/>
              <a:t> - </a:t>
            </a:r>
            <a:r>
              <a:rPr lang="en-US" sz="6000" dirty="0" err="1"/>
              <a:t>Trọng</a:t>
            </a:r>
            <a:r>
              <a:rPr lang="en-US" sz="6000" dirty="0"/>
              <a:t> </a:t>
            </a:r>
            <a:r>
              <a:rPr lang="en-US" sz="6000" dirty="0" err="1"/>
              <a:t>Thuỷ</a:t>
            </a:r>
            <a:r>
              <a:rPr lang="en-US" sz="6000" dirty="0"/>
              <a:t>. 	</a:t>
            </a:r>
          </a:p>
        </p:txBody>
      </p:sp>
    </p:spTree>
    <p:extLst>
      <p:ext uri="{BB962C8B-B14F-4D97-AF65-F5344CB8AC3E}">
        <p14:creationId xmlns:p14="http://schemas.microsoft.com/office/powerpoint/2010/main" val="3965460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455348"/>
          </a:xfrm>
        </p:spPr>
        <p:txBody>
          <a:bodyPr>
            <a:noAutofit/>
          </a:bodyPr>
          <a:lstStyle/>
          <a:p>
            <a:r>
              <a:rPr lang="en-US" sz="6000" b="1" dirty="0" err="1"/>
              <a:t>Chiến</a:t>
            </a:r>
            <a:r>
              <a:rPr lang="en-US" sz="6000" b="1" dirty="0"/>
              <a:t> </a:t>
            </a:r>
            <a:r>
              <a:rPr lang="en-US" sz="6000" b="1" dirty="0" err="1"/>
              <a:t>thắng</a:t>
            </a:r>
            <a:r>
              <a:rPr lang="en-US" sz="6000" b="1" dirty="0"/>
              <a:t> </a:t>
            </a:r>
            <a:r>
              <a:rPr lang="en-US" sz="6000" b="1" dirty="0" err="1"/>
              <a:t>vang</a:t>
            </a:r>
            <a:r>
              <a:rPr lang="en-US" sz="6000" b="1" dirty="0"/>
              <a:t> </a:t>
            </a:r>
            <a:r>
              <a:rPr lang="en-US" sz="6000" b="1" dirty="0" err="1"/>
              <a:t>dội</a:t>
            </a:r>
            <a:r>
              <a:rPr lang="en-US" sz="6000" b="1" dirty="0"/>
              <a:t> </a:t>
            </a:r>
            <a:r>
              <a:rPr lang="en-US" sz="6000" b="1" dirty="0" err="1"/>
              <a:t>nhất</a:t>
            </a:r>
            <a:r>
              <a:rPr lang="en-US" sz="6000" b="1" dirty="0"/>
              <a:t> </a:t>
            </a:r>
            <a:r>
              <a:rPr lang="en-US" sz="6000" b="1" dirty="0" err="1"/>
              <a:t>của</a:t>
            </a:r>
            <a:r>
              <a:rPr lang="en-US" sz="6000" b="1" dirty="0"/>
              <a:t> </a:t>
            </a:r>
            <a:r>
              <a:rPr lang="en-US" sz="6000" b="1" dirty="0" err="1"/>
              <a:t>nhân</a:t>
            </a:r>
            <a:r>
              <a:rPr lang="en-US" sz="6000" b="1" dirty="0"/>
              <a:t> </a:t>
            </a:r>
            <a:r>
              <a:rPr lang="en-US" sz="6000" b="1" dirty="0" err="1"/>
              <a:t>dân</a:t>
            </a:r>
            <a:r>
              <a:rPr lang="en-US" sz="6000" b="1" dirty="0"/>
              <a:t> ta </a:t>
            </a:r>
            <a:r>
              <a:rPr lang="en-US" sz="6000" b="1" dirty="0" err="1"/>
              <a:t>trước</a:t>
            </a:r>
            <a:r>
              <a:rPr lang="en-US" sz="6000" b="1" dirty="0"/>
              <a:t> </a:t>
            </a:r>
            <a:r>
              <a:rPr lang="en-US" sz="6000" b="1" dirty="0" err="1"/>
              <a:t>các</a:t>
            </a:r>
            <a:r>
              <a:rPr lang="en-US" sz="6000" b="1" dirty="0"/>
              <a:t> </a:t>
            </a:r>
            <a:r>
              <a:rPr lang="en-US" sz="6000" b="1" dirty="0" err="1"/>
              <a:t>triều</a:t>
            </a:r>
            <a:r>
              <a:rPr lang="en-US" sz="6000" b="1" dirty="0"/>
              <a:t> </a:t>
            </a:r>
            <a:r>
              <a:rPr lang="en-US" sz="6000" b="1" dirty="0" err="1"/>
              <a:t>đại</a:t>
            </a:r>
            <a:r>
              <a:rPr lang="en-US" sz="6000" b="1" dirty="0"/>
              <a:t> </a:t>
            </a:r>
            <a:r>
              <a:rPr lang="en-US" sz="6000" b="1" dirty="0" err="1"/>
              <a:t>phương</a:t>
            </a:r>
            <a:r>
              <a:rPr lang="en-US" sz="6000" b="1" dirty="0"/>
              <a:t> </a:t>
            </a:r>
            <a:r>
              <a:rPr lang="en-US" sz="6000" b="1" dirty="0" err="1"/>
              <a:t>Bắc</a:t>
            </a:r>
            <a:r>
              <a:rPr lang="en-US" sz="6000" b="1" dirty="0"/>
              <a:t> </a:t>
            </a:r>
            <a:r>
              <a:rPr lang="en-US" sz="6000" b="1" dirty="0" err="1"/>
              <a:t>là</a:t>
            </a:r>
            <a:r>
              <a:rPr lang="en-US" sz="6000" b="1" dirty="0"/>
              <a:t>: 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000777"/>
            <a:ext cx="10515600" cy="3176186"/>
          </a:xfrm>
        </p:spPr>
        <p:txBody>
          <a:bodyPr>
            <a:normAutofit/>
          </a:bodyPr>
          <a:lstStyle/>
          <a:p>
            <a:endParaRPr lang="en-US" sz="5400" dirty="0"/>
          </a:p>
          <a:p>
            <a:r>
              <a:rPr lang="en-US" sz="5400" dirty="0" err="1"/>
              <a:t>Chiến</a:t>
            </a:r>
            <a:r>
              <a:rPr lang="en-US" sz="5400" dirty="0"/>
              <a:t> </a:t>
            </a:r>
            <a:r>
              <a:rPr lang="en-US" sz="5400" dirty="0" err="1"/>
              <a:t>thắng</a:t>
            </a:r>
            <a:r>
              <a:rPr lang="en-US" sz="5400" dirty="0"/>
              <a:t> </a:t>
            </a:r>
            <a:r>
              <a:rPr lang="en-US" sz="5400" dirty="0" err="1"/>
              <a:t>Bặch</a:t>
            </a:r>
            <a:r>
              <a:rPr lang="en-US" sz="5400" dirty="0"/>
              <a:t> </a:t>
            </a:r>
            <a:r>
              <a:rPr lang="en-US" sz="5400" dirty="0" err="1"/>
              <a:t>Đằng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2620595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79" y="442399"/>
            <a:ext cx="10515600" cy="2957624"/>
          </a:xfrm>
        </p:spPr>
        <p:txBody>
          <a:bodyPr>
            <a:normAutofit fontScale="90000"/>
          </a:bodyPr>
          <a:lstStyle/>
          <a:p>
            <a:r>
              <a:rPr lang="en-US" sz="6600" b="1" dirty="0" err="1"/>
              <a:t>Khởi</a:t>
            </a:r>
            <a:r>
              <a:rPr lang="en-US" sz="6600" b="1" dirty="0"/>
              <a:t> </a:t>
            </a:r>
            <a:r>
              <a:rPr lang="en-US" sz="6600" b="1" dirty="0" err="1"/>
              <a:t>nghĩa</a:t>
            </a:r>
            <a:r>
              <a:rPr lang="en-US" sz="6600" b="1" dirty="0"/>
              <a:t> </a:t>
            </a:r>
            <a:r>
              <a:rPr lang="en-US" sz="6600" b="1" dirty="0" err="1"/>
              <a:t>của</a:t>
            </a:r>
            <a:r>
              <a:rPr lang="en-US" sz="6600" b="1" dirty="0"/>
              <a:t> </a:t>
            </a:r>
            <a:r>
              <a:rPr lang="en-US" sz="6600" b="1" dirty="0" err="1"/>
              <a:t>Hai</a:t>
            </a:r>
            <a:r>
              <a:rPr lang="en-US" sz="6600" b="1" dirty="0"/>
              <a:t> </a:t>
            </a:r>
            <a:r>
              <a:rPr lang="en-US" sz="6600" b="1" dirty="0" err="1"/>
              <a:t>Bà</a:t>
            </a:r>
            <a:r>
              <a:rPr lang="en-US" sz="6600" b="1" dirty="0"/>
              <a:t> </a:t>
            </a:r>
            <a:r>
              <a:rPr lang="en-US" sz="6600" b="1" dirty="0" err="1"/>
              <a:t>Trưng</a:t>
            </a:r>
            <a:r>
              <a:rPr lang="en-US" sz="6600" b="1" dirty="0"/>
              <a:t> </a:t>
            </a:r>
            <a:r>
              <a:rPr lang="en-US" sz="6600" b="1" dirty="0" err="1"/>
              <a:t>diễn</a:t>
            </a:r>
            <a:r>
              <a:rPr lang="en-US" sz="6600" b="1" dirty="0"/>
              <a:t> </a:t>
            </a:r>
            <a:r>
              <a:rPr lang="en-US" sz="6600" b="1" dirty="0" err="1"/>
              <a:t>ra</a:t>
            </a:r>
            <a:r>
              <a:rPr lang="en-US" sz="6600" b="1" dirty="0"/>
              <a:t> </a:t>
            </a:r>
            <a:r>
              <a:rPr lang="en-US" sz="6600" b="1" dirty="0" err="1"/>
              <a:t>vào</a:t>
            </a:r>
            <a:r>
              <a:rPr lang="en-US" sz="6600" b="1" dirty="0"/>
              <a:t> </a:t>
            </a:r>
            <a:r>
              <a:rPr lang="en-US" sz="6600" b="1" dirty="0" err="1"/>
              <a:t>năm</a:t>
            </a:r>
            <a:r>
              <a:rPr lang="en-US" sz="6600" b="1" dirty="0"/>
              <a:t> </a:t>
            </a:r>
            <a:r>
              <a:rPr lang="en-US" sz="6600" b="1" dirty="0" err="1"/>
              <a:t>nào</a:t>
            </a:r>
            <a:r>
              <a:rPr lang="en-US" sz="6600" b="1" dirty="0"/>
              <a:t>? 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580327"/>
            <a:ext cx="10515600" cy="2596636"/>
          </a:xfrm>
        </p:spPr>
        <p:txBody>
          <a:bodyPr>
            <a:normAutofit/>
          </a:bodyPr>
          <a:lstStyle/>
          <a:p>
            <a:r>
              <a:rPr lang="en-US" sz="5400" dirty="0" err="1"/>
              <a:t>Năm</a:t>
            </a:r>
            <a:r>
              <a:rPr lang="en-US" sz="5400" dirty="0"/>
              <a:t> 40</a:t>
            </a:r>
          </a:p>
        </p:txBody>
      </p:sp>
    </p:spTree>
    <p:extLst>
      <p:ext uri="{BB962C8B-B14F-4D97-AF65-F5344CB8AC3E}">
        <p14:creationId xmlns:p14="http://schemas.microsoft.com/office/powerpoint/2010/main" val="3383805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648531"/>
          </a:xfrm>
        </p:spPr>
        <p:txBody>
          <a:bodyPr>
            <a:noAutofit/>
          </a:bodyPr>
          <a:lstStyle/>
          <a:p>
            <a:r>
              <a:rPr lang="en-US" sz="6600" b="1" dirty="0"/>
              <a:t>Ai </a:t>
            </a:r>
            <a:r>
              <a:rPr lang="en-US" sz="6600" b="1" dirty="0" err="1"/>
              <a:t>là</a:t>
            </a:r>
            <a:r>
              <a:rPr lang="en-US" sz="6600" b="1" dirty="0"/>
              <a:t> </a:t>
            </a:r>
            <a:r>
              <a:rPr lang="en-US" sz="6600" b="1" dirty="0" err="1"/>
              <a:t>người</a:t>
            </a:r>
            <a:r>
              <a:rPr lang="en-US" sz="6600" b="1" dirty="0"/>
              <a:t> </a:t>
            </a:r>
            <a:r>
              <a:rPr lang="en-US" sz="6600" b="1" dirty="0" err="1"/>
              <a:t>lãnh</a:t>
            </a:r>
            <a:r>
              <a:rPr lang="en-US" sz="6600" b="1" dirty="0"/>
              <a:t> </a:t>
            </a:r>
            <a:r>
              <a:rPr lang="en-US" sz="6600" b="1" dirty="0" err="1"/>
              <a:t>đạo</a:t>
            </a:r>
            <a:r>
              <a:rPr lang="en-US" sz="6600" b="1" dirty="0"/>
              <a:t> </a:t>
            </a:r>
            <a:r>
              <a:rPr lang="en-US" sz="6600" b="1" dirty="0" err="1"/>
              <a:t>nhân</a:t>
            </a:r>
            <a:r>
              <a:rPr lang="en-US" sz="6600" b="1" dirty="0"/>
              <a:t> </a:t>
            </a:r>
            <a:r>
              <a:rPr lang="en-US" sz="6600" b="1" dirty="0" err="1"/>
              <a:t>dân</a:t>
            </a:r>
            <a:r>
              <a:rPr lang="en-US" sz="6600" b="1" dirty="0"/>
              <a:t> ta </a:t>
            </a:r>
            <a:r>
              <a:rPr lang="en-US" sz="6600" b="1" dirty="0" err="1"/>
              <a:t>chống</a:t>
            </a:r>
            <a:r>
              <a:rPr lang="en-US" sz="6600" b="1" dirty="0"/>
              <a:t> </a:t>
            </a:r>
            <a:r>
              <a:rPr lang="en-US" sz="6600" b="1" dirty="0" err="1"/>
              <a:t>lại</a:t>
            </a:r>
            <a:r>
              <a:rPr lang="en-US" sz="6600" b="1" dirty="0"/>
              <a:t> </a:t>
            </a:r>
            <a:r>
              <a:rPr lang="en-US" sz="6600" b="1" dirty="0" err="1"/>
              <a:t>quân</a:t>
            </a:r>
            <a:r>
              <a:rPr lang="en-US" sz="6600" b="1" dirty="0"/>
              <a:t> Nam </a:t>
            </a:r>
            <a:r>
              <a:rPr lang="en-US" sz="6600" b="1" dirty="0" err="1"/>
              <a:t>Hán</a:t>
            </a:r>
            <a:r>
              <a:rPr lang="en-US" sz="6600" b="1" dirty="0"/>
              <a:t>? </a:t>
            </a:r>
            <a:br>
              <a:rPr lang="en-US" sz="6600" dirty="0"/>
            </a:br>
            <a:endParaRPr lang="en-US" sz="6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348507"/>
            <a:ext cx="10515600" cy="2828456"/>
          </a:xfrm>
        </p:spPr>
        <p:txBody>
          <a:bodyPr>
            <a:normAutofit/>
          </a:bodyPr>
          <a:lstStyle/>
          <a:p>
            <a:r>
              <a:rPr lang="en-US" sz="7200" dirty="0" err="1"/>
              <a:t>Ngô</a:t>
            </a:r>
            <a:r>
              <a:rPr lang="en-US" sz="7200" dirty="0"/>
              <a:t> </a:t>
            </a:r>
            <a:r>
              <a:rPr lang="en-US" sz="7200" dirty="0" err="1"/>
              <a:t>Quyền</a:t>
            </a:r>
            <a:r>
              <a:rPr lang="en-US" sz="7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71914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712926"/>
          </a:xfrm>
        </p:spPr>
        <p:txBody>
          <a:bodyPr>
            <a:normAutofit fontScale="90000"/>
          </a:bodyPr>
          <a:lstStyle/>
          <a:p>
            <a:r>
              <a:rPr lang="en-US" sz="7200" b="1" dirty="0" err="1"/>
              <a:t>Đinh</a:t>
            </a:r>
            <a:r>
              <a:rPr lang="en-US" sz="7200" b="1" dirty="0"/>
              <a:t> </a:t>
            </a:r>
            <a:r>
              <a:rPr lang="en-US" sz="7200" b="1" dirty="0" err="1"/>
              <a:t>Bộ</a:t>
            </a:r>
            <a:r>
              <a:rPr lang="en-US" sz="7200" b="1" dirty="0"/>
              <a:t> </a:t>
            </a:r>
            <a:r>
              <a:rPr lang="en-US" sz="7200" b="1" dirty="0" err="1"/>
              <a:t>Lĩnh</a:t>
            </a:r>
            <a:r>
              <a:rPr lang="en-US" sz="7200" b="1" dirty="0"/>
              <a:t> </a:t>
            </a:r>
            <a:r>
              <a:rPr lang="en-US" sz="7200" b="1" dirty="0" err="1"/>
              <a:t>lên</a:t>
            </a:r>
            <a:r>
              <a:rPr lang="en-US" sz="7200" b="1" dirty="0"/>
              <a:t> </a:t>
            </a:r>
            <a:r>
              <a:rPr lang="en-US" sz="7200" b="1" dirty="0" err="1"/>
              <a:t>ngôi</a:t>
            </a:r>
            <a:r>
              <a:rPr lang="en-US" sz="7200" b="1" dirty="0"/>
              <a:t> </a:t>
            </a:r>
            <a:r>
              <a:rPr lang="en-US" sz="7200" b="1" dirty="0" err="1"/>
              <a:t>vua</a:t>
            </a:r>
            <a:r>
              <a:rPr lang="en-US" sz="7200" b="1" dirty="0"/>
              <a:t>, </a:t>
            </a:r>
            <a:r>
              <a:rPr lang="en-US" sz="7200" b="1" dirty="0" err="1"/>
              <a:t>đặt</a:t>
            </a:r>
            <a:r>
              <a:rPr lang="en-US" sz="7200" b="1" dirty="0"/>
              <a:t> </a:t>
            </a:r>
            <a:r>
              <a:rPr lang="en-US" sz="7200" b="1" dirty="0" err="1"/>
              <a:t>tên</a:t>
            </a:r>
            <a:r>
              <a:rPr lang="en-US" sz="7200" b="1" dirty="0"/>
              <a:t> </a:t>
            </a:r>
            <a:r>
              <a:rPr lang="en-US" sz="7200" b="1" dirty="0" err="1"/>
              <a:t>nước</a:t>
            </a:r>
            <a:r>
              <a:rPr lang="en-US" sz="7200" b="1" dirty="0"/>
              <a:t> ta </a:t>
            </a:r>
            <a:r>
              <a:rPr lang="en-US" sz="7200" b="1" dirty="0" err="1"/>
              <a:t>là</a:t>
            </a:r>
            <a:r>
              <a:rPr lang="en-US" sz="7200" b="1" dirty="0"/>
              <a:t> </a:t>
            </a:r>
            <a:r>
              <a:rPr lang="en-US" sz="7200" b="1" dirty="0" err="1"/>
              <a:t>gì</a:t>
            </a:r>
            <a:r>
              <a:rPr lang="en-US" sz="7200" b="1" dirty="0"/>
              <a:t>?</a:t>
            </a:r>
            <a:r>
              <a:rPr lang="en-US" sz="7200" dirty="0"/>
              <a:t> 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271233"/>
            <a:ext cx="10515600" cy="2905729"/>
          </a:xfrm>
        </p:spPr>
        <p:txBody>
          <a:bodyPr>
            <a:normAutofit/>
          </a:bodyPr>
          <a:lstStyle/>
          <a:p>
            <a:r>
              <a:rPr lang="en-US" sz="6000" dirty="0" err="1"/>
              <a:t>Đại</a:t>
            </a:r>
            <a:r>
              <a:rPr lang="en-US" sz="6000" dirty="0"/>
              <a:t> </a:t>
            </a:r>
            <a:r>
              <a:rPr lang="en-US" sz="6000" dirty="0" err="1"/>
              <a:t>Cổ</a:t>
            </a:r>
            <a:r>
              <a:rPr lang="en-US" sz="6000" dirty="0"/>
              <a:t> </a:t>
            </a:r>
            <a:r>
              <a:rPr lang="en-US" sz="6000" dirty="0" err="1"/>
              <a:t>Việt</a:t>
            </a:r>
            <a:r>
              <a:rPr lang="en-US" sz="6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89992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67</TotalTime>
  <Words>469</Words>
  <Application>Microsoft Office PowerPoint</Application>
  <PresentationFormat>Widescreen</PresentationFormat>
  <Paragraphs>52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8" baseType="lpstr">
      <vt:lpstr>Arial</vt:lpstr>
      <vt:lpstr>Georgia</vt:lpstr>
      <vt:lpstr>Times New Roman</vt:lpstr>
      <vt:lpstr>Trebuchet MS</vt:lpstr>
      <vt:lpstr>Wingdings 3</vt:lpstr>
      <vt:lpstr>Facet</vt:lpstr>
      <vt:lpstr>PowerPoint Presentation</vt:lpstr>
      <vt:lpstr>ÔN TẬP</vt:lpstr>
      <vt:lpstr>1. Nhà nước đầu tiên của nước ta có tên là gì?  </vt:lpstr>
      <vt:lpstr>2. Vị vua đầu tiên của nước ta là?  </vt:lpstr>
      <vt:lpstr> Câu “Triệu Đà đã hoãn binh, cho con trai làm rể An Dương Vương” gợi cho em nhớ đến câu chuyện nào dưới đây.  </vt:lpstr>
      <vt:lpstr>Chiến thắng vang dội nhất của nhân dân ta trước các triều đại phương Bắc là: </vt:lpstr>
      <vt:lpstr>Khởi nghĩa của Hai Bà Trưng diễn ra vào năm nào?  </vt:lpstr>
      <vt:lpstr>Ai là người lãnh đạo nhân dân ta chống lại quân Nam Hán?  </vt:lpstr>
      <vt:lpstr>Đinh Bộ Lĩnh lên ngôi vua, đặt tên nước ta là gì?  </vt:lpstr>
      <vt:lpstr>Lê Hoàn lên ngôi vua lấy tên gọi là gì? </vt:lpstr>
      <vt:lpstr>Tống xâm lược nước ta lần thứ hai vào thời gian nào?  </vt:lpstr>
      <vt:lpstr>Nhà trần được thành lập vào năm nào?  </vt:lpstr>
      <vt:lpstr>18. Vua Trần đặt trông lớn ở thềm cung điện để làm gì?  </vt:lpstr>
      <vt:lpstr>Nhà Trần đã lập ra “Hà đê sứ” để làm gì? </vt:lpstr>
      <vt:lpstr>Khi quân Mông nguyên tràn vào nước ta vua Trần hỏi “ nên hòa hay nên đánh” Câu trả lời “Đầu thần chưa rơi xuống đất, xin bệ hạ đừng lo” là của ai?  </vt:lpstr>
      <vt:lpstr>Do đâu nhà Hồ không chống nổi quân Minh xâm lược? </vt:lpstr>
      <vt:lpstr>Ai là người lãnh đạo nghĩa quân Lam Sơn chống lại quân Minh?  </vt:lpstr>
      <vt:lpstr>Lê Lợi lên ngôi vua vào năm nào?  </vt:lpstr>
      <vt:lpstr>Bản đồ đầu tiên của nước ta có tên là gì?  </vt:lpstr>
      <vt:lpstr>. Nội dung học tập và thi cử dưới thời Hậu Lê là gì? </vt:lpstr>
      <vt:lpstr>Ở thời Hậu Lê, nền văn học viết bằng chữ nào chiếm ưu điểm nhất? </vt:lpstr>
      <vt:lpstr>Cuộc chiến giữa Nam triều và Bắc triều kéo dài bao nhiêu năm?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ÔN TẬP</dc:title>
  <dc:creator>Administrator</dc:creator>
  <cp:lastModifiedBy>Administrator</cp:lastModifiedBy>
  <cp:revision>8</cp:revision>
  <dcterms:created xsi:type="dcterms:W3CDTF">2022-03-23T01:08:51Z</dcterms:created>
  <dcterms:modified xsi:type="dcterms:W3CDTF">2025-01-16T11:42:44Z</dcterms:modified>
</cp:coreProperties>
</file>