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74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541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5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71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6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9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5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091F-4732-48DF-8DFF-C9D31786027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91E586-3BFB-4219-83BF-67F81F42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7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F6DB7-721F-34B5-0279-A99F16186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0E5C292-BFC3-018B-56FD-B253F7CEE4F2}"/>
              </a:ext>
            </a:extLst>
          </p:cNvPr>
          <p:cNvGrpSpPr/>
          <p:nvPr/>
        </p:nvGrpSpPr>
        <p:grpSpPr>
          <a:xfrm>
            <a:off x="-145905" y="0"/>
            <a:ext cx="12765696" cy="6684891"/>
            <a:chOff x="0" y="-206812"/>
            <a:chExt cx="3384141" cy="166571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8899199-6658-8B32-8690-B01EE9266984}"/>
                </a:ext>
              </a:extLst>
            </p:cNvPr>
            <p:cNvSpPr/>
            <p:nvPr/>
          </p:nvSpPr>
          <p:spPr>
            <a:xfrm>
              <a:off x="0" y="-206812"/>
              <a:ext cx="3384141" cy="1665718"/>
            </a:xfrm>
            <a:custGeom>
              <a:avLst/>
              <a:gdLst/>
              <a:ahLst/>
              <a:cxnLst/>
              <a:rect l="l" t="t" r="r" b="b"/>
              <a:pathLst>
                <a:path w="3384141" h="1458906">
                  <a:moveTo>
                    <a:pt x="30729" y="0"/>
                  </a:moveTo>
                  <a:lnTo>
                    <a:pt x="3353413" y="0"/>
                  </a:lnTo>
                  <a:cubicBezTo>
                    <a:pt x="3370384" y="0"/>
                    <a:pt x="3384141" y="13758"/>
                    <a:pt x="3384141" y="30729"/>
                  </a:cubicBezTo>
                  <a:lnTo>
                    <a:pt x="3384141" y="1428177"/>
                  </a:lnTo>
                  <a:cubicBezTo>
                    <a:pt x="3384141" y="1445148"/>
                    <a:pt x="3370384" y="1458906"/>
                    <a:pt x="3353413" y="1458906"/>
                  </a:cubicBezTo>
                  <a:lnTo>
                    <a:pt x="30729" y="1458906"/>
                  </a:lnTo>
                  <a:cubicBezTo>
                    <a:pt x="13758" y="1458906"/>
                    <a:pt x="0" y="1445148"/>
                    <a:pt x="0" y="1428177"/>
                  </a:cubicBezTo>
                  <a:lnTo>
                    <a:pt x="0" y="30729"/>
                  </a:lnTo>
                  <a:cubicBezTo>
                    <a:pt x="0" y="13758"/>
                    <a:pt x="13758" y="0"/>
                    <a:pt x="30729" y="0"/>
                  </a:cubicBezTo>
                  <a:close/>
                </a:path>
              </a:pathLst>
            </a:custGeom>
            <a:solidFill>
              <a:srgbClr val="FFE8E4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59263BF0-E61F-B9D8-8556-6494424F073D}"/>
                </a:ext>
              </a:extLst>
            </p:cNvPr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674" tIns="50674" rIns="50674" bIns="50674" rtlCol="0" anchor="ctr"/>
            <a:lstStyle/>
            <a:p>
              <a:pPr algn="ctr">
                <a:lnSpc>
                  <a:spcPts val="1768"/>
                </a:lnSpc>
              </a:pPr>
              <a:endParaRPr sz="1859"/>
            </a:p>
          </p:txBody>
        </p:sp>
      </p:grpSp>
      <p:pic>
        <p:nvPicPr>
          <p:cNvPr id="5" name="Picture 5">
            <a:extLst>
              <a:ext uri="{FF2B5EF4-FFF2-40B4-BE49-F238E27FC236}">
                <a16:creationId xmlns:a16="http://schemas.microsoft.com/office/drawing/2014/main" id="{16903449-450E-DE40-03C0-5BA3D918B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-595438" y="2902598"/>
            <a:ext cx="3620324" cy="326281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DE1BDBF-0EEE-687A-1AD7-5D49E5FBA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865030" y="5824562"/>
            <a:ext cx="10985835" cy="2317013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26FB09F-7B9F-1212-F82A-D96232877A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-432840" y="4197152"/>
            <a:ext cx="3428308" cy="2736413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98B4BBE9-D59A-BE5D-6D43-9CD1A0DF1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071107" y="3159425"/>
            <a:ext cx="3620324" cy="3262817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F753B5D5-4672-4E6C-1CFF-12ACCEF20B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flipH="1">
            <a:off x="9167115" y="4113105"/>
            <a:ext cx="3428308" cy="2736413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7E07998A-C9E9-D5E9-4590-A6144FED68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924561" y="743908"/>
            <a:ext cx="1100326" cy="842249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3EFC8D5A-CE70-FC95-A26A-FE9795B4EE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8721538" y="3559379"/>
            <a:ext cx="891155" cy="682139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2848EAD5-0F25-2CF6-5C8D-1D823CFE0BB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8386031" y="557798"/>
            <a:ext cx="1082650" cy="1098630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C1B6888C-B8CB-E2F4-10A0-FD2EE78B5C25}"/>
              </a:ext>
            </a:extLst>
          </p:cNvPr>
          <p:cNvSpPr txBox="1"/>
          <p:nvPr/>
        </p:nvSpPr>
        <p:spPr>
          <a:xfrm>
            <a:off x="2345020" y="1733616"/>
            <a:ext cx="7501963" cy="5884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44"/>
              </a:lnSpc>
            </a:pPr>
            <a:r>
              <a:rPr lang="en-US" sz="3890" spc="89" dirty="0">
                <a:solidFill>
                  <a:srgbClr val="F18660"/>
                </a:solidFill>
                <a:latin typeface="Georgia" panose="02040502050405020303" pitchFamily="18" charset="0"/>
              </a:rPr>
              <a:t>CHÀO MỪNG THẦY, CÔ GIÁO</a:t>
            </a:r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D33F3B4F-9EAD-B509-D964-5FE26CB92F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8448610" flipV="1">
            <a:off x="1613872" y="1587166"/>
            <a:ext cx="747415" cy="625111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6F6E78E5-335C-237F-DA60-815E4AB1295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 rot="-3403928" flipV="1">
            <a:off x="9561305" y="2450874"/>
            <a:ext cx="747415" cy="625111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B279BE79-B943-DCDD-E5A6-F1393D6CAD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15081" y="8484"/>
            <a:ext cx="2519998" cy="1443272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34C9A8CB-F095-3517-CC98-A224BADE49F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9915150" y="557798"/>
            <a:ext cx="1577666" cy="1098630"/>
          </a:xfrm>
          <a:prstGeom prst="rect">
            <a:avLst/>
          </a:prstGeom>
        </p:spPr>
      </p:pic>
      <p:sp>
        <p:nvSpPr>
          <p:cNvPr id="20" name="TextBox 20">
            <a:extLst>
              <a:ext uri="{FF2B5EF4-FFF2-40B4-BE49-F238E27FC236}">
                <a16:creationId xmlns:a16="http://schemas.microsoft.com/office/drawing/2014/main" id="{607CB67B-4FF6-B019-054D-713CB74EDA61}"/>
              </a:ext>
            </a:extLst>
          </p:cNvPr>
          <p:cNvSpPr txBox="1"/>
          <p:nvPr/>
        </p:nvSpPr>
        <p:spPr>
          <a:xfrm>
            <a:off x="3194673" y="2378113"/>
            <a:ext cx="6124958" cy="504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27"/>
              </a:lnSpc>
            </a:pPr>
            <a:r>
              <a:rPr lang="vi-VN" sz="3092" dirty="0">
                <a:solidFill>
                  <a:srgbClr val="F18660"/>
                </a:solidFill>
                <a:latin typeface="Georgia" panose="02040502050405020303" pitchFamily="18" charset="0"/>
              </a:rPr>
              <a:t>VỀ DỰ GIỜ</a:t>
            </a:r>
            <a:endParaRPr lang="en-US" sz="3092" dirty="0">
              <a:solidFill>
                <a:srgbClr val="F1866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1FF35C-7235-D8C5-6CA4-4ADCCBE97682}"/>
              </a:ext>
            </a:extLst>
          </p:cNvPr>
          <p:cNvSpPr txBox="1"/>
          <p:nvPr/>
        </p:nvSpPr>
        <p:spPr>
          <a:xfrm>
            <a:off x="2474724" y="2991528"/>
            <a:ext cx="7440426" cy="644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91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Môn: LỊCH SỬ - ĐỊA LÍ   - LỚP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9AF9BC-3B9A-E3CB-FFAF-C656890CCDBE}"/>
              </a:ext>
            </a:extLst>
          </p:cNvPr>
          <p:cNvSpPr txBox="1"/>
          <p:nvPr/>
        </p:nvSpPr>
        <p:spPr>
          <a:xfrm>
            <a:off x="4475436" y="738195"/>
            <a:ext cx="3657673" cy="6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9" dirty="0">
                <a:latin typeface="Times New Roman" pitchFamily="18" charset="0"/>
                <a:cs typeface="Times New Roman" pitchFamily="18" charset="0"/>
              </a:rPr>
              <a:t>UBND QUẬN DƯƠNG KINH</a:t>
            </a:r>
          </a:p>
          <a:p>
            <a:pPr algn="ctr"/>
            <a:r>
              <a:rPr lang="en-US" sz="1859" b="1" dirty="0">
                <a:latin typeface="Times New Roman" pitchFamily="18" charset="0"/>
                <a:cs typeface="Times New Roman" pitchFamily="18" charset="0"/>
              </a:rPr>
              <a:t>TRƯỜNG TIỂU HỌC ĐA PHÚC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A85333-B7D5-7341-B06D-AB1CDBAE764D}"/>
              </a:ext>
            </a:extLst>
          </p:cNvPr>
          <p:cNvSpPr txBox="1"/>
          <p:nvPr/>
        </p:nvSpPr>
        <p:spPr>
          <a:xfrm>
            <a:off x="3125472" y="3900447"/>
            <a:ext cx="648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2E5B4F-EB17-BC99-6630-13A6102D3325}"/>
              </a:ext>
            </a:extLst>
          </p:cNvPr>
          <p:cNvSpPr txBox="1"/>
          <p:nvPr/>
        </p:nvSpPr>
        <p:spPr>
          <a:xfrm>
            <a:off x="3317021" y="5100960"/>
            <a:ext cx="6151659" cy="377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9" b="1" dirty="0">
                <a:latin typeface="Times New Roman" pitchFamily="18" charset="0"/>
                <a:cs typeface="Times New Roman" pitchFamily="18" charset="0"/>
              </a:rPr>
              <a:t>GV THỰC HIỆN: NGUYỄN THỊ OANH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382C9E-40CA-654A-AB12-144AF40BA1B4}"/>
              </a:ext>
            </a:extLst>
          </p:cNvPr>
          <p:cNvCxnSpPr/>
          <p:nvPr/>
        </p:nvCxnSpPr>
        <p:spPr>
          <a:xfrm>
            <a:off x="5752428" y="1312841"/>
            <a:ext cx="1404692" cy="9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61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9"/>
            <a:ext cx="10515600" cy="2828836"/>
          </a:xfrm>
        </p:spPr>
        <p:txBody>
          <a:bodyPr>
            <a:normAutofit/>
          </a:bodyPr>
          <a:lstStyle/>
          <a:p>
            <a:r>
              <a:rPr lang="en-US" sz="6600" b="1" dirty="0" err="1"/>
              <a:t>Lê</a:t>
            </a:r>
            <a:r>
              <a:rPr lang="en-US" sz="6600" b="1" dirty="0"/>
              <a:t> </a:t>
            </a:r>
            <a:r>
              <a:rPr lang="en-US" sz="6600" b="1" dirty="0" err="1"/>
              <a:t>Hoàn</a:t>
            </a:r>
            <a:r>
              <a:rPr lang="en-US" sz="6600" b="1" dirty="0"/>
              <a:t> </a:t>
            </a:r>
            <a:r>
              <a:rPr lang="en-US" sz="6600" b="1" dirty="0" err="1"/>
              <a:t>lên</a:t>
            </a:r>
            <a:r>
              <a:rPr lang="en-US" sz="6600" b="1" dirty="0"/>
              <a:t> </a:t>
            </a:r>
            <a:r>
              <a:rPr lang="en-US" sz="6600" b="1" dirty="0" err="1"/>
              <a:t>ngôi</a:t>
            </a:r>
            <a:r>
              <a:rPr lang="en-US" sz="6600" b="1" dirty="0"/>
              <a:t> </a:t>
            </a:r>
            <a:r>
              <a:rPr lang="en-US" sz="6600" b="1" dirty="0" err="1"/>
              <a:t>vua</a:t>
            </a:r>
            <a:r>
              <a:rPr lang="en-US" sz="6600" b="1" dirty="0"/>
              <a:t> </a:t>
            </a:r>
            <a:r>
              <a:rPr lang="en-US" sz="6600" b="1" dirty="0" err="1"/>
              <a:t>lấy</a:t>
            </a:r>
            <a:r>
              <a:rPr lang="en-US" sz="6600" b="1" dirty="0"/>
              <a:t> </a:t>
            </a:r>
            <a:r>
              <a:rPr lang="en-US" sz="6600" b="1" dirty="0" err="1"/>
              <a:t>tên</a:t>
            </a:r>
            <a:r>
              <a:rPr lang="en-US" sz="6600" b="1" dirty="0"/>
              <a:t> </a:t>
            </a:r>
            <a:r>
              <a:rPr lang="en-US" sz="6600" b="1" dirty="0" err="1"/>
              <a:t>gọi</a:t>
            </a:r>
            <a:r>
              <a:rPr lang="en-US" sz="6600" b="1" dirty="0"/>
              <a:t> </a:t>
            </a:r>
            <a:r>
              <a:rPr lang="en-US" sz="6600" b="1" dirty="0" err="1"/>
              <a:t>là</a:t>
            </a:r>
            <a:r>
              <a:rPr lang="en-US" sz="6600" b="1" dirty="0"/>
              <a:t> </a:t>
            </a:r>
            <a:r>
              <a:rPr lang="en-US" sz="6600" b="1" dirty="0" err="1"/>
              <a:t>gì</a:t>
            </a:r>
            <a:r>
              <a:rPr lang="en-US" sz="6600" b="1" dirty="0"/>
              <a:t>?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8811"/>
            <a:ext cx="10515600" cy="2648152"/>
          </a:xfrm>
        </p:spPr>
        <p:txBody>
          <a:bodyPr>
            <a:normAutofit/>
          </a:bodyPr>
          <a:lstStyle/>
          <a:p>
            <a:r>
              <a:rPr lang="en-US" sz="7200" dirty="0" err="1"/>
              <a:t>Lê</a:t>
            </a:r>
            <a:r>
              <a:rPr lang="en-US" sz="7200" dirty="0"/>
              <a:t> </a:t>
            </a:r>
            <a:r>
              <a:rPr lang="en-US" sz="7200" dirty="0" err="1"/>
              <a:t>Đại</a:t>
            </a:r>
            <a:r>
              <a:rPr lang="en-US" sz="7200" dirty="0"/>
              <a:t> </a:t>
            </a:r>
            <a:r>
              <a:rPr lang="en-US" sz="7200" dirty="0" err="1"/>
              <a:t>Hành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6814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7" y="0"/>
            <a:ext cx="10515600" cy="2614411"/>
          </a:xfrm>
        </p:spPr>
        <p:txBody>
          <a:bodyPr>
            <a:noAutofit/>
          </a:bodyPr>
          <a:lstStyle/>
          <a:p>
            <a:r>
              <a:rPr lang="en-US" sz="6600" b="1" dirty="0" err="1"/>
              <a:t>Tống</a:t>
            </a:r>
            <a:r>
              <a:rPr lang="en-US" sz="6600" b="1" dirty="0"/>
              <a:t> </a:t>
            </a:r>
            <a:r>
              <a:rPr lang="en-US" sz="6600" b="1" dirty="0" err="1"/>
              <a:t>xâm</a:t>
            </a:r>
            <a:r>
              <a:rPr lang="en-US" sz="6600" b="1" dirty="0"/>
              <a:t> </a:t>
            </a:r>
            <a:r>
              <a:rPr lang="en-US" sz="6600" b="1" dirty="0" err="1"/>
              <a:t>lược</a:t>
            </a:r>
            <a:r>
              <a:rPr lang="en-US" sz="6600" b="1" dirty="0"/>
              <a:t> </a:t>
            </a:r>
            <a:r>
              <a:rPr lang="en-US" sz="6600" b="1" dirty="0" err="1"/>
              <a:t>nước</a:t>
            </a:r>
            <a:r>
              <a:rPr lang="en-US" sz="6600" b="1" dirty="0"/>
              <a:t> ta </a:t>
            </a:r>
            <a:r>
              <a:rPr lang="en-US" sz="6600" b="1" dirty="0" err="1"/>
              <a:t>lần</a:t>
            </a:r>
            <a:r>
              <a:rPr lang="en-US" sz="6600" b="1" dirty="0"/>
              <a:t> </a:t>
            </a:r>
            <a:r>
              <a:rPr lang="en-US" sz="6600" b="1" dirty="0" err="1"/>
              <a:t>thứ</a:t>
            </a:r>
            <a:r>
              <a:rPr lang="en-US" sz="6600" b="1" dirty="0"/>
              <a:t> </a:t>
            </a:r>
            <a:r>
              <a:rPr lang="en-US" sz="6600" b="1" dirty="0" err="1"/>
              <a:t>hai</a:t>
            </a:r>
            <a:r>
              <a:rPr lang="en-US" sz="6600" b="1" dirty="0"/>
              <a:t> </a:t>
            </a:r>
            <a:r>
              <a:rPr lang="en-US" sz="6600" b="1" dirty="0" err="1"/>
              <a:t>vào</a:t>
            </a:r>
            <a:r>
              <a:rPr lang="en-US" sz="6600" b="1" dirty="0"/>
              <a:t> </a:t>
            </a:r>
            <a:r>
              <a:rPr lang="en-US" sz="6600" b="1" dirty="0" err="1"/>
              <a:t>thời</a:t>
            </a:r>
            <a:r>
              <a:rPr lang="en-US" sz="6600" b="1" dirty="0"/>
              <a:t> </a:t>
            </a:r>
            <a:r>
              <a:rPr lang="en-US" sz="6600" b="1" dirty="0" err="1"/>
              <a:t>gian</a:t>
            </a:r>
            <a:r>
              <a:rPr lang="en-US" sz="6600" b="1" dirty="0"/>
              <a:t> </a:t>
            </a:r>
            <a:r>
              <a:rPr lang="en-US" sz="6600" b="1" dirty="0" err="1"/>
              <a:t>nào</a:t>
            </a:r>
            <a:r>
              <a:rPr lang="en-US" sz="6600" b="1" dirty="0"/>
              <a:t>? 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6231"/>
            <a:ext cx="10515600" cy="3330732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Năm</a:t>
            </a:r>
            <a:r>
              <a:rPr lang="en-US" sz="5400" b="1" dirty="0"/>
              <a:t> 1068</a:t>
            </a: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329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0140920" cy="2004811"/>
          </a:xfrm>
        </p:spPr>
        <p:txBody>
          <a:bodyPr>
            <a:no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Nhà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trần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được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thành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lập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vào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năm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nào</a:t>
            </a:r>
            <a:r>
              <a:rPr lang="en-US" sz="6000" b="1" dirty="0">
                <a:solidFill>
                  <a:srgbClr val="FF0000"/>
                </a:solidFill>
              </a:rPr>
              <a:t>? </a:t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49262"/>
            <a:ext cx="10140920" cy="3092100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0000"/>
                </a:solidFill>
              </a:rPr>
              <a:t>Đầu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năm</a:t>
            </a:r>
            <a:r>
              <a:rPr lang="en-US" sz="6000" dirty="0">
                <a:solidFill>
                  <a:srgbClr val="FF0000"/>
                </a:solidFill>
              </a:rPr>
              <a:t> 1226. </a:t>
            </a:r>
          </a:p>
        </p:txBody>
      </p:sp>
    </p:spTree>
    <p:extLst>
      <p:ext uri="{BB962C8B-B14F-4D97-AF65-F5344CB8AC3E}">
        <p14:creationId xmlns:p14="http://schemas.microsoft.com/office/powerpoint/2010/main" val="91217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04559" cy="3073758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18. </a:t>
            </a:r>
            <a:r>
              <a:rPr lang="en-US" sz="6600" b="1" dirty="0" err="1">
                <a:solidFill>
                  <a:srgbClr val="FF0000"/>
                </a:solidFill>
              </a:rPr>
              <a:t>Vua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Trần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đặt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trông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lớn</a:t>
            </a:r>
            <a:r>
              <a:rPr lang="en-US" sz="6600" b="1" dirty="0">
                <a:solidFill>
                  <a:srgbClr val="FF0000"/>
                </a:solidFill>
              </a:rPr>
              <a:t> ở </a:t>
            </a:r>
            <a:r>
              <a:rPr lang="en-US" sz="6600" b="1" dirty="0" err="1">
                <a:solidFill>
                  <a:srgbClr val="FF0000"/>
                </a:solidFill>
              </a:rPr>
              <a:t>thềm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cung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điện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để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làm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gì</a:t>
            </a:r>
            <a:r>
              <a:rPr lang="en-US" sz="6600" b="1" dirty="0">
                <a:solidFill>
                  <a:srgbClr val="FF0000"/>
                </a:solidFill>
              </a:rPr>
              <a:t>? </a:t>
            </a:r>
            <a:br>
              <a:rPr lang="en-US" sz="6600" dirty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773510"/>
            <a:ext cx="8596668" cy="2267852"/>
          </a:xfrm>
        </p:spPr>
        <p:txBody>
          <a:bodyPr/>
          <a:lstStyle/>
          <a:p>
            <a:r>
              <a:rPr lang="en-US" sz="4400" dirty="0" err="1">
                <a:solidFill>
                  <a:srgbClr val="FF0000"/>
                </a:solidFill>
              </a:rPr>
              <a:t>Để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dân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đến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đánh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khi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có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điều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gì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cần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xin</a:t>
            </a:r>
            <a:r>
              <a:rPr lang="en-US" sz="4400" dirty="0">
                <a:solidFill>
                  <a:srgbClr val="FF0000"/>
                </a:solidFill>
              </a:rPr>
              <a:t>, </a:t>
            </a:r>
            <a:r>
              <a:rPr lang="en-US" sz="4400" dirty="0" err="1">
                <a:solidFill>
                  <a:srgbClr val="FF0000"/>
                </a:solidFill>
              </a:rPr>
              <a:t>hoặc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bị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oan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ức</a:t>
            </a:r>
            <a:r>
              <a:rPr lang="en-US" sz="4400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726028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Nhà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Trần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đã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lập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ra</a:t>
            </a:r>
            <a:r>
              <a:rPr lang="en-US" sz="6000" b="1" dirty="0">
                <a:solidFill>
                  <a:srgbClr val="FF0000"/>
                </a:solidFill>
              </a:rPr>
              <a:t> “</a:t>
            </a:r>
            <a:r>
              <a:rPr lang="en-US" sz="6000" b="1" dirty="0" err="1">
                <a:solidFill>
                  <a:srgbClr val="FF0000"/>
                </a:solidFill>
              </a:rPr>
              <a:t>Hà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đê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sứ</a:t>
            </a:r>
            <a:r>
              <a:rPr lang="en-US" sz="6000" b="1" dirty="0">
                <a:solidFill>
                  <a:srgbClr val="FF0000"/>
                </a:solidFill>
              </a:rPr>
              <a:t>” </a:t>
            </a:r>
            <a:r>
              <a:rPr lang="en-US" sz="6000" b="1" dirty="0" err="1">
                <a:solidFill>
                  <a:srgbClr val="FF0000"/>
                </a:solidFill>
              </a:rPr>
              <a:t>để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làm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gì</a:t>
            </a:r>
            <a:r>
              <a:rPr lang="en-US" sz="6000" b="1" dirty="0">
                <a:solidFill>
                  <a:srgbClr val="FF0000"/>
                </a:solidFill>
              </a:rPr>
              <a:t>?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018208"/>
            <a:ext cx="8596668" cy="2023154"/>
          </a:xfrm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</a:rPr>
              <a:t>Để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trông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coi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việc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đắp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đê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bảo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vệ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đê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8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1115"/>
            <a:ext cx="9857584" cy="2481330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Khi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quân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Mông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nguyên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tràn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vào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nước</a:t>
            </a:r>
            <a:r>
              <a:rPr lang="en-US" sz="4400" b="1" dirty="0">
                <a:solidFill>
                  <a:srgbClr val="FF0000"/>
                </a:solidFill>
              </a:rPr>
              <a:t> ta </a:t>
            </a:r>
            <a:r>
              <a:rPr lang="en-US" sz="4400" b="1" dirty="0" err="1">
                <a:solidFill>
                  <a:srgbClr val="FF0000"/>
                </a:solidFill>
              </a:rPr>
              <a:t>vua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hỏi</a:t>
            </a:r>
            <a:r>
              <a:rPr lang="en-US" sz="4400" b="1" dirty="0">
                <a:solidFill>
                  <a:srgbClr val="FF0000"/>
                </a:solidFill>
              </a:rPr>
              <a:t> “ </a:t>
            </a:r>
            <a:r>
              <a:rPr lang="en-US" sz="4400" b="1" dirty="0" err="1">
                <a:solidFill>
                  <a:srgbClr val="FF0000"/>
                </a:solidFill>
              </a:rPr>
              <a:t>nên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hòa</a:t>
            </a:r>
            <a:r>
              <a:rPr lang="en-US" sz="4400" b="1" dirty="0">
                <a:solidFill>
                  <a:srgbClr val="FF0000"/>
                </a:solidFill>
              </a:rPr>
              <a:t> hay </a:t>
            </a:r>
            <a:r>
              <a:rPr lang="en-US" sz="4400" b="1" dirty="0" err="1">
                <a:solidFill>
                  <a:srgbClr val="FF0000"/>
                </a:solidFill>
              </a:rPr>
              <a:t>nên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đánh</a:t>
            </a:r>
            <a:r>
              <a:rPr lang="en-US" sz="4400" b="1" dirty="0">
                <a:solidFill>
                  <a:srgbClr val="FF0000"/>
                </a:solidFill>
              </a:rPr>
              <a:t>” </a:t>
            </a:r>
            <a:r>
              <a:rPr lang="en-US" sz="4400" b="1" dirty="0" err="1">
                <a:solidFill>
                  <a:srgbClr val="FF0000"/>
                </a:solidFill>
              </a:rPr>
              <a:t>Câu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trả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lời</a:t>
            </a:r>
            <a:r>
              <a:rPr lang="en-US" sz="4400" b="1" dirty="0">
                <a:solidFill>
                  <a:srgbClr val="FF0000"/>
                </a:solidFill>
              </a:rPr>
              <a:t> “</a:t>
            </a:r>
            <a:r>
              <a:rPr lang="en-US" sz="4400" b="1" dirty="0" err="1">
                <a:solidFill>
                  <a:srgbClr val="FF0000"/>
                </a:solidFill>
              </a:rPr>
              <a:t>Đầu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thần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chưa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rơi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xuống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đất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err="1">
                <a:solidFill>
                  <a:srgbClr val="FF0000"/>
                </a:solidFill>
              </a:rPr>
              <a:t>xin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bệ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hạ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đừng</a:t>
            </a:r>
            <a:r>
              <a:rPr lang="en-US" sz="4400" b="1" dirty="0">
                <a:solidFill>
                  <a:srgbClr val="FF0000"/>
                </a:solidFill>
              </a:rPr>
              <a:t> lo” </a:t>
            </a:r>
            <a:r>
              <a:rPr lang="en-US" sz="4400" b="1" dirty="0" err="1">
                <a:solidFill>
                  <a:srgbClr val="FF0000"/>
                </a:solidFill>
              </a:rPr>
              <a:t>là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của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ai</a:t>
            </a:r>
            <a:r>
              <a:rPr lang="en-US" sz="4400" b="1" dirty="0">
                <a:solidFill>
                  <a:srgbClr val="FF0000"/>
                </a:solidFill>
              </a:rPr>
              <a:t>? 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87910"/>
            <a:ext cx="8596668" cy="1353452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0000"/>
                </a:solidFill>
              </a:rPr>
              <a:t>Trần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Thủ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Độ</a:t>
            </a:r>
            <a:r>
              <a:rPr lang="en-US" sz="6000" dirty="0">
                <a:solidFill>
                  <a:srgbClr val="FF0000"/>
                </a:solidFill>
              </a:rPr>
              <a:t>. </a:t>
            </a:r>
            <a:r>
              <a:rPr lang="en-US" sz="36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50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540165" cy="2236631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Do </a:t>
            </a:r>
            <a:r>
              <a:rPr lang="en-US" sz="5400" b="1" dirty="0" err="1">
                <a:solidFill>
                  <a:srgbClr val="FF0000"/>
                </a:solidFill>
              </a:rPr>
              <a:t>đâu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nhà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Hồ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không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chống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nổi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quân</a:t>
            </a:r>
            <a:r>
              <a:rPr lang="en-US" sz="5400" b="1" dirty="0">
                <a:solidFill>
                  <a:srgbClr val="FF0000"/>
                </a:solidFill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</a:rPr>
              <a:t>xâm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lược</a:t>
            </a:r>
            <a:r>
              <a:rPr lang="en-US" sz="5400" b="1" dirty="0">
                <a:solidFill>
                  <a:srgbClr val="FF0000"/>
                </a:solidFill>
              </a:rPr>
              <a:t>?</a:t>
            </a:r>
            <a:br>
              <a:rPr lang="en-US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08361"/>
            <a:ext cx="8596668" cy="2498501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Do </a:t>
            </a:r>
            <a:r>
              <a:rPr lang="en-US" sz="4400" dirty="0" err="1">
                <a:solidFill>
                  <a:srgbClr val="FF0000"/>
                </a:solidFill>
              </a:rPr>
              <a:t>không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đoàn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kết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toàn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dân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để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kháng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chiến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mà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chỉ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dựa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vào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quân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đội</a:t>
            </a:r>
            <a:r>
              <a:rPr lang="en-US" sz="4400" dirty="0">
                <a:solidFill>
                  <a:srgbClr val="FF0000"/>
                </a:solidFill>
              </a:rPr>
              <a:t>. </a:t>
            </a:r>
          </a:p>
          <a:p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334103" cy="2378299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Ai </a:t>
            </a:r>
            <a:r>
              <a:rPr lang="en-US" sz="5400" b="1" dirty="0" err="1">
                <a:solidFill>
                  <a:srgbClr val="FF0000"/>
                </a:solidFill>
              </a:rPr>
              <a:t>là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người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lãnh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đạo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nghĩa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quân</a:t>
            </a:r>
            <a:r>
              <a:rPr lang="en-US" sz="5400" b="1" dirty="0">
                <a:solidFill>
                  <a:srgbClr val="FF0000"/>
                </a:solidFill>
              </a:rPr>
              <a:t> Lam </a:t>
            </a:r>
            <a:r>
              <a:rPr lang="en-US" sz="5400" b="1" dirty="0" err="1">
                <a:solidFill>
                  <a:srgbClr val="FF0000"/>
                </a:solidFill>
              </a:rPr>
              <a:t>Sơn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chống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lại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quân</a:t>
            </a:r>
            <a:r>
              <a:rPr lang="en-US" sz="5400" b="1" dirty="0">
                <a:solidFill>
                  <a:srgbClr val="FF0000"/>
                </a:solidFill>
              </a:rPr>
              <a:t> Minh? </a:t>
            </a:r>
            <a:br>
              <a:rPr lang="en-US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93961"/>
            <a:ext cx="8596668" cy="2847401"/>
          </a:xfrm>
        </p:spPr>
        <p:txBody>
          <a:bodyPr/>
          <a:lstStyle/>
          <a:p>
            <a:r>
              <a:rPr lang="en-US" dirty="0"/>
              <a:t>. </a:t>
            </a:r>
            <a:r>
              <a:rPr lang="en-US" sz="6600" b="1" dirty="0" err="1">
                <a:solidFill>
                  <a:srgbClr val="FF0000"/>
                </a:solidFill>
              </a:rPr>
              <a:t>Lê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Lợi</a:t>
            </a:r>
            <a:endParaRPr lang="en-US" sz="6600" b="1" dirty="0">
              <a:solidFill>
                <a:srgbClr val="FF0000"/>
              </a:solidFill>
            </a:endParaRPr>
          </a:p>
          <a:p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9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042441" cy="3151031"/>
          </a:xfrm>
        </p:spPr>
        <p:txBody>
          <a:bodyPr>
            <a:no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Lê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Lợi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lên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ngôi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vua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vào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năm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nào</a:t>
            </a:r>
            <a:r>
              <a:rPr lang="en-US" sz="8000" b="1" dirty="0">
                <a:solidFill>
                  <a:srgbClr val="FF0000"/>
                </a:solidFill>
              </a:rPr>
              <a:t>? </a:t>
            </a:r>
            <a:br>
              <a:rPr lang="en-US" sz="8000" dirty="0">
                <a:solidFill>
                  <a:srgbClr val="FF0000"/>
                </a:solidFill>
              </a:rPr>
            </a:b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63662"/>
            <a:ext cx="8596668" cy="21777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1428. </a:t>
            </a:r>
          </a:p>
        </p:txBody>
      </p:sp>
    </p:spTree>
    <p:extLst>
      <p:ext uri="{BB962C8B-B14F-4D97-AF65-F5344CB8AC3E}">
        <p14:creationId xmlns:p14="http://schemas.microsoft.com/office/powerpoint/2010/main" val="277663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75015" cy="2519966"/>
          </a:xfrm>
        </p:spPr>
        <p:txBody>
          <a:bodyPr>
            <a:normAutofit fontScale="90000"/>
          </a:bodyPr>
          <a:lstStyle/>
          <a:p>
            <a:r>
              <a:rPr lang="en-US" sz="6700" b="1" dirty="0" err="1">
                <a:solidFill>
                  <a:srgbClr val="FF0000"/>
                </a:solidFill>
              </a:rPr>
              <a:t>Bản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đồ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đầu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tiên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của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nước</a:t>
            </a:r>
            <a:r>
              <a:rPr lang="en-US" sz="6700" b="1" dirty="0">
                <a:solidFill>
                  <a:srgbClr val="FF0000"/>
                </a:solidFill>
              </a:rPr>
              <a:t> ta </a:t>
            </a:r>
            <a:r>
              <a:rPr lang="en-US" sz="6700" b="1" dirty="0" err="1">
                <a:solidFill>
                  <a:srgbClr val="FF0000"/>
                </a:solidFill>
              </a:rPr>
              <a:t>có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tên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là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gì</a:t>
            </a:r>
            <a:r>
              <a:rPr lang="en-US" sz="6700" b="1" dirty="0">
                <a:solidFill>
                  <a:srgbClr val="FF0000"/>
                </a:solidFill>
              </a:rPr>
              <a:t>?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644721"/>
            <a:ext cx="10218193" cy="2396641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rgbClr val="FF0000"/>
                </a:solidFill>
              </a:rPr>
              <a:t>Bản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đồ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Hồng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Đức</a:t>
            </a:r>
            <a:r>
              <a:rPr lang="en-US" sz="6600" dirty="0">
                <a:solidFill>
                  <a:srgbClr val="FF0000"/>
                </a:solidFill>
              </a:rPr>
              <a:t>. </a:t>
            </a:r>
          </a:p>
          <a:p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0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/>
              <a:t>ÔN TẬP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MÔN LỊCH SỬ</a:t>
            </a:r>
          </a:p>
        </p:txBody>
      </p:sp>
    </p:spTree>
    <p:extLst>
      <p:ext uri="{BB962C8B-B14F-4D97-AF65-F5344CB8AC3E}">
        <p14:creationId xmlns:p14="http://schemas.microsoft.com/office/powerpoint/2010/main" val="440304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952289" cy="20820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sz="6000" b="1" dirty="0" err="1">
                <a:solidFill>
                  <a:srgbClr val="FF0000"/>
                </a:solidFill>
              </a:rPr>
              <a:t>Nội</a:t>
            </a:r>
            <a:r>
              <a:rPr lang="en-US" sz="6000" b="1" dirty="0">
                <a:solidFill>
                  <a:srgbClr val="FF0000"/>
                </a:solidFill>
              </a:rPr>
              <a:t> dung </a:t>
            </a:r>
            <a:r>
              <a:rPr lang="en-US" sz="6000" b="1" dirty="0" err="1">
                <a:solidFill>
                  <a:srgbClr val="FF0000"/>
                </a:solidFill>
              </a:rPr>
              <a:t>học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tập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và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cử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dưới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thời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Hậu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Lê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là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gì</a:t>
            </a:r>
            <a:r>
              <a:rPr lang="en-US" sz="6000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72755"/>
            <a:ext cx="8596668" cy="1868607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rgbClr val="FF0000"/>
                </a:solidFill>
              </a:rPr>
              <a:t>Nho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giáo</a:t>
            </a:r>
            <a:r>
              <a:rPr lang="en-US" sz="60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52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84863" cy="249420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Ở </a:t>
            </a:r>
            <a:r>
              <a:rPr lang="en-US" sz="5400" b="1" dirty="0" err="1">
                <a:solidFill>
                  <a:srgbClr val="FF0000"/>
                </a:solidFill>
              </a:rPr>
              <a:t>thời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Hậu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Lê</a:t>
            </a:r>
            <a:r>
              <a:rPr lang="en-US" sz="5400" b="1" dirty="0">
                <a:solidFill>
                  <a:srgbClr val="FF0000"/>
                </a:solidFill>
              </a:rPr>
              <a:t>, </a:t>
            </a:r>
            <a:r>
              <a:rPr lang="en-US" sz="5400" b="1" dirty="0" err="1">
                <a:solidFill>
                  <a:srgbClr val="FF0000"/>
                </a:solidFill>
              </a:rPr>
              <a:t>nền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văn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học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viết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bằng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chữ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nào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chiếm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ưu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điểm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nhất</a:t>
            </a:r>
            <a:r>
              <a:rPr lang="en-US" sz="5400" b="1" dirty="0">
                <a:solidFill>
                  <a:srgbClr val="FF0000"/>
                </a:solidFill>
              </a:rPr>
              <a:t>?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503054"/>
            <a:ext cx="8596668" cy="253830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. </a:t>
            </a:r>
            <a:r>
              <a:rPr lang="en-US" sz="6000" dirty="0" err="1">
                <a:solidFill>
                  <a:srgbClr val="FF0000"/>
                </a:solidFill>
              </a:rPr>
              <a:t>Chữ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Hán</a:t>
            </a:r>
            <a:r>
              <a:rPr lang="en-US" sz="6000" dirty="0">
                <a:solidFill>
                  <a:srgbClr val="FF0000"/>
                </a:solidFill>
              </a:rPr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29938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990925" cy="3292699"/>
          </a:xfrm>
        </p:spPr>
        <p:txBody>
          <a:bodyPr>
            <a:noAutofit/>
          </a:bodyPr>
          <a:lstStyle/>
          <a:p>
            <a:r>
              <a:rPr lang="en-US" sz="6600" b="1" dirty="0" err="1">
                <a:solidFill>
                  <a:srgbClr val="FF0000"/>
                </a:solidFill>
              </a:rPr>
              <a:t>Cuộc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chiến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giữa</a:t>
            </a:r>
            <a:r>
              <a:rPr lang="en-US" sz="6600" b="1" dirty="0">
                <a:solidFill>
                  <a:srgbClr val="FF0000"/>
                </a:solidFill>
              </a:rPr>
              <a:t> Nam </a:t>
            </a:r>
            <a:r>
              <a:rPr lang="en-US" sz="6600" b="1" dirty="0" err="1">
                <a:solidFill>
                  <a:srgbClr val="FF0000"/>
                </a:solidFill>
              </a:rPr>
              <a:t>triều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và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Bắc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triều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kéo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dài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bao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nhiêu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năm</a:t>
            </a:r>
            <a:r>
              <a:rPr lang="en-US" sz="6600" b="1" dirty="0">
                <a:solidFill>
                  <a:srgbClr val="FF0000"/>
                </a:solidFill>
              </a:rPr>
              <a:t>?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23515"/>
            <a:ext cx="8596668" cy="1417847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Hơn</a:t>
            </a:r>
            <a:r>
              <a:rPr lang="en-US" sz="5400" dirty="0">
                <a:solidFill>
                  <a:srgbClr val="FF0000"/>
                </a:solidFill>
              </a:rPr>
              <a:t> 50 </a:t>
            </a:r>
            <a:r>
              <a:rPr lang="en-US" sz="5400" dirty="0" err="1">
                <a:solidFill>
                  <a:srgbClr val="FF0000"/>
                </a:solidFill>
              </a:rPr>
              <a:t>năm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4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1. </a:t>
            </a:r>
            <a:r>
              <a:rPr lang="en-US" sz="4800" b="1" dirty="0" err="1"/>
              <a:t>Nhà</a:t>
            </a:r>
            <a:r>
              <a:rPr lang="en-US" sz="4800" b="1" dirty="0"/>
              <a:t> </a:t>
            </a:r>
            <a:r>
              <a:rPr lang="en-US" sz="4800" b="1" dirty="0" err="1"/>
              <a:t>nước</a:t>
            </a:r>
            <a:r>
              <a:rPr lang="en-US" sz="4800" b="1" dirty="0"/>
              <a:t> </a:t>
            </a:r>
            <a:r>
              <a:rPr lang="en-US" sz="4800" b="1" dirty="0" err="1"/>
              <a:t>đầu</a:t>
            </a:r>
            <a:r>
              <a:rPr lang="en-US" sz="4800" b="1" dirty="0"/>
              <a:t> </a:t>
            </a:r>
            <a:r>
              <a:rPr lang="en-US" sz="4800" b="1" dirty="0" err="1"/>
              <a:t>tiên</a:t>
            </a:r>
            <a:r>
              <a:rPr lang="en-US" sz="4800" b="1" dirty="0"/>
              <a:t> </a:t>
            </a:r>
            <a:r>
              <a:rPr lang="en-US" sz="4800" b="1" dirty="0" err="1"/>
              <a:t>của</a:t>
            </a:r>
            <a:r>
              <a:rPr lang="en-US" sz="4800" b="1" dirty="0"/>
              <a:t> </a:t>
            </a:r>
            <a:r>
              <a:rPr lang="en-US" sz="4800" b="1" dirty="0" err="1"/>
              <a:t>nước</a:t>
            </a:r>
            <a:r>
              <a:rPr lang="en-US" sz="4800" b="1" dirty="0"/>
              <a:t> ta </a:t>
            </a:r>
            <a:r>
              <a:rPr lang="en-US" sz="4800" b="1" dirty="0" err="1"/>
              <a:t>có</a:t>
            </a:r>
            <a:r>
              <a:rPr lang="en-US" sz="4800" b="1" dirty="0"/>
              <a:t> </a:t>
            </a:r>
            <a:r>
              <a:rPr lang="en-US" sz="4800" b="1" dirty="0" err="1"/>
              <a:t>tên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gì</a:t>
            </a:r>
            <a:r>
              <a:rPr lang="en-US" sz="4800" b="1" dirty="0"/>
              <a:t>?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5019"/>
            <a:ext cx="10515600" cy="3201943"/>
          </a:xfrm>
        </p:spPr>
        <p:txBody>
          <a:bodyPr>
            <a:normAutofit/>
          </a:bodyPr>
          <a:lstStyle/>
          <a:p>
            <a:r>
              <a:rPr lang="en-US" sz="6600" dirty="0" err="1"/>
              <a:t>Văn</a:t>
            </a:r>
            <a:r>
              <a:rPr lang="en-US" sz="6600" dirty="0"/>
              <a:t> Lang. </a:t>
            </a:r>
          </a:p>
        </p:txBody>
      </p:sp>
    </p:spTree>
    <p:extLst>
      <p:ext uri="{BB962C8B-B14F-4D97-AF65-F5344CB8AC3E}">
        <p14:creationId xmlns:p14="http://schemas.microsoft.com/office/powerpoint/2010/main" val="16458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8531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2. </a:t>
            </a:r>
            <a:r>
              <a:rPr lang="en-US" sz="6000" b="1" dirty="0" err="1"/>
              <a:t>Vị</a:t>
            </a:r>
            <a:r>
              <a:rPr lang="en-US" sz="6000" b="1" dirty="0"/>
              <a:t> </a:t>
            </a:r>
            <a:r>
              <a:rPr lang="en-US" sz="6000" b="1" dirty="0" err="1"/>
              <a:t>vua</a:t>
            </a:r>
            <a:r>
              <a:rPr lang="en-US" sz="6000" b="1" dirty="0"/>
              <a:t> </a:t>
            </a:r>
            <a:r>
              <a:rPr lang="en-US" sz="6000" b="1" dirty="0" err="1"/>
              <a:t>đầu</a:t>
            </a:r>
            <a:r>
              <a:rPr lang="en-US" sz="6000" b="1" dirty="0"/>
              <a:t> </a:t>
            </a:r>
            <a:r>
              <a:rPr lang="en-US" sz="6000" b="1" dirty="0" err="1"/>
              <a:t>tiên</a:t>
            </a:r>
            <a:r>
              <a:rPr lang="en-US" sz="6000" b="1" dirty="0"/>
              <a:t> </a:t>
            </a:r>
            <a:r>
              <a:rPr lang="en-US" sz="6000" b="1" dirty="0" err="1"/>
              <a:t>của</a:t>
            </a:r>
            <a:r>
              <a:rPr lang="en-US" sz="6000" b="1" dirty="0"/>
              <a:t> </a:t>
            </a:r>
            <a:r>
              <a:rPr lang="en-US" sz="6000" b="1" dirty="0" err="1"/>
              <a:t>nước</a:t>
            </a:r>
            <a:r>
              <a:rPr lang="en-US" sz="6000" b="1" dirty="0"/>
              <a:t> ta </a:t>
            </a:r>
            <a:r>
              <a:rPr lang="en-US" sz="6000" b="1" dirty="0" err="1"/>
              <a:t>là</a:t>
            </a:r>
            <a:r>
              <a:rPr lang="en-US" sz="6000" b="1" dirty="0"/>
              <a:t>? 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2597"/>
            <a:ext cx="10515600" cy="2944366"/>
          </a:xfrm>
        </p:spPr>
        <p:txBody>
          <a:bodyPr>
            <a:normAutofit/>
          </a:bodyPr>
          <a:lstStyle/>
          <a:p>
            <a:r>
              <a:rPr lang="en-US" sz="7200" dirty="0" err="1"/>
              <a:t>Vua</a:t>
            </a:r>
            <a:r>
              <a:rPr lang="en-US" sz="7200" dirty="0"/>
              <a:t> </a:t>
            </a:r>
            <a:r>
              <a:rPr lang="en-US" sz="7200" dirty="0" err="1"/>
              <a:t>Hùng</a:t>
            </a:r>
            <a:r>
              <a:rPr lang="en-US" sz="7200" dirty="0"/>
              <a:t> </a:t>
            </a:r>
            <a:r>
              <a:rPr lang="en-US" sz="7200" dirty="0" err="1"/>
              <a:t>Vương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9411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7619"/>
          </a:xfrm>
        </p:spPr>
        <p:txBody>
          <a:bodyPr>
            <a:noAutofit/>
          </a:bodyPr>
          <a:lstStyle/>
          <a:p>
            <a:br>
              <a:rPr lang="en-US" sz="4800" b="1" dirty="0"/>
            </a:br>
            <a:r>
              <a:rPr lang="en-US" sz="4800" b="1" dirty="0" err="1"/>
              <a:t>Câu</a:t>
            </a:r>
            <a:r>
              <a:rPr lang="en-US" sz="4800" b="1" dirty="0"/>
              <a:t> “</a:t>
            </a:r>
            <a:r>
              <a:rPr lang="en-US" sz="4800" b="1" dirty="0" err="1"/>
              <a:t>Triệu</a:t>
            </a:r>
            <a:r>
              <a:rPr lang="en-US" sz="4800" b="1" dirty="0"/>
              <a:t> </a:t>
            </a:r>
            <a:r>
              <a:rPr lang="en-US" sz="4800" b="1" dirty="0" err="1"/>
              <a:t>Đà</a:t>
            </a:r>
            <a:r>
              <a:rPr lang="en-US" sz="4800" b="1" dirty="0"/>
              <a:t> </a:t>
            </a:r>
            <a:r>
              <a:rPr lang="en-US" sz="4800" b="1" dirty="0" err="1"/>
              <a:t>đã</a:t>
            </a:r>
            <a:r>
              <a:rPr lang="en-US" sz="4800" b="1" dirty="0"/>
              <a:t> </a:t>
            </a:r>
            <a:r>
              <a:rPr lang="en-US" sz="4800" b="1" dirty="0" err="1"/>
              <a:t>hoãn</a:t>
            </a:r>
            <a:r>
              <a:rPr lang="en-US" sz="4800" b="1" dirty="0"/>
              <a:t> </a:t>
            </a:r>
            <a:r>
              <a:rPr lang="en-US" sz="4800" b="1" dirty="0" err="1"/>
              <a:t>binh</a:t>
            </a:r>
            <a:r>
              <a:rPr lang="en-US" sz="4800" b="1" dirty="0"/>
              <a:t>, </a:t>
            </a:r>
            <a:r>
              <a:rPr lang="en-US" sz="4800" b="1" dirty="0" err="1"/>
              <a:t>cho</a:t>
            </a:r>
            <a:r>
              <a:rPr lang="en-US" sz="4800" b="1" dirty="0"/>
              <a:t> con </a:t>
            </a:r>
            <a:r>
              <a:rPr lang="en-US" sz="4800" b="1" dirty="0" err="1"/>
              <a:t>trai</a:t>
            </a:r>
            <a:r>
              <a:rPr lang="en-US" sz="4800" b="1" dirty="0"/>
              <a:t> </a:t>
            </a:r>
            <a:r>
              <a:rPr lang="en-US" sz="4800" b="1" dirty="0" err="1"/>
              <a:t>làm</a:t>
            </a:r>
            <a:r>
              <a:rPr lang="en-US" sz="4800" b="1" dirty="0"/>
              <a:t> </a:t>
            </a:r>
            <a:r>
              <a:rPr lang="en-US" sz="4800" b="1" dirty="0" err="1"/>
              <a:t>rể</a:t>
            </a:r>
            <a:r>
              <a:rPr lang="en-US" sz="4800" b="1" dirty="0"/>
              <a:t> An </a:t>
            </a:r>
            <a:r>
              <a:rPr lang="en-US" sz="4800" b="1" dirty="0" err="1"/>
              <a:t>Dương</a:t>
            </a:r>
            <a:r>
              <a:rPr lang="en-US" sz="4800" b="1" dirty="0"/>
              <a:t> </a:t>
            </a:r>
            <a:r>
              <a:rPr lang="en-US" sz="4800" b="1" dirty="0" err="1"/>
              <a:t>Vương</a:t>
            </a:r>
            <a:r>
              <a:rPr lang="en-US" sz="4800" b="1" dirty="0"/>
              <a:t>” </a:t>
            </a:r>
            <a:r>
              <a:rPr lang="en-US" sz="4800" b="1" dirty="0" err="1"/>
              <a:t>gợi</a:t>
            </a:r>
            <a:r>
              <a:rPr lang="en-US" sz="4800" b="1" dirty="0"/>
              <a:t> </a:t>
            </a:r>
            <a:r>
              <a:rPr lang="en-US" sz="4800" b="1" dirty="0" err="1"/>
              <a:t>cho</a:t>
            </a:r>
            <a:r>
              <a:rPr lang="en-US" sz="4800" b="1" dirty="0"/>
              <a:t> </a:t>
            </a:r>
            <a:r>
              <a:rPr lang="en-US" sz="4800" b="1" dirty="0" err="1"/>
              <a:t>em</a:t>
            </a:r>
            <a:r>
              <a:rPr lang="en-US" sz="4800" b="1" dirty="0"/>
              <a:t> </a:t>
            </a:r>
            <a:r>
              <a:rPr lang="en-US" sz="4800" b="1" dirty="0" err="1"/>
              <a:t>nhớ</a:t>
            </a:r>
            <a:r>
              <a:rPr lang="en-US" sz="4800" b="1" dirty="0"/>
              <a:t> </a:t>
            </a:r>
            <a:r>
              <a:rPr lang="en-US" sz="4800" b="1" dirty="0" err="1"/>
              <a:t>đến</a:t>
            </a:r>
            <a:r>
              <a:rPr lang="en-US" sz="4800" b="1" dirty="0"/>
              <a:t> </a:t>
            </a:r>
            <a:r>
              <a:rPr lang="en-US" sz="4800" b="1" dirty="0" err="1"/>
              <a:t>câu</a:t>
            </a:r>
            <a:r>
              <a:rPr lang="en-US" sz="4800" b="1" dirty="0"/>
              <a:t> </a:t>
            </a:r>
            <a:r>
              <a:rPr lang="en-US" sz="4800" b="1" dirty="0" err="1"/>
              <a:t>chuyện</a:t>
            </a:r>
            <a:r>
              <a:rPr lang="en-US" sz="4800" b="1" dirty="0"/>
              <a:t> </a:t>
            </a:r>
            <a:r>
              <a:rPr lang="en-US" sz="4800" b="1" dirty="0" err="1"/>
              <a:t>nào</a:t>
            </a:r>
            <a:r>
              <a:rPr lang="en-US" sz="4800" b="1" dirty="0"/>
              <a:t> </a:t>
            </a:r>
            <a:r>
              <a:rPr lang="en-US" sz="4800" b="1" dirty="0" err="1"/>
              <a:t>dưới</a:t>
            </a:r>
            <a:r>
              <a:rPr lang="en-US" sz="4800" b="1" dirty="0"/>
              <a:t> </a:t>
            </a:r>
            <a:r>
              <a:rPr lang="en-US" sz="4800" b="1" dirty="0" err="1"/>
              <a:t>đây</a:t>
            </a:r>
            <a:r>
              <a:rPr lang="en-US" sz="4800" b="1" dirty="0"/>
              <a:t>.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507"/>
            <a:ext cx="10515600" cy="2828456"/>
          </a:xfrm>
        </p:spPr>
        <p:txBody>
          <a:bodyPr>
            <a:normAutofit lnSpcReduction="10000"/>
          </a:bodyPr>
          <a:lstStyle/>
          <a:p>
            <a:endParaRPr lang="en-US" sz="6000" dirty="0"/>
          </a:p>
          <a:p>
            <a:endParaRPr lang="en-US" sz="6000" dirty="0"/>
          </a:p>
          <a:p>
            <a:r>
              <a:rPr lang="en-US" sz="6000" dirty="0" err="1"/>
              <a:t>Mị</a:t>
            </a:r>
            <a:r>
              <a:rPr lang="en-US" sz="6000" dirty="0"/>
              <a:t> </a:t>
            </a:r>
            <a:r>
              <a:rPr lang="en-US" sz="6000" dirty="0" err="1"/>
              <a:t>Châu</a:t>
            </a:r>
            <a:r>
              <a:rPr lang="en-US" sz="6000" dirty="0"/>
              <a:t> - </a:t>
            </a:r>
            <a:r>
              <a:rPr lang="en-US" sz="6000" dirty="0" err="1"/>
              <a:t>Trọng</a:t>
            </a:r>
            <a:r>
              <a:rPr lang="en-US" sz="6000" dirty="0"/>
              <a:t> </a:t>
            </a:r>
            <a:r>
              <a:rPr lang="en-US" sz="6000" dirty="0" err="1"/>
              <a:t>Thuỷ</a:t>
            </a:r>
            <a:r>
              <a:rPr lang="en-US" sz="6000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39654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5348"/>
          </a:xfrm>
        </p:spPr>
        <p:txBody>
          <a:bodyPr>
            <a:noAutofit/>
          </a:bodyPr>
          <a:lstStyle/>
          <a:p>
            <a:r>
              <a:rPr lang="en-US" sz="6000" b="1" dirty="0" err="1"/>
              <a:t>Chiến</a:t>
            </a:r>
            <a:r>
              <a:rPr lang="en-US" sz="6000" b="1" dirty="0"/>
              <a:t> </a:t>
            </a:r>
            <a:r>
              <a:rPr lang="en-US" sz="6000" b="1" dirty="0" err="1"/>
              <a:t>thắng</a:t>
            </a:r>
            <a:r>
              <a:rPr lang="en-US" sz="6000" b="1" dirty="0"/>
              <a:t> </a:t>
            </a:r>
            <a:r>
              <a:rPr lang="en-US" sz="6000" b="1" dirty="0" err="1"/>
              <a:t>vang</a:t>
            </a:r>
            <a:r>
              <a:rPr lang="en-US" sz="6000" b="1" dirty="0"/>
              <a:t> </a:t>
            </a:r>
            <a:r>
              <a:rPr lang="en-US" sz="6000" b="1" dirty="0" err="1"/>
              <a:t>dội</a:t>
            </a:r>
            <a:r>
              <a:rPr lang="en-US" sz="6000" b="1" dirty="0"/>
              <a:t> </a:t>
            </a:r>
            <a:r>
              <a:rPr lang="en-US" sz="6000" b="1" dirty="0" err="1"/>
              <a:t>nhất</a:t>
            </a:r>
            <a:r>
              <a:rPr lang="en-US" sz="6000" b="1" dirty="0"/>
              <a:t> </a:t>
            </a:r>
            <a:r>
              <a:rPr lang="en-US" sz="6000" b="1" dirty="0" err="1"/>
              <a:t>của</a:t>
            </a:r>
            <a:r>
              <a:rPr lang="en-US" sz="6000" b="1" dirty="0"/>
              <a:t> </a:t>
            </a:r>
            <a:r>
              <a:rPr lang="en-US" sz="6000" b="1" dirty="0" err="1"/>
              <a:t>nhân</a:t>
            </a:r>
            <a:r>
              <a:rPr lang="en-US" sz="6000" b="1" dirty="0"/>
              <a:t> </a:t>
            </a:r>
            <a:r>
              <a:rPr lang="en-US" sz="6000" b="1" dirty="0" err="1"/>
              <a:t>dân</a:t>
            </a:r>
            <a:r>
              <a:rPr lang="en-US" sz="6000" b="1" dirty="0"/>
              <a:t> ta </a:t>
            </a:r>
            <a:r>
              <a:rPr lang="en-US" sz="6000" b="1" dirty="0" err="1"/>
              <a:t>trước</a:t>
            </a:r>
            <a:r>
              <a:rPr lang="en-US" sz="6000" b="1" dirty="0"/>
              <a:t> </a:t>
            </a:r>
            <a:r>
              <a:rPr lang="en-US" sz="6000" b="1" dirty="0" err="1"/>
              <a:t>các</a:t>
            </a:r>
            <a:r>
              <a:rPr lang="en-US" sz="6000" b="1" dirty="0"/>
              <a:t> </a:t>
            </a:r>
            <a:r>
              <a:rPr lang="en-US" sz="6000" b="1" dirty="0" err="1"/>
              <a:t>triều</a:t>
            </a:r>
            <a:r>
              <a:rPr lang="en-US" sz="6000" b="1" dirty="0"/>
              <a:t> </a:t>
            </a:r>
            <a:r>
              <a:rPr lang="en-US" sz="6000" b="1" dirty="0" err="1"/>
              <a:t>đại</a:t>
            </a:r>
            <a:r>
              <a:rPr lang="en-US" sz="6000" b="1" dirty="0"/>
              <a:t> </a:t>
            </a:r>
            <a:r>
              <a:rPr lang="en-US" sz="6000" b="1" dirty="0" err="1"/>
              <a:t>phương</a:t>
            </a:r>
            <a:r>
              <a:rPr lang="en-US" sz="6000" b="1" dirty="0"/>
              <a:t> </a:t>
            </a:r>
            <a:r>
              <a:rPr lang="en-US" sz="6000" b="1" dirty="0" err="1"/>
              <a:t>Bắc</a:t>
            </a:r>
            <a:r>
              <a:rPr lang="en-US" sz="6000" b="1" dirty="0"/>
              <a:t> </a:t>
            </a:r>
            <a:r>
              <a:rPr lang="en-US" sz="6000" b="1" dirty="0" err="1"/>
              <a:t>là</a:t>
            </a:r>
            <a:r>
              <a:rPr lang="en-US" sz="6000" b="1" dirty="0"/>
              <a:t>: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0777"/>
            <a:ext cx="10515600" cy="3176186"/>
          </a:xfrm>
        </p:spPr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dirty="0" err="1"/>
              <a:t>Chiến</a:t>
            </a:r>
            <a:r>
              <a:rPr lang="en-US" sz="5400" dirty="0"/>
              <a:t> </a:t>
            </a:r>
            <a:r>
              <a:rPr lang="en-US" sz="5400" dirty="0" err="1"/>
              <a:t>thắng</a:t>
            </a:r>
            <a:r>
              <a:rPr lang="en-US" sz="5400" dirty="0"/>
              <a:t> </a:t>
            </a:r>
            <a:r>
              <a:rPr lang="en-US" sz="5400" dirty="0" err="1"/>
              <a:t>Bặch</a:t>
            </a:r>
            <a:r>
              <a:rPr lang="en-US" sz="5400" dirty="0"/>
              <a:t> </a:t>
            </a:r>
            <a:r>
              <a:rPr lang="en-US" sz="5400" dirty="0" err="1"/>
              <a:t>Đằng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2059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79" y="442399"/>
            <a:ext cx="10515600" cy="2957624"/>
          </a:xfrm>
        </p:spPr>
        <p:txBody>
          <a:bodyPr>
            <a:normAutofit fontScale="90000"/>
          </a:bodyPr>
          <a:lstStyle/>
          <a:p>
            <a:r>
              <a:rPr lang="en-US" sz="6600" b="1" dirty="0" err="1"/>
              <a:t>Khởi</a:t>
            </a:r>
            <a:r>
              <a:rPr lang="en-US" sz="6600" b="1" dirty="0"/>
              <a:t> </a:t>
            </a:r>
            <a:r>
              <a:rPr lang="en-US" sz="6600" b="1" dirty="0" err="1"/>
              <a:t>nghĩa</a:t>
            </a:r>
            <a:r>
              <a:rPr lang="en-US" sz="6600" b="1" dirty="0"/>
              <a:t> </a:t>
            </a:r>
            <a:r>
              <a:rPr lang="en-US" sz="6600" b="1" dirty="0" err="1"/>
              <a:t>của</a:t>
            </a:r>
            <a:r>
              <a:rPr lang="en-US" sz="6600" b="1" dirty="0"/>
              <a:t> </a:t>
            </a:r>
            <a:r>
              <a:rPr lang="en-US" sz="6600" b="1" dirty="0" err="1"/>
              <a:t>Hai</a:t>
            </a:r>
            <a:r>
              <a:rPr lang="en-US" sz="6600" b="1" dirty="0"/>
              <a:t> </a:t>
            </a:r>
            <a:r>
              <a:rPr lang="en-US" sz="6600" b="1" dirty="0" err="1"/>
              <a:t>Bà</a:t>
            </a:r>
            <a:r>
              <a:rPr lang="en-US" sz="6600" b="1" dirty="0"/>
              <a:t> </a:t>
            </a:r>
            <a:r>
              <a:rPr lang="en-US" sz="6600" b="1" dirty="0" err="1"/>
              <a:t>Trưng</a:t>
            </a:r>
            <a:r>
              <a:rPr lang="en-US" sz="6600" b="1" dirty="0"/>
              <a:t> </a:t>
            </a:r>
            <a:r>
              <a:rPr lang="en-US" sz="6600" b="1" dirty="0" err="1"/>
              <a:t>diễn</a:t>
            </a:r>
            <a:r>
              <a:rPr lang="en-US" sz="6600" b="1" dirty="0"/>
              <a:t> </a:t>
            </a:r>
            <a:r>
              <a:rPr lang="en-US" sz="6600" b="1" dirty="0" err="1"/>
              <a:t>ra</a:t>
            </a:r>
            <a:r>
              <a:rPr lang="en-US" sz="6600" b="1" dirty="0"/>
              <a:t> </a:t>
            </a:r>
            <a:r>
              <a:rPr lang="en-US" sz="6600" b="1" dirty="0" err="1"/>
              <a:t>vào</a:t>
            </a:r>
            <a:r>
              <a:rPr lang="en-US" sz="6600" b="1" dirty="0"/>
              <a:t> </a:t>
            </a:r>
            <a:r>
              <a:rPr lang="en-US" sz="6600" b="1" dirty="0" err="1"/>
              <a:t>năm</a:t>
            </a:r>
            <a:r>
              <a:rPr lang="en-US" sz="6600" b="1" dirty="0"/>
              <a:t> </a:t>
            </a:r>
            <a:r>
              <a:rPr lang="en-US" sz="6600" b="1" dirty="0" err="1"/>
              <a:t>nào</a:t>
            </a:r>
            <a:r>
              <a:rPr lang="en-US" sz="6600" b="1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0327"/>
            <a:ext cx="10515600" cy="2596636"/>
          </a:xfrm>
        </p:spPr>
        <p:txBody>
          <a:bodyPr>
            <a:normAutofit/>
          </a:bodyPr>
          <a:lstStyle/>
          <a:p>
            <a:r>
              <a:rPr lang="en-US" sz="5400" dirty="0" err="1"/>
              <a:t>Năm</a:t>
            </a:r>
            <a:r>
              <a:rPr lang="en-US" sz="5400" dirty="0"/>
              <a:t> 40</a:t>
            </a:r>
          </a:p>
        </p:txBody>
      </p:sp>
    </p:spTree>
    <p:extLst>
      <p:ext uri="{BB962C8B-B14F-4D97-AF65-F5344CB8AC3E}">
        <p14:creationId xmlns:p14="http://schemas.microsoft.com/office/powerpoint/2010/main" val="33838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8531"/>
          </a:xfrm>
        </p:spPr>
        <p:txBody>
          <a:bodyPr>
            <a:noAutofit/>
          </a:bodyPr>
          <a:lstStyle/>
          <a:p>
            <a:r>
              <a:rPr lang="en-US" sz="6600" b="1" dirty="0"/>
              <a:t>Ai </a:t>
            </a:r>
            <a:r>
              <a:rPr lang="en-US" sz="6600" b="1" dirty="0" err="1"/>
              <a:t>là</a:t>
            </a:r>
            <a:r>
              <a:rPr lang="en-US" sz="6600" b="1" dirty="0"/>
              <a:t> </a:t>
            </a:r>
            <a:r>
              <a:rPr lang="en-US" sz="6600" b="1" dirty="0" err="1"/>
              <a:t>người</a:t>
            </a:r>
            <a:r>
              <a:rPr lang="en-US" sz="6600" b="1" dirty="0"/>
              <a:t> </a:t>
            </a:r>
            <a:r>
              <a:rPr lang="en-US" sz="6600" b="1" dirty="0" err="1"/>
              <a:t>lãnh</a:t>
            </a:r>
            <a:r>
              <a:rPr lang="en-US" sz="6600" b="1" dirty="0"/>
              <a:t> </a:t>
            </a:r>
            <a:r>
              <a:rPr lang="en-US" sz="6600" b="1" dirty="0" err="1"/>
              <a:t>đạo</a:t>
            </a:r>
            <a:r>
              <a:rPr lang="en-US" sz="6600" b="1" dirty="0"/>
              <a:t> </a:t>
            </a:r>
            <a:r>
              <a:rPr lang="en-US" sz="6600" b="1" dirty="0" err="1"/>
              <a:t>nhân</a:t>
            </a:r>
            <a:r>
              <a:rPr lang="en-US" sz="6600" b="1" dirty="0"/>
              <a:t> </a:t>
            </a:r>
            <a:r>
              <a:rPr lang="en-US" sz="6600" b="1" dirty="0" err="1"/>
              <a:t>dân</a:t>
            </a:r>
            <a:r>
              <a:rPr lang="en-US" sz="6600" b="1" dirty="0"/>
              <a:t> ta </a:t>
            </a:r>
            <a:r>
              <a:rPr lang="en-US" sz="6600" b="1" dirty="0" err="1"/>
              <a:t>chống</a:t>
            </a:r>
            <a:r>
              <a:rPr lang="en-US" sz="6600" b="1" dirty="0"/>
              <a:t> </a:t>
            </a:r>
            <a:r>
              <a:rPr lang="en-US" sz="6600" b="1" dirty="0" err="1"/>
              <a:t>lại</a:t>
            </a:r>
            <a:r>
              <a:rPr lang="en-US" sz="6600" b="1" dirty="0"/>
              <a:t> </a:t>
            </a:r>
            <a:r>
              <a:rPr lang="en-US" sz="6600" b="1" dirty="0" err="1"/>
              <a:t>quân</a:t>
            </a:r>
            <a:r>
              <a:rPr lang="en-US" sz="6600" b="1" dirty="0"/>
              <a:t> Nam </a:t>
            </a:r>
            <a:r>
              <a:rPr lang="en-US" sz="6600" b="1" dirty="0" err="1"/>
              <a:t>Hán</a:t>
            </a:r>
            <a:r>
              <a:rPr lang="en-US" sz="6600" b="1" dirty="0"/>
              <a:t>? 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507"/>
            <a:ext cx="10515600" cy="2828456"/>
          </a:xfrm>
        </p:spPr>
        <p:txBody>
          <a:bodyPr>
            <a:normAutofit/>
          </a:bodyPr>
          <a:lstStyle/>
          <a:p>
            <a:r>
              <a:rPr lang="en-US" sz="7200" dirty="0" err="1"/>
              <a:t>Ngô</a:t>
            </a:r>
            <a:r>
              <a:rPr lang="en-US" sz="7200" dirty="0"/>
              <a:t> </a:t>
            </a:r>
            <a:r>
              <a:rPr lang="en-US" sz="7200" dirty="0" err="1"/>
              <a:t>Quyền</a:t>
            </a: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9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12926"/>
          </a:xfrm>
        </p:spPr>
        <p:txBody>
          <a:bodyPr>
            <a:normAutofit fontScale="90000"/>
          </a:bodyPr>
          <a:lstStyle/>
          <a:p>
            <a:r>
              <a:rPr lang="en-US" sz="7200" b="1" dirty="0" err="1"/>
              <a:t>Đinh</a:t>
            </a:r>
            <a:r>
              <a:rPr lang="en-US" sz="7200" b="1" dirty="0"/>
              <a:t> </a:t>
            </a:r>
            <a:r>
              <a:rPr lang="en-US" sz="7200" b="1" dirty="0" err="1"/>
              <a:t>Bộ</a:t>
            </a:r>
            <a:r>
              <a:rPr lang="en-US" sz="7200" b="1" dirty="0"/>
              <a:t> </a:t>
            </a:r>
            <a:r>
              <a:rPr lang="en-US" sz="7200" b="1" dirty="0" err="1"/>
              <a:t>Lĩnh</a:t>
            </a:r>
            <a:r>
              <a:rPr lang="en-US" sz="7200" b="1" dirty="0"/>
              <a:t> </a:t>
            </a:r>
            <a:r>
              <a:rPr lang="en-US" sz="7200" b="1" dirty="0" err="1"/>
              <a:t>lên</a:t>
            </a:r>
            <a:r>
              <a:rPr lang="en-US" sz="7200" b="1" dirty="0"/>
              <a:t> </a:t>
            </a:r>
            <a:r>
              <a:rPr lang="en-US" sz="7200" b="1" dirty="0" err="1"/>
              <a:t>ngôi</a:t>
            </a:r>
            <a:r>
              <a:rPr lang="en-US" sz="7200" b="1" dirty="0"/>
              <a:t> </a:t>
            </a:r>
            <a:r>
              <a:rPr lang="en-US" sz="7200" b="1" dirty="0" err="1"/>
              <a:t>vua</a:t>
            </a:r>
            <a:r>
              <a:rPr lang="en-US" sz="7200" b="1" dirty="0"/>
              <a:t>, </a:t>
            </a:r>
            <a:r>
              <a:rPr lang="en-US" sz="7200" b="1" dirty="0" err="1"/>
              <a:t>đặt</a:t>
            </a:r>
            <a:r>
              <a:rPr lang="en-US" sz="7200" b="1" dirty="0"/>
              <a:t> </a:t>
            </a:r>
            <a:r>
              <a:rPr lang="en-US" sz="7200" b="1" dirty="0" err="1"/>
              <a:t>tên</a:t>
            </a:r>
            <a:r>
              <a:rPr lang="en-US" sz="7200" b="1" dirty="0"/>
              <a:t> </a:t>
            </a:r>
            <a:r>
              <a:rPr lang="en-US" sz="7200" b="1" dirty="0" err="1"/>
              <a:t>nước</a:t>
            </a:r>
            <a:r>
              <a:rPr lang="en-US" sz="7200" b="1" dirty="0"/>
              <a:t> ta </a:t>
            </a:r>
            <a:r>
              <a:rPr lang="en-US" sz="7200" b="1" dirty="0" err="1"/>
              <a:t>là</a:t>
            </a:r>
            <a:r>
              <a:rPr lang="en-US" sz="7200" b="1" dirty="0"/>
              <a:t> </a:t>
            </a:r>
            <a:r>
              <a:rPr lang="en-US" sz="7200" b="1" dirty="0" err="1"/>
              <a:t>gì</a:t>
            </a:r>
            <a:r>
              <a:rPr lang="en-US" sz="7200" b="1" dirty="0"/>
              <a:t>?</a:t>
            </a:r>
            <a:r>
              <a:rPr lang="en-US" sz="72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1233"/>
            <a:ext cx="10515600" cy="2905729"/>
          </a:xfrm>
        </p:spPr>
        <p:txBody>
          <a:bodyPr>
            <a:normAutofit/>
          </a:bodyPr>
          <a:lstStyle/>
          <a:p>
            <a:r>
              <a:rPr lang="en-US" sz="6000" dirty="0" err="1"/>
              <a:t>Đại</a:t>
            </a:r>
            <a:r>
              <a:rPr lang="en-US" sz="6000" dirty="0"/>
              <a:t> </a:t>
            </a:r>
            <a:r>
              <a:rPr lang="en-US" sz="6000" dirty="0" err="1"/>
              <a:t>Cổ</a:t>
            </a:r>
            <a:r>
              <a:rPr lang="en-US" sz="6000" dirty="0"/>
              <a:t> </a:t>
            </a:r>
            <a:r>
              <a:rPr lang="en-US" sz="6000" dirty="0" err="1"/>
              <a:t>Việt</a:t>
            </a: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99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469</Words>
  <Application>Microsoft Office PowerPoint</Application>
  <PresentationFormat>Widescreen</PresentationFormat>
  <Paragraphs>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Georgia</vt:lpstr>
      <vt:lpstr>Times New Roman</vt:lpstr>
      <vt:lpstr>Trebuchet MS</vt:lpstr>
      <vt:lpstr>Wingdings 3</vt:lpstr>
      <vt:lpstr>Facet</vt:lpstr>
      <vt:lpstr>PowerPoint Presentation</vt:lpstr>
      <vt:lpstr>ÔN TẬP</vt:lpstr>
      <vt:lpstr>1. Nhà nước đầu tiên của nước ta có tên là gì?  </vt:lpstr>
      <vt:lpstr>2. Vị vua đầu tiên của nước ta là?  </vt:lpstr>
      <vt:lpstr> Câu “Triệu Đà đã hoãn binh, cho con trai làm rể An Dương Vương” gợi cho em nhớ đến câu chuyện nào dưới đây.  </vt:lpstr>
      <vt:lpstr>Chiến thắng vang dội nhất của nhân dân ta trước các triều đại phương Bắc là: </vt:lpstr>
      <vt:lpstr>Khởi nghĩa của Hai Bà Trưng diễn ra vào năm nào?  </vt:lpstr>
      <vt:lpstr>Ai là người lãnh đạo nhân dân ta chống lại quân Nam Hán?  </vt:lpstr>
      <vt:lpstr>Đinh Bộ Lĩnh lên ngôi vua, đặt tên nước ta là gì?  </vt:lpstr>
      <vt:lpstr>Lê Hoàn lên ngôi vua lấy tên gọi là gì? </vt:lpstr>
      <vt:lpstr>Tống xâm lược nước ta lần thứ hai vào thời gian nào?  </vt:lpstr>
      <vt:lpstr>Nhà trần được thành lập vào năm nào?  </vt:lpstr>
      <vt:lpstr>18. Vua Trần đặt trông lớn ở thềm cung điện để làm gì?  </vt:lpstr>
      <vt:lpstr>Nhà Trần đã lập ra “Hà đê sứ” để làm gì? </vt:lpstr>
      <vt:lpstr>Khi quân Mông nguyên tràn vào nước ta vua Trần hỏi “ nên hòa hay nên đánh” Câu trả lời “Đầu thần chưa rơi xuống đất, xin bệ hạ đừng lo” là của ai?  </vt:lpstr>
      <vt:lpstr>Do đâu nhà Hồ không chống nổi quân Minh xâm lược? </vt:lpstr>
      <vt:lpstr>Ai là người lãnh đạo nghĩa quân Lam Sơn chống lại quân Minh?  </vt:lpstr>
      <vt:lpstr>Lê Lợi lên ngôi vua vào năm nào?  </vt:lpstr>
      <vt:lpstr>Bản đồ đầu tiên của nước ta có tên là gì?  </vt:lpstr>
      <vt:lpstr>. Nội dung học tập và thi cử dưới thời Hậu Lê là gì? </vt:lpstr>
      <vt:lpstr>Ở thời Hậu Lê, nền văn học viết bằng chữ nào chiếm ưu điểm nhất? </vt:lpstr>
      <vt:lpstr>Cuộc chiến giữa Nam triều và Bắc triều kéo dài bao nhiêu năm?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</dc:title>
  <dc:creator>Administrator</dc:creator>
  <cp:lastModifiedBy>Administrator</cp:lastModifiedBy>
  <cp:revision>8</cp:revision>
  <dcterms:created xsi:type="dcterms:W3CDTF">2022-03-23T01:08:51Z</dcterms:created>
  <dcterms:modified xsi:type="dcterms:W3CDTF">2025-01-16T11:42:44Z</dcterms:modified>
</cp:coreProperties>
</file>