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11696" r:id="rId2"/>
    <p:sldId id="717" r:id="rId3"/>
    <p:sldId id="707" r:id="rId4"/>
    <p:sldId id="695" r:id="rId5"/>
    <p:sldId id="697" r:id="rId6"/>
    <p:sldId id="698" r:id="rId7"/>
    <p:sldId id="699" r:id="rId8"/>
    <p:sldId id="288" r:id="rId9"/>
    <p:sldId id="2904" r:id="rId10"/>
    <p:sldId id="2905" r:id="rId11"/>
    <p:sldId id="2907" r:id="rId12"/>
    <p:sldId id="2893" r:id="rId13"/>
    <p:sldId id="2906" r:id="rId14"/>
    <p:sldId id="7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6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id="{B2C10546-BA0E-5925-5520-FCD1AD7C3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271754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769908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73132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2025/1/20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6"/>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012874" y="21255"/>
            <a:ext cx="15404123"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Quyên</a:t>
            </a: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0" y="57349"/>
            <a:ext cx="12396536"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259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HOẠT ĐỘNG TRẢI NGHIỆM -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fontAlgn="base" hangingPunct="1">
              <a:spcBef>
                <a:spcPts val="1348"/>
              </a:spcBef>
              <a:spcAft>
                <a:spcPct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SINH HOẠT LỚP TUẦN 19</a:t>
            </a:r>
          </a:p>
          <a:p>
            <a:pPr algn="ctr" eaLnBrk="1" fontAlgn="base" hangingPunct="1">
              <a:spcBef>
                <a:spcPts val="1348"/>
              </a:spcBef>
              <a:spcAft>
                <a:spcPct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SINH HOẠT THEO CHỦ ĐỀ: LỰA CHỌN CHI TIÊU’’ CẦN MUỐN VÀ CÓ THỂ’’</a:t>
            </a: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TRƯỜNG TH ĐA PHÚC</a:t>
            </a:r>
          </a:p>
        </p:txBody>
      </p:sp>
      <p:sp>
        <p:nvSpPr>
          <p:cNvPr id="12" name="Text Box 18"/>
          <p:cNvSpPr txBox="1">
            <a:spLocks noChangeArrowheads="1"/>
          </p:cNvSpPr>
          <p:nvPr/>
        </p:nvSpPr>
        <p:spPr bwMode="auto">
          <a:xfrm>
            <a:off x="0" y="5046252"/>
            <a:ext cx="12516852" cy="72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4000" b="1" i="1" dirty="0">
                <a:latin typeface="Times New Roman" pitchFamily="18" charset="0"/>
              </a:rPr>
              <a:t>Giáo viên thực hiện: </a:t>
            </a:r>
            <a:r>
              <a:rPr lang="en-US" altLang="en-US" sz="4000" b="1" i="1" dirty="0" err="1">
                <a:latin typeface="Times New Roman" pitchFamily="18" charset="0"/>
              </a:rPr>
              <a:t>Phạm</a:t>
            </a:r>
            <a:r>
              <a:rPr lang="en-US" altLang="en-US" sz="4000" b="1" i="1" dirty="0">
                <a:latin typeface="Times New Roman" pitchFamily="18" charset="0"/>
              </a:rPr>
              <a:t> </a:t>
            </a:r>
            <a:r>
              <a:rPr lang="en-US" altLang="en-US" sz="4000" b="1" i="1" dirty="0" err="1">
                <a:latin typeface="Times New Roman" pitchFamily="18" charset="0"/>
              </a:rPr>
              <a:t>Thị</a:t>
            </a:r>
            <a:r>
              <a:rPr lang="en-US" altLang="en-US" sz="4000" b="1" i="1" dirty="0">
                <a:latin typeface="Times New Roman" pitchFamily="18" charset="0"/>
              </a:rPr>
              <a:t> Thu </a:t>
            </a:r>
            <a:r>
              <a:rPr lang="en-US" altLang="en-US" sz="4000" b="1" i="1" dirty="0" err="1">
                <a:latin typeface="Times New Roman" pitchFamily="18" charset="0"/>
              </a:rPr>
              <a:t>Hương</a:t>
            </a:r>
            <a:endParaRPr lang="en-US" altLang="en-US" sz="4000" b="1" i="1" dirty="0">
              <a:latin typeface="Times New Roman" pitchFamily="18" charset="0"/>
            </a:endParaRP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48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5"/>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15FDFF-1474-011B-BFAD-57C846A0C66E}"/>
              </a:ext>
            </a:extLst>
          </p:cNvPr>
          <p:cNvPicPr>
            <a:picLocks noChangeAspect="1"/>
          </p:cNvPicPr>
          <p:nvPr/>
        </p:nvPicPr>
        <p:blipFill>
          <a:blip r:embed="rId2"/>
          <a:stretch>
            <a:fillRect/>
          </a:stretch>
        </p:blipFill>
        <p:spPr>
          <a:xfrm>
            <a:off x="3974408" y="0"/>
            <a:ext cx="4243184" cy="1572904"/>
          </a:xfrm>
          <a:prstGeom prst="rect">
            <a:avLst/>
          </a:prstGeom>
        </p:spPr>
      </p:pic>
      <p:grpSp>
        <p:nvGrpSpPr>
          <p:cNvPr id="14" name="Group 13">
            <a:extLst>
              <a:ext uri="{FF2B5EF4-FFF2-40B4-BE49-F238E27FC236}">
                <a16:creationId xmlns:a16="http://schemas.microsoft.com/office/drawing/2014/main" id="{5D8B898B-2F8D-C71B-F43C-0A773886ED9D}"/>
              </a:ext>
            </a:extLst>
          </p:cNvPr>
          <p:cNvGrpSpPr/>
          <p:nvPr/>
        </p:nvGrpSpPr>
        <p:grpSpPr>
          <a:xfrm rot="21157825">
            <a:off x="1076807" y="942727"/>
            <a:ext cx="10712660" cy="5152929"/>
            <a:chOff x="6673052" y="1947107"/>
            <a:chExt cx="4576870" cy="4576870"/>
          </a:xfrm>
        </p:grpSpPr>
        <p:pic>
          <p:nvPicPr>
            <p:cNvPr id="15" name="图片 19">
              <a:extLst>
                <a:ext uri="{FF2B5EF4-FFF2-40B4-BE49-F238E27FC236}">
                  <a16:creationId xmlns:a16="http://schemas.microsoft.com/office/drawing/2014/main" id="{BB958C8F-5128-07E2-8714-0413DA2EB97D}"/>
                </a:ext>
              </a:extLst>
            </p:cNvPr>
            <p:cNvPicPr>
              <a:picLocks noChangeAspect="1"/>
            </p:cNvPicPr>
            <p:nvPr/>
          </p:nvPicPr>
          <p:blipFill>
            <a:blip r:embed="rId3"/>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id="{0C245BA9-0235-4EE3-086E-1970357C48AE}"/>
                </a:ext>
              </a:extLst>
            </p:cNvPr>
            <p:cNvSpPr txBox="1"/>
            <p:nvPr/>
          </p:nvSpPr>
          <p:spPr>
            <a:xfrm rot="521756">
              <a:off x="7264303" y="3724476"/>
              <a:ext cx="3394366" cy="161288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b="1" dirty="0" err="1">
                  <a:latin typeface="Cambria" panose="02040503050406030204" pitchFamily="18" charset="0"/>
                  <a:ea typeface="Cambria" panose="02040503050406030204" pitchFamily="18" charset="0"/>
                </a:rPr>
                <a:t>V</a:t>
              </a:r>
              <a:r>
                <a:rPr lang="en-US" sz="2800" b="1" dirty="0" err="1">
                  <a:effectLst/>
                  <a:latin typeface="Cambria" panose="02040503050406030204" pitchFamily="18" charset="0"/>
                  <a:ea typeface="Cambria" panose="02040503050406030204" pitchFamily="18" charset="0"/>
                </a:rPr>
                <a:t>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t>
              </a:r>
              <a:r>
                <a:rPr lang="en-US" sz="2800" b="1" dirty="0" err="1">
                  <a:effectLst/>
                  <a:latin typeface="Cambria" panose="02040503050406030204" pitchFamily="18" charset="0"/>
                  <a:ea typeface="Cambria" panose="02040503050406030204" pitchFamily="18" charset="0"/>
                </a:rPr>
                <a:t>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hiểu</a:t>
              </a:r>
              <a:r>
                <a:rPr lang="en-US" sz="2800" b="1" dirty="0">
                  <a:effectLst/>
                  <a:latin typeface="Cambria" panose="02040503050406030204" pitchFamily="18" charset="0"/>
                  <a:ea typeface="Cambria" panose="02040503050406030204" pitchFamily="18" charset="0"/>
                </a:rPr>
                <a:t>, so </a:t>
              </a:r>
              <a:r>
                <a:rPr lang="en-US" sz="2800" b="1" dirty="0" err="1">
                  <a:effectLst/>
                  <a:latin typeface="Cambria" panose="02040503050406030204" pitchFamily="18" charset="0"/>
                  <a:ea typeface="Cambria" panose="02040503050406030204" pitchFamily="18" charset="0"/>
                </a:rPr>
                <a:t>sánh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thực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muốn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30B1-CB3A-4A4D-AFA7-D1A9A1916932}"/>
              </a:ext>
            </a:extLst>
          </p:cNvPr>
          <p:cNvPicPr>
            <a:picLocks noChangeAspect="1"/>
          </p:cNvPicPr>
          <p:nvPr/>
        </p:nvPicPr>
        <p:blipFill>
          <a:blip r:embed="rId3"/>
          <a:stretch>
            <a:fillRect/>
          </a:stretch>
        </p:blipFill>
        <p:spPr>
          <a:xfrm>
            <a:off x="-575734" y="321733"/>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ĐỀ TUẦN 19: 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899236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Ưu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765358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6A7CA-3781-1B75-4B38-E5B9983E9D6A}"/>
              </a:ext>
            </a:extLst>
          </p:cNvPr>
          <p:cNvGrpSpPr/>
          <p:nvPr/>
        </p:nvGrpSpPr>
        <p:grpSpPr>
          <a:xfrm>
            <a:off x="6714056" y="2358737"/>
            <a:ext cx="5349687" cy="4364181"/>
            <a:chOff x="6714056" y="2358737"/>
            <a:chExt cx="5349687" cy="4364181"/>
          </a:xfrm>
        </p:grpSpPr>
        <p:pic>
          <p:nvPicPr>
            <p:cNvPr id="3" name="Picture 2">
              <a:extLst>
                <a:ext uri="{FF2B5EF4-FFF2-40B4-BE49-F238E27FC236}">
                  <a16:creationId xmlns:a16="http://schemas.microsoft.com/office/drawing/2014/main" id="{A919776E-1069-8818-BC56-9F78F231D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056" y="2358737"/>
              <a:ext cx="5349687" cy="4364181"/>
            </a:xfrm>
            <a:prstGeom prst="rect">
              <a:avLst/>
            </a:prstGeom>
          </p:spPr>
        </p:pic>
        <p:sp>
          <p:nvSpPr>
            <p:cNvPr id="4" name="TextBox 3">
              <a:extLst>
                <a:ext uri="{FF2B5EF4-FFF2-40B4-BE49-F238E27FC236}">
                  <a16:creationId xmlns:a16="http://schemas.microsoft.com/office/drawing/2014/main" id="{DFC16AE9-47C0-839D-A78F-1F13945AF3B4}"/>
                </a:ext>
              </a:extLst>
            </p:cNvPr>
            <p:cNvSpPr txBox="1"/>
            <p:nvPr/>
          </p:nvSpPr>
          <p:spPr>
            <a:xfrm>
              <a:off x="7013864" y="3563311"/>
              <a:ext cx="23180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Tuyên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dương</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bạn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a:t>
              </a:r>
            </a:p>
          </p:txBody>
        </p:sp>
      </p:grpSp>
      <p:pic>
        <p:nvPicPr>
          <p:cNvPr id="8" name="Picture 7" descr="A picture containing text&#10;&#10;Description automatically generated">
            <a:extLst>
              <a:ext uri="{FF2B5EF4-FFF2-40B4-BE49-F238E27FC236}">
                <a16:creationId xmlns:a16="http://schemas.microsoft.com/office/drawing/2014/main" id="{1040EBEB-BE51-11C6-0C69-CBB1DF54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8257" y="3429000"/>
            <a:ext cx="2923826" cy="3699701"/>
          </a:xfrm>
          <a:prstGeom prst="rect">
            <a:avLst/>
          </a:prstGeom>
        </p:spPr>
      </p:pic>
      <p:pic>
        <p:nvPicPr>
          <p:cNvPr id="5" name="Picture 4">
            <a:extLst>
              <a:ext uri="{FF2B5EF4-FFF2-40B4-BE49-F238E27FC236}">
                <a16:creationId xmlns:a16="http://schemas.microsoft.com/office/drawing/2014/main" id="{3849606F-3AD0-A51E-1013-3202DE429C20}"/>
              </a:ext>
            </a:extLst>
          </p:cNvPr>
          <p:cNvPicPr>
            <a:picLocks noChangeAspect="1"/>
          </p:cNvPicPr>
          <p:nvPr/>
        </p:nvPicPr>
        <p:blipFill>
          <a:blip r:embed="rId4"/>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5DC7508-1361-C84C-AAD3-6BE152055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907" y="3275713"/>
            <a:ext cx="3607763" cy="28355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9D72315-3276-8A15-77B8-58507C224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331" y="3086100"/>
            <a:ext cx="2438905" cy="30861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BDBEF47-77C8-C223-A4A6-7E869E15BB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354" y="4144510"/>
            <a:ext cx="2490977" cy="2713490"/>
          </a:xfrm>
          <a:prstGeom prst="rect">
            <a:avLst/>
          </a:prstGeom>
        </p:spPr>
      </p:pic>
      <p:pic>
        <p:nvPicPr>
          <p:cNvPr id="6" name="Happy-Birthday-to-You-Children-s-Song-Child-Song-Nursery-Rhymes-TOMTOMI-Songs-for-Kids_CS4domnTbbY (mp3cut.net)">
            <a:hlinkClick r:id="" action="ppaction://media"/>
            <a:extLst>
              <a:ext uri="{FF2B5EF4-FFF2-40B4-BE49-F238E27FC236}">
                <a16:creationId xmlns:a16="http://schemas.microsoft.com/office/drawing/2014/main" id="{32C76D62-F8F3-2A25-1C85-8B4966354F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639" y="180068"/>
            <a:ext cx="487363" cy="487363"/>
          </a:xfrm>
          <a:prstGeom prst="rect">
            <a:avLst/>
          </a:prstGeom>
        </p:spPr>
      </p:pic>
      <p:pic>
        <p:nvPicPr>
          <p:cNvPr id="8" name="Picture 7">
            <a:extLst>
              <a:ext uri="{FF2B5EF4-FFF2-40B4-BE49-F238E27FC236}">
                <a16:creationId xmlns:a16="http://schemas.microsoft.com/office/drawing/2014/main" id="{BC052604-BB44-77CD-0414-91911252CFFE}"/>
              </a:ext>
            </a:extLst>
          </p:cNvPr>
          <p:cNvPicPr>
            <a:picLocks noChangeAspect="1"/>
          </p:cNvPicPr>
          <p:nvPr/>
        </p:nvPicPr>
        <p:blipFill>
          <a:blip r:embed="rId8"/>
          <a:stretch>
            <a:fillRect/>
          </a:stretch>
        </p:blipFill>
        <p:spPr>
          <a:xfrm>
            <a:off x="1269652" y="494144"/>
            <a:ext cx="9248434" cy="2597121"/>
          </a:xfrm>
          <a:prstGeom prst="rect">
            <a:avLst/>
          </a:prstGeom>
        </p:spPr>
      </p:pic>
    </p:spTree>
    <p:extLst>
      <p:ext uri="{BB962C8B-B14F-4D97-AF65-F5344CB8AC3E}">
        <p14:creationId xmlns:p14="http://schemas.microsoft.com/office/powerpoint/2010/main" val="3810531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10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1000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1" presetClass="mediacall" presetSubtype="0" fill="hold" nodeType="withEffect">
                                  <p:stCondLst>
                                    <p:cond delay="0"/>
                                  </p:stCondLst>
                                  <p:childTnLst>
                                    <p:cmd type="call" cmd="playFrom(0.0)">
                                      <p:cBhvr>
                                        <p:cTn id="24" dur="1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419</Words>
  <Application>Microsoft Office PowerPoint</Application>
  <PresentationFormat>Widescreen</PresentationFormat>
  <Paragraphs>39</Paragraphs>
  <Slides>14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等线</vt:lpstr>
      <vt:lpstr>等线 Light</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30</cp:revision>
  <dcterms:created xsi:type="dcterms:W3CDTF">2023-09-18T05:43:10Z</dcterms:created>
  <dcterms:modified xsi:type="dcterms:W3CDTF">2025-01-20T15:01:55Z</dcterms:modified>
</cp:coreProperties>
</file>