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2.xml" ContentType="application/inkml+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64" r:id="rId4"/>
  </p:sldMasterIdLst>
  <p:notesMasterIdLst>
    <p:notesMasterId r:id="rId7"/>
  </p:notesMasterIdLst>
  <p:sldIdLst>
    <p:sldId id="4412" r:id="rId5"/>
    <p:sldId id="402" r:id="rId6"/>
    <p:sldId id="407" r:id="rId8"/>
    <p:sldId id="284" r:id="rId9"/>
    <p:sldId id="279" r:id="rId10"/>
    <p:sldId id="409" r:id="rId11"/>
    <p:sldId id="410" r:id="rId12"/>
    <p:sldId id="411" r:id="rId13"/>
    <p:sldId id="412" r:id="rId14"/>
    <p:sldId id="413" r:id="rId15"/>
    <p:sldId id="414" r:id="rId16"/>
    <p:sldId id="314" r:id="rId17"/>
    <p:sldId id="319"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3-10-23T04:18:27"/>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1.000 0.000,'10493.000'0.000,"-10279.000"0.000</inkml:trace>
</inkml:ink>
</file>

<file path=ppt/ink/ink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traceFormat>
        <inkml:channelProperties>
          <inkml:channelProperty channel="X" name="resolution" value="1000" units="1/cm"/>
          <inkml:channelProperty channel="Y" name="resolution" value="1000" units="1/cm"/>
        </inkml:channelProperties>
      </inkml:inkSource>
      <inkml:timestamp xml:id="ts0" timeString="2023-10-23T04:18:33"/>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1.000 0.000,'1521.000'0.000,"-1490.000"0.000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949B7-E410-480F-80C5-EA56A6E0AC3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D2C18-BEDD-4F69-AEF1-30666520830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B5F36F-A5F2-422A-A465-8105AC7DA71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81E660-1834-48B6-A0B0-564CE0EBA56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85ED0AC-7099-4BCC-902A-8081A16814A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0407EA0-2C1B-4F0F-9246-CD7B142F11E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2" Type="http://schemas.openxmlformats.org/officeDocument/2006/relationships/theme" Target="../theme/theme2.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7" Type="http://schemas.openxmlformats.org/officeDocument/2006/relationships/theme" Target="../theme/theme3.xml"/><Relationship Id="rId26" Type="http://schemas.openxmlformats.org/officeDocument/2006/relationships/image" Target="../media/image3.png"/><Relationship Id="rId25" Type="http://schemas.openxmlformats.org/officeDocument/2006/relationships/image" Target="../media/image2.jpeg"/><Relationship Id="rId24" Type="http://schemas.openxmlformats.org/officeDocument/2006/relationships/slideLayout" Target="../slideLayouts/slideLayout38.xml"/><Relationship Id="rId23" Type="http://schemas.openxmlformats.org/officeDocument/2006/relationships/slideLayout" Target="../slideLayouts/slideLayout37.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0" Type="http://schemas.openxmlformats.org/officeDocument/2006/relationships/slideLayout" Target="../slideLayouts/slideLayout34.xml"/><Relationship Id="rId2" Type="http://schemas.openxmlformats.org/officeDocument/2006/relationships/slideLayout" Target="../slideLayouts/slideLayout16.xml"/><Relationship Id="rId19" Type="http://schemas.openxmlformats.org/officeDocument/2006/relationships/slideLayout" Target="../slideLayouts/slideLayout33.xml"/><Relationship Id="rId18" Type="http://schemas.openxmlformats.org/officeDocument/2006/relationships/slideLayout" Target="../slideLayouts/slideLayout32.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25" cstate="print">
              <a:extLst>
                <a:ext uri="{28A0092B-C50C-407E-A947-70E740481C1C}">
                  <a14:useLocalDpi xmlns:a14="http://schemas.microsoft.com/office/drawing/2010/main" val="0"/>
                </a:ext>
              </a:extLst>
            </a:blip>
            <a:srcRect/>
            <a:stretch>
              <a:fillRect/>
            </a:stretch>
          </p:blipFill>
          <p:spPr>
            <a:xfrm>
              <a:off x="0" y="-28721"/>
              <a:ext cx="12192000" cy="6810521"/>
            </a:xfrm>
            <a:prstGeom prst="rect">
              <a:avLst/>
            </a:prstGeom>
          </p:spPr>
        </p:pic>
        <p:pic>
          <p:nvPicPr>
            <p:cNvPr id="3" name="图片 2"/>
            <p:cNvPicPr>
              <a:picLocks noChangeAspect="1"/>
            </p:cNvPicPr>
            <p:nvPr userDrawn="1"/>
          </p:nvPicPr>
          <p:blipFill rotWithShape="1">
            <a:blip r:embed="rId26" cstate="print">
              <a:extLst>
                <a:ext uri="{28A0092B-C50C-407E-A947-70E740481C1C}">
                  <a14:useLocalDpi xmlns:a14="http://schemas.microsoft.com/office/drawing/2010/main" val="0"/>
                </a:ext>
              </a:extLst>
            </a:blip>
            <a:srcRect/>
            <a:stretch>
              <a:fillRect/>
            </a:stretch>
          </p:blipFill>
          <p:spPr>
            <a:xfrm>
              <a:off x="0" y="4445000"/>
              <a:ext cx="12192000" cy="2413000"/>
            </a:xfrm>
            <a:prstGeom prst="rect">
              <a:avLst/>
            </a:prstGeom>
          </p:spPr>
        </p:pic>
      </p:gr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7.emf"/><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6.xml"/><Relationship Id="rId5" Type="http://schemas.microsoft.com/office/2007/relationships/hdphoto" Target="../media/image26.wdp"/><Relationship Id="rId4" Type="http://schemas.openxmlformats.org/officeDocument/2006/relationships/image" Target="../media/image25.png"/><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6.xml"/><Relationship Id="rId4" Type="http://schemas.openxmlformats.org/officeDocument/2006/relationships/image" Target="../media/image23.png"/><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0.xml"/><Relationship Id="rId7" Type="http://schemas.openxmlformats.org/officeDocument/2006/relationships/image" Target="../media/image19.png"/><Relationship Id="rId6" Type="http://schemas.openxmlformats.org/officeDocument/2006/relationships/customXml" Target="../ink/ink2.xml"/><Relationship Id="rId5" Type="http://schemas.openxmlformats.org/officeDocument/2006/relationships/image" Target="../media/image18.png"/><Relationship Id="rId4" Type="http://schemas.openxmlformats.org/officeDocument/2006/relationships/customXml" Target="../ink/ink1.xml"/><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p:txBody>
          <a:bodyPr>
            <a:normAutofit fontScale="90000"/>
          </a:bodyPr>
          <a:lstStyle/>
          <a:p>
            <a:pPr eaLnBrk="1" hangingPunct="1"/>
            <a:endParaRPr lang="en-US" altLang="en-US"/>
          </a:p>
        </p:txBody>
      </p:sp>
      <p:pic>
        <p:nvPicPr>
          <p:cNvPr id="5" name="Picture 4" descr="Theme2375157"/>
          <p:cNvPicPr>
            <a:picLocks noChangeAspect="1" noChangeArrowheads="1"/>
          </p:cNvPicPr>
          <p:nvPr/>
        </p:nvPicPr>
        <p:blipFill>
          <a:blip r:embed="rId1">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48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Môn</a:t>
            </a:r>
            <a:r>
              <a:rPr kumimoji="0" lang="en-US" altLang="en-US"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 : </a:t>
            </a:r>
            <a:r>
              <a:rPr kumimoji="0" lang="en-US" altLang="en-US" sz="48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Toán</a:t>
            </a:r>
            <a:endParaRPr kumimoji="0" lang="en-US" altLang="en-US"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en-US" sz="48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Bài</a:t>
            </a:r>
            <a:r>
              <a:rPr kumimoji="0" lang="en-US" altLang="en-US"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 13: </a:t>
            </a:r>
            <a:r>
              <a:rPr kumimoji="0" lang="en-US" altLang="en-US" sz="48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Làm</a:t>
            </a:r>
            <a:r>
              <a:rPr kumimoji="0" lang="en-US" altLang="en-US"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tròn</a:t>
            </a:r>
            <a:r>
              <a:rPr kumimoji="0" lang="en-US" altLang="en-US"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số</a:t>
            </a:r>
            <a:r>
              <a:rPr kumimoji="0" lang="en-US" altLang="en-US"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đến</a:t>
            </a:r>
            <a:r>
              <a:rPr kumimoji="0" lang="en-US" altLang="en-US"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hàng</a:t>
            </a:r>
            <a:r>
              <a:rPr kumimoji="0" lang="en-US" altLang="en-US"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trăm</a:t>
            </a:r>
            <a:r>
              <a:rPr kumimoji="0" lang="en-US" altLang="en-US"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rPr>
              <a:t>nghìn</a:t>
            </a:r>
            <a:endParaRPr kumimoji="0" lang="en-US" altLang="en-US" sz="48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Times New Roman" panose="02020603050405020304" pitchFamily="18" charset="0"/>
              <a:ea typeface="+mn-ea"/>
              <a:cs typeface="+mn-cs"/>
            </a:endParaRPr>
          </a:p>
        </p:txBody>
      </p:sp>
      <p:sp>
        <p:nvSpPr>
          <p:cNvPr id="7" name="Rectangle 6"/>
          <p:cNvSpPr/>
          <p:nvPr/>
        </p:nvSpPr>
        <p:spPr>
          <a:xfrm>
            <a:off x="2133600" y="4683021"/>
            <a:ext cx="7924800" cy="523220"/>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pt-BR" sz="2800" b="1" i="0" u="none" strike="noStrike" kern="10" cap="none" spc="0" normalizeH="0" baseline="0" noProof="0" dirty="0">
                <a:ln w="9525">
                  <a:solidFill>
                    <a:prstClr val="white"/>
                  </a:solidFill>
                  <a:prstDash val="solid"/>
                </a:ln>
                <a:solidFill>
                  <a:srgbClr val="FF33CC"/>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rPr>
              <a:t>Giáo viên: Lê Thị Quyên</a:t>
            </a:r>
            <a:endParaRPr kumimoji="0" lang="pt-BR" sz="2800" b="1" i="0" u="none" strike="noStrike" kern="10" cap="none" spc="0" normalizeH="0" baseline="0" noProof="0" dirty="0">
              <a:ln w="9525">
                <a:solidFill>
                  <a:prstClr val="white"/>
                </a:solidFill>
                <a:prstDash val="solid"/>
              </a:ln>
              <a:solidFill>
                <a:srgbClr val="FF33CC"/>
              </a:solidFill>
              <a:effectLst>
                <a:outerShdw blurRad="12700" dist="38100" dir="2700000" algn="tl" rotWithShape="0">
                  <a:prstClr val="white">
                    <a:lumMod val="5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1" i="0" u="none" strike="noStrike" kern="10" cap="none" spc="0" normalizeH="0" baseline="0" noProof="0" dirty="0" err="1">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Chào</a:t>
            </a:r>
            <a:r>
              <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 </a:t>
            </a:r>
            <a:r>
              <a:rPr kumimoji="0" lang="en-US" sz="3600" b="1" i="0" u="none" strike="noStrike" kern="10" cap="none" spc="0" normalizeH="0" baseline="0" noProof="0" dirty="0" err="1">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mừng</a:t>
            </a:r>
            <a:r>
              <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 </a:t>
            </a:r>
            <a:r>
              <a:rPr kumimoji="0" lang="en-US" sz="3600" b="1" i="0" u="none" strike="noStrike" kern="10" cap="none" spc="0" normalizeH="0" baseline="0" noProof="0" dirty="0" err="1">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thầy</a:t>
            </a:r>
            <a:r>
              <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 </a:t>
            </a:r>
            <a:r>
              <a:rPr kumimoji="0" lang="en-US" sz="3600" b="1" i="0" u="none" strike="noStrike" kern="10" cap="none" spc="0" normalizeH="0" baseline="0" noProof="0" dirty="0" err="1">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cô</a:t>
            </a:r>
            <a:r>
              <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 </a:t>
            </a:r>
            <a:r>
              <a:rPr kumimoji="0" lang="en-US" sz="3600" b="1" i="0" u="none" strike="noStrike" kern="10" cap="none" spc="0" normalizeH="0" baseline="0" noProof="0" dirty="0" err="1">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về</a:t>
            </a:r>
            <a:r>
              <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 </a:t>
            </a:r>
            <a:r>
              <a:rPr kumimoji="0" lang="en-US" sz="3600" b="1" i="0" u="none" strike="noStrike" kern="10" cap="none" spc="0" normalizeH="0" baseline="0" noProof="0" dirty="0" err="1">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dự</a:t>
            </a:r>
            <a:r>
              <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 </a:t>
            </a:r>
            <a:r>
              <a:rPr kumimoji="0" lang="en-US" sz="3600" b="1" i="0" u="none" strike="noStrike" kern="10" cap="none" spc="0" normalizeH="0" baseline="0" noProof="0" dirty="0" err="1">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giờ</a:t>
            </a:r>
            <a:r>
              <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 </a:t>
            </a:r>
            <a:endPar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3600" b="1" i="0" u="none" strike="noStrike" kern="10" cap="none" spc="0" normalizeH="0" baseline="0" noProof="0" dirty="0" err="1">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lớp</a:t>
            </a:r>
            <a:r>
              <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 4</a:t>
            </a:r>
            <a:r>
              <a:rPr kumimoji="0" lang="en-US" sz="3600" b="1" i="0" u="none" strike="noStrike" kern="10" cap="none" spc="0" normalizeH="0" baseline="3000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rPr>
              <a:t>B</a:t>
            </a:r>
            <a:endParaRPr kumimoji="0" lang="en-US" sz="3600" b="1" i="0" u="none" strike="noStrike" kern="10" cap="none" spc="0" normalizeH="0" baseline="0" noProof="0" dirty="0">
              <a:ln w="18000">
                <a:solidFill>
                  <a:srgbClr val="0000CC"/>
                </a:solidFill>
                <a:prstDash val="solid"/>
                <a:miter lim="800000"/>
              </a:ln>
              <a:noFill/>
              <a:effectLst>
                <a:outerShdw blurRad="25500" dist="23000" dir="7020000" algn="tl">
                  <a:srgbClr val="000000">
                    <a:alpha val="50000"/>
                  </a:srgbClr>
                </a:outerShdw>
              </a:effectLst>
              <a:uLnTx/>
              <a:uFillTx/>
              <a:latin typeface="Arial" panose="020B0604020202020204" pitchFamily="34"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3600" b="0" i="0" u="none" strike="noStrike" kern="10" cap="none" spc="0" normalizeH="0" baseline="0" noProof="0" dirty="0">
              <a:ln w="9525">
                <a:round/>
              </a:ln>
              <a:solidFill>
                <a:srgbClr val="FF0000"/>
              </a:solidFill>
              <a:effectLst/>
              <a:uLnTx/>
              <a:uFillTx/>
              <a:latin typeface="Arial" panose="020B0604020202020204" pitchFamily="34" charset="0"/>
              <a:ea typeface="+mn-ea"/>
              <a:cs typeface="Times New Roman" panose="02020603050405020304" pitchFamily="18" charset="0"/>
            </a:endParaRPr>
          </a:p>
        </p:txBody>
      </p:sp>
      <p:pic>
        <p:nvPicPr>
          <p:cNvPr id="9" name="Picture 4" descr="Theme2375157"/>
          <p:cNvPicPr>
            <a:picLocks noChangeAspect="1" noChangeArrowheads="1"/>
          </p:cNvPicPr>
          <p:nvPr/>
        </p:nvPicPr>
        <p:blipFill>
          <a:blip r:embed="rId1">
            <a:lum bright="-2000"/>
            <a:extLst>
              <a:ext uri="{28A0092B-C50C-407E-A947-70E740481C1C}">
                <a14:useLocalDpi xmlns:a14="http://schemas.microsoft.com/office/drawing/2010/main" val="0"/>
              </a:ext>
            </a:extLst>
          </a:blip>
          <a:srcRect/>
          <a:stretch>
            <a:fillRect/>
          </a:stretch>
        </p:blipFill>
        <p:spPr bwMode="auto">
          <a:xfrm>
            <a:off x="-1378227" y="0"/>
            <a:ext cx="13245375"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0" y="2600846"/>
            <a:ext cx="12516852" cy="119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350"/>
              </a:spcBef>
              <a:spcAft>
                <a:spcPct val="0"/>
              </a:spcAft>
              <a:buClrTx/>
              <a:buSzTx/>
              <a:buFontTx/>
              <a:buNone/>
              <a:defRPr/>
            </a:pPr>
            <a:r>
              <a:rPr kumimoji="0" lang="en-US" sz="299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Môn: </a:t>
            </a:r>
            <a:r>
              <a:rPr kumimoji="0" lang="en-US" sz="2995"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Tiếng</a:t>
            </a:r>
            <a:r>
              <a:rPr kumimoji="0" lang="en-US" sz="299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995"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Việt</a:t>
            </a:r>
            <a:r>
              <a:rPr kumimoji="0" lang="en-US" sz="299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2995"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299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en-US" sz="2995" b="1" noProof="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t>
            </a:r>
            <a:endParaRPr lang="en-US" sz="2995" b="1" noProof="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ts val="1350"/>
              </a:spcBef>
              <a:spcAft>
                <a:spcPct val="0"/>
              </a:spcAft>
              <a:buClrTx/>
              <a:buSzTx/>
              <a:buFontTx/>
              <a:buNone/>
              <a:defRPr/>
            </a:pPr>
            <a:r>
              <a:rPr lang="en-US" sz="2995"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2995"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TÌM HIỂU CÁCH VIẾT ĐOẠN VĂN NÊU TÌNH CẢM, CẢM XÚC</a:t>
            </a:r>
            <a:endParaRPr lang="en-US" sz="2995"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mn-cs"/>
              </a:rPr>
              <a:t>UBND QUẬN DƯƠNG KINH</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defRPr/>
            </a:pPr>
            <a:r>
              <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mn-cs"/>
              </a:rPr>
              <a:t>TRƯỜNG TH ĐA PHÚC</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sp>
        <p:nvSpPr>
          <p:cNvPr id="12" name="Text Box 18"/>
          <p:cNvSpPr txBox="1">
            <a:spLocks noChangeArrowheads="1"/>
          </p:cNvSpPr>
          <p:nvPr/>
        </p:nvSpPr>
        <p:spPr bwMode="auto">
          <a:xfrm>
            <a:off x="0" y="5046252"/>
            <a:ext cx="125168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Giáo viên thực hiện: </a:t>
            </a:r>
            <a:r>
              <a:rPr lang="en-US" altLang="en-US" sz="3600" b="1" i="1" dirty="0" err="1" smtClean="0">
                <a:solidFill>
                  <a:prstClr val="black"/>
                </a:solidFill>
                <a:latin typeface="Times New Roman" panose="02020603050405020304" pitchFamily="18" charset="0"/>
              </a:rPr>
              <a:t>Ngô</a:t>
            </a:r>
            <a:r>
              <a:rPr lang="en-US" altLang="en-US" sz="3600" b="1" i="1" dirty="0" smtClean="0">
                <a:solidFill>
                  <a:prstClr val="black"/>
                </a:solidFill>
                <a:latin typeface="Times New Roman" panose="02020603050405020304" pitchFamily="18" charset="0"/>
              </a:rPr>
              <a:t> </a:t>
            </a:r>
            <a:r>
              <a:rPr lang="en-US" altLang="en-US" sz="3600" b="1" i="1" dirty="0" err="1" smtClean="0">
                <a:solidFill>
                  <a:prstClr val="black"/>
                </a:solidFill>
                <a:latin typeface="Times New Roman" panose="02020603050405020304" pitchFamily="18" charset="0"/>
              </a:rPr>
              <a:t>Thị</a:t>
            </a:r>
            <a:r>
              <a:rPr lang="en-US" altLang="en-US" sz="3600" b="1" i="1" dirty="0" smtClean="0">
                <a:solidFill>
                  <a:prstClr val="black"/>
                </a:solidFill>
                <a:latin typeface="Times New Roman" panose="02020603050405020304" pitchFamily="18" charset="0"/>
              </a:rPr>
              <a:t> </a:t>
            </a:r>
            <a:r>
              <a:rPr lang="en-US" altLang="en-US" sz="3600" b="1" i="1" dirty="0" err="1" smtClean="0">
                <a:solidFill>
                  <a:prstClr val="black"/>
                </a:solidFill>
                <a:latin typeface="Times New Roman" panose="02020603050405020304" pitchFamily="18" charset="0"/>
              </a:rPr>
              <a:t>Hoa</a:t>
            </a:r>
            <a:endParaRPr kumimoji="0" lang="en-US" alt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3" name="Picture 22" descr="bd21315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p:cNvPicPr>
            <a:picLocks noChangeAspect="1"/>
          </p:cNvPicPr>
          <p:nvPr/>
        </p:nvPicPr>
        <p:blipFill rotWithShape="1">
          <a:blip r:embed="rId1" cstate="screen"/>
          <a:srcRect/>
          <a:stretch>
            <a:fill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p:cNvPicPr>
            <a:picLocks noChangeAspect="1"/>
          </p:cNvPicPr>
          <p:nvPr/>
        </p:nvPicPr>
        <p:blipFill rotWithShape="1">
          <a:blip r:embed="rId2" cstate="screen"/>
          <a:srcRect/>
          <a:stretch>
            <a:fillRect/>
          </a:stretch>
        </p:blipFill>
        <p:spPr>
          <a:xfrm>
            <a:off x="0" y="4355690"/>
            <a:ext cx="12192000" cy="2502310"/>
          </a:xfrm>
          <a:prstGeom prst="rect">
            <a:avLst/>
          </a:prstGeom>
        </p:spPr>
      </p:pic>
      <p:sp>
        <p:nvSpPr>
          <p:cNvPr id="7" name="矩形 2"/>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p:cNvPicPr>
            <a:picLocks noChangeAspect="1"/>
          </p:cNvPicPr>
          <p:nvPr/>
        </p:nvPicPr>
        <p:blipFill rotWithShape="1">
          <a:blip r:embed="rId3" cstate="screen"/>
          <a:srcRect l="-3"/>
          <a:stretch>
            <a:fillRect/>
          </a:stretch>
        </p:blipFill>
        <p:spPr>
          <a:xfrm>
            <a:off x="-530876" y="-324591"/>
            <a:ext cx="1940576" cy="1024608"/>
          </a:xfrm>
          <a:prstGeom prst="rect">
            <a:avLst/>
          </a:prstGeom>
        </p:spPr>
      </p:pic>
      <p:grpSp>
        <p:nvGrpSpPr>
          <p:cNvPr id="6" name="Group 5"/>
          <p:cNvGrpSpPr/>
          <p:nvPr/>
        </p:nvGrpSpPr>
        <p:grpSpPr>
          <a:xfrm>
            <a:off x="1453339" y="1095375"/>
            <a:ext cx="9061557" cy="5342320"/>
            <a:chOff x="1777189" y="809927"/>
            <a:chExt cx="9061557" cy="5742068"/>
          </a:xfrm>
        </p:grpSpPr>
        <p:grpSp>
          <p:nvGrpSpPr>
            <p:cNvPr id="12" name="组合 15"/>
            <p:cNvGrpSpPr/>
            <p:nvPr/>
          </p:nvGrpSpPr>
          <p:grpSpPr>
            <a:xfrm>
              <a:off x="1777189" y="809927"/>
              <a:ext cx="9061557" cy="5742068"/>
              <a:chOff x="1147960" y="2215449"/>
              <a:chExt cx="7273680" cy="3452269"/>
            </a:xfrm>
          </p:grpSpPr>
          <p:pic>
            <p:nvPicPr>
              <p:cNvPr id="18" name="图片 14" descr="形状&#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5655" r="25920" b="15655"/>
              <a:stretch>
                <a:fillRect/>
              </a:stretch>
            </p:blipFill>
            <p:spPr>
              <a:xfrm>
                <a:off x="1147960" y="2215449"/>
                <a:ext cx="3723121" cy="3452269"/>
              </a:xfrm>
              <a:prstGeom prst="rect">
                <a:avLst/>
              </a:prstGeom>
            </p:spPr>
          </p:pic>
          <p:pic>
            <p:nvPicPr>
              <p:cNvPr id="19" name="图片 28" descr="形状&#10;&#10;描述已自动生成"/>
              <p:cNvPicPr>
                <a:picLocks noChangeAspect="1"/>
              </p:cNvPicPr>
              <p:nvPr/>
            </p:nvPicPr>
            <p:blipFill rotWithShape="1">
              <a:blip r:embed="rId4">
                <a:extLst>
                  <a:ext uri="{28A0092B-C50C-407E-A947-70E740481C1C}">
                    <a14:useLocalDpi xmlns:a14="http://schemas.microsoft.com/office/drawing/2010/main" val="0"/>
                  </a:ext>
                </a:extLst>
              </a:blip>
              <a:srcRect l="29354" t="15655" b="15655"/>
              <a:stretch>
                <a:fillRect/>
              </a:stretch>
            </p:blipFill>
            <p:spPr>
              <a:xfrm>
                <a:off x="4871081" y="2215449"/>
                <a:ext cx="3550559" cy="3452269"/>
              </a:xfrm>
              <a:prstGeom prst="rect">
                <a:avLst/>
              </a:prstGeom>
            </p:spPr>
          </p:pic>
        </p:grpSp>
        <p:sp>
          <p:nvSpPr>
            <p:cNvPr id="15" name="TextBox 14"/>
            <p:cNvSpPr txBox="1"/>
            <p:nvPr/>
          </p:nvSpPr>
          <p:spPr>
            <a:xfrm>
              <a:off x="2752726" y="2042793"/>
              <a:ext cx="7143749" cy="3671952"/>
            </a:xfrm>
            <a:prstGeom prst="rect">
              <a:avLst/>
            </a:prstGeom>
            <a:noFill/>
          </p:spPr>
          <p:txBody>
            <a:bodyPr wrap="square">
              <a:spAutoFit/>
            </a:bodyPr>
            <a:lstStyle/>
            <a:p>
              <a:pPr algn="just"/>
              <a:r>
                <a:rPr lang="vi-VN" sz="3600" b="1" i="0" dirty="0">
                  <a:solidFill>
                    <a:srgbClr val="222222"/>
                  </a:solidFill>
                  <a:effectLst/>
                  <a:latin typeface="Cambria" panose="02040503050406030204" pitchFamily="18" charset="0"/>
                </a:rPr>
                <a:t>Viết đoạn văn nêu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cần nêu được tình cảm,</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cảm xúc đó là gì và được biểu lộ như thế nào.</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Đoạn văn thường có 3 phần: mở đầu,</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triển khai,</a:t>
              </a:r>
              <a:r>
                <a:rPr lang="en-US" sz="3600" b="1" i="0" dirty="0">
                  <a:solidFill>
                    <a:srgbClr val="222222"/>
                  </a:solidFill>
                  <a:effectLst/>
                  <a:latin typeface="Cambria" panose="02040503050406030204" pitchFamily="18" charset="0"/>
                </a:rPr>
                <a:t> </a:t>
              </a:r>
              <a:r>
                <a:rPr lang="vi-VN" sz="3600" b="1" i="0" dirty="0">
                  <a:solidFill>
                    <a:srgbClr val="222222"/>
                  </a:solidFill>
                  <a:effectLst/>
                  <a:latin typeface="Cambria" panose="02040503050406030204" pitchFamily="18" charset="0"/>
                </a:rPr>
                <a:t>kết thúc.</a:t>
              </a:r>
              <a:endParaRPr lang="vi-VN" sz="3600" b="1" i="0" dirty="0">
                <a:solidFill>
                  <a:srgbClr val="222222"/>
                </a:solidFill>
                <a:effectLst/>
                <a:latin typeface="Cambria" panose="02040503050406030204" pitchFamily="18" charset="0"/>
              </a:endParaRPr>
            </a:p>
          </p:txBody>
        </p:sp>
      </p:grpSp>
      <p:pic>
        <p:nvPicPr>
          <p:cNvPr id="24" name="Picture 23"/>
          <p:cNvPicPr>
            <a:picLocks noChangeAspect="1"/>
          </p:cNvPicPr>
          <p:nvPr/>
        </p:nvPicPr>
        <p:blipFill>
          <a:blip r:embed="rId5"/>
          <a:stretch>
            <a:fillRect/>
          </a:stretch>
        </p:blipFill>
        <p:spPr>
          <a:xfrm>
            <a:off x="4803142" y="490291"/>
            <a:ext cx="2871465" cy="12863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screen"/>
          <a:srcRect/>
          <a:stretch>
            <a:fillRect/>
          </a:stretch>
        </p:blipFill>
        <p:spPr>
          <a:xfrm>
            <a:off x="20" y="10"/>
            <a:ext cx="12191980" cy="6857990"/>
          </a:xfrm>
          <a:prstGeom prst="rect">
            <a:avLst/>
          </a:prstGeom>
        </p:spPr>
      </p:pic>
      <p:pic>
        <p:nvPicPr>
          <p:cNvPr id="40" name="图片 2"/>
          <p:cNvPicPr>
            <a:picLocks noChangeAspect="1"/>
          </p:cNvPicPr>
          <p:nvPr/>
        </p:nvPicPr>
        <p:blipFill>
          <a:blip r:embed="rId2"/>
          <a:stretch>
            <a:fillRect/>
          </a:stretch>
        </p:blipFill>
        <p:spPr>
          <a:xfrm rot="1184741" flipH="1">
            <a:off x="4872832" y="287581"/>
            <a:ext cx="6376448" cy="5734215"/>
          </a:xfrm>
          <a:prstGeom prst="rect">
            <a:avLst/>
          </a:prstGeom>
        </p:spPr>
      </p:pic>
      <p:pic>
        <p:nvPicPr>
          <p:cNvPr id="3" name="Picture 2"/>
          <p:cNvPicPr>
            <a:picLocks noChangeAspect="1"/>
          </p:cNvPicPr>
          <p:nvPr/>
        </p:nvPicPr>
        <p:blipFill>
          <a:blip r:embed="rId3"/>
          <a:stretch>
            <a:fillRect/>
          </a:stretch>
        </p:blipFill>
        <p:spPr>
          <a:xfrm>
            <a:off x="5227073" y="2090445"/>
            <a:ext cx="5700254"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4" name="Picture 2" descr="Bộ SGK Lớp 6 - Kết nối tri thức với cuộc sống - Công ty Cổ phần Đầu tư và  Phát triển Giáo dục Phương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3057525" y="1473907"/>
            <a:ext cx="8590546" cy="2585323"/>
          </a:xfrm>
          <a:prstGeom prst="rect">
            <a:avLst/>
          </a:prstGeom>
        </p:spPr>
        <p:txBody>
          <a:bodyPr wrap="square">
            <a:spAutoFit/>
          </a:bodyPr>
          <a:lstStyle/>
          <a:p>
            <a:pPr lvl="0" algn="just"/>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Về</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i="1" dirty="0" err="1">
                <a:solidFill>
                  <a:srgbClr val="002060"/>
                </a:solidFill>
                <a:latin typeface="Cambria" panose="02040503050406030204" pitchFamily="18" charset="0"/>
                <a:ea typeface="Cambria" panose="02040503050406030204" pitchFamily="18" charset="0"/>
                <a:cs typeface="Tahoma" panose="020B0604030504040204" pitchFamily="34" charset="0"/>
              </a:rPr>
              <a:t>nhà</a:t>
            </a:r>
            <a:r>
              <a:rPr lang="en-US" sz="5400" b="1" i="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5400" b="1" dirty="0">
                <a:solidFill>
                  <a:srgbClr val="002060"/>
                </a:solidFill>
                <a:latin typeface="Cambria" panose="02040503050406030204" pitchFamily="18" charset="0"/>
                <a:ea typeface="Cambria" panose="02040503050406030204" pitchFamily="18" charset="0"/>
                <a:cs typeface="Tahoma" panose="020B0604030504040204" pitchFamily="34" charset="0"/>
              </a:rPr>
              <a:t>V</a:t>
            </a:r>
            <a:r>
              <a:rPr lang="vi-VN" sz="5400" b="1" dirty="0">
                <a:solidFill>
                  <a:srgbClr val="002060"/>
                </a:solidFill>
                <a:latin typeface="Cambria" panose="02040503050406030204" pitchFamily="18" charset="0"/>
                <a:ea typeface="Cambria" panose="02040503050406030204" pitchFamily="18" charset="0"/>
                <a:cs typeface="Tahoma" panose="020B0604030504040204" pitchFamily="34" charset="0"/>
              </a:rPr>
              <a:t>iết 2 – 3 câu nêu tình cảm, cảm xúc của em về Hải Thượng Lãn Ông.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3995" y="552451"/>
            <a:ext cx="10371607" cy="5388852"/>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6" name="图片 30"/>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4556760"/>
            <a:ext cx="12192000" cy="2301239"/>
          </a:xfrm>
          <a:prstGeom prst="rect">
            <a:avLst/>
          </a:prstGeom>
        </p:spPr>
      </p:pic>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800226" y="1407199"/>
            <a:ext cx="4024939" cy="5479980"/>
          </a:xfrm>
          <a:prstGeom prst="rect">
            <a:avLst/>
          </a:prstGeom>
        </p:spPr>
      </p:pic>
      <p:pic>
        <p:nvPicPr>
          <p:cNvPr id="12"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rot="21155772">
            <a:off x="-377500" y="-45209"/>
            <a:ext cx="2725087" cy="2119513"/>
          </a:xfrm>
          <a:prstGeom prst="rect">
            <a:avLst/>
          </a:prstGeom>
        </p:spPr>
      </p:pic>
      <p:sp>
        <p:nvSpPr>
          <p:cNvPr id="14" name="Rectangle 13"/>
          <p:cNvSpPr/>
          <p:nvPr/>
        </p:nvSpPr>
        <p:spPr>
          <a:xfrm>
            <a:off x="723015" y="1058298"/>
            <a:ext cx="8594430" cy="4031873"/>
          </a:xfrm>
          <a:prstGeom prst="rect">
            <a:avLst/>
          </a:prstGeom>
        </p:spPr>
        <p:txBody>
          <a:bodyPr wrap="square">
            <a:spAutoFit/>
          </a:bodyPr>
          <a:lstStyle/>
          <a:p>
            <a:pPr lvl="0" algn="just"/>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Ví</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en-US" sz="3200" b="1" dirty="0" err="1">
                <a:solidFill>
                  <a:prstClr val="black"/>
                </a:solidFill>
                <a:latin typeface="Cambria" panose="02040503050406030204" pitchFamily="18" charset="0"/>
                <a:ea typeface="Cambria" panose="02040503050406030204" pitchFamily="18" charset="0"/>
                <a:cs typeface="Tahoma" panose="020B0604030504040204" pitchFamily="34" charset="0"/>
              </a:rPr>
              <a:t>dụ</a:t>
            </a:r>
            <a:r>
              <a:rPr lang="en-US" sz="3200" b="1" dirty="0">
                <a:solidFill>
                  <a:prstClr val="black"/>
                </a:solidFill>
                <a:latin typeface="Cambria" panose="02040503050406030204" pitchFamily="18" charset="0"/>
                <a:ea typeface="Cambria" panose="02040503050406030204" pitchFamily="18" charset="0"/>
                <a:cs typeface="Tahoma" panose="020B0604030504040204" pitchFamily="34" charset="0"/>
              </a:rPr>
              <a:t>: </a:t>
            </a:r>
            <a:r>
              <a:rPr lang="vi-VN" sz="3200" b="1" dirty="0">
                <a:solidFill>
                  <a:prstClr val="black"/>
                </a:solidFill>
                <a:latin typeface="Cambria" panose="02040503050406030204" pitchFamily="18" charset="0"/>
                <a:ea typeface="Cambria" panose="02040503050406030204" pitchFamily="18" charset="0"/>
                <a:cs typeface="Tahoma" panose="020B0604030504040204" pitchFamily="34" charset="0"/>
              </a:rPr>
              <a:t>Hải Thượng Lãn Ông là một thầy thuốc giỏi, giàu kinh nghiệm và là một người giàu y đức, có tâm hồn và nhân cách cao đẹp - coi thường tiền bạc, vinh hoa, yêu thích cuộc sống tự do, thanh đạm. Vẻ đẹp tâm hồn và nhân cách cao đẹp của ông là tấm gương sáng cho lớp lớp thế hệ sau ngưỡng mộ và học tập, noi theo.</a:t>
            </a:r>
            <a:endParaRPr kumimoji="0" lang="en-US" sz="32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Tahoma" panose="020B060403050404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a:stretch>
            <a:fillRect/>
          </a:stretch>
        </p:blipFill>
        <p:spPr>
          <a:xfrm>
            <a:off x="5295633" y="388774"/>
            <a:ext cx="6896367" cy="6469226"/>
          </a:xfrm>
          <a:prstGeom prst="rect">
            <a:avLst/>
          </a:prstGeom>
        </p:spPr>
      </p:pic>
      <p:sp>
        <p:nvSpPr>
          <p:cNvPr id="6" name="思想气泡: 云 5"/>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1" fmla="*/ 2187498 w 6998093"/>
              <a:gd name="connsiteY0-2" fmla="*/ 4355562 h 3374600"/>
              <a:gd name="connsiteX1-3" fmla="*/ 2093759 w 6998093"/>
              <a:gd name="connsiteY1-4" fmla="*/ 4449301 h 3374600"/>
              <a:gd name="connsiteX2-5" fmla="*/ 2000020 w 6998093"/>
              <a:gd name="connsiteY2-6" fmla="*/ 4355562 h 3374600"/>
              <a:gd name="connsiteX3-7" fmla="*/ 2093759 w 6998093"/>
              <a:gd name="connsiteY3-8" fmla="*/ 4261823 h 3374600"/>
              <a:gd name="connsiteX4-9" fmla="*/ 2187498 w 6998093"/>
              <a:gd name="connsiteY4-10" fmla="*/ 4355562 h 3374600"/>
              <a:gd name="connsiteX0-11" fmla="*/ 2433444 w 6998093"/>
              <a:gd name="connsiteY0-12" fmla="*/ 4066562 h 3374600"/>
              <a:gd name="connsiteX1-13" fmla="*/ 2245966 w 6998093"/>
              <a:gd name="connsiteY1-14" fmla="*/ 4254040 h 3374600"/>
              <a:gd name="connsiteX2-15" fmla="*/ 2058488 w 6998093"/>
              <a:gd name="connsiteY2-16" fmla="*/ 4066562 h 3374600"/>
              <a:gd name="connsiteX3-17" fmla="*/ 2245966 w 6998093"/>
              <a:gd name="connsiteY3-18" fmla="*/ 3879084 h 3374600"/>
              <a:gd name="connsiteX4-19" fmla="*/ 2433444 w 6998093"/>
              <a:gd name="connsiteY4-20" fmla="*/ 4066562 h 3374600"/>
              <a:gd name="connsiteX0-21" fmla="*/ 2766753 w 6998093"/>
              <a:gd name="connsiteY0-22" fmla="*/ 3611683 h 3374600"/>
              <a:gd name="connsiteX1-23" fmla="*/ 2485536 w 6998093"/>
              <a:gd name="connsiteY1-24" fmla="*/ 3892900 h 3374600"/>
              <a:gd name="connsiteX2-25" fmla="*/ 2204319 w 6998093"/>
              <a:gd name="connsiteY2-26" fmla="*/ 3611683 h 3374600"/>
              <a:gd name="connsiteX3-27" fmla="*/ 2485536 w 6998093"/>
              <a:gd name="connsiteY3-28" fmla="*/ 3330466 h 3374600"/>
              <a:gd name="connsiteX4-29" fmla="*/ 2766753 w 6998093"/>
              <a:gd name="connsiteY4-30" fmla="*/ 3611683 h 3374600"/>
              <a:gd name="connsiteX0-31" fmla="*/ 760232 w 6998093"/>
              <a:gd name="connsiteY0-32" fmla="*/ 2044835 h 3374600"/>
              <a:gd name="connsiteX1-33" fmla="*/ 349904 w 6998093"/>
              <a:gd name="connsiteY1-34" fmla="*/ 1982577 h 3374600"/>
              <a:gd name="connsiteX2-35" fmla="*/ 1122286 w 6998093"/>
              <a:gd name="connsiteY2-36" fmla="*/ 2726161 h 3374600"/>
              <a:gd name="connsiteX3-37" fmla="*/ 942798 w 6998093"/>
              <a:gd name="connsiteY3-38" fmla="*/ 2755923 h 3374600"/>
              <a:gd name="connsiteX4-39" fmla="*/ 2669318 w 6998093"/>
              <a:gd name="connsiteY4-40" fmla="*/ 3053544 h 3374600"/>
              <a:gd name="connsiteX5-41" fmla="*/ 2561107 w 6998093"/>
              <a:gd name="connsiteY5-42" fmla="*/ 2917622 h 3374600"/>
              <a:gd name="connsiteX6-43" fmla="*/ 4669769 w 6998093"/>
              <a:gd name="connsiteY6-44" fmla="*/ 2714600 h 3374600"/>
              <a:gd name="connsiteX7-45" fmla="*/ 4626517 w 6998093"/>
              <a:gd name="connsiteY7-46" fmla="*/ 2863723 h 3374600"/>
              <a:gd name="connsiteX8-47" fmla="*/ 5528655 w 6998093"/>
              <a:gd name="connsiteY8-48" fmla="*/ 1793068 h 3374600"/>
              <a:gd name="connsiteX9-49" fmla="*/ 6055294 w 6998093"/>
              <a:gd name="connsiteY9-50" fmla="*/ 2350502 h 3374600"/>
              <a:gd name="connsiteX10-51" fmla="*/ 6770978 w 6998093"/>
              <a:gd name="connsiteY10-52" fmla="*/ 1199389 h 3374600"/>
              <a:gd name="connsiteX11-53" fmla="*/ 6536413 w 6998093"/>
              <a:gd name="connsiteY11-54" fmla="*/ 1408426 h 3374600"/>
              <a:gd name="connsiteX12-55" fmla="*/ 6208215 w 6998093"/>
              <a:gd name="connsiteY12-56" fmla="*/ 423856 h 3374600"/>
              <a:gd name="connsiteX13-57" fmla="*/ 6220527 w 6998093"/>
              <a:gd name="connsiteY13-58" fmla="*/ 522594 h 3374600"/>
              <a:gd name="connsiteX14-59" fmla="*/ 4710429 w 6998093"/>
              <a:gd name="connsiteY14-60" fmla="*/ 308713 h 3374600"/>
              <a:gd name="connsiteX15-61" fmla="*/ 4830628 w 6998093"/>
              <a:gd name="connsiteY15-62" fmla="*/ 182790 h 3374600"/>
              <a:gd name="connsiteX16-63" fmla="*/ 3586684 w 6998093"/>
              <a:gd name="connsiteY16-64" fmla="*/ 368706 h 3374600"/>
              <a:gd name="connsiteX17-65" fmla="*/ 3644840 w 6998093"/>
              <a:gd name="connsiteY17-66" fmla="*/ 260125 h 3374600"/>
              <a:gd name="connsiteX18-67" fmla="*/ 2267900 w 6998093"/>
              <a:gd name="connsiteY18-68" fmla="*/ 405576 h 3374600"/>
              <a:gd name="connsiteX19-69" fmla="*/ 2478491 w 6998093"/>
              <a:gd name="connsiteY19-70" fmla="*/ 510876 h 3374600"/>
              <a:gd name="connsiteX20-71" fmla="*/ 668544 w 6998093"/>
              <a:gd name="connsiteY20-72" fmla="*/ 1233369 h 3374600"/>
              <a:gd name="connsiteX21-73" fmla="*/ 631772 w 6998093"/>
              <a:gd name="connsiteY21-74" fmla="*/ 1122523 h 3374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p:cNvPicPr>
            <a:picLocks noChangeAspect="1"/>
          </p:cNvPicPr>
          <p:nvPr/>
        </p:nvPicPr>
        <p:blipFill>
          <a:blip r:embed="rId2"/>
          <a:stretch>
            <a:fillRect/>
          </a:stretch>
        </p:blipFill>
        <p:spPr>
          <a:xfrm>
            <a:off x="981628" y="1424358"/>
            <a:ext cx="4956478" cy="17131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screen"/>
          <a:srcRect/>
          <a:stretch>
            <a:fillRect/>
          </a:stretch>
        </p:blipFill>
        <p:spPr>
          <a:xfrm>
            <a:off x="20" y="10"/>
            <a:ext cx="12191980" cy="6857990"/>
          </a:xfrm>
          <a:prstGeom prst="rect">
            <a:avLst/>
          </a:prstGeom>
        </p:spPr>
      </p:pic>
      <p:pic>
        <p:nvPicPr>
          <p:cNvPr id="40" name="图片 2"/>
          <p:cNvPicPr>
            <a:picLocks noChangeAspect="1"/>
          </p:cNvPicPr>
          <p:nvPr/>
        </p:nvPicPr>
        <p:blipFill>
          <a:blip r:embed="rId2"/>
          <a:stretch>
            <a:fillRect/>
          </a:stretch>
        </p:blipFill>
        <p:spPr>
          <a:xfrm rot="1184741" flipH="1">
            <a:off x="4872832" y="287581"/>
            <a:ext cx="6376448" cy="5734215"/>
          </a:xfrm>
          <a:prstGeom prst="rect">
            <a:avLst/>
          </a:prstGeom>
        </p:spPr>
      </p:pic>
      <p:pic>
        <p:nvPicPr>
          <p:cNvPr id="2" name="Picture 1"/>
          <p:cNvPicPr>
            <a:picLocks noChangeAspect="1"/>
          </p:cNvPicPr>
          <p:nvPr/>
        </p:nvPicPr>
        <p:blipFill>
          <a:blip r:embed="rId3"/>
          <a:stretch>
            <a:fillRect/>
          </a:stretch>
        </p:blipFill>
        <p:spPr>
          <a:xfrm>
            <a:off x="3771002" y="657126"/>
            <a:ext cx="8998476" cy="52186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screen"/>
          <a:srcRect/>
          <a:stretch>
            <a:fillRect/>
          </a:stretch>
        </p:blipFill>
        <p:spPr>
          <a:xfrm>
            <a:off x="20" y="10"/>
            <a:ext cx="12191980" cy="6857990"/>
          </a:xfrm>
          <a:prstGeom prst="rect">
            <a:avLst/>
          </a:prstGeom>
        </p:spPr>
      </p:pic>
      <p:pic>
        <p:nvPicPr>
          <p:cNvPr id="40" name="图片 2"/>
          <p:cNvPicPr>
            <a:picLocks noChangeAspect="1"/>
          </p:cNvPicPr>
          <p:nvPr/>
        </p:nvPicPr>
        <p:blipFill>
          <a:blip r:embed="rId2"/>
          <a:stretch>
            <a:fillRect/>
          </a:stretch>
        </p:blipFill>
        <p:spPr>
          <a:xfrm rot="1184741" flipH="1">
            <a:off x="4872832" y="287581"/>
            <a:ext cx="6376448" cy="5734215"/>
          </a:xfrm>
          <a:prstGeom prst="rect">
            <a:avLst/>
          </a:prstGeom>
        </p:spPr>
      </p:pic>
      <p:pic>
        <p:nvPicPr>
          <p:cNvPr id="4" name="Picture 3"/>
          <p:cNvPicPr>
            <a:picLocks noChangeAspect="1"/>
          </p:cNvPicPr>
          <p:nvPr/>
        </p:nvPicPr>
        <p:blipFill>
          <a:blip r:embed="rId3"/>
          <a:stretch>
            <a:fillRect/>
          </a:stretch>
        </p:blipFill>
        <p:spPr>
          <a:xfrm>
            <a:off x="5257162" y="2014245"/>
            <a:ext cx="5925826" cy="2353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p:cNvPicPr>
            <a:picLocks noChangeAspect="1"/>
          </p:cNvPicPr>
          <p:nvPr/>
        </p:nvPicPr>
        <p:blipFill rotWithShape="1">
          <a:blip r:embed="rId1" cstate="screen"/>
          <a:srcRect/>
          <a:stretch>
            <a:fill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p:cNvPicPr>
            <a:picLocks noChangeAspect="1"/>
          </p:cNvPicPr>
          <p:nvPr/>
        </p:nvPicPr>
        <p:blipFill rotWithShape="1">
          <a:blip r:embed="rId2" cstate="screen"/>
          <a:srcRect/>
          <a:stretch>
            <a:fillRect/>
          </a:stretch>
        </p:blipFill>
        <p:spPr>
          <a:xfrm>
            <a:off x="0" y="4355690"/>
            <a:ext cx="12192000" cy="2502310"/>
          </a:xfrm>
          <a:prstGeom prst="rect">
            <a:avLst/>
          </a:prstGeom>
        </p:spPr>
      </p:pic>
      <p:sp>
        <p:nvSpPr>
          <p:cNvPr id="7" name="矩形 2"/>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p:cNvPicPr>
            <a:picLocks noChangeAspect="1"/>
          </p:cNvPicPr>
          <p:nvPr/>
        </p:nvPicPr>
        <p:blipFill rotWithShape="1">
          <a:blip r:embed="rId3" cstate="screen"/>
          <a:srcRect l="-3"/>
          <a:stretch>
            <a:fillRect/>
          </a:stretch>
        </p:blipFill>
        <p:spPr>
          <a:xfrm>
            <a:off x="-530876" y="-324591"/>
            <a:ext cx="1940576" cy="1024608"/>
          </a:xfrm>
          <a:prstGeom prst="rect">
            <a:avLst/>
          </a:prstGeom>
        </p:spPr>
      </p:pic>
      <p:sp>
        <p:nvSpPr>
          <p:cNvPr id="44" name="TextBox 43"/>
          <p:cNvSpPr txBox="1"/>
          <p:nvPr/>
        </p:nvSpPr>
        <p:spPr>
          <a:xfrm>
            <a:off x="333628" y="529380"/>
            <a:ext cx="114973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Đọc đoạn văn dưới đây và thực hiện yêu cầu.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p:cNvPicPr>
            <a:picLocks noChangeAspect="1"/>
          </p:cNvPicPr>
          <p:nvPr/>
        </p:nvPicPr>
        <p:blipFill>
          <a:blip r:embed="rId4"/>
          <a:stretch>
            <a:fillRect/>
          </a:stretch>
        </p:blipFill>
        <p:spPr>
          <a:xfrm>
            <a:off x="1214437" y="1357312"/>
            <a:ext cx="9629775" cy="2200275"/>
          </a:xfrm>
          <a:prstGeom prst="rect">
            <a:avLst/>
          </a:prstGeom>
        </p:spPr>
      </p:pic>
      <p:pic>
        <p:nvPicPr>
          <p:cNvPr id="9" name="Picture 8"/>
          <p:cNvPicPr>
            <a:picLocks noChangeAspect="1"/>
          </p:cNvPicPr>
          <p:nvPr/>
        </p:nvPicPr>
        <p:blipFill>
          <a:blip r:embed="rId5"/>
          <a:stretch>
            <a:fillRect/>
          </a:stretch>
        </p:blipFill>
        <p:spPr>
          <a:xfrm>
            <a:off x="1347787" y="3700462"/>
            <a:ext cx="9572625" cy="2524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334644" y="0"/>
            <a:ext cx="7754784" cy="6858000"/>
          </a:xfrm>
          <a:prstGeom prst="rect">
            <a:avLst/>
          </a:prstGeom>
        </p:spPr>
      </p:pic>
      <p:grpSp>
        <p:nvGrpSpPr>
          <p:cNvPr id="13" name="Nhóm 5"/>
          <p:cNvGrpSpPr/>
          <p:nvPr/>
        </p:nvGrpSpPr>
        <p:grpSpPr>
          <a:xfrm>
            <a:off x="6032398" y="500743"/>
            <a:ext cx="5887459" cy="2023382"/>
            <a:chOff x="8665318" y="723900"/>
            <a:chExt cx="8831189" cy="1302945"/>
          </a:xfrm>
        </p:grpSpPr>
        <p:sp>
          <p:nvSpPr>
            <p:cNvPr id="16" name="Hình chữ nhật: Góc Tròn 4"/>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14"/>
            <p:cNvSpPr/>
            <p:nvPr/>
          </p:nvSpPr>
          <p:spPr>
            <a:xfrm>
              <a:off x="8763289" y="742631"/>
              <a:ext cx="8733218" cy="1284214"/>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7000"/>
                </a:lnSpc>
                <a:spcBef>
                  <a:spcPts val="0"/>
                </a:spcBef>
                <a:spcAft>
                  <a:spcPts val="0"/>
                </a:spcAft>
                <a:buClrTx/>
                <a:buSzTx/>
                <a:buFontTx/>
                <a:buNone/>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đầu, triển khai và kết thúc của đoạn văn trên.</a:t>
              </a:r>
              <a:endPar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endParaRPr>
            </a:p>
          </p:txBody>
        </p:sp>
      </p:grpSp>
      <p:sp>
        <p:nvSpPr>
          <p:cNvPr id="19" name="Hình chữ nhật 6"/>
          <p:cNvSpPr/>
          <p:nvPr/>
        </p:nvSpPr>
        <p:spPr>
          <a:xfrm>
            <a:off x="6174921" y="2360883"/>
            <a:ext cx="5645864" cy="615553"/>
          </a:xfrm>
          <a:prstGeom prst="rect">
            <a:avLst/>
          </a:prstGeom>
          <a:noFill/>
        </p:spPr>
        <p:txBody>
          <a:bodyPr wrap="square" lIns="60960" tIns="30480" rIns="60960" bIns="30480">
            <a:spAutoFit/>
          </a:bodyPr>
          <a:lstStyle/>
          <a:p>
            <a:pPr marL="342900" marR="0" lvl="0" indent="-342900" algn="just" defTabSz="6096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Phần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đầu</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Rounded Corners 7"/>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p:cNvSpPr txBox="1"/>
          <p:nvPr/>
        </p:nvSpPr>
        <p:spPr>
          <a:xfrm>
            <a:off x="447675" y="752475"/>
            <a:ext cx="4600575" cy="563231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(1) </a:t>
            </a:r>
            <a:r>
              <a:rPr lang="vi-VN" sz="2000" b="0" i="0" dirty="0">
                <a:solidFill>
                  <a:srgbClr val="000000"/>
                </a:solidFill>
                <a:effectLst/>
                <a:latin typeface="Cambria" panose="02040503050406030204" pitchFamily="18" charset="0"/>
                <a:ea typeface="Cambria" panose="02040503050406030204" pitchFamily="18" charset="0"/>
              </a:rPr>
              <a:t>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là cô bạn thân duy nhất của tôi. </a:t>
            </a:r>
            <a:r>
              <a:rPr lang="vi-VN" sz="2000" b="1" i="0" dirty="0">
                <a:solidFill>
                  <a:srgbClr val="000000"/>
                </a:solidFill>
                <a:effectLst/>
                <a:latin typeface="Cambria" panose="02040503050406030204" pitchFamily="18" charset="0"/>
                <a:ea typeface="Cambria" panose="02040503050406030204" pitchFamily="18" charset="0"/>
              </a:rPr>
              <a:t>(2) </a:t>
            </a:r>
            <a:r>
              <a:rPr lang="vi-VN" sz="2000" b="0" i="0" dirty="0">
                <a:solidFill>
                  <a:srgbClr val="000000"/>
                </a:solidFill>
                <a:effectLst/>
                <a:latin typeface="Cambria" panose="02040503050406030204" pitchFamily="18" charset="0"/>
                <a:ea typeface="Cambria" panose="02040503050406030204" pitchFamily="18" charset="0"/>
              </a:rPr>
              <a:t>Chúng tôi cùng lớn lên bên nhau, ngày ngày cùng đi chung một con đường đến lớp, cùng chia sẻ với nhau những vui buồn trong cuộc sống... </a:t>
            </a:r>
            <a:r>
              <a:rPr lang="vi-VN" sz="2000" b="1" i="0" dirty="0">
                <a:solidFill>
                  <a:srgbClr val="000000"/>
                </a:solidFill>
                <a:effectLst/>
                <a:latin typeface="Cambria" panose="02040503050406030204" pitchFamily="18" charset="0"/>
                <a:ea typeface="Cambria" panose="02040503050406030204" pitchFamily="18" charset="0"/>
              </a:rPr>
              <a:t>(3) </a:t>
            </a:r>
            <a:r>
              <a:rPr lang="vi-VN" sz="2000" b="0" i="0" dirty="0">
                <a:solidFill>
                  <a:srgbClr val="000000"/>
                </a:solidFill>
                <a:effectLst/>
                <a:latin typeface="Cambria" panose="02040503050406030204" pitchFamily="18" charset="0"/>
                <a:ea typeface="Cambria" panose="02040503050406030204" pitchFamily="18" charset="0"/>
              </a:rPr>
              <a:t>Tình cảm mà tôi cảm nhận được ở nhỏ Thắm là một tình bạn ấm áp và thân thiết. </a:t>
            </a:r>
            <a:r>
              <a:rPr lang="vi-VN" sz="2000" b="1" i="0" dirty="0">
                <a:solidFill>
                  <a:srgbClr val="000000"/>
                </a:solidFill>
                <a:effectLst/>
                <a:latin typeface="Cambria" panose="02040503050406030204" pitchFamily="18" charset="0"/>
                <a:ea typeface="Cambria" panose="02040503050406030204" pitchFamily="18" charset="0"/>
              </a:rPr>
              <a:t>(4) </a:t>
            </a:r>
            <a:r>
              <a:rPr lang="vi-VN" sz="2000" b="0" i="0" dirty="0">
                <a:solidFill>
                  <a:srgbClr val="000000"/>
                </a:solidFill>
                <a:effectLst/>
                <a:latin typeface="Cambria" panose="02040503050406030204" pitchFamily="18" charset="0"/>
                <a:ea typeface="Cambria" panose="02040503050406030204" pitchFamily="18" charset="0"/>
              </a:rPr>
              <a:t>Chúng tôi thân nhau đến mức đứa này đã quen với sự có mặt của đứa kia bên cạnh. </a:t>
            </a:r>
            <a:r>
              <a:rPr lang="vi-VN" sz="2000" b="1" i="0" dirty="0">
                <a:solidFill>
                  <a:srgbClr val="000000"/>
                </a:solidFill>
                <a:effectLst/>
                <a:latin typeface="Cambria" panose="02040503050406030204" pitchFamily="18" charset="0"/>
                <a:ea typeface="Cambria" panose="02040503050406030204" pitchFamily="18" charset="0"/>
              </a:rPr>
              <a:t>(5) </a:t>
            </a:r>
            <a:r>
              <a:rPr lang="vi-VN" sz="2000" b="0" i="0" dirty="0">
                <a:solidFill>
                  <a:srgbClr val="000000"/>
                </a:solidFill>
                <a:effectLst/>
                <a:latin typeface="Cambria" panose="02040503050406030204" pitchFamily="18" charset="0"/>
                <a:ea typeface="Cambria" panose="02040503050406030204" pitchFamily="18" charset="0"/>
              </a:rPr>
              <a:t>Trước đây, tôi chưa bao giờ nghĩ rằng sẽ có một ngày chúng tôi xa nhau. </a:t>
            </a:r>
            <a:r>
              <a:rPr lang="vi-VN" sz="2000" b="1" i="0" dirty="0">
                <a:solidFill>
                  <a:srgbClr val="000000"/>
                </a:solidFill>
                <a:effectLst/>
                <a:latin typeface="Cambria" panose="02040503050406030204" pitchFamily="18" charset="0"/>
                <a:ea typeface="Cambria" panose="02040503050406030204" pitchFamily="18" charset="0"/>
              </a:rPr>
              <a:t>(6) </a:t>
            </a:r>
            <a:r>
              <a:rPr lang="vi-VN" sz="2000" b="0" i="0" dirty="0">
                <a:solidFill>
                  <a:srgbClr val="000000"/>
                </a:solidFill>
                <a:effectLst/>
                <a:latin typeface="Cambria" panose="02040503050406030204" pitchFamily="18" charset="0"/>
                <a:ea typeface="Cambria" panose="02040503050406030204" pitchFamily="18" charset="0"/>
              </a:rPr>
              <a:t>Vì vậy, khi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đi xa, tôi nhận ra tôi nhớ nó biết chừng nào. </a:t>
            </a:r>
            <a:r>
              <a:rPr lang="vi-VN" sz="2000" b="1" i="0" dirty="0">
                <a:solidFill>
                  <a:srgbClr val="000000"/>
                </a:solidFill>
                <a:effectLst/>
                <a:latin typeface="Cambria" panose="02040503050406030204" pitchFamily="18" charset="0"/>
                <a:ea typeface="Cambria" panose="02040503050406030204" pitchFamily="18" charset="0"/>
              </a:rPr>
              <a:t>(7) </a:t>
            </a:r>
            <a:r>
              <a:rPr lang="vi-VN" sz="2000" b="0" i="0" dirty="0">
                <a:solidFill>
                  <a:srgbClr val="000000"/>
                </a:solidFill>
                <a:effectLst/>
                <a:latin typeface="Cambria" panose="02040503050406030204" pitchFamily="18" charset="0"/>
                <a:ea typeface="Cambria" panose="02040503050406030204" pitchFamily="18" charset="0"/>
              </a:rPr>
              <a:t>Và nó nữa, chắc nó cũng nhớ tôi l</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a:t>
            </a:r>
            <a:r>
              <a:rPr lang="vi-VN" sz="2000" b="1" i="0" dirty="0">
                <a:solidFill>
                  <a:srgbClr val="000000"/>
                </a:solidFill>
                <a:effectLst/>
                <a:latin typeface="Cambria" panose="02040503050406030204" pitchFamily="18" charset="0"/>
                <a:ea typeface="Cambria" panose="02040503050406030204" pitchFamily="18" charset="0"/>
              </a:rPr>
              <a:t>(8) </a:t>
            </a:r>
            <a:r>
              <a:rPr lang="vi-VN" sz="2000" b="0" i="0" dirty="0">
                <a:solidFill>
                  <a:srgbClr val="000000"/>
                </a:solidFill>
                <a:effectLst/>
                <a:latin typeface="Cambria" panose="02040503050406030204" pitchFamily="18" charset="0"/>
                <a:ea typeface="Cambria" panose="02040503050406030204" pitchFamily="18" charset="0"/>
              </a:rPr>
              <a:t>Nhưng tôi tin chắc rằng dù xa cách, tình bạn thân thiết giữa tôi và nhỏ Th</a:t>
            </a:r>
            <a:r>
              <a:rPr lang="en-US" sz="2000" b="0" i="0" dirty="0">
                <a:solidFill>
                  <a:srgbClr val="000000"/>
                </a:solidFill>
                <a:effectLst/>
                <a:latin typeface="Cambria" panose="02040503050406030204" pitchFamily="18" charset="0"/>
                <a:ea typeface="Cambria" panose="02040503050406030204" pitchFamily="18" charset="0"/>
              </a:rPr>
              <a:t>ắ</a:t>
            </a:r>
            <a:r>
              <a:rPr lang="vi-VN" sz="2000" b="0" i="0" dirty="0">
                <a:solidFill>
                  <a:srgbClr val="000000"/>
                </a:solidFill>
                <a:effectLst/>
                <a:latin typeface="Cambria" panose="02040503050406030204" pitchFamily="18" charset="0"/>
                <a:ea typeface="Cambria" panose="02040503050406030204" pitchFamily="18" charset="0"/>
              </a:rPr>
              <a:t>m sẽ mãi mãi không thay đổi.</a:t>
            </a:r>
            <a:endParaRPr lang="vi-VN" sz="2000" b="0" i="0" dirty="0">
              <a:solidFill>
                <a:srgbClr val="000000"/>
              </a:solidFill>
              <a:effectLst/>
              <a:latin typeface="Cambria" panose="02040503050406030204" pitchFamily="18" charset="0"/>
              <a:ea typeface="Cambria" panose="02040503050406030204" pitchFamily="18" charset="0"/>
            </a:endParaRP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Nhật Ánh)</a:t>
            </a:r>
            <a:endParaRPr lang="vi-VN" sz="2000" b="0" i="0" dirty="0">
              <a:solidFill>
                <a:srgbClr val="000000"/>
              </a:solidFill>
              <a:effectLst/>
              <a:latin typeface="Cambria" panose="02040503050406030204" pitchFamily="18" charset="0"/>
              <a:ea typeface="Cambria" panose="02040503050406030204" pitchFamily="18" charset="0"/>
            </a:endParaRPr>
          </a:p>
        </p:txBody>
      </p:sp>
      <mc:AlternateContent xmlns:mc="http://schemas.openxmlformats.org/markup-compatibility/2006" xmlns:p14="http://schemas.microsoft.com/office/powerpoint/2010/main">
        <mc:Choice Requires="p14">
          <p:contentPart r:id="rId4" p14:bwMode="auto">
            <p14:nvContentPartPr>
              <p14:cNvPr id="14" name="Viết tay 1"/>
              <p14:cNvContentPartPr/>
              <p14:nvPr/>
            </p14:nvContentPartPr>
            <p14:xfrm>
              <a:off x="1031591" y="910352"/>
              <a:ext cx="3854734" cy="245"/>
            </p14:xfrm>
          </p:contentPart>
        </mc:Choice>
        <mc:Fallback xmlns="">
          <p:pic>
            <p:nvPicPr>
              <p:cNvPr id="14" name="Viết tay 1"/>
            </p:nvPicPr>
            <p:blipFill>
              <a:blip r:embed="rId5"/>
            </p:blipFill>
            <p:spPr>
              <a:xfrm>
                <a:off x="1031591" y="910352"/>
                <a:ext cx="3854734" cy="245"/>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5" name="Viết tay 1"/>
              <p14:cNvContentPartPr/>
              <p14:nvPr/>
            </p14:nvContentPartPr>
            <p14:xfrm>
              <a:off x="631541" y="1281827"/>
              <a:ext cx="559084" cy="245"/>
            </p14:xfrm>
          </p:contentPart>
        </mc:Choice>
        <mc:Fallback xmlns="">
          <p:pic>
            <p:nvPicPr>
              <p:cNvPr id="15" name="Viết tay 1"/>
            </p:nvPicPr>
            <p:blipFill>
              <a:blip r:embed="rId7"/>
            </p:blipFill>
            <p:spPr>
              <a:xfrm>
                <a:off x="631541" y="1281827"/>
                <a:ext cx="559084" cy="245"/>
              </a:xfrm>
              <a:prstGeom prst="rect"/>
            </p:spPr>
          </p:pic>
        </mc:Fallback>
      </mc:AlternateContent>
      <p:sp>
        <p:nvSpPr>
          <p:cNvPr id="17" name="Hình chữ nhật 6"/>
          <p:cNvSpPr/>
          <p:nvPr/>
        </p:nvSpPr>
        <p:spPr>
          <a:xfrm>
            <a:off x="6222546" y="3256233"/>
            <a:ext cx="5645864" cy="615553"/>
          </a:xfrm>
          <a:prstGeom prst="rect">
            <a:avLst/>
          </a:prstGeom>
          <a:noFill/>
        </p:spPr>
        <p:txBody>
          <a:bodyPr wrap="square" lIns="60960" tIns="30480" rIns="60960" bIns="30480">
            <a:spAutoFit/>
          </a:bodyPr>
          <a:lstStyle/>
          <a:p>
            <a:pPr marL="342900" marR="0" lvl="0" indent="-342900" algn="just" defTabSz="6096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khai</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Rectangle 20"/>
          <p:cNvSpPr/>
          <p:nvPr/>
        </p:nvSpPr>
        <p:spPr>
          <a:xfrm>
            <a:off x="1438275" y="1143000"/>
            <a:ext cx="3514725" cy="2571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23875" y="1466849"/>
            <a:ext cx="4600575" cy="36099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Hình chữ nhật 6"/>
          <p:cNvSpPr/>
          <p:nvPr/>
        </p:nvSpPr>
        <p:spPr>
          <a:xfrm>
            <a:off x="6232071" y="4142058"/>
            <a:ext cx="5645864" cy="615553"/>
          </a:xfrm>
          <a:prstGeom prst="rect">
            <a:avLst/>
          </a:prstGeom>
          <a:noFill/>
        </p:spPr>
        <p:txBody>
          <a:bodyPr wrap="square" lIns="60960" tIns="30480" rIns="60960" bIns="30480">
            <a:spAutoFit/>
          </a:bodyPr>
          <a:lstStyle/>
          <a:p>
            <a:pPr marL="342900" marR="0" lvl="0" indent="-342900" algn="just" defTabSz="6096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Kết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thúc</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23"/>
          <p:cNvSpPr/>
          <p:nvPr/>
        </p:nvSpPr>
        <p:spPr>
          <a:xfrm>
            <a:off x="552450" y="5114925"/>
            <a:ext cx="4438650" cy="8763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cBhvr>
                                      <p:tavLst>
                                        <p:tav tm="0">
                                          <p:val>
                                            <p:fltVal val="0"/>
                                          </p:val>
                                        </p:tav>
                                        <p:tav tm="100000">
                                          <p:val>
                                            <p:fltVal val="1"/>
                                          </p:val>
                                        </p:tav>
                                      </p:tavLst>
                                    </p:anim>
                                  </p:childTnLst>
                                </p:cTn>
                              </p:par>
                              <p:par>
                                <p:cTn id="18" presetID="63"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750" fill="hold"/>
                                        <p:tgtEl>
                                          <p:spTgt spid="15"/>
                                        </p:tgtEl>
                                      </p:cBhvr>
                                      <p:tavLst>
                                        <p:tav tm="0">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1" grpId="0" animBg="1"/>
      <p:bldP spid="22" grpId="0" animBg="1"/>
      <p:bldP spid="23"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extLst>
              <a:ext uri="{96DAC541-7B7A-43D3-8B79-37D633B846F1}">
                <asvg:svgBlip xmlns:asvg="http://schemas.microsoft.com/office/drawing/2016/SVG/main" r:embed="rId2"/>
              </a:ext>
            </a:extLst>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5334644" y="0"/>
            <a:ext cx="7754784" cy="6858000"/>
          </a:xfrm>
          <a:prstGeom prst="rect">
            <a:avLst/>
          </a:prstGeom>
        </p:spPr>
      </p:pic>
      <p:grpSp>
        <p:nvGrpSpPr>
          <p:cNvPr id="13" name="Nhóm 5"/>
          <p:cNvGrpSpPr/>
          <p:nvPr/>
        </p:nvGrpSpPr>
        <p:grpSpPr>
          <a:xfrm>
            <a:off x="6032398" y="500743"/>
            <a:ext cx="5856321" cy="1251857"/>
            <a:chOff x="8665318" y="723900"/>
            <a:chExt cx="8784482" cy="806126"/>
          </a:xfrm>
        </p:grpSpPr>
        <p:sp>
          <p:nvSpPr>
            <p:cNvPr id="16" name="Hình chữ nhật: Góc Tròn 4"/>
            <p:cNvSpPr/>
            <p:nvPr/>
          </p:nvSpPr>
          <p:spPr>
            <a:xfrm>
              <a:off x="8665318" y="723900"/>
              <a:ext cx="8784482" cy="806126"/>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ình chữ nhật 14"/>
            <p:cNvSpPr/>
            <p:nvPr/>
          </p:nvSpPr>
          <p:spPr>
            <a:xfrm>
              <a:off x="8763289" y="742631"/>
              <a:ext cx="8641370" cy="693586"/>
            </a:xfrm>
            <a:prstGeom prst="rect">
              <a:avLst/>
            </a:prstGeom>
            <a:noFill/>
          </p:spPr>
          <p:txBody>
            <a:bodyPr wrap="square" lIns="60960" tIns="30480" rIns="60960" bIns="30480">
              <a:spAutoFit/>
            </a:bodyPr>
            <a:lstStyle/>
            <a:p>
              <a:pPr marL="0" marR="0" lvl="0" indent="0" algn="just" defTabSz="609600" rtl="0" eaLnBrk="1" fontAlgn="auto" latinLnBrk="0" hangingPunct="1">
                <a:lnSpc>
                  <a:spcPct val="107000"/>
                </a:lnSpc>
                <a:spcBef>
                  <a:spcPts val="0"/>
                </a:spcBef>
                <a:spcAft>
                  <a:spcPts val="0"/>
                </a:spcAft>
                <a:buClrTx/>
                <a:buSzTx/>
                <a:buFontTx/>
                <a:buNone/>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Tìm nội dung tương ứng với từng phần của đoạn văn.</a:t>
              </a:r>
              <a:endPar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8" name="Rectangle: Rounded Corners 7"/>
          <p:cNvSpPr/>
          <p:nvPr/>
        </p:nvSpPr>
        <p:spPr>
          <a:xfrm>
            <a:off x="152400" y="219075"/>
            <a:ext cx="5114925" cy="6496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447675" y="752475"/>
            <a:ext cx="4600575"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là cô bạn thân duy nhất của tôi.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cùng lớn lên bên nhau, ngày ngày cùng đi chung một con đường đến lớp, cùng chia sẻ với nhau những vui buồn trong cuộc sống...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Tình cảm mà tôi cảm nhận được ở nhỏ Thắm là một tình bạn ấm áp và thân thiết.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tôi thân nhau đến mức đứa này đã quen với sự có mặt của đứa kia bên cạnh.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Trước đây, tôi chưa bao giờ nghĩ rằng sẽ có một ngày chúng tôi xa nhau.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(6)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Vì vậy, khi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đi xa, tôi nhận ra tôi nhớ nó biết chừng nào.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(7)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 nó nữa, chắc nó cũng nhớ tôi l</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(8)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tôi tin chắc rằng dù xa cách, tình bạn thân thiết giữa tôi và nhỏ Th</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sẽ mãi mãi không thay đổi.</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Nhật Ánh)</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p:cNvGraphicFramePr>
            <a:graphicFrameLocks noGrp="1"/>
          </p:cNvGraphicFramePr>
          <p:nvPr/>
        </p:nvGraphicFramePr>
        <p:xfrm>
          <a:off x="6372225" y="2083719"/>
          <a:ext cx="5467350" cy="3709201"/>
        </p:xfrm>
        <a:graphic>
          <a:graphicData uri="http://schemas.openxmlformats.org/drawingml/2006/table">
            <a:tbl>
              <a:tblPr firstRow="1" firstCol="1" bandRow="1">
                <a:tableStyleId>{7DF18680-E054-41AD-8BC1-D1AEF772440D}</a:tableStyleId>
              </a:tblPr>
              <a:tblGrid>
                <a:gridCol w="1352903"/>
                <a:gridCol w="4114447"/>
              </a:tblGrid>
              <a:tr h="871856">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Phần của đoạn</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Nội dung </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69264">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Mở đầu</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51911">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Triển khai</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16170">
                <a:tc>
                  <a:txBody>
                    <a:bodyPr/>
                    <a:lstStyle/>
                    <a:p>
                      <a:pPr marL="0" marR="0" algn="ctr">
                        <a:lnSpc>
                          <a:spcPct val="110000"/>
                        </a:lnSpc>
                        <a:spcBef>
                          <a:spcPts val="0"/>
                        </a:spcBef>
                        <a:spcAft>
                          <a:spcPts val="0"/>
                        </a:spcAft>
                      </a:pPr>
                      <a:r>
                        <a:rPr lang="nl-NL" sz="2000" dirty="0">
                          <a:effectLst/>
                          <a:latin typeface="Cambria" panose="02040503050406030204" pitchFamily="18" charset="0"/>
                          <a:ea typeface="Cambria" panose="02040503050406030204" pitchFamily="18" charset="0"/>
                        </a:rPr>
                        <a:t>Kết thúc</a:t>
                      </a: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10000"/>
                        </a:lnSpc>
                        <a:spcBef>
                          <a:spcPts val="0"/>
                        </a:spcBef>
                        <a:spcAft>
                          <a:spcPts val="0"/>
                        </a:spcAft>
                      </a:pPr>
                      <a:endParaRPr lang="en-US" sz="2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7858125" y="3019425"/>
            <a:ext cx="3762375" cy="830997"/>
          </a:xfrm>
          <a:prstGeom prst="rect">
            <a:avLst/>
          </a:prstGeom>
          <a:noFill/>
        </p:spPr>
        <p:txBody>
          <a:bodyPr wrap="square" rtlCol="0">
            <a:spAutoFit/>
          </a:bodyPr>
          <a:lstStyle/>
          <a:p>
            <a:pPr algn="just"/>
            <a:r>
              <a:rPr lang="nl-NL" sz="2400" dirty="0">
                <a:effectLst/>
                <a:latin typeface="Cambria" panose="02040503050406030204" pitchFamily="18" charset="0"/>
                <a:ea typeface="Cambria" panose="02040503050406030204" pitchFamily="18" charset="0"/>
              </a:rPr>
              <a:t>Thể hiện tình cảm bền chặt với người bạn thân</a:t>
            </a:r>
            <a:endParaRPr lang="en-US" sz="2400" dirty="0">
              <a:latin typeface="Cambria" panose="02040503050406030204" pitchFamily="18" charset="0"/>
              <a:ea typeface="Cambria" panose="02040503050406030204" pitchFamily="18" charset="0"/>
            </a:endParaRPr>
          </a:p>
        </p:txBody>
      </p:sp>
      <p:sp>
        <p:nvSpPr>
          <p:cNvPr id="6" name="TextBox 5"/>
          <p:cNvSpPr txBox="1"/>
          <p:nvPr/>
        </p:nvSpPr>
        <p:spPr>
          <a:xfrm>
            <a:off x="7848600" y="3895725"/>
            <a:ext cx="4067175" cy="461665"/>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Cho biết người bạn thân là ai.</a:t>
            </a:r>
            <a:endParaRPr lang="en-US" sz="2400" dirty="0">
              <a:latin typeface="Cambria" panose="02040503050406030204" pitchFamily="18" charset="0"/>
              <a:ea typeface="Cambria" panose="02040503050406030204" pitchFamily="18" charset="0"/>
            </a:endParaRPr>
          </a:p>
        </p:txBody>
      </p:sp>
      <p:sp>
        <p:nvSpPr>
          <p:cNvPr id="7" name="TextBox 6"/>
          <p:cNvSpPr txBox="1"/>
          <p:nvPr/>
        </p:nvSpPr>
        <p:spPr>
          <a:xfrm>
            <a:off x="7829550" y="4533900"/>
            <a:ext cx="3867150"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Nêu kỉ niệm gán bó,</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thiết với bạn và tình cảm dành cho bạn.</a:t>
            </a:r>
            <a:endParaRPr lang="en-US" sz="2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p:cNvPicPr>
            <a:picLocks noChangeAspect="1"/>
          </p:cNvPicPr>
          <p:nvPr/>
        </p:nvPicPr>
        <p:blipFill rotWithShape="1">
          <a:blip r:embed="rId1" cstate="screen"/>
          <a:srcRect/>
          <a:stretch>
            <a:fill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p:cNvPicPr>
            <a:picLocks noChangeAspect="1"/>
          </p:cNvPicPr>
          <p:nvPr/>
        </p:nvPicPr>
        <p:blipFill rotWithShape="1">
          <a:blip r:embed="rId2" cstate="screen"/>
          <a:srcRect/>
          <a:stretch>
            <a:fillRect/>
          </a:stretch>
        </p:blipFill>
        <p:spPr>
          <a:xfrm>
            <a:off x="0" y="4355690"/>
            <a:ext cx="12192000" cy="2502310"/>
          </a:xfrm>
          <a:prstGeom prst="rect">
            <a:avLst/>
          </a:prstGeom>
        </p:spPr>
      </p:pic>
      <p:sp>
        <p:nvSpPr>
          <p:cNvPr id="7" name="矩形 2"/>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p:cNvPicPr>
            <a:picLocks noChangeAspect="1"/>
          </p:cNvPicPr>
          <p:nvPr/>
        </p:nvPicPr>
        <p:blipFill rotWithShape="1">
          <a:blip r:embed="rId3" cstate="screen"/>
          <a:srcRect l="-3"/>
          <a:stretch>
            <a:fillRect/>
          </a:stretch>
        </p:blipFill>
        <p:spPr>
          <a:xfrm>
            <a:off x="-530876" y="-324591"/>
            <a:ext cx="1940576" cy="1024608"/>
          </a:xfrm>
          <a:prstGeom prst="rect">
            <a:avLst/>
          </a:prstGeom>
        </p:spPr>
      </p:pic>
      <p:sp>
        <p:nvSpPr>
          <p:cNvPr id="44" name="TextBox 43"/>
          <p:cNvSpPr txBox="1"/>
          <p:nvPr/>
        </p:nvSpPr>
        <p:spPr>
          <a:xfrm>
            <a:off x="333628" y="529380"/>
            <a:ext cx="11497356" cy="3755900"/>
          </a:xfrm>
          <a:prstGeom prst="rect">
            <a:avLst/>
          </a:prstGeom>
          <a:noFill/>
        </p:spPr>
        <p:txBody>
          <a:bodyPr wrap="square">
            <a:spAutoFit/>
          </a:bodyPr>
          <a:lstStyle/>
          <a:p>
            <a:pPr marL="0" marR="0" lvl="0" indent="0" algn="just" defTabSz="457200" rtl="0" eaLnBrk="1" fontAlgn="auto" latinLnBrk="0" hangingPunct="1">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 Tìm trong phần triển khai nội dung của đoạn:</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457200" rtl="0" eaLnBrk="1" fontAlgn="auto" latinLnBrk="0" hangingPunct="1">
              <a:spcBef>
                <a:spcPts val="0"/>
              </a:spcBef>
              <a:spcAft>
                <a:spcPts val="0"/>
              </a:spcAft>
              <a:buClrTx/>
              <a:buSzTx/>
              <a:buFontTx/>
              <a:buNone/>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Câu nêu kỉ niệm về người bạn.</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457200" rtl="0" eaLnBrk="1" fontAlgn="auto" latinLnBrk="0" hangingPunct="1">
              <a:lnSpc>
                <a:spcPct val="300000"/>
              </a:lnSpc>
              <a:spcBef>
                <a:spcPts val="0"/>
              </a:spcBef>
              <a:spcAft>
                <a:spcPts val="0"/>
              </a:spcAft>
              <a:buClrTx/>
              <a:buSzTx/>
              <a:buFontTx/>
              <a:buNone/>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Từ ngữ trực tiếp biểu đạt tình cảm, cảm xúc.</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457200" rtl="0" eaLnBrk="1" fontAlgn="auto" latinLnBrk="0" hangingPunct="1">
              <a:lnSpc>
                <a:spcPct val="300000"/>
              </a:lnSpc>
              <a:spcBef>
                <a:spcPts val="0"/>
              </a:spcBef>
              <a:spcAft>
                <a:spcPts val="0"/>
              </a:spcAft>
              <a:buClrTx/>
              <a:buSzTx/>
              <a:buFontTx/>
              <a:buNone/>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Suy nghĩ, việc làm thể hiện tình cảm, cảm xúc dành cho bạn.</a:t>
            </a:r>
            <a:endPar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TextBox 2"/>
          <p:cNvSpPr txBox="1"/>
          <p:nvPr/>
        </p:nvSpPr>
        <p:spPr>
          <a:xfrm>
            <a:off x="419100" y="1466850"/>
            <a:ext cx="11144250" cy="830997"/>
          </a:xfrm>
          <a:prstGeom prst="rect">
            <a:avLst/>
          </a:prstGeom>
          <a:noFill/>
        </p:spPr>
        <p:txBody>
          <a:bodyPr wrap="square" rtlCol="0">
            <a:spAutoFit/>
          </a:bodyPr>
          <a:lstStyle/>
          <a:p>
            <a:pPr algn="just"/>
            <a:r>
              <a:rPr lang="vi-VN" sz="2400" i="0" dirty="0">
                <a:solidFill>
                  <a:srgbClr val="FF0000"/>
                </a:solidFill>
                <a:effectLst/>
                <a:latin typeface="Cambria" panose="02040503050406030204" pitchFamily="18" charset="0"/>
                <a:ea typeface="Cambria" panose="02040503050406030204" pitchFamily="18" charset="0"/>
              </a:rPr>
              <a:t>(2) Chúng tôi cùng lớn lên bên nhau, ngày ngày cùng đi chung một con đường đến lớp, cùng chia sẻ với nhau những vui buồn trong cuộc sống...</a:t>
            </a:r>
            <a:endParaRPr lang="en-US" sz="2400" dirty="0">
              <a:solidFill>
                <a:srgbClr val="FF0000"/>
              </a:solidFill>
              <a:latin typeface="Cambria" panose="02040503050406030204" pitchFamily="18" charset="0"/>
              <a:ea typeface="Cambria" panose="02040503050406030204" pitchFamily="18" charset="0"/>
            </a:endParaRPr>
          </a:p>
        </p:txBody>
      </p:sp>
      <p:sp>
        <p:nvSpPr>
          <p:cNvPr id="4" name="TextBox 3"/>
          <p:cNvSpPr txBox="1"/>
          <p:nvPr/>
        </p:nvSpPr>
        <p:spPr>
          <a:xfrm>
            <a:off x="457200" y="2847975"/>
            <a:ext cx="11144250" cy="584775"/>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tình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bạn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ấm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áp</a:t>
            </a:r>
            <a:r>
              <a:rPr lang="vi-VN"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thắm thiết</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thân nhau.</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p:cNvSpPr txBox="1"/>
          <p:nvPr/>
        </p:nvSpPr>
        <p:spPr>
          <a:xfrm>
            <a:off x="504825" y="4286250"/>
            <a:ext cx="11144250" cy="156966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Đứa này quen với sự có mặt của đứa kia bên cạnh;</a:t>
            </a:r>
            <a:r>
              <a:rPr lang="en-US" sz="3200" dirty="0">
                <a:solidFill>
                  <a:srgbClr val="FF0000"/>
                </a:solidFill>
                <a:latin typeface="Cambria" panose="02040503050406030204" pitchFamily="18" charset="0"/>
                <a:ea typeface="Cambria" panose="02040503050406030204" pitchFamily="18" charset="0"/>
              </a:rPr>
              <a:t> c</a:t>
            </a:r>
            <a:r>
              <a:rPr lang="vi-VN" sz="3200" dirty="0">
                <a:solidFill>
                  <a:srgbClr val="FF0000"/>
                </a:solidFill>
                <a:latin typeface="Cambria" panose="02040503050406030204" pitchFamily="18" charset="0"/>
                <a:ea typeface="Cambria" panose="02040503050406030204" pitchFamily="18" charset="0"/>
              </a:rPr>
              <a:t>h</a:t>
            </a:r>
            <a:r>
              <a:rPr lang="en-US" sz="3200" dirty="0">
                <a:solidFill>
                  <a:srgbClr val="FF0000"/>
                </a:solidFill>
                <a:latin typeface="Cambria" panose="02040503050406030204" pitchFamily="18" charset="0"/>
                <a:ea typeface="Cambria" panose="02040503050406030204" pitchFamily="18" charset="0"/>
              </a:rPr>
              <a:t>ư</a:t>
            </a:r>
            <a:r>
              <a:rPr lang="vi-VN" sz="3200" dirty="0">
                <a:solidFill>
                  <a:srgbClr val="FF0000"/>
                </a:solidFill>
                <a:latin typeface="Cambria" panose="02040503050406030204" pitchFamily="18" charset="0"/>
                <a:ea typeface="Cambria" panose="02040503050406030204" pitchFamily="18" charset="0"/>
              </a:rPr>
              <a:t>a bao giờ nghĩ rằng có ngày chúng tôi xa nhau,</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khi bạn đi xa,</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nhận ra nhớ bạn biết chừng nào,</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chắc nó cũng nhớ </a:t>
            </a:r>
            <a:r>
              <a:rPr lang="en-US" sz="3200" dirty="0" err="1">
                <a:solidFill>
                  <a:srgbClr val="FF0000"/>
                </a:solidFill>
                <a:latin typeface="Cambria" panose="02040503050406030204" pitchFamily="18" charset="0"/>
                <a:ea typeface="Cambria" panose="02040503050406030204" pitchFamily="18" charset="0"/>
              </a:rPr>
              <a:t>tôi</a:t>
            </a:r>
            <a:r>
              <a:rPr lang="en-US" sz="3200" dirty="0">
                <a:solidFill>
                  <a:srgbClr val="FF0000"/>
                </a:solidFill>
                <a:latin typeface="Cambria" panose="02040503050406030204" pitchFamily="18" charset="0"/>
                <a:ea typeface="Cambria" panose="02040503050406030204" pitchFamily="18" charset="0"/>
              </a:rPr>
              <a:t>.</a:t>
            </a:r>
            <a:endParaRPr lang="vi-VN"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p:cNvPicPr>
            <a:picLocks noChangeAspect="1"/>
          </p:cNvPicPr>
          <p:nvPr/>
        </p:nvPicPr>
        <p:blipFill rotWithShape="1">
          <a:blip r:embed="rId1" cstate="screen"/>
          <a:srcRect/>
          <a:stretch>
            <a:fill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p:cNvPicPr>
            <a:picLocks noChangeAspect="1"/>
          </p:cNvPicPr>
          <p:nvPr/>
        </p:nvPicPr>
        <p:blipFill rotWithShape="1">
          <a:blip r:embed="rId2" cstate="screen"/>
          <a:srcRect/>
          <a:stretch>
            <a:fillRect/>
          </a:stretch>
        </p:blipFill>
        <p:spPr>
          <a:xfrm>
            <a:off x="0" y="4355690"/>
            <a:ext cx="12192000" cy="2502310"/>
          </a:xfrm>
          <a:prstGeom prst="rect">
            <a:avLst/>
          </a:prstGeom>
        </p:spPr>
      </p:pic>
      <p:sp>
        <p:nvSpPr>
          <p:cNvPr id="7" name="矩形 2"/>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p:cNvPicPr>
            <a:picLocks noChangeAspect="1"/>
          </p:cNvPicPr>
          <p:nvPr/>
        </p:nvPicPr>
        <p:blipFill rotWithShape="1">
          <a:blip r:embed="rId3" cstate="screen"/>
          <a:srcRect l="-3"/>
          <a:stretch>
            <a:fillRect/>
          </a:stretch>
        </p:blipFill>
        <p:spPr>
          <a:xfrm>
            <a:off x="-530876" y="-324591"/>
            <a:ext cx="1940576" cy="1024608"/>
          </a:xfrm>
          <a:prstGeom prst="rect">
            <a:avLst/>
          </a:prstGeom>
        </p:spPr>
      </p:pic>
      <p:sp>
        <p:nvSpPr>
          <p:cNvPr id="44" name="TextBox 43"/>
          <p:cNvSpPr txBox="1"/>
          <p:nvPr/>
        </p:nvSpPr>
        <p:spPr>
          <a:xfrm>
            <a:off x="333628" y="529380"/>
            <a:ext cx="1149735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Trao đổi về những điểm cần lưu ý khi viết đoạn văn nêu tình cảm, cảm xúc.</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 name="Group 1"/>
          <p:cNvGrpSpPr/>
          <p:nvPr/>
        </p:nvGrpSpPr>
        <p:grpSpPr>
          <a:xfrm>
            <a:off x="1099555" y="2195367"/>
            <a:ext cx="9918359" cy="3557734"/>
            <a:chOff x="2519646" y="2453148"/>
            <a:chExt cx="3551639" cy="906018"/>
          </a:xfrm>
        </p:grpSpPr>
        <p:sp>
          <p:nvSpPr>
            <p:cNvPr id="3" name="Rectangle: Rounded Corners 2"/>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p:cNvSpPr txBox="1"/>
            <p:nvPr/>
          </p:nvSpPr>
          <p:spPr>
            <a:xfrm>
              <a:off x="2650444" y="2453148"/>
              <a:ext cx="3356936" cy="870005"/>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rPr>
                <a:t>Gợi ý:</a:t>
              </a:r>
              <a:endParaRPr lang="vi-VN" sz="3600" b="1" i="0" dirty="0">
                <a:solidFill>
                  <a:srgbClr val="000000"/>
                </a:solidFill>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Đoạn văn nêu tình cảm, cảm xúc thường có mấy phần? Đó là những phần nào?</a:t>
              </a:r>
              <a:endParaRPr lang="vi-VN" sz="3600" b="0" i="0" dirty="0">
                <a:solidFill>
                  <a:srgbClr val="000000"/>
                </a:solidFill>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Nội dung chính của mỗi phần là gì?</a:t>
              </a:r>
              <a:endParaRPr lang="vi-VN" sz="3600" b="0" i="0" dirty="0">
                <a:solidFill>
                  <a:srgbClr val="000000"/>
                </a:solidFill>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3600" b="0" i="0" dirty="0">
                  <a:solidFill>
                    <a:srgbClr val="000000"/>
                  </a:solidFill>
                  <a:effectLst/>
                  <a:latin typeface="Cambria" panose="02040503050406030204" pitchFamily="18" charset="0"/>
                  <a:ea typeface="Cambria" panose="02040503050406030204" pitchFamily="18" charset="0"/>
                </a:rPr>
                <a:t>Người viết có thể biểu lộ tình cảm, cảm xúc bằng những cách nào?</a:t>
              </a:r>
              <a:endParaRPr lang="vi-VN" sz="3600" b="0" i="0" dirty="0">
                <a:solidFill>
                  <a:srgbClr val="00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p:cNvPicPr>
            <a:picLocks noChangeAspect="1"/>
          </p:cNvPicPr>
          <p:nvPr/>
        </p:nvPicPr>
        <p:blipFill rotWithShape="1">
          <a:blip r:embed="rId1" cstate="screen"/>
          <a:srcRect/>
          <a:stretch>
            <a:fill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p:cNvPicPr>
            <a:picLocks noChangeAspect="1"/>
          </p:cNvPicPr>
          <p:nvPr/>
        </p:nvPicPr>
        <p:blipFill rotWithShape="1">
          <a:blip r:embed="rId2" cstate="screen"/>
          <a:srcRect/>
          <a:stretch>
            <a:fillRect/>
          </a:stretch>
        </p:blipFill>
        <p:spPr>
          <a:xfrm>
            <a:off x="0" y="4355690"/>
            <a:ext cx="12192000" cy="2502310"/>
          </a:xfrm>
          <a:prstGeom prst="rect">
            <a:avLst/>
          </a:prstGeom>
        </p:spPr>
      </p:pic>
      <p:sp>
        <p:nvSpPr>
          <p:cNvPr id="7" name="矩形 2"/>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图片 16"/>
          <p:cNvPicPr>
            <a:picLocks noChangeAspect="1"/>
          </p:cNvPicPr>
          <p:nvPr/>
        </p:nvPicPr>
        <p:blipFill rotWithShape="1">
          <a:blip r:embed="rId3" cstate="screen"/>
          <a:srcRect l="-3"/>
          <a:stretch>
            <a:fillRect/>
          </a:stretch>
        </p:blipFill>
        <p:spPr>
          <a:xfrm>
            <a:off x="-530876" y="-324591"/>
            <a:ext cx="1940576" cy="1024608"/>
          </a:xfrm>
          <a:prstGeom prst="rect">
            <a:avLst/>
          </a:prstGeom>
        </p:spPr>
      </p:pic>
      <p:grpSp>
        <p:nvGrpSpPr>
          <p:cNvPr id="2" name="Group 1"/>
          <p:cNvGrpSpPr/>
          <p:nvPr/>
        </p:nvGrpSpPr>
        <p:grpSpPr>
          <a:xfrm>
            <a:off x="2147305" y="661842"/>
            <a:ext cx="7577720" cy="738333"/>
            <a:chOff x="2519646" y="2453148"/>
            <a:chExt cx="3551639" cy="906018"/>
          </a:xfrm>
        </p:grpSpPr>
        <p:sp>
          <p:nvSpPr>
            <p:cNvPr id="3" name="Rectangle: Rounded Corners 2"/>
            <p:cNvSpPr/>
            <p:nvPr/>
          </p:nvSpPr>
          <p:spPr>
            <a:xfrm>
              <a:off x="2519646" y="2453148"/>
              <a:ext cx="3551639" cy="906018"/>
            </a:xfrm>
            <a:prstGeom prst="roundRect">
              <a:avLst>
                <a:gd name="adj" fmla="val 21768"/>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650444" y="2453148"/>
              <a:ext cx="3356936" cy="1645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Đoạn văn nêu tình cảm, cảm xúc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cxnSp>
        <p:nvCxnSpPr>
          <p:cNvPr id="8" name="Straight Connector 7"/>
          <p:cNvCxnSpPr>
            <a:stCxn id="3" idx="2"/>
          </p:cNvCxnSpPr>
          <p:nvPr/>
        </p:nvCxnSpPr>
        <p:spPr>
          <a:xfrm flipH="1">
            <a:off x="2095500" y="1400175"/>
            <a:ext cx="3840665" cy="66675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a:off x="876301" y="2056286"/>
            <a:ext cx="224789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Mở</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đầu</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0" name="Straight Connector 9"/>
          <p:cNvCxnSpPr>
            <a:stCxn id="3" idx="2"/>
          </p:cNvCxnSpPr>
          <p:nvPr/>
        </p:nvCxnSpPr>
        <p:spPr>
          <a:xfrm flipH="1">
            <a:off x="5934075" y="1400175"/>
            <a:ext cx="2090" cy="71437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1" name="Rectangle 10"/>
          <p:cNvSpPr/>
          <p:nvPr/>
        </p:nvSpPr>
        <p:spPr>
          <a:xfrm>
            <a:off x="4638676" y="210391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khai</a:t>
            </a:r>
            <a:endParaRPr lang="en-US" sz="40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p:cNvCxnSpPr>
            <a:stCxn id="3" idx="2"/>
          </p:cNvCxnSpPr>
          <p:nvPr/>
        </p:nvCxnSpPr>
        <p:spPr>
          <a:xfrm>
            <a:off x="5936165" y="1400175"/>
            <a:ext cx="4007935" cy="695325"/>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Rectangle 13"/>
          <p:cNvSpPr/>
          <p:nvPr/>
        </p:nvSpPr>
        <p:spPr>
          <a:xfrm>
            <a:off x="8648701" y="2084861"/>
            <a:ext cx="2686049" cy="648813"/>
          </a:xfrm>
          <a:prstGeom prst="rect">
            <a:avLst/>
          </a:prstGeom>
          <a:solidFill>
            <a:schemeClr val="accent5">
              <a:lumMod val="20000"/>
              <a:lumOff val="80000"/>
            </a:schemeClr>
          </a:solidFill>
          <a:ln w="19050">
            <a:solidFill>
              <a:srgbClr val="CC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Kết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thúc</a:t>
            </a:r>
            <a:endParaRPr lang="en-US" sz="40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p:cNvSpPr/>
          <p:nvPr/>
        </p:nvSpPr>
        <p:spPr>
          <a:xfrm>
            <a:off x="402633" y="3373227"/>
            <a:ext cx="2759668" cy="2656098"/>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solidFill>
                  <a:srgbClr val="002060"/>
                </a:solidFill>
                <a:latin typeface="Cambria" panose="02040503050406030204" pitchFamily="18" charset="0"/>
                <a:ea typeface="Cambria" panose="02040503050406030204" pitchFamily="18" charset="0"/>
              </a:rPr>
              <a:t>Cho biết đối tượng mà người viết muốn bày tỏ tình cảm, cảm xúc là ai.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p:cNvCxnSpPr/>
          <p:nvPr/>
        </p:nvCxnSpPr>
        <p:spPr>
          <a:xfrm>
            <a:off x="1905000" y="2695575"/>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Rounded Corners 19"/>
          <p:cNvSpPr/>
          <p:nvPr/>
        </p:nvSpPr>
        <p:spPr>
          <a:xfrm>
            <a:off x="3990975" y="3439902"/>
            <a:ext cx="3819525" cy="2818024"/>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a:t>
            </a:r>
            <a:r>
              <a:rPr lang="vi-VN" sz="2800" b="1" dirty="0">
                <a:solidFill>
                  <a:srgbClr val="002060"/>
                </a:solidFill>
                <a:latin typeface="Cambria" panose="02040503050406030204" pitchFamily="18" charset="0"/>
                <a:ea typeface="Cambria" panose="02040503050406030204" pitchFamily="18" charset="0"/>
              </a:rPr>
              <a:t>êu những điều ở đối tượng đó làm người viết xúc động và cách người viết biểu lộ cảm xúc,tình cảm của mình. </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1" name="Straight Connector 20"/>
          <p:cNvCxnSpPr/>
          <p:nvPr/>
        </p:nvCxnSpPr>
        <p:spPr>
          <a:xfrm>
            <a:off x="5981700" y="27622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Rounded Corners 21"/>
          <p:cNvSpPr/>
          <p:nvPr/>
        </p:nvSpPr>
        <p:spPr>
          <a:xfrm>
            <a:off x="8458201" y="3401801"/>
            <a:ext cx="3314700" cy="2694199"/>
          </a:xfrm>
          <a:prstGeom prst="roundRect">
            <a:avLst/>
          </a:prstGeom>
          <a:solidFill>
            <a:schemeClr val="bg1"/>
          </a:solidFill>
          <a:ln w="38100">
            <a:solidFill>
              <a:srgbClr val="589C2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Khẳ</a:t>
            </a:r>
            <a:r>
              <a:rPr lang="vi-VN" sz="2800" b="1" dirty="0">
                <a:solidFill>
                  <a:srgbClr val="002060"/>
                </a:solidFill>
                <a:latin typeface="Cambria" panose="02040503050406030204" pitchFamily="18" charset="0"/>
                <a:ea typeface="Cambria" panose="02040503050406030204" pitchFamily="18" charset="0"/>
              </a:rPr>
              <a:t>ng định tình cảm,</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cảm xúc của người viết với đối tượng.</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p:cNvCxnSpPr/>
          <p:nvPr/>
        </p:nvCxnSpPr>
        <p:spPr>
          <a:xfrm>
            <a:off x="10144125" y="2724150"/>
            <a:ext cx="0" cy="685800"/>
          </a:xfrm>
          <a:prstGeom prst="line">
            <a:avLst/>
          </a:prstGeom>
          <a:ln w="57150"/>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20" grpId="0" animBg="1"/>
      <p:bldP spid="2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3585</Words>
  <Application>WPS Presentation</Application>
  <PresentationFormat>Widescreen</PresentationFormat>
  <Paragraphs>90</Paragraphs>
  <Slides>14</Slides>
  <Notes>6</Notes>
  <HiddenSlides>0</HiddenSlides>
  <MMClips>1</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14</vt:i4>
      </vt:variant>
    </vt:vector>
  </HeadingPairs>
  <TitlesOfParts>
    <vt:vector size="37" baseType="lpstr">
      <vt:lpstr>Arial</vt:lpstr>
      <vt:lpstr>SimSun</vt:lpstr>
      <vt:lpstr>Wingdings</vt:lpstr>
      <vt:lpstr>Arial</vt:lpstr>
      <vt:lpstr>Times New Roman</vt:lpstr>
      <vt:lpstr>等线</vt:lpstr>
      <vt:lpstr>等线</vt:lpstr>
      <vt:lpstr>Cambria</vt:lpstr>
      <vt:lpstr>Arial-Rounded</vt:lpstr>
      <vt:lpstr>Sitka Text</vt:lpstr>
      <vt:lpstr>Calibri</vt:lpstr>
      <vt:lpstr>Calibri</vt:lpstr>
      <vt:lpstr>思源黑体 CN</vt:lpstr>
      <vt:lpstr>Tahoma</vt:lpstr>
      <vt:lpstr>UTM Avo</vt:lpstr>
      <vt:lpstr>Segoe Print</vt:lpstr>
      <vt:lpstr>Calibri Light</vt:lpstr>
      <vt:lpstr>Microsoft YaHei</vt:lpstr>
      <vt:lpstr>Arial Unicode MS</vt:lpstr>
      <vt:lpstr>等线 Light</vt:lpstr>
      <vt:lpstr>1_Office Theme</vt:lpstr>
      <vt:lpstr>4_Office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MSI MORTAL</cp:lastModifiedBy>
  <cp:revision>42</cp:revision>
  <dcterms:created xsi:type="dcterms:W3CDTF">2023-10-23T04:01:00Z</dcterms:created>
  <dcterms:modified xsi:type="dcterms:W3CDTF">2025-01-21T04:38:00Z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408304066F274012920F058F06FAE697_12</vt:lpwstr>
  </property>
  <property fmtid="{D5CDD505-2E9C-101B-9397-08002B2CF9AE}" pid="3" name="KSOProductBuildVer">
    <vt:lpwstr>1033-12.2.0.19805</vt:lpwstr>
  </property>
</Properties>
</file>