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7" r:id="rId2"/>
    <p:sldId id="285" r:id="rId3"/>
    <p:sldId id="327" r:id="rId4"/>
    <p:sldId id="328" r:id="rId5"/>
    <p:sldId id="329" r:id="rId6"/>
    <p:sldId id="330" r:id="rId7"/>
    <p:sldId id="266" r:id="rId8"/>
    <p:sldId id="268" r:id="rId9"/>
    <p:sldId id="286" r:id="rId10"/>
    <p:sldId id="297" r:id="rId11"/>
    <p:sldId id="300" r:id="rId12"/>
    <p:sldId id="301" r:id="rId13"/>
    <p:sldId id="302" r:id="rId14"/>
    <p:sldId id="303" r:id="rId15"/>
    <p:sldId id="304" r:id="rId16"/>
    <p:sldId id="331" r:id="rId17"/>
    <p:sldId id="305" r:id="rId18"/>
    <p:sldId id="332" r:id="rId19"/>
    <p:sldId id="306" r:id="rId20"/>
    <p:sldId id="333" r:id="rId21"/>
    <p:sldId id="334" r:id="rId22"/>
    <p:sldId id="335" r:id="rId23"/>
    <p:sldId id="336" r:id="rId24"/>
    <p:sldId id="343" r:id="rId25"/>
    <p:sldId id="338" r:id="rId26"/>
    <p:sldId id="339" r:id="rId27"/>
    <p:sldId id="345" r:id="rId28"/>
    <p:sldId id="340" r:id="rId29"/>
    <p:sldId id="341" r:id="rId30"/>
    <p:sldId id="346" r:id="rId31"/>
    <p:sldId id="342" r:id="rId32"/>
    <p:sldId id="307" r:id="rId33"/>
    <p:sldId id="294" r:id="rId34"/>
    <p:sldId id="318" r:id="rId35"/>
    <p:sldId id="325" r:id="rId36"/>
    <p:sldId id="347" r:id="rId37"/>
    <p:sldId id="348" r:id="rId38"/>
    <p:sldId id="349" r:id="rId39"/>
    <p:sldId id="350" r:id="rId40"/>
    <p:sldId id="326" r:id="rId41"/>
    <p:sldId id="28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C6E3"/>
    <a:srgbClr val="C4E59F"/>
    <a:srgbClr val="A9DA74"/>
    <a:srgbClr val="AFDC7E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66786" autoAdjust="0"/>
  </p:normalViewPr>
  <p:slideViewPr>
    <p:cSldViewPr>
      <p:cViewPr varScale="1">
        <p:scale>
          <a:sx n="50" d="100"/>
          <a:sy n="50" d="100"/>
        </p:scale>
        <p:origin x="199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children. How are you today? Are you great?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weather today.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it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sunny today.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of all, I’ll divide class into two teams. Team 1 and team 2.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team 1? Good! How about team 2? Great!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review.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two pictures. What are they?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Good! A bike and a van.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Now,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sentence “I’d like a new bike?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which one will you circle.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Yes, circle a bike.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again “I’d like a new bike.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work in group to play the game. After I show the sentence, please raise your hands to get your turn.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92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calls some students to go to the board and use their body parts (arm and leg) to write letters </a:t>
            </a:r>
            <a:r>
              <a:rPr lang="en-US" dirty="0" smtClean="0"/>
              <a:t>V </a:t>
            </a:r>
            <a:r>
              <a:rPr lang="en-US" dirty="0"/>
              <a:t>and v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“Now, we have a game. I need two students up here.”</a:t>
            </a:r>
          </a:p>
          <a:p>
            <a:pPr marL="0" indent="0">
              <a:buFontTx/>
              <a:buNone/>
            </a:pPr>
            <a:r>
              <a:rPr lang="en-US" i="1" dirty="0"/>
              <a:t>+ “I need you to write letter </a:t>
            </a:r>
            <a:r>
              <a:rPr lang="en-US" i="1" dirty="0" smtClean="0"/>
              <a:t>V </a:t>
            </a:r>
            <a:r>
              <a:rPr lang="en-US" i="1" dirty="0"/>
              <a:t>by your arm. Great job.”</a:t>
            </a:r>
          </a:p>
          <a:p>
            <a:pPr marL="0" indent="0">
              <a:buFontTx/>
              <a:buNone/>
            </a:pPr>
            <a:r>
              <a:rPr lang="en-US" i="1" dirty="0"/>
              <a:t>+ “And now can your write letter v</a:t>
            </a:r>
            <a:r>
              <a:rPr lang="en-US" i="1" dirty="0" smtClean="0"/>
              <a:t> </a:t>
            </a:r>
            <a:r>
              <a:rPr lang="en-US" i="1" dirty="0"/>
              <a:t>by your leg? Well done.”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65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praises.</a:t>
            </a:r>
          </a:p>
          <a:p>
            <a:pPr marL="0" indent="0">
              <a:buFontTx/>
              <a:buNone/>
            </a:pPr>
            <a:r>
              <a:rPr lang="en-US" i="1" dirty="0"/>
              <a:t>+ “Well done.”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75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instructions of part 2:</a:t>
            </a:r>
          </a:p>
          <a:p>
            <a:pPr marL="0" indent="0">
              <a:buFontTx/>
              <a:buNone/>
            </a:pPr>
            <a:r>
              <a:rPr lang="en-US" i="1" dirty="0"/>
              <a:t>+ “We move to part 2. Now, look at the </a:t>
            </a:r>
            <a:r>
              <a:rPr lang="en-US" i="1" dirty="0" smtClean="0"/>
              <a:t>four picture. What would</a:t>
            </a:r>
            <a:r>
              <a:rPr lang="en-US" i="1" baseline="0" dirty="0" smtClean="0"/>
              <a:t> they like?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81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Look at the picture a. What would</a:t>
            </a:r>
            <a:r>
              <a:rPr lang="en-US" baseline="0" dirty="0" smtClean="0"/>
              <a:t> ha Linh like?</a:t>
            </a:r>
          </a:p>
          <a:p>
            <a:pPr marL="171450" indent="-171450">
              <a:buFontTx/>
              <a:buChar char="-"/>
            </a:pPr>
            <a:r>
              <a:rPr lang="en-US" i="1" baseline="0" dirty="0" smtClean="0"/>
              <a:t>A yellow bag.</a:t>
            </a:r>
          </a:p>
          <a:p>
            <a:pPr marL="171450" indent="-171450">
              <a:buFontTx/>
              <a:buChar char="-"/>
            </a:pPr>
            <a:r>
              <a:rPr lang="en-US" i="1" baseline="0" dirty="0" smtClean="0"/>
              <a:t>Now, look at the sentence and write the missing word.</a:t>
            </a:r>
          </a:p>
          <a:p>
            <a:pPr marL="171450" indent="-171450">
              <a:buFontTx/>
              <a:buChar char="-"/>
            </a:pPr>
            <a:r>
              <a:rPr lang="en-US" i="1" baseline="0" dirty="0" smtClean="0"/>
              <a:t>Ok, let’s say aloud the sentence.</a:t>
            </a:r>
          </a:p>
          <a:p>
            <a:pPr marL="0" indent="0">
              <a:buFontTx/>
              <a:buNone/>
            </a:pPr>
            <a:r>
              <a:rPr lang="en-US" i="1" baseline="0" dirty="0" smtClean="0"/>
              <a:t>T gives time for students to do the task.</a:t>
            </a:r>
          </a:p>
          <a:p>
            <a:pPr marL="0" indent="0">
              <a:buFontTx/>
              <a:buNone/>
            </a:pPr>
            <a:r>
              <a:rPr lang="en-US" i="1" baseline="0" dirty="0" smtClean="0"/>
              <a:t>T checks and correct students’ answers then asks them to say the sentences.</a:t>
            </a:r>
          </a:p>
          <a:p>
            <a:pPr marL="0" indent="0">
              <a:buFontTx/>
              <a:buNone/>
            </a:pP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2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78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90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96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01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42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Ok! Look at the pictures. What are they?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sentence.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one will you circle?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Ok. Read aloud the sentence, please!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star for group …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the rest of the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89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T</a:t>
            </a:r>
            <a:r>
              <a:rPr lang="en-US" baseline="0" dirty="0" smtClean="0"/>
              <a:t> asks the students review all the sentences.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94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play game: Lucky number.</a:t>
            </a:r>
          </a:p>
          <a:p>
            <a:r>
              <a:rPr lang="en-US" dirty="0" smtClean="0"/>
              <a:t>Students play in groups. Each group</a:t>
            </a:r>
            <a:r>
              <a:rPr lang="en-US" baseline="0" dirty="0" smtClean="0"/>
              <a:t> takes turns to choose 1 number then look at the picture and say “I’d like a … .</a:t>
            </a:r>
          </a:p>
          <a:p>
            <a:r>
              <a:rPr lang="en-US" baseline="0" dirty="0" smtClean="0"/>
              <a:t>Teacher gives stars for the correct answers.</a:t>
            </a:r>
          </a:p>
          <a:p>
            <a:r>
              <a:rPr lang="en-US" baseline="0" dirty="0" smtClean="0"/>
              <a:t>If students choose the lucky number, they get 1 star.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number to move into the picture.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“</a:t>
            </a:r>
            <a:r>
              <a:rPr lang="en-US" baseline="0" dirty="0" smtClean="0">
                <a:sym typeface="Wingdings" panose="05000000000000000000" pitchFamily="2" charset="2"/>
              </a:rPr>
              <a:t>” to finish the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94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Click on the star to turn</a:t>
            </a:r>
            <a:r>
              <a:rPr lang="en-US" baseline="0" dirty="0" smtClean="0"/>
              <a:t> back slide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2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4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0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59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354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gives praises to the whole class.</a:t>
            </a:r>
          </a:p>
          <a:p>
            <a:pPr marL="0" indent="0">
              <a:buFontTx/>
              <a:buNone/>
            </a:pPr>
            <a:r>
              <a:rPr lang="en-US" i="1" dirty="0"/>
              <a:t>+ “Very good.”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2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lesson.</a:t>
            </a:r>
          </a:p>
          <a:p>
            <a:pPr marL="0" indent="0">
              <a:buFontTx/>
              <a:buNone/>
            </a:pPr>
            <a:r>
              <a:rPr lang="en-US" i="1" dirty="0"/>
              <a:t>+ “Now, what have we learned today?”</a:t>
            </a:r>
          </a:p>
          <a:p>
            <a:pPr marL="0" indent="0">
              <a:buFontTx/>
              <a:buNone/>
            </a:pPr>
            <a:r>
              <a:rPr lang="en-US" i="1" dirty="0"/>
              <a:t>+ “OK. Write letter </a:t>
            </a:r>
            <a:r>
              <a:rPr lang="en-US" i="1" dirty="0" smtClean="0"/>
              <a:t>V. </a:t>
            </a:r>
            <a:r>
              <a:rPr lang="en-US" i="1" dirty="0"/>
              <a:t>Good job.”</a:t>
            </a:r>
          </a:p>
          <a:p>
            <a:pPr marL="0" indent="0">
              <a:buFontTx/>
              <a:buNone/>
            </a:pPr>
            <a:r>
              <a:rPr lang="en-US" i="1" dirty="0"/>
              <a:t>+ “Now write letter v</a:t>
            </a:r>
            <a:r>
              <a:rPr lang="en-US" i="1" dirty="0" smtClean="0"/>
              <a:t>. </a:t>
            </a:r>
            <a:r>
              <a:rPr lang="en-US" i="1" dirty="0"/>
              <a:t>Well done.”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Teacher gives comment of the class’s performance.</a:t>
            </a:r>
          </a:p>
          <a:p>
            <a:pPr marL="0" indent="0">
              <a:buFontTx/>
              <a:buNone/>
            </a:pPr>
            <a:r>
              <a:rPr lang="en-US" i="1" dirty="0"/>
              <a:t>+ “You did so well today. High five.”</a:t>
            </a:r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347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lesson.</a:t>
            </a:r>
          </a:p>
          <a:p>
            <a:pPr marL="0" indent="0">
              <a:buFontTx/>
              <a:buNone/>
            </a:pPr>
            <a:r>
              <a:rPr lang="en-US" i="1" dirty="0"/>
              <a:t>+ “Now, what is it?”</a:t>
            </a:r>
          </a:p>
          <a:p>
            <a:pPr marL="0" indent="0">
              <a:buFontTx/>
              <a:buNone/>
            </a:pPr>
            <a:r>
              <a:rPr lang="en-US" i="1" dirty="0"/>
              <a:t>+ “Good job. It is </a:t>
            </a:r>
            <a:r>
              <a:rPr lang="en-US" i="1" dirty="0" smtClean="0"/>
              <a:t>violin. Let’s say: I’d like a violin”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“And </a:t>
            </a:r>
            <a:r>
              <a:rPr lang="en-US" i="1" dirty="0" smtClean="0"/>
              <a:t>I’d like a vest. </a:t>
            </a:r>
            <a:r>
              <a:rPr lang="en-US" i="1" dirty="0"/>
              <a:t>Well done.”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59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lesson.</a:t>
            </a:r>
          </a:p>
          <a:p>
            <a:pPr marL="0" indent="0">
              <a:buFontTx/>
              <a:buNone/>
            </a:pPr>
            <a:r>
              <a:rPr lang="en-US" i="1" dirty="0"/>
              <a:t>+ “Now, what is it?”</a:t>
            </a:r>
          </a:p>
          <a:p>
            <a:pPr marL="0" indent="0">
              <a:buFontTx/>
              <a:buNone/>
            </a:pPr>
            <a:r>
              <a:rPr lang="en-US" i="1" dirty="0"/>
              <a:t>+ “Good job. It is an inkpot.”</a:t>
            </a:r>
          </a:p>
          <a:p>
            <a:pPr marL="0" indent="0">
              <a:buFontTx/>
              <a:buNone/>
            </a:pPr>
            <a:r>
              <a:rPr lang="en-US" i="1" dirty="0"/>
              <a:t>+ “And what is it? Ink. Well done.”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94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4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09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12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4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lesson.</a:t>
            </a:r>
          </a:p>
          <a:p>
            <a:pPr marL="0" indent="0">
              <a:buFontTx/>
              <a:buNone/>
            </a:pPr>
            <a:r>
              <a:rPr lang="en-US" i="1" dirty="0"/>
              <a:t>+ “Now, what is it?”</a:t>
            </a:r>
          </a:p>
          <a:p>
            <a:pPr marL="0" indent="0">
              <a:buFontTx/>
              <a:buNone/>
            </a:pPr>
            <a:r>
              <a:rPr lang="en-US" i="1" dirty="0"/>
              <a:t>+ “Good job. It is an inkpot.”</a:t>
            </a:r>
          </a:p>
          <a:p>
            <a:pPr marL="0" indent="0">
              <a:buFontTx/>
              <a:buNone/>
            </a:pPr>
            <a:r>
              <a:rPr lang="en-US" i="1" dirty="0"/>
              <a:t>+ “And what is it? Ink. Well done.”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51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dirty="0"/>
              <a:t>Teacher gives comment of the class’s performance.</a:t>
            </a:r>
          </a:p>
          <a:p>
            <a:pPr marL="0" indent="0">
              <a:buFontTx/>
              <a:buNone/>
            </a:pPr>
            <a:r>
              <a:rPr lang="en-US" i="1" dirty="0"/>
              <a:t>+ “You did so well today. High five.”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171450" indent="-171450">
              <a:buFontTx/>
              <a:buChar char="-"/>
            </a:pPr>
            <a:r>
              <a:rPr lang="en-US" altLang="en-US" dirty="0"/>
              <a:t>Teacher says Goodbye.</a:t>
            </a:r>
          </a:p>
          <a:p>
            <a:pPr marL="0" indent="0">
              <a:buFontTx/>
              <a:buNone/>
            </a:pPr>
            <a:r>
              <a:rPr lang="en-US" altLang="en-US" i="1" dirty="0"/>
              <a:t>+ “It’s time to say Goodbye. See you.”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introduces and gives students some hints of today’s </a:t>
            </a:r>
            <a:r>
              <a:rPr lang="en-US" dirty="0" smtClean="0"/>
              <a:t>lesson: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“Today we will learn Unit 9, Lesson 3.”</a:t>
            </a:r>
          </a:p>
          <a:p>
            <a:pPr marL="0" indent="0">
              <a:buFontTx/>
              <a:buNone/>
            </a:pPr>
            <a:r>
              <a:rPr lang="en-US" i="1" dirty="0"/>
              <a:t>+ “Look! What can you see?</a:t>
            </a:r>
          </a:p>
          <a:p>
            <a:pPr marL="0" indent="0">
              <a:buFontTx/>
              <a:buNone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reviews the letter and sound:</a:t>
            </a:r>
          </a:p>
          <a:p>
            <a:pPr marL="0" indent="0">
              <a:buFontTx/>
              <a:buNone/>
            </a:pPr>
            <a:r>
              <a:rPr lang="en-US" i="1" dirty="0"/>
              <a:t>+ “What is it? Do you remember?”</a:t>
            </a:r>
          </a:p>
          <a:p>
            <a:pPr marL="0" indent="0">
              <a:buFontTx/>
              <a:buNone/>
            </a:pPr>
            <a:r>
              <a:rPr lang="en-US" i="1" dirty="0"/>
              <a:t>+ “That’s right. </a:t>
            </a:r>
            <a:r>
              <a:rPr lang="en-US" i="1" dirty="0" smtClean="0"/>
              <a:t>Letter V , </a:t>
            </a:r>
            <a:r>
              <a:rPr lang="en-US" i="1" dirty="0"/>
              <a:t>and sound v</a:t>
            </a:r>
            <a:r>
              <a:rPr lang="en-US" i="1" dirty="0" smtClean="0"/>
              <a:t>. </a:t>
            </a:r>
            <a:r>
              <a:rPr lang="en-US" i="1" dirty="0"/>
              <a:t>Good job.’’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8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leads to the tracing part of letters </a:t>
            </a:r>
            <a:r>
              <a:rPr lang="en-US" dirty="0" smtClean="0"/>
              <a:t>V </a:t>
            </a:r>
            <a:r>
              <a:rPr lang="en-US" dirty="0"/>
              <a:t>and </a:t>
            </a:r>
            <a:r>
              <a:rPr lang="en-US" dirty="0" smtClean="0"/>
              <a:t>v:</a:t>
            </a:r>
            <a:endParaRPr lang="en-US" dirty="0"/>
          </a:p>
          <a:p>
            <a:pPr marL="0" indent="0">
              <a:buFontTx/>
              <a:buNone/>
            </a:pPr>
            <a:r>
              <a:rPr lang="en-US" i="1" dirty="0"/>
              <a:t>+ “OK. Let’s trace letter </a:t>
            </a:r>
            <a:r>
              <a:rPr lang="en-US" i="1" dirty="0" smtClean="0"/>
              <a:t>V. </a:t>
            </a:r>
            <a:r>
              <a:rPr lang="en-US" i="1" dirty="0"/>
              <a:t>Now, where is your finger?”</a:t>
            </a:r>
          </a:p>
          <a:p>
            <a:pPr marL="0" indent="0">
              <a:buFontTx/>
              <a:buNone/>
            </a:pPr>
            <a:r>
              <a:rPr lang="en-US" i="1" dirty="0"/>
              <a:t>+ “Good job. Now, follow me. One. </a:t>
            </a:r>
            <a:r>
              <a:rPr lang="en-US" i="1" dirty="0" smtClean="0"/>
              <a:t>Two.”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“One more time. One. </a:t>
            </a:r>
            <a:r>
              <a:rPr lang="en-US" i="1" dirty="0" smtClean="0"/>
              <a:t>Two.”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“The last one. One. </a:t>
            </a:r>
            <a:r>
              <a:rPr lang="en-US" i="1" dirty="0" smtClean="0"/>
              <a:t>Two.”</a:t>
            </a:r>
            <a:endParaRPr lang="en-US" i="1" dirty="0"/>
          </a:p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Teacher asks students to practice:</a:t>
            </a:r>
          </a:p>
          <a:p>
            <a:pPr marL="0" indent="0">
              <a:buFontTx/>
              <a:buNone/>
            </a:pPr>
            <a:r>
              <a:rPr lang="en-US" i="1" dirty="0"/>
              <a:t>+ “OK. Now can you write the letter </a:t>
            </a:r>
            <a:r>
              <a:rPr lang="en-US" i="1" dirty="0" smtClean="0"/>
              <a:t>V</a:t>
            </a:r>
            <a:r>
              <a:rPr lang="en-US" i="1" baseline="0" dirty="0" smtClean="0"/>
              <a:t> </a:t>
            </a:r>
            <a:r>
              <a:rPr lang="en-US" i="1" dirty="0" smtClean="0"/>
              <a:t>on </a:t>
            </a:r>
            <a:r>
              <a:rPr lang="en-US" i="1" dirty="0"/>
              <a:t>the table?”</a:t>
            </a:r>
          </a:p>
          <a:p>
            <a:pPr marL="0" indent="0">
              <a:buFontTx/>
              <a:buNone/>
            </a:pPr>
            <a:r>
              <a:rPr lang="en-US" i="1" dirty="0"/>
              <a:t>+ “Good job.”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2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asks students to open their books and trace the letter </a:t>
            </a:r>
            <a:r>
              <a:rPr lang="en-US" dirty="0" smtClean="0"/>
              <a:t>V, </a:t>
            </a:r>
            <a:r>
              <a:rPr lang="en-US" dirty="0"/>
              <a:t>v</a:t>
            </a:r>
            <a:r>
              <a:rPr lang="en-US" dirty="0" smtClean="0"/>
              <a:t> </a:t>
            </a:r>
            <a:r>
              <a:rPr lang="en-US" dirty="0"/>
              <a:t>and the </a:t>
            </a:r>
            <a:r>
              <a:rPr lang="en-US" dirty="0" smtClean="0"/>
              <a:t>words violin</a:t>
            </a:r>
            <a:r>
              <a:rPr lang="en-US" baseline="0" dirty="0" smtClean="0"/>
              <a:t> and vest</a:t>
            </a:r>
            <a:r>
              <a:rPr lang="en-US" i="1" dirty="0" smtClean="0"/>
              <a:t>:</a:t>
            </a:r>
            <a:endParaRPr lang="en-US" i="1" dirty="0"/>
          </a:p>
          <a:p>
            <a:pPr marL="0" indent="0">
              <a:buFontTx/>
              <a:buNone/>
            </a:pPr>
            <a:r>
              <a:rPr lang="en-US" i="1" dirty="0"/>
              <a:t>+ “Now, open your book page </a:t>
            </a:r>
            <a:r>
              <a:rPr lang="en-US" i="1" dirty="0" smtClean="0"/>
              <a:t>44. </a:t>
            </a:r>
            <a:r>
              <a:rPr lang="en-US" i="1" dirty="0"/>
              <a:t>Trace the letter </a:t>
            </a:r>
            <a:r>
              <a:rPr lang="en-US" i="1" dirty="0" smtClean="0"/>
              <a:t>V, v in </a:t>
            </a:r>
            <a:r>
              <a:rPr lang="en-US" i="1" dirty="0"/>
              <a:t>your book in 3 minutes.”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6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Teacher asks students to write letters </a:t>
            </a:r>
            <a:r>
              <a:rPr lang="en-US" dirty="0" smtClean="0"/>
              <a:t>V </a:t>
            </a:r>
            <a:r>
              <a:rPr lang="en-US" dirty="0"/>
              <a:t>and </a:t>
            </a:r>
            <a:r>
              <a:rPr lang="en-US" dirty="0" smtClean="0"/>
              <a:t>v </a:t>
            </a:r>
            <a:r>
              <a:rPr lang="en-US" dirty="0"/>
              <a:t>below the drawings.</a:t>
            </a:r>
          </a:p>
          <a:p>
            <a:pPr marL="0" indent="0">
              <a:buFontTx/>
              <a:buNone/>
            </a:pPr>
            <a:r>
              <a:rPr lang="en-US" i="1" dirty="0"/>
              <a:t>+ “Now write letters </a:t>
            </a:r>
            <a:r>
              <a:rPr lang="en-US" i="1" dirty="0" smtClean="0"/>
              <a:t>V </a:t>
            </a:r>
            <a:r>
              <a:rPr lang="en-US" i="1" dirty="0"/>
              <a:t>and </a:t>
            </a:r>
            <a:r>
              <a:rPr lang="en-US" i="1" dirty="0" smtClean="0"/>
              <a:t>v </a:t>
            </a:r>
            <a:r>
              <a:rPr lang="en-US" i="1" dirty="0"/>
              <a:t>under the your picture.”</a:t>
            </a:r>
          </a:p>
          <a:p>
            <a:pPr marL="0" indent="0">
              <a:buFontTx/>
              <a:buNone/>
            </a:pPr>
            <a:r>
              <a:rPr lang="en-US" i="1" dirty="0"/>
              <a:t>+ “Well done.”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2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jpeg"/><Relationship Id="rId7" Type="http://schemas.microsoft.com/office/2007/relationships/hdphoto" Target="../media/hdphoto5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3.jpeg"/><Relationship Id="rId7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slide" Target="slide29.xml"/><Relationship Id="rId10" Type="http://schemas.openxmlformats.org/officeDocument/2006/relationships/slide" Target="slide27.xml"/><Relationship Id="rId4" Type="http://schemas.openxmlformats.org/officeDocument/2006/relationships/slide" Target="slide28.xml"/><Relationship Id="rId9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slide" Target="slide2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jpe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6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114" y="1226182"/>
            <a:ext cx="4835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Trace the letters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" y="2171002"/>
            <a:ext cx="8907118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79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9C9EE53-62A3-4D68-9E54-17A574C10155}"/>
              </a:ext>
            </a:extLst>
          </p:cNvPr>
          <p:cNvSpPr/>
          <p:nvPr/>
        </p:nvSpPr>
        <p:spPr bwMode="auto">
          <a:xfrm>
            <a:off x="2882964" y="2056388"/>
            <a:ext cx="3378072" cy="5608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Activity: Drawing!</a:t>
            </a: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306A131-F612-4DB9-BED6-D00CAF1CA8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68" y="2769547"/>
            <a:ext cx="2557487" cy="4088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DB2E5B-7901-4EC8-BA9A-1E6284ABC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43" y="2814639"/>
            <a:ext cx="2508944" cy="4043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86" y="3108073"/>
            <a:ext cx="2267433" cy="1768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20" y="5002853"/>
            <a:ext cx="1838582" cy="1571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824" y="5002853"/>
            <a:ext cx="1838582" cy="1571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28" y="3108072"/>
            <a:ext cx="2200472" cy="169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2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9C9EE53-62A3-4D68-9E54-17A574C10155}"/>
              </a:ext>
            </a:extLst>
          </p:cNvPr>
          <p:cNvSpPr/>
          <p:nvPr/>
        </p:nvSpPr>
        <p:spPr bwMode="auto">
          <a:xfrm>
            <a:off x="2283475" y="2196669"/>
            <a:ext cx="4552467" cy="5608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Activity: Can you trace?</a:t>
            </a: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673BFD9-BB98-498B-B2EB-BE4D0B7742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30" b="955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2" y="4322587"/>
            <a:ext cx="2791778" cy="2284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2930ABC-BC5F-4683-B034-046BE0C64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821" l="2539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403" y="4329884"/>
            <a:ext cx="2980367" cy="2270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27" y="2704322"/>
            <a:ext cx="2704865" cy="231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14342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5" name="Rectangle 4"/>
          <p:cNvSpPr/>
          <p:nvPr/>
        </p:nvSpPr>
        <p:spPr>
          <a:xfrm>
            <a:off x="870077" y="1131965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Trace the letters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4CC785-A2D0-4D3B-9C1F-71C8C88CF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51" y="2026400"/>
            <a:ext cx="2932681" cy="20670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CC9448-E9F1-491C-BB48-03AC1B2AA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02397"/>
            <a:ext cx="3765248" cy="239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86" y="2237413"/>
            <a:ext cx="2289209" cy="166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72948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60859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38" y="1868744"/>
            <a:ext cx="6763694" cy="49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60859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35" y="2105679"/>
            <a:ext cx="5557059" cy="3557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6600" y="5791758"/>
            <a:ext cx="579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yellow _ _ _ 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997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60859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35" y="2105679"/>
            <a:ext cx="5557059" cy="3557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05000" y="5848908"/>
            <a:ext cx="54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yellow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246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60859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848908"/>
            <a:ext cx="54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_ _ _ _ 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09" y="2143779"/>
            <a:ext cx="5388550" cy="34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018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60859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848908"/>
            <a:ext cx="54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</a:t>
            </a: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09" y="2143779"/>
            <a:ext cx="5388550" cy="34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596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5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60859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1077"/>
            <a:ext cx="5915141" cy="3791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0" y="5848908"/>
            <a:ext cx="54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_ _ _ _ 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55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9291"/>
            <a:ext cx="9144000" cy="3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5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60859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1077"/>
            <a:ext cx="5915141" cy="37911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05000" y="5848908"/>
            <a:ext cx="540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new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483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5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60859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3564" y="584890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pink _ _ _ _ _ _ 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14" y="2041822"/>
            <a:ext cx="5676079" cy="36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54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5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160859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93564" y="584890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I’d like a pink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14" y="2041822"/>
            <a:ext cx="5676079" cy="36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31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680" y="122236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9833" y="122236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4" y="-62430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923925"/>
            <a:ext cx="56192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cap="none" spc="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Look, write and say.</a:t>
            </a:r>
            <a:endParaRPr lang="en-US" sz="4000" b="1" cap="none" spc="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81" y="4127204"/>
            <a:ext cx="4195659" cy="268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36" y="1538208"/>
            <a:ext cx="4076283" cy="260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8" y="4142937"/>
            <a:ext cx="4182110" cy="2680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" y="1538208"/>
            <a:ext cx="4068413" cy="26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3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680" y="122236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799833" y="122236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4" y="-62430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1430" y="12192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Game: Lucky number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7-Point Star 7">
            <a:hlinkClick r:id="rId4" action="ppaction://hlinksldjump"/>
          </p:cNvPr>
          <p:cNvSpPr/>
          <p:nvPr/>
        </p:nvSpPr>
        <p:spPr>
          <a:xfrm>
            <a:off x="7040630" y="224863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7-Point Star 8"/>
          <p:cNvSpPr/>
          <p:nvPr/>
        </p:nvSpPr>
        <p:spPr>
          <a:xfrm>
            <a:off x="1267435" y="3865580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7-Point Star 9"/>
          <p:cNvSpPr/>
          <p:nvPr/>
        </p:nvSpPr>
        <p:spPr>
          <a:xfrm>
            <a:off x="3780783" y="3921160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7-Point Star 10"/>
          <p:cNvSpPr/>
          <p:nvPr/>
        </p:nvSpPr>
        <p:spPr>
          <a:xfrm>
            <a:off x="6019800" y="3921160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2" name="7-Point Star 11"/>
          <p:cNvSpPr/>
          <p:nvPr/>
        </p:nvSpPr>
        <p:spPr>
          <a:xfrm>
            <a:off x="2698072" y="224863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7-Point Star 12"/>
          <p:cNvSpPr/>
          <p:nvPr/>
        </p:nvSpPr>
        <p:spPr>
          <a:xfrm>
            <a:off x="706505" y="219305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7-Point Star 13"/>
          <p:cNvSpPr/>
          <p:nvPr/>
        </p:nvSpPr>
        <p:spPr>
          <a:xfrm>
            <a:off x="4974554" y="224863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7-Point Star 14"/>
          <p:cNvSpPr/>
          <p:nvPr/>
        </p:nvSpPr>
        <p:spPr>
          <a:xfrm>
            <a:off x="6947267" y="224863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6" name="7-Point Star 15">
            <a:hlinkClick r:id="rId5" action="ppaction://hlinksldjump"/>
          </p:cNvPr>
          <p:cNvSpPr/>
          <p:nvPr/>
        </p:nvSpPr>
        <p:spPr>
          <a:xfrm>
            <a:off x="1174072" y="3865580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7-Point Star 16"/>
          <p:cNvSpPr/>
          <p:nvPr/>
        </p:nvSpPr>
        <p:spPr>
          <a:xfrm>
            <a:off x="3687420" y="3921160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18" name="7-Point Star 17"/>
          <p:cNvSpPr/>
          <p:nvPr/>
        </p:nvSpPr>
        <p:spPr>
          <a:xfrm>
            <a:off x="5926437" y="3921160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9" name="7-Point Star 18"/>
          <p:cNvSpPr/>
          <p:nvPr/>
        </p:nvSpPr>
        <p:spPr>
          <a:xfrm>
            <a:off x="2604709" y="224863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0" name="7-Point Star 19"/>
          <p:cNvSpPr/>
          <p:nvPr/>
        </p:nvSpPr>
        <p:spPr>
          <a:xfrm>
            <a:off x="590550" y="219305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1" name="7-Point Star 20"/>
          <p:cNvSpPr/>
          <p:nvPr/>
        </p:nvSpPr>
        <p:spPr>
          <a:xfrm>
            <a:off x="4881191" y="224863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2" name="7-Point Star 21"/>
          <p:cNvSpPr/>
          <p:nvPr/>
        </p:nvSpPr>
        <p:spPr>
          <a:xfrm>
            <a:off x="6887613" y="224863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3627766" y="3921160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7-Point Star 23">
            <a:hlinkClick r:id="rId7" action="ppaction://hlinksldjump"/>
          </p:cNvPr>
          <p:cNvSpPr/>
          <p:nvPr/>
        </p:nvSpPr>
        <p:spPr>
          <a:xfrm>
            <a:off x="5866783" y="3921160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7-Point Star 24">
            <a:hlinkClick r:id="rId8" action="ppaction://hlinksldjump"/>
          </p:cNvPr>
          <p:cNvSpPr/>
          <p:nvPr/>
        </p:nvSpPr>
        <p:spPr>
          <a:xfrm>
            <a:off x="2545055" y="224863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7-Point Star 25">
            <a:hlinkClick r:id="rId9" action="ppaction://hlinksldjump"/>
          </p:cNvPr>
          <p:cNvSpPr/>
          <p:nvPr/>
        </p:nvSpPr>
        <p:spPr>
          <a:xfrm>
            <a:off x="530896" y="219305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7-Point Star 26">
            <a:hlinkClick r:id="rId10" action="ppaction://hlinksldjump"/>
          </p:cNvPr>
          <p:cNvSpPr/>
          <p:nvPr/>
        </p:nvSpPr>
        <p:spPr>
          <a:xfrm>
            <a:off x="4821537" y="2248633"/>
            <a:ext cx="1524000" cy="1295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ight Arrow 27">
            <a:hlinkClick r:id="rId11" action="ppaction://hlinksldjump"/>
          </p:cNvPr>
          <p:cNvSpPr/>
          <p:nvPr/>
        </p:nvSpPr>
        <p:spPr>
          <a:xfrm>
            <a:off x="8411613" y="76200"/>
            <a:ext cx="503787" cy="60960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384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5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7576"/>
            <a:ext cx="8077200" cy="525137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31" y="2057400"/>
            <a:ext cx="1752600" cy="1585596"/>
          </a:xfrm>
          <a:prstGeom prst="rect">
            <a:avLst/>
          </a:prstGeom>
        </p:spPr>
      </p:pic>
      <p:sp>
        <p:nvSpPr>
          <p:cNvPr id="4" name="5-Point Star 3">
            <a:hlinkClick r:id="rId6" action="ppaction://hlinksldjump"/>
          </p:cNvPr>
          <p:cNvSpPr/>
          <p:nvPr/>
        </p:nvSpPr>
        <p:spPr>
          <a:xfrm>
            <a:off x="304800" y="1442974"/>
            <a:ext cx="1828800" cy="1376426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379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5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7576"/>
            <a:ext cx="8077200" cy="5251374"/>
          </a:xfrm>
          <a:prstGeom prst="rect">
            <a:avLst/>
          </a:prstGeom>
        </p:spPr>
      </p:pic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304800" y="1442974"/>
            <a:ext cx="1828800" cy="1376426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251" y="2131187"/>
            <a:ext cx="1770380" cy="14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27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893197_congratulations-and-applause_by_wexdexflow_prev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4400" y="1219200"/>
            <a:ext cx="609600" cy="609600"/>
          </a:xfrm>
          <a:prstGeom prst="rect">
            <a:avLst/>
          </a:prstGeom>
        </p:spPr>
      </p:pic>
      <p:sp>
        <p:nvSpPr>
          <p:cNvPr id="3" name="24-Point Star 2">
            <a:hlinkClick r:id="rId5" action="ppaction://hlinksldjump"/>
          </p:cNvPr>
          <p:cNvSpPr/>
          <p:nvPr/>
        </p:nvSpPr>
        <p:spPr>
          <a:xfrm>
            <a:off x="381000" y="152400"/>
            <a:ext cx="8305800" cy="6172200"/>
          </a:xfrm>
          <a:prstGeom prst="star2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2438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Lucky number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847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5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7576"/>
            <a:ext cx="8077200" cy="5251374"/>
          </a:xfrm>
          <a:prstGeom prst="rect">
            <a:avLst/>
          </a:prstGeom>
        </p:spPr>
      </p:pic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304800" y="1442974"/>
            <a:ext cx="1828800" cy="1376426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1548590" cy="16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04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5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7576"/>
            <a:ext cx="8077200" cy="5251374"/>
          </a:xfrm>
          <a:prstGeom prst="rect">
            <a:avLst/>
          </a:prstGeom>
        </p:spPr>
      </p:pic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304800" y="1442974"/>
            <a:ext cx="1828800" cy="1376426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31" y="1981200"/>
            <a:ext cx="1752600" cy="17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15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2959" y="195975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7653265" cy="26076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52600" y="3689230"/>
            <a:ext cx="3124200" cy="2607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075" y="1219232"/>
            <a:ext cx="3648125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Look, circle and say.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2276926"/>
            <a:ext cx="3648125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a new bike.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9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893197_congratulations-and-applause_by_wexdexflow_prev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24400" y="1219200"/>
            <a:ext cx="609600" cy="609600"/>
          </a:xfrm>
          <a:prstGeom prst="rect">
            <a:avLst/>
          </a:prstGeom>
        </p:spPr>
      </p:pic>
      <p:sp>
        <p:nvSpPr>
          <p:cNvPr id="3" name="24-Point Star 2"/>
          <p:cNvSpPr/>
          <p:nvPr/>
        </p:nvSpPr>
        <p:spPr>
          <a:xfrm>
            <a:off x="381000" y="152400"/>
            <a:ext cx="8305800" cy="6172200"/>
          </a:xfrm>
          <a:prstGeom prst="star24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2438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Lucky number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745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5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2974"/>
            <a:ext cx="8077200" cy="5395976"/>
          </a:xfrm>
          <a:prstGeom prst="rect">
            <a:avLst/>
          </a:prstGeom>
        </p:spPr>
      </p:pic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304800" y="1442974"/>
            <a:ext cx="1828800" cy="1376426"/>
          </a:xfrm>
          <a:prstGeom prst="star5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C:\Users\ADMIN\Desktop\QUAN LY CHUYEN MON\FLASHCARD\Flashcard LOP 2_A5_9.12.2020-40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32" b="92739" l="9996" r="89964">
                        <a14:foregroundMark x1="53366" y1="25214" x2="53366" y2="25214"/>
                        <a14:foregroundMark x1="53366" y1="25214" x2="53366" y2="25214"/>
                        <a14:foregroundMark x1="47279" y1="22927" x2="47279" y2="22927"/>
                        <a14:foregroundMark x1="47279" y1="22927" x2="47279" y2="22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59689"/>
            <a:ext cx="2388711" cy="171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479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223" y="1131965"/>
            <a:ext cx="6133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Listen, circle and say.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3B0BC8-3DE9-4C5C-A3E8-7EF3ABDA82C6}"/>
              </a:ext>
            </a:extLst>
          </p:cNvPr>
          <p:cNvSpPr/>
          <p:nvPr/>
        </p:nvSpPr>
        <p:spPr>
          <a:xfrm>
            <a:off x="6498556" y="14519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7CC9448-E9F1-491C-BB48-03AC1B2AA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667000"/>
            <a:ext cx="5659232" cy="360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36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B5A931-4AF3-423C-820A-762456B9910A}"/>
              </a:ext>
            </a:extLst>
          </p:cNvPr>
          <p:cNvSpPr/>
          <p:nvPr/>
        </p:nvSpPr>
        <p:spPr>
          <a:xfrm>
            <a:off x="7260556" y="13626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9F25ACE-783D-4882-A0E5-DBA75E37EB78}"/>
              </a:ext>
            </a:extLst>
          </p:cNvPr>
          <p:cNvSpPr/>
          <p:nvPr/>
        </p:nvSpPr>
        <p:spPr bwMode="auto">
          <a:xfrm>
            <a:off x="2483709" y="1789953"/>
            <a:ext cx="4351195" cy="865835"/>
          </a:xfrm>
          <a:prstGeom prst="roundRect">
            <a:avLst/>
          </a:prstGeom>
          <a:solidFill>
            <a:srgbClr val="A9DA7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Let’s review!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38" y="2987774"/>
            <a:ext cx="3635062" cy="32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xmlns="" id="{FDE40E56-7ABA-4CA2-BBA4-EBF26D9EAEEC}"/>
              </a:ext>
            </a:extLst>
          </p:cNvPr>
          <p:cNvSpPr/>
          <p:nvPr/>
        </p:nvSpPr>
        <p:spPr bwMode="auto">
          <a:xfrm>
            <a:off x="2404181" y="1108994"/>
            <a:ext cx="4351195" cy="865835"/>
          </a:xfrm>
          <a:prstGeom prst="roundRect">
            <a:avLst/>
          </a:prstGeom>
          <a:solidFill>
            <a:srgbClr val="A9DA7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Let’s review!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B5A931-4AF3-423C-820A-762456B9910A}"/>
              </a:ext>
            </a:extLst>
          </p:cNvPr>
          <p:cNvSpPr/>
          <p:nvPr/>
        </p:nvSpPr>
        <p:spPr>
          <a:xfrm>
            <a:off x="7260556" y="13626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22110"/>
            <a:ext cx="6928483" cy="457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xmlns="" id="{F4BC2531-96B1-406B-A183-BFAE59B857E3}"/>
              </a:ext>
            </a:extLst>
          </p:cNvPr>
          <p:cNvSpPr/>
          <p:nvPr/>
        </p:nvSpPr>
        <p:spPr>
          <a:xfrm flipH="1">
            <a:off x="0" y="1719088"/>
            <a:ext cx="4038600" cy="1591024"/>
          </a:xfrm>
          <a:prstGeom prst="cloudCallout">
            <a:avLst>
              <a:gd name="adj1" fmla="val -97248"/>
              <a:gd name="adj2" fmla="val 3830"/>
            </a:avLst>
          </a:prstGeom>
          <a:solidFill>
            <a:srgbClr val="F6C6E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I’d like _____.</a:t>
            </a:r>
            <a:endParaRPr lang="en-US" sz="24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81" y="2514600"/>
            <a:ext cx="1975837" cy="139521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47" y="2323159"/>
            <a:ext cx="1620614" cy="177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42" name="Rounded Rectangle 6">
            <a:extLst>
              <a:ext uri="{FF2B5EF4-FFF2-40B4-BE49-F238E27FC236}">
                <a16:creationId xmlns:a16="http://schemas.microsoft.com/office/drawing/2014/main" xmlns="" id="{FDE40E56-7ABA-4CA2-BBA4-EBF26D9EAEEC}"/>
              </a:ext>
            </a:extLst>
          </p:cNvPr>
          <p:cNvSpPr/>
          <p:nvPr/>
        </p:nvSpPr>
        <p:spPr bwMode="auto">
          <a:xfrm>
            <a:off x="2489571" y="1452953"/>
            <a:ext cx="4351195" cy="865835"/>
          </a:xfrm>
          <a:prstGeom prst="roundRect">
            <a:avLst/>
          </a:prstGeom>
          <a:solidFill>
            <a:srgbClr val="A9DA7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Let’s review!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B5A931-4AF3-423C-820A-762456B9910A}"/>
              </a:ext>
            </a:extLst>
          </p:cNvPr>
          <p:cNvSpPr/>
          <p:nvPr/>
        </p:nvSpPr>
        <p:spPr>
          <a:xfrm>
            <a:off x="7260556" y="13626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25E8D6-FB8D-4506-A621-5F1B91D22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98346"/>
            <a:ext cx="5181600" cy="288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07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B5A931-4AF3-423C-820A-762456B9910A}"/>
              </a:ext>
            </a:extLst>
          </p:cNvPr>
          <p:cNvSpPr/>
          <p:nvPr/>
        </p:nvSpPr>
        <p:spPr>
          <a:xfrm>
            <a:off x="7260556" y="13626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019" y="1371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Activity Book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6019" y="1917663"/>
            <a:ext cx="448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1. Look, write and say.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71" y="2502438"/>
            <a:ext cx="3994517" cy="3723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17" y="2502438"/>
            <a:ext cx="3907471" cy="372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B5A931-4AF3-423C-820A-762456B9910A}"/>
              </a:ext>
            </a:extLst>
          </p:cNvPr>
          <p:cNvSpPr/>
          <p:nvPr/>
        </p:nvSpPr>
        <p:spPr>
          <a:xfrm>
            <a:off x="7260556" y="13626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94" y="2180857"/>
            <a:ext cx="4871505" cy="4540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935" y="1461076"/>
            <a:ext cx="448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1. Look, write and say.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11716" y="5410200"/>
            <a:ext cx="24335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400" u="sng" dirty="0" smtClean="0">
                <a:solidFill>
                  <a:srgbClr val="FF0000"/>
                </a:solidFill>
              </a:rPr>
              <a:t>v</a:t>
            </a:r>
            <a:r>
              <a:rPr lang="vi-VN" sz="4400" dirty="0" smtClean="0">
                <a:solidFill>
                  <a:srgbClr val="FF0000"/>
                </a:solidFill>
              </a:rPr>
              <a:t> </a:t>
            </a:r>
            <a:r>
              <a:rPr lang="vi-VN" sz="4400" u="sng" dirty="0" smtClean="0">
                <a:solidFill>
                  <a:srgbClr val="FF0000"/>
                </a:solidFill>
              </a:rPr>
              <a:t>e</a:t>
            </a:r>
            <a:r>
              <a:rPr lang="vi-VN" sz="4400" dirty="0" smtClean="0">
                <a:solidFill>
                  <a:srgbClr val="FF0000"/>
                </a:solidFill>
              </a:rPr>
              <a:t> </a:t>
            </a:r>
            <a:r>
              <a:rPr lang="vi-VN" sz="4400" u="sng" dirty="0" smtClean="0">
                <a:solidFill>
                  <a:srgbClr val="FF0000"/>
                </a:solidFill>
              </a:rPr>
              <a:t>s</a:t>
            </a:r>
            <a:r>
              <a:rPr lang="vi-VN" sz="4400" dirty="0" smtClean="0">
                <a:solidFill>
                  <a:srgbClr val="FF0000"/>
                </a:solidFill>
              </a:rPr>
              <a:t> </a:t>
            </a:r>
            <a:r>
              <a:rPr lang="vi-VN" sz="4400" u="sng" dirty="0" smtClean="0">
                <a:solidFill>
                  <a:srgbClr val="FF0000"/>
                </a:solidFill>
              </a:rPr>
              <a:t>t</a:t>
            </a:r>
            <a:r>
              <a:rPr lang="vi-VN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0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B5A931-4AF3-423C-820A-762456B9910A}"/>
              </a:ext>
            </a:extLst>
          </p:cNvPr>
          <p:cNvSpPr/>
          <p:nvPr/>
        </p:nvSpPr>
        <p:spPr>
          <a:xfrm>
            <a:off x="7260556" y="13626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75" y="2083951"/>
            <a:ext cx="4945008" cy="4711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1583" y="5410200"/>
            <a:ext cx="3733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400" u="sng" dirty="0" smtClean="0">
                <a:solidFill>
                  <a:srgbClr val="FF0000"/>
                </a:solidFill>
              </a:rPr>
              <a:t>v</a:t>
            </a:r>
            <a:r>
              <a:rPr lang="vi-VN" sz="4400" dirty="0" smtClean="0">
                <a:solidFill>
                  <a:srgbClr val="FF0000"/>
                </a:solidFill>
              </a:rPr>
              <a:t> </a:t>
            </a:r>
            <a:r>
              <a:rPr lang="vi-VN" sz="4400" u="sng" dirty="0" smtClean="0">
                <a:solidFill>
                  <a:srgbClr val="FF0000"/>
                </a:solidFill>
              </a:rPr>
              <a:t>i</a:t>
            </a:r>
            <a:r>
              <a:rPr lang="vi-VN" sz="4400" dirty="0" smtClean="0">
                <a:solidFill>
                  <a:srgbClr val="FF0000"/>
                </a:solidFill>
              </a:rPr>
              <a:t> </a:t>
            </a:r>
            <a:r>
              <a:rPr lang="vi-VN" sz="4400" u="sng" dirty="0" smtClean="0">
                <a:solidFill>
                  <a:srgbClr val="FF0000"/>
                </a:solidFill>
              </a:rPr>
              <a:t>o</a:t>
            </a:r>
            <a:r>
              <a:rPr lang="vi-VN" sz="4400" dirty="0" smtClean="0">
                <a:solidFill>
                  <a:srgbClr val="FF0000"/>
                </a:solidFill>
              </a:rPr>
              <a:t> </a:t>
            </a:r>
            <a:r>
              <a:rPr lang="vi-VN" sz="4400" u="sng" dirty="0" smtClean="0">
                <a:solidFill>
                  <a:srgbClr val="FF0000"/>
                </a:solidFill>
              </a:rPr>
              <a:t>l</a:t>
            </a:r>
            <a:r>
              <a:rPr lang="vi-VN" sz="4400" dirty="0" smtClean="0">
                <a:solidFill>
                  <a:srgbClr val="FF0000"/>
                </a:solidFill>
              </a:rPr>
              <a:t> </a:t>
            </a:r>
            <a:r>
              <a:rPr lang="vi-VN" sz="4400" u="sng" dirty="0" smtClean="0">
                <a:solidFill>
                  <a:srgbClr val="FF0000"/>
                </a:solidFill>
              </a:rPr>
              <a:t>i</a:t>
            </a:r>
            <a:r>
              <a:rPr lang="vi-VN" sz="4400" dirty="0" smtClean="0">
                <a:solidFill>
                  <a:srgbClr val="FF0000"/>
                </a:solidFill>
              </a:rPr>
              <a:t> </a:t>
            </a:r>
            <a:r>
              <a:rPr lang="vi-VN" sz="4400" u="sng" dirty="0" smtClean="0">
                <a:solidFill>
                  <a:srgbClr val="FF0000"/>
                </a:solidFill>
              </a:rPr>
              <a:t>n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935" y="1461076"/>
            <a:ext cx="448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1. Look, write and say.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39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B5A931-4AF3-423C-820A-762456B9910A}"/>
              </a:ext>
            </a:extLst>
          </p:cNvPr>
          <p:cNvSpPr/>
          <p:nvPr/>
        </p:nvSpPr>
        <p:spPr>
          <a:xfrm>
            <a:off x="7260556" y="13626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934" y="1461076"/>
            <a:ext cx="738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1. Read and stick (</a:t>
            </a:r>
            <a:r>
              <a:rPr lang="vi-VN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r>
              <a:rPr lang="vi-VN" sz="3200" b="1" dirty="0" smtClean="0">
                <a:sym typeface="Wingdings" panose="05000000000000000000" pitchFamily="2" charset="2"/>
              </a:rPr>
              <a:t>) </a:t>
            </a:r>
            <a:r>
              <a:rPr lang="vi-VN" sz="3200" b="1" dirty="0" smtClean="0"/>
              <a:t>or cross (</a:t>
            </a:r>
            <a:r>
              <a:rPr lang="vi-VN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vi-VN" sz="3200" b="1" dirty="0" smtClean="0">
                <a:sym typeface="Wingdings" panose="05000000000000000000" pitchFamily="2" charset="2"/>
              </a:rPr>
              <a:t>)</a:t>
            </a:r>
            <a:r>
              <a:rPr lang="vi-VN" sz="3200" b="1" dirty="0" smtClean="0"/>
              <a:t>.</a:t>
            </a:r>
            <a:endParaRPr lang="en-US" sz="3200" b="1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" y="1957474"/>
            <a:ext cx="1548590" cy="1683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59" y="3509357"/>
            <a:ext cx="1022960" cy="1508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8" y="5189535"/>
            <a:ext cx="1064670" cy="15392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6776" y="1997548"/>
            <a:ext cx="79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a.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-66776" y="3567510"/>
            <a:ext cx="79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b</a:t>
            </a:r>
            <a:r>
              <a:rPr lang="vi-VN" sz="3600" dirty="0" smtClean="0"/>
              <a:t>.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-53003" y="5167656"/>
            <a:ext cx="79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c.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435254" y="2447330"/>
            <a:ext cx="431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I’d like a new jacket.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3936" y="2423829"/>
            <a:ext cx="794934" cy="6463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n w="28575">
                <a:noFill/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1234" y="4213841"/>
            <a:ext cx="431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I’d like a new violin.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83709" y="5697103"/>
            <a:ext cx="4314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/>
              <a:t>I’d like a new bag.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7641674" y="4213842"/>
            <a:ext cx="794934" cy="6463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n w="28575">
                <a:noFill/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83769" y="5651273"/>
            <a:ext cx="794934" cy="64633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3600" dirty="0">
              <a:ln w="28575">
                <a:noFill/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7091" y="2445092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ln w="28575">
                <a:noFill/>
              </a:ln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44829" y="4213842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ln w="28575">
                <a:noFill/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9366" y="5597871"/>
            <a:ext cx="5437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85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2959" y="195975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8056621" cy="28357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47510" y="3918623"/>
            <a:ext cx="2667000" cy="2466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186574"/>
            <a:ext cx="3152825" cy="96546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2885" y="2194383"/>
            <a:ext cx="3648125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a new jacket.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4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68"/>
            <a:ext cx="1543319" cy="108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83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B5A931-4AF3-423C-820A-762456B9910A}"/>
              </a:ext>
            </a:extLst>
          </p:cNvPr>
          <p:cNvSpPr/>
          <p:nvPr/>
        </p:nvSpPr>
        <p:spPr>
          <a:xfrm>
            <a:off x="7260556" y="136266"/>
            <a:ext cx="13040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886215E-4C74-4846-808D-8D329272C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057400" y="649288"/>
            <a:ext cx="6579520" cy="4494212"/>
            <a:chOff x="2151996" y="1580346"/>
            <a:chExt cx="6251303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151996" y="1580346"/>
              <a:ext cx="6251303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2959" y="195975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0" y="3534655"/>
            <a:ext cx="8530127" cy="28433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10200" y="3766766"/>
            <a:ext cx="2958577" cy="2379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546" y="1206030"/>
            <a:ext cx="3152825" cy="75863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2276926"/>
            <a:ext cx="3648125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a new bag.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2959" y="195975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59" y="151082"/>
            <a:ext cx="1201016" cy="8474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9" y="3481621"/>
            <a:ext cx="8202899" cy="28194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76800" y="3587510"/>
            <a:ext cx="2924830" cy="2607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546" y="1252146"/>
            <a:ext cx="3152825" cy="73467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2276926"/>
            <a:ext cx="3648125" cy="108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I’d like a new violin.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7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93726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667000" y="152400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1098" y="804789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</a:t>
            </a: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4749" y1="50512" x2="64749" y2="50512"/>
                        <a14:foregroundMark x1="63729" y1="50512" x2="63729" y2="50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8041" y="3069170"/>
            <a:ext cx="1942465" cy="124396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93" l="0" r="8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06" y="1549510"/>
            <a:ext cx="1269922" cy="227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6" y="0"/>
            <a:ext cx="1535333" cy="2125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8556" y="136266"/>
            <a:ext cx="13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09890"/>
            <a:ext cx="4835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Trace the letters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CAF67672-8430-4F5C-A133-BDFD69740743}"/>
              </a:ext>
            </a:extLst>
          </p:cNvPr>
          <p:cNvSpPr/>
          <p:nvPr/>
        </p:nvSpPr>
        <p:spPr bwMode="auto">
          <a:xfrm>
            <a:off x="3287533" y="2312127"/>
            <a:ext cx="2568933" cy="83088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 is it?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67" y="3455955"/>
            <a:ext cx="3180631" cy="22422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5121" y="3918487"/>
            <a:ext cx="1955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Vv</a:t>
            </a:r>
            <a:endParaRPr lang="en-US" sz="9600" b="1" dirty="0">
              <a:solidFill>
                <a:schemeClr val="accent5">
                  <a:lumMod val="50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17" y="3455955"/>
            <a:ext cx="3180631" cy="22422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83389" y="3810036"/>
            <a:ext cx="127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9: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3:</a:t>
            </a:r>
          </a:p>
        </p:txBody>
      </p:sp>
      <p:sp>
        <p:nvSpPr>
          <p:cNvPr id="5" name="Rectangle 4"/>
          <p:cNvSpPr/>
          <p:nvPr/>
        </p:nvSpPr>
        <p:spPr>
          <a:xfrm>
            <a:off x="255474" y="1324206"/>
            <a:ext cx="48355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Trace the letters</a:t>
            </a:r>
            <a:r>
              <a:rPr lang="en-US" sz="4000" b="1" cap="none" spc="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B1CFB3B-1168-429B-9DC0-7C2061327E9D}"/>
              </a:ext>
            </a:extLst>
          </p:cNvPr>
          <p:cNvSpPr/>
          <p:nvPr/>
        </p:nvSpPr>
        <p:spPr>
          <a:xfrm>
            <a:off x="6498556" y="145196"/>
            <a:ext cx="13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52" y="2035330"/>
            <a:ext cx="2704865" cy="231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" y="4114800"/>
            <a:ext cx="8924138" cy="20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3536217" y="4608917"/>
            <a:ext cx="349983" cy="102988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86202" y="4608917"/>
            <a:ext cx="326808" cy="1029883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44433" y="4608917"/>
            <a:ext cx="361167" cy="10287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87064" y="5144178"/>
            <a:ext cx="164338" cy="512489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284453" y="5144178"/>
            <a:ext cx="161136" cy="49462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705602" y="4608917"/>
            <a:ext cx="259880" cy="10287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81660" y="5123267"/>
            <a:ext cx="152399" cy="5334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470802" y="5144178"/>
            <a:ext cx="171658" cy="493439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90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1636</Words>
  <Application>Microsoft Office PowerPoint</Application>
  <PresentationFormat>On-screen Show (4:3)</PresentationFormat>
  <Paragraphs>322</Paragraphs>
  <Slides>41</Slides>
  <Notes>37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156</cp:revision>
  <dcterms:created xsi:type="dcterms:W3CDTF">2006-08-16T00:00:00Z</dcterms:created>
  <dcterms:modified xsi:type="dcterms:W3CDTF">2021-04-12T03:44:58Z</dcterms:modified>
</cp:coreProperties>
</file>