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2" r:id="rId3"/>
  </p:sldMasterIdLst>
  <p:notesMasterIdLst>
    <p:notesMasterId r:id="rId28"/>
  </p:notesMasterIdLst>
  <p:sldIdLst>
    <p:sldId id="332" r:id="rId4"/>
    <p:sldId id="328" r:id="rId5"/>
    <p:sldId id="356" r:id="rId6"/>
    <p:sldId id="355" r:id="rId7"/>
    <p:sldId id="357" r:id="rId8"/>
    <p:sldId id="358" r:id="rId9"/>
    <p:sldId id="361" r:id="rId10"/>
    <p:sldId id="341" r:id="rId11"/>
    <p:sldId id="287" r:id="rId12"/>
    <p:sldId id="326" r:id="rId13"/>
    <p:sldId id="364" r:id="rId14"/>
    <p:sldId id="368" r:id="rId15"/>
    <p:sldId id="363" r:id="rId16"/>
    <p:sldId id="339" r:id="rId17"/>
    <p:sldId id="370" r:id="rId18"/>
    <p:sldId id="323" r:id="rId19"/>
    <p:sldId id="371" r:id="rId20"/>
    <p:sldId id="375" r:id="rId21"/>
    <p:sldId id="373" r:id="rId22"/>
    <p:sldId id="379" r:id="rId23"/>
    <p:sldId id="359" r:id="rId24"/>
    <p:sldId id="381" r:id="rId25"/>
    <p:sldId id="383" r:id="rId26"/>
    <p:sldId id="3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t huynh" initials="dh" lastIdx="1" clrIdx="0">
    <p:extLst>
      <p:ext uri="{19B8F6BF-5375-455C-9EA6-DF929625EA0E}">
        <p15:presenceInfo xmlns:p15="http://schemas.microsoft.com/office/powerpoint/2012/main" userId="bbc847c31a4429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CB8"/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B135E-CC0C-F24E-9BBA-F44DDB385E16}" type="datetimeFigureOut">
              <a:rPr lang="vi-VN" smtClean="0"/>
              <a:pPr/>
              <a:t>28/02/2025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7D6A3-38BE-B34C-A3E0-960E2C2BD59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95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1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03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3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1AF6-2174-45E3-9E44-894DC800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81268"/>
      </p:ext>
    </p:extLst>
  </p:cSld>
  <p:clrMapOvr>
    <a:masterClrMapping/>
  </p:clrMapOvr>
  <p:transition>
    <p:whee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2187" y="-31750"/>
            <a:ext cx="118491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659538" y="0"/>
            <a:ext cx="1301751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660903" y="1011238"/>
            <a:ext cx="537421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15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prstClr val="black">
                  <a:lumMod val="85000"/>
                  <a:lumOff val="15000"/>
                </a:prst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75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xmlns="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1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7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29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97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37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39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>
                <a:solidFill>
                  <a:prstClr val="black"/>
                </a:solidFill>
              </a:rPr>
              <a:pPr/>
              <a:t>2/28/2025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43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78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37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0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98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51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1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7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615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33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42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96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02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57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xmlns="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xmlns="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xmlns="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xmlns="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xmlns="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prstClr val="black">
                  <a:lumMod val="85000"/>
                  <a:lumOff val="15000"/>
                </a:prst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88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prstClr val="white">
                    <a:lumMod val="75000"/>
                  </a:prstClr>
                </a:solidFill>
                <a:latin typeface="#9Slide07 Altus" pitchFamily="2" charset="0"/>
              </a:rPr>
              <a:t>MĂNG NON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42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1AF6-2174-45E3-9E44-894DC800FB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15878"/>
      </p:ext>
    </p:extLst>
  </p:cSld>
  <p:clrMapOvr>
    <a:masterClrMapping/>
  </p:clrMapOvr>
  <p:transition>
    <p:whee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12187" y="-31750"/>
            <a:ext cx="118491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659538" y="0"/>
            <a:ext cx="1301751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660903" y="1011238"/>
            <a:ext cx="5374217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9" r:id="rId12"/>
    <p:sldLayoutId id="2147483680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5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sv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WordArt 7"/>
          <p:cNvSpPr>
            <a:spLocks noChangeArrowheads="1" noChangeShapeType="1" noTextEdit="1"/>
          </p:cNvSpPr>
          <p:nvPr/>
        </p:nvSpPr>
        <p:spPr bwMode="auto">
          <a:xfrm>
            <a:off x="1117619" y="1524000"/>
            <a:ext cx="9582151" cy="678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436"/>
              </a:avLst>
            </a:prstTxWarp>
          </a:bodyPr>
          <a:lstStyle/>
          <a:p>
            <a:pPr algn="ctr"/>
            <a:r>
              <a:rPr lang="en-US" sz="5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THẦY, CÔ VỀ DỰ GIỜ THĂM LỚP</a:t>
            </a:r>
          </a:p>
        </p:txBody>
      </p:sp>
      <p:pic>
        <p:nvPicPr>
          <p:cNvPr id="35848" name="Picture 92" descr="N3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641603" y="838205"/>
            <a:ext cx="6896100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2" descr="Bauernbar">
            <a:hlinkClick r:id="rId4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751" y="6172200"/>
            <a:ext cx="6096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3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" y="0"/>
            <a:ext cx="193463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22" descr="book-145170_960_720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0400" y="3886200"/>
            <a:ext cx="311573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3657600" y="2362229"/>
            <a:ext cx="4572000" cy="105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CÔNG NGHỆ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12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: </a:t>
            </a:r>
            <a:r>
              <a:rPr lang="en-US" sz="1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endParaRPr lang="en-US" sz="12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4522" name="Picture 8" descr="POINSET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0893974" y="-381529"/>
            <a:ext cx="917575" cy="16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-2117" y="0"/>
            <a:ext cx="12194117" cy="6858000"/>
            <a:chOff x="-794" y="0"/>
            <a:chExt cx="9144794" cy="6858000"/>
          </a:xfrm>
        </p:grpSpPr>
        <p:cxnSp>
          <p:nvCxnSpPr>
            <p:cNvPr id="64524" name="Straight Connector 12"/>
            <p:cNvCxnSpPr>
              <a:cxnSpLocks noChangeShapeType="1"/>
            </p:cNvCxnSpPr>
            <p:nvPr/>
          </p:nvCxnSpPr>
          <p:spPr bwMode="auto">
            <a:xfrm>
              <a:off x="0" y="0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5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-3428206" y="3428206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6" name="Straight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3429000"/>
              <a:ext cx="6856412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64527" name="Straight Connector 15"/>
            <p:cNvCxnSpPr>
              <a:cxnSpLocks noChangeShapeType="1"/>
            </p:cNvCxnSpPr>
            <p:nvPr/>
          </p:nvCxnSpPr>
          <p:spPr bwMode="auto">
            <a:xfrm>
              <a:off x="0" y="6856412"/>
              <a:ext cx="9144000" cy="1588"/>
            </a:xfrm>
            <a:prstGeom prst="line">
              <a:avLst/>
            </a:prstGeom>
            <a:noFill/>
            <a:ln w="44450" algn="ctr">
              <a:solidFill>
                <a:schemeClr val="tx2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637199976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939800"/>
            <a:ext cx="5798459" cy="243299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309"/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300" b="1" dirty="0">
              <a:solidFill>
                <a:srgbClr val="080CB8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xmlns="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9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53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">
            <a:extLst>
              <a:ext uri="{FF2B5EF4-FFF2-40B4-BE49-F238E27FC236}"/>
            </a:extLst>
          </p:cNvPr>
          <p:cNvSpPr/>
          <p:nvPr/>
        </p:nvSpPr>
        <p:spPr bwMode="auto">
          <a:xfrm>
            <a:off x="4267200" y="939464"/>
            <a:ext cx="7036676" cy="5822871"/>
          </a:xfrm>
          <a:prstGeom prst="wedgeRoundRectCallout">
            <a:avLst>
              <a:gd name="adj1" fmla="val -70884"/>
              <a:gd name="adj2" fmla="val 11761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4213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56388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11"/>
          <p:cNvPicPr>
            <a:picLocks noChangeAspect="1"/>
          </p:cNvPicPr>
          <p:nvPr/>
        </p:nvPicPr>
        <p:blipFill>
          <a:blip r:embed="rId5"/>
          <a:srcRect l="7936" r="4762"/>
          <a:stretch>
            <a:fillRect/>
          </a:stretch>
        </p:blipFill>
        <p:spPr bwMode="auto">
          <a:xfrm>
            <a:off x="0" y="1071568"/>
            <a:ext cx="2235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300" y="4876807"/>
            <a:ext cx="137371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6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4987" y="5526088"/>
            <a:ext cx="1373716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9471" y="3962407"/>
            <a:ext cx="2166848" cy="203353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21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84151" y="5732463"/>
            <a:ext cx="122343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93967" y="5603882"/>
            <a:ext cx="13716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F27EE87-3672-BAA6-E245-08EDA7990894}"/>
              </a:ext>
            </a:extLst>
          </p:cNvPr>
          <p:cNvSpPr txBox="1">
            <a:spLocks/>
          </p:cNvSpPr>
          <p:nvPr/>
        </p:nvSpPr>
        <p:spPr>
          <a:xfrm>
            <a:off x="1611845" y="883664"/>
            <a:ext cx="2350555" cy="68266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2 Minutes timer (Đồng hồ đếm ngược 2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6199" y="0"/>
            <a:ext cx="1929659" cy="1084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53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200338"/>
              </p:ext>
            </p:extLst>
          </p:nvPr>
        </p:nvGraphicFramePr>
        <p:xfrm>
          <a:off x="711200" y="91440"/>
          <a:ext cx="10858500" cy="676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1854200"/>
                <a:gridCol w="538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Tấm lớn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 chữ U dài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4114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 chữ U ngắn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Thanh chữ L dài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Tấm pin mặt trời và dây dẫn điện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Đèn LED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Đai ốc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Vít ngắn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Tua – vít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Cờ - lê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Băng dính 2 mặt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Băng dính điện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vi-VN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Kéo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634066"/>
            <a:ext cx="536575" cy="31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118" y="1146175"/>
            <a:ext cx="81438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520905" y="1568450"/>
            <a:ext cx="6048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6" y="2012950"/>
            <a:ext cx="219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118" y="2521744"/>
            <a:ext cx="738187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1" y="3248025"/>
            <a:ext cx="9906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3705225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3" y="4156075"/>
            <a:ext cx="4476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6" y="4632325"/>
            <a:ext cx="15240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7" y="5130799"/>
            <a:ext cx="17907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6" y="5592761"/>
            <a:ext cx="1562100" cy="30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1" y="6005514"/>
            <a:ext cx="776287" cy="41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7" y="6443663"/>
            <a:ext cx="15525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5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29125"/>
            <a:ext cx="2438400" cy="1828800"/>
          </a:xfrm>
        </p:spPr>
      </p:pic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99105C-15B8-480F-99AB-772CE5011A00}" type="slidenum">
              <a:rPr lang="en-US" smtClean="0">
                <a:solidFill>
                  <a:srgbClr val="898989"/>
                </a:solidFill>
              </a:rPr>
              <a:pPr/>
              <a:t>14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825625" y="749536"/>
            <a:ext cx="9245600" cy="3657600"/>
          </a:xfrm>
          <a:prstGeom prst="cloudCallout">
            <a:avLst>
              <a:gd name="adj1" fmla="val -51220"/>
              <a:gd name="adj2" fmla="val 76349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14700" y="1616874"/>
            <a:ext cx="70294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dung ở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45 SGK,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4" name="Picture 13" descr="Kết quả hình ảnh cho ảnh độ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025638">
            <a:off x="9994900" y="4784725"/>
            <a:ext cx="195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6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99105C-15B8-480F-99AB-772CE5011A00}" type="slidenum">
              <a:rPr lang="en-US" smtClean="0">
                <a:solidFill>
                  <a:srgbClr val="898989"/>
                </a:solidFill>
              </a:rPr>
              <a:pPr/>
              <a:t>15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825625" y="749536"/>
            <a:ext cx="9245600" cy="3657600"/>
          </a:xfrm>
          <a:prstGeom prst="cloudCallout">
            <a:avLst>
              <a:gd name="adj1" fmla="val -51220"/>
              <a:gd name="adj2" fmla="val 76349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79900" y="1299374"/>
            <a:ext cx="70294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3600" b="1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ü"/>
            </a:pP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led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6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4" name="Picture 13" descr="Kết quả hình ảnh cho ảnh độ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025638">
            <a:off x="9994900" y="4784725"/>
            <a:ext cx="195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xmlns="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8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7BFF7E-C251-14E5-9FA2-685DD549D2B4}"/>
              </a:ext>
            </a:extLst>
          </p:cNvPr>
          <p:cNvSpPr txBox="1"/>
          <p:nvPr/>
        </p:nvSpPr>
        <p:spPr>
          <a:xfrm>
            <a:off x="1940164" y="667198"/>
            <a:ext cx="9481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LẮP RÁP MÔ HÌNH DÙNG</a:t>
            </a:r>
          </a:p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48" y="2432906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8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609600"/>
            <a:ext cx="6121400" cy="29718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>
                <a:gd name="adj" fmla="val 51142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300" b="1" dirty="0">
              <a:solidFill>
                <a:srgbClr val="080CB8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5500" y="4429125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xmlns="" id="{E1581F4C-2474-46EC-BE56-74153E10851F}"/>
              </a:ext>
            </a:extLst>
          </p:cNvPr>
          <p:cNvSpPr/>
          <p:nvPr/>
        </p:nvSpPr>
        <p:spPr>
          <a:xfrm>
            <a:off x="4460798" y="0"/>
            <a:ext cx="7112892" cy="4625715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609600"/>
            <a:ext cx="6121400" cy="29718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54" tIns="30477" rIns="60954" bIns="30477">
            <a:prstTxWarp prst="textPlain">
              <a:avLst>
                <a:gd name="adj" fmla="val 51142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 defTabSz="914309"/>
            <a:endParaRPr lang="en-US" altLang="en-US" sz="4300" b="1" dirty="0">
              <a:solidFill>
                <a:srgbClr val="080CB8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xmlns="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369" y="2913989"/>
            <a:ext cx="5556569" cy="462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89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6930" y="3608179"/>
            <a:ext cx="4335070" cy="3743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ADF7F5-7D75-FEB3-E774-4DA5B28DE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91" y="1836182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8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4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2">
            <a:extLst>
              <a:ext uri="{FF2B5EF4-FFF2-40B4-BE49-F238E27FC236}">
                <a16:creationId xmlns="" xmlns:a16="http://schemas.microsoft.com/office/drawing/2014/main" id="{89305524-8208-7AAF-1AF2-9D49AB13B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868">
            <a:off x="127648" y="1367851"/>
            <a:ext cx="3099907" cy="2678229"/>
          </a:xfrm>
          <a:prstGeom prst="rect">
            <a:avLst/>
          </a:prstGeom>
        </p:spPr>
      </p:pic>
      <p:pic>
        <p:nvPicPr>
          <p:cNvPr id="3" name="图片 107">
            <a:extLst>
              <a:ext uri="{FF2B5EF4-FFF2-40B4-BE49-F238E27FC236}">
                <a16:creationId xmlns="" xmlns:a16="http://schemas.microsoft.com/office/drawing/2014/main" id="{E204772F-07D2-D07A-4246-14E597A76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13" y="3049001"/>
            <a:ext cx="3454397" cy="34543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69940" y="1829802"/>
            <a:ext cx="74077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5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Các nhóm </a:t>
            </a:r>
            <a:r>
              <a:rPr lang="nl-NL" sz="5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tự thiết kế một </a:t>
            </a:r>
            <a:endParaRPr lang="nl-NL" sz="5400" dirty="0" smtClean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54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 </a:t>
            </a:r>
            <a:r>
              <a:rPr lang="nl-NL" sz="54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 tùy ý</a:t>
            </a:r>
            <a:endParaRPr lang="en-US" sz="5400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93EB81-3B4C-4B6E-8E51-6D476E658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7" t="11916" r="24866" b="47222"/>
          <a:stretch/>
        </p:blipFill>
        <p:spPr>
          <a:xfrm>
            <a:off x="897093" y="2857707"/>
            <a:ext cx="3126291" cy="3999053"/>
          </a:xfrm>
          <a:prstGeom prst="rect">
            <a:avLst/>
          </a:prstGeom>
        </p:spPr>
      </p:pic>
      <p:sp>
        <p:nvSpPr>
          <p:cNvPr id="6" name="Hộp Văn bản 2">
            <a:extLst>
              <a:ext uri="{FF2B5EF4-FFF2-40B4-BE49-F238E27FC236}">
                <a16:creationId xmlns:a16="http://schemas.microsoft.com/office/drawing/2014/main" xmlns="" id="{F1C234D4-DB6C-4EF6-83EC-ADAE6E9C51AE}"/>
              </a:ext>
            </a:extLst>
          </p:cNvPr>
          <p:cNvSpPr txBox="1"/>
          <p:nvPr/>
        </p:nvSpPr>
        <p:spPr>
          <a:xfrm>
            <a:off x="5150608" y="2209317"/>
            <a:ext cx="6279391" cy="2123167"/>
          </a:xfrm>
          <a:prstGeom prst="rect">
            <a:avLst/>
          </a:prstGeom>
          <a:solidFill>
            <a:srgbClr val="8AC08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217"/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Đại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diện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nhóm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trình</a:t>
            </a:r>
            <a:r>
              <a:rPr lang="vi-VN" sz="6599" b="1" dirty="0">
                <a:solidFill>
                  <a:srgbClr val="FFFF00"/>
                </a:solidFill>
                <a:latin typeface="字魂27号-布丁体"/>
              </a:rPr>
              <a:t> </a:t>
            </a:r>
            <a:r>
              <a:rPr lang="vi-VN" sz="6599" b="1" dirty="0" err="1">
                <a:solidFill>
                  <a:srgbClr val="FFFF00"/>
                </a:solidFill>
                <a:latin typeface="字魂27号-布丁体"/>
              </a:rPr>
              <a:t>bày</a:t>
            </a:r>
            <a:endParaRPr lang="en-US" sz="6599" b="1" dirty="0">
              <a:solidFill>
                <a:srgbClr val="FFFF00"/>
              </a:solidFill>
              <a:latin typeface="字魂27号-布丁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9A8A24-E387-8C5E-1169-10CCFFC14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146" y="55694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93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 descr="1 (216)">
            <a:extLst>
              <a:ext uri="{FF2B5EF4-FFF2-40B4-BE49-F238E27FC236}">
                <a16:creationId xmlns:a16="http://schemas.microsoft.com/office/drawing/2014/main" xmlns="" id="{0F6D2DBB-BEDD-41D1-A46B-E1E9AC387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5351" y="0"/>
            <a:ext cx="10686649" cy="7267444"/>
          </a:xfrm>
          <a:prstGeom prst="rect">
            <a:avLst/>
          </a:prstGeom>
        </p:spPr>
      </p:pic>
      <p:sp>
        <p:nvSpPr>
          <p:cNvPr id="13" name="Hộp Văn bản 8">
            <a:extLst>
              <a:ext uri="{FF2B5EF4-FFF2-40B4-BE49-F238E27FC236}">
                <a16:creationId xmlns:a16="http://schemas.microsoft.com/office/drawing/2014/main" xmlns="" id="{8B7A443F-6B89-450A-852B-B6D99BC1ABF9}"/>
              </a:ext>
            </a:extLst>
          </p:cNvPr>
          <p:cNvSpPr txBox="1"/>
          <p:nvPr/>
        </p:nvSpPr>
        <p:spPr>
          <a:xfrm rot="443629">
            <a:off x="2928402" y="3645019"/>
            <a:ext cx="7332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92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FCC7B1-1B65-69F4-842C-18D99282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99" y="1315243"/>
            <a:ext cx="1053480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475593966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0446" y="173441"/>
            <a:ext cx="9778999" cy="624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4"/>
          <a:stretch/>
        </p:blipFill>
        <p:spPr bwMode="auto">
          <a:xfrm>
            <a:off x="7787918" y="590911"/>
            <a:ext cx="3041746" cy="1393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2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3">
            <a:extLst>
              <a:ext uri="{FF2B5EF4-FFF2-40B4-BE49-F238E27FC236}"/>
            </a:extLst>
          </p:cNvPr>
          <p:cNvSpPr/>
          <p:nvPr/>
        </p:nvSpPr>
        <p:spPr bwMode="auto">
          <a:xfrm>
            <a:off x="4267200" y="939464"/>
            <a:ext cx="7036676" cy="4869418"/>
          </a:xfrm>
          <a:prstGeom prst="wedgeRoundRectCallout">
            <a:avLst>
              <a:gd name="adj1" fmla="val -70884"/>
              <a:gd name="adj2" fmla="val 11761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HS.</a:t>
            </a:r>
            <a:endParaRPr lang="en-US" sz="2800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một tờ giấy A4.</a:t>
            </a:r>
            <a:endParaRPr lang="en-US" sz="2800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“Pin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LED”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endParaRPr lang="en-US" sz="3000" dirty="0">
              <a:solidFill>
                <a:srgbClr val="080CB8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9421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4800" y="5638800"/>
            <a:ext cx="1752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11"/>
          <p:cNvPicPr>
            <a:picLocks noChangeAspect="1"/>
          </p:cNvPicPr>
          <p:nvPr/>
        </p:nvPicPr>
        <p:blipFill>
          <a:blip r:embed="rId3"/>
          <a:srcRect l="7936" r="4762"/>
          <a:stretch>
            <a:fillRect/>
          </a:stretch>
        </p:blipFill>
        <p:spPr bwMode="auto">
          <a:xfrm>
            <a:off x="0" y="1071568"/>
            <a:ext cx="2235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4876807"/>
            <a:ext cx="1373717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6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4987" y="5526088"/>
            <a:ext cx="1373716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9471" y="3962407"/>
            <a:ext cx="2166848" cy="203353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2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4151" y="5732463"/>
            <a:ext cx="122343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93967" y="5603882"/>
            <a:ext cx="13716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F27EE87-3672-BAA6-E245-08EDA7990894}"/>
              </a:ext>
            </a:extLst>
          </p:cNvPr>
          <p:cNvSpPr txBox="1">
            <a:spLocks/>
          </p:cNvSpPr>
          <p:nvPr/>
        </p:nvSpPr>
        <p:spPr>
          <a:xfrm>
            <a:off x="1611845" y="883664"/>
            <a:ext cx="2350555" cy="68266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4"/>
          <a:stretch/>
        </p:blipFill>
        <p:spPr bwMode="auto">
          <a:xfrm>
            <a:off x="9423168" y="52672"/>
            <a:ext cx="2448266" cy="2037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4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0876114" y="62144"/>
            <a:ext cx="1260633" cy="1260629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8" y="17962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 </a:t>
            </a:r>
            <a:r>
              <a:rPr lang="en-US" sz="4000" b="1" dirty="0" err="1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FF66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2024</a:t>
            </a:r>
            <a:endParaRPr lang="en-US" sz="4000" b="1" dirty="0">
              <a:solidFill>
                <a:srgbClr val="FF66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Công</a:t>
            </a:r>
            <a:r>
              <a:rPr lang="en-US" b="1" dirty="0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CC0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nghệ</a:t>
            </a:r>
            <a:endParaRPr lang="en-US" b="1" dirty="0">
              <a:solidFill>
                <a:srgbClr val="00CC0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sp>
        <p:nvSpPr>
          <p:cNvPr id="9" name="Rounded Rectangle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88045" y="1987664"/>
            <a:ext cx="747431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err="1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Bài</a:t>
            </a:r>
            <a:r>
              <a:rPr lang="en-US" sz="3600" b="1" kern="0" dirty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9: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Mô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hình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điện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mặt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trời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vi-VN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(T</a:t>
            </a:r>
            <a:r>
              <a:rPr lang="en-US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2</a:t>
            </a:r>
            <a:r>
              <a:rPr lang="vi-VN" sz="3600" b="1" kern="0" dirty="0" smtClean="0">
                <a:solidFill>
                  <a:srgbClr val="00B0F0"/>
                </a:solidFill>
                <a:latin typeface="Times New Roman" pitchFamily="18" charset="0"/>
                <a:ea typeface="Tiffany" pitchFamily="18" charset="0"/>
                <a:cs typeface="Times New Roman" pitchFamily="18" charset="0"/>
              </a:rPr>
              <a:t>)</a:t>
            </a:r>
            <a:endParaRPr lang="en-US" sz="3600" b="1" kern="0" dirty="0">
              <a:solidFill>
                <a:srgbClr val="00B0F0"/>
              </a:solidFill>
              <a:latin typeface="Times New Roman" pitchFamily="18" charset="0"/>
              <a:ea typeface="Tiffany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53" y="2977586"/>
            <a:ext cx="6229350" cy="356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5"/>
          <p:cNvGrpSpPr/>
          <p:nvPr/>
        </p:nvGrpSpPr>
        <p:grpSpPr>
          <a:xfrm>
            <a:off x="0" y="138782"/>
            <a:ext cx="12192000" cy="6719217"/>
            <a:chOff x="0" y="0"/>
            <a:chExt cx="3397046" cy="2085928"/>
          </a:xfrm>
        </p:grpSpPr>
        <p:sp>
          <p:nvSpPr>
            <p:cNvPr id="8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11"/>
          <p:cNvSpPr/>
          <p:nvPr/>
        </p:nvSpPr>
        <p:spPr>
          <a:xfrm>
            <a:off x="10487025" y="1672111"/>
            <a:ext cx="1746223" cy="508177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2"/>
          <p:cNvSpPr/>
          <p:nvPr/>
        </p:nvSpPr>
        <p:spPr>
          <a:xfrm>
            <a:off x="10626021" y="457968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971" y="138782"/>
            <a:ext cx="9534970" cy="21398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D5CD06-FB0E-7314-5BBF-44990699E9EF}"/>
              </a:ext>
            </a:extLst>
          </p:cNvPr>
          <p:cNvSpPr txBox="1"/>
          <p:nvPr/>
        </p:nvSpPr>
        <p:spPr>
          <a:xfrm>
            <a:off x="2063871" y="4082689"/>
            <a:ext cx="8143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5EC56E-5ADB-0A95-E0DD-98EDFD8A6CF6}"/>
              </a:ext>
            </a:extLst>
          </p:cNvPr>
          <p:cNvSpPr txBox="1"/>
          <p:nvPr/>
        </p:nvSpPr>
        <p:spPr>
          <a:xfrm>
            <a:off x="1851034" y="2110733"/>
            <a:ext cx="8064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v"/>
            </a:pP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7" name="Group 2"/>
          <p:cNvGrpSpPr/>
          <p:nvPr/>
        </p:nvGrpSpPr>
        <p:grpSpPr>
          <a:xfrm>
            <a:off x="1" y="5774663"/>
            <a:ext cx="12192000" cy="1083336"/>
            <a:chOff x="0" y="0"/>
            <a:chExt cx="4919530" cy="815045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172" y="1870080"/>
            <a:ext cx="9986433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901926" y="3881040"/>
            <a:ext cx="935967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KHÁM PHÁ</a:t>
            </a:r>
            <a:endParaRPr lang="en-US" sz="8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74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2354"/>
            <a:ext cx="4476584" cy="5232675"/>
          </a:xfrm>
          <a:prstGeom prst="rect">
            <a:avLst/>
          </a:prstGeom>
          <a:noFill/>
        </p:spPr>
      </p:pic>
      <p:sp>
        <p:nvSpPr>
          <p:cNvPr id="38" name="文本框 3"/>
          <p:cNvSpPr txBox="1"/>
          <p:nvPr/>
        </p:nvSpPr>
        <p:spPr>
          <a:xfrm>
            <a:off x="807373" y="2289380"/>
            <a:ext cx="3155047" cy="1323403"/>
          </a:xfrm>
          <a:prstGeom prst="rect">
            <a:avLst/>
          </a:prstGeom>
          <a:noFill/>
        </p:spPr>
        <p:txBody>
          <a:bodyPr wrap="square" lIns="91401" tIns="45702" rIns="91401" bIns="45702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NỘI DUNG </a:t>
            </a:r>
            <a:endParaRPr lang="en-US" altLang="zh-CN" sz="4000" b="1" dirty="0" smtClean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492760" y="829654"/>
            <a:ext cx="6942559" cy="1188860"/>
            <a:chOff x="4085719" y="1971269"/>
            <a:chExt cx="4808177" cy="891646"/>
          </a:xfrm>
        </p:grpSpPr>
        <p:grpSp>
          <p:nvGrpSpPr>
            <p:cNvPr id="3" name="组合 13"/>
            <p:cNvGrpSpPr/>
            <p:nvPr/>
          </p:nvGrpSpPr>
          <p:grpSpPr>
            <a:xfrm>
              <a:off x="4085719" y="1971269"/>
              <a:ext cx="4808177" cy="891646"/>
              <a:chOff x="4085719" y="1971269"/>
              <a:chExt cx="4808177" cy="891646"/>
            </a:xfrm>
          </p:grpSpPr>
          <p:sp>
            <p:nvSpPr>
              <p:cNvPr id="58" name="五边形 10"/>
              <p:cNvSpPr/>
              <p:nvPr/>
            </p:nvSpPr>
            <p:spPr>
              <a:xfrm flipH="1">
                <a:off x="4085719" y="1971269"/>
                <a:ext cx="4808177" cy="891646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矩形 12"/>
              <p:cNvSpPr/>
              <p:nvPr/>
            </p:nvSpPr>
            <p:spPr>
              <a:xfrm rot="2700000">
                <a:off x="4333108" y="2289370"/>
                <a:ext cx="316212" cy="316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" name="文本框 3"/>
            <p:cNvSpPr txBox="1"/>
            <p:nvPr/>
          </p:nvSpPr>
          <p:spPr>
            <a:xfrm>
              <a:off x="4640789" y="2000730"/>
              <a:ext cx="4085702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 smtClean="0">
                  <a:solidFill>
                    <a:schemeClr val="bg1"/>
                  </a:solidFill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Thực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hành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lắp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ráp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mô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hình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điện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mặt</a:t>
              </a:r>
              <a:r>
                <a:rPr lang="en-US" altLang="zh-CN" sz="3200" b="1" i="1" dirty="0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3200" b="1" i="1" dirty="0" err="1" smtClean="0">
                  <a:solidFill>
                    <a:schemeClr val="bg1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trời</a:t>
              </a:r>
              <a:endParaRPr lang="zh-CN" altLang="en-US" sz="3200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7" name="文本框 3"/>
            <p:cNvSpPr txBox="1"/>
            <p:nvPr/>
          </p:nvSpPr>
          <p:spPr>
            <a:xfrm>
              <a:off x="4363486" y="2274353"/>
              <a:ext cx="25545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3399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2</a:t>
              </a:r>
              <a:endParaRPr lang="zh-CN" altLang="en-US" sz="2400" b="1" dirty="0">
                <a:solidFill>
                  <a:srgbClr val="FF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1" y="2320762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191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7BFF7E-C251-14E5-9FA2-685DD549D2B4}"/>
              </a:ext>
            </a:extLst>
          </p:cNvPr>
          <p:cNvSpPr txBox="1"/>
          <p:nvPr/>
        </p:nvSpPr>
        <p:spPr>
          <a:xfrm>
            <a:off x="1940164" y="667198"/>
            <a:ext cx="9481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0CB8"/>
                </a:solidFill>
                <a:latin typeface="Times New Roman" pitchFamily="18" charset="0"/>
                <a:cs typeface="Times New Roman" pitchFamily="18" charset="0"/>
              </a:rPr>
              <a:t>TÌM HIỂU CÁC BỘ PHẬN CHÍNH CỦA MÔ HÌNH DÙNG ĐIỆN NĂNG LƯỢNG MẶT TRỜI</a:t>
            </a:r>
            <a:endParaRPr lang="en-US" sz="2800" b="1" dirty="0">
              <a:solidFill>
                <a:srgbClr val="080C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DA64BE-45B9-4E37-350B-E7D85A1558B0}"/>
              </a:ext>
            </a:extLst>
          </p:cNvPr>
          <p:cNvSpPr txBox="1"/>
          <p:nvPr/>
        </p:nvSpPr>
        <p:spPr>
          <a:xfrm>
            <a:off x="1603735" y="1847020"/>
            <a:ext cx="11591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Em hãy quan sát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46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C2B1EE-16D9-8FD2-CE33-57437533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69" y="667198"/>
            <a:ext cx="922959" cy="131320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48" y="2432906"/>
            <a:ext cx="4928049" cy="3692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9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540</Words>
  <Application>Microsoft Office PowerPoint</Application>
  <PresentationFormat>Widescreen</PresentationFormat>
  <Paragraphs>79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#9Slide07 Altus</vt:lpstr>
      <vt:lpstr>Arial</vt:lpstr>
      <vt:lpstr>Calibri</vt:lpstr>
      <vt:lpstr>Calibri Light</vt:lpstr>
      <vt:lpstr>Cambria</vt:lpstr>
      <vt:lpstr>Cooper Black</vt:lpstr>
      <vt:lpstr>DengXian</vt:lpstr>
      <vt:lpstr>Tiffany</vt:lpstr>
      <vt:lpstr>Times New Roman</vt:lpstr>
      <vt:lpstr>Wingdings</vt:lpstr>
      <vt:lpstr>字体管家棉花糖</vt:lpstr>
      <vt:lpstr>字魂27号-布丁体</vt:lpstr>
      <vt:lpstr>字魂79号-萌趣奶油体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THỰC HÀNH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Microsoft account</cp:lastModifiedBy>
  <cp:revision>48</cp:revision>
  <dcterms:created xsi:type="dcterms:W3CDTF">2022-07-16T14:12:11Z</dcterms:created>
  <dcterms:modified xsi:type="dcterms:W3CDTF">2025-02-28T07:35:27Z</dcterms:modified>
</cp:coreProperties>
</file>